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92" r:id="rId3"/>
    <p:sldMasterId id="2147484527" r:id="rId4"/>
  </p:sldMasterIdLst>
  <p:notesMasterIdLst>
    <p:notesMasterId r:id="rId37"/>
  </p:notesMasterIdLst>
  <p:handoutMasterIdLst>
    <p:handoutMasterId r:id="rId38"/>
  </p:handoutMasterIdLst>
  <p:sldIdLst>
    <p:sldId id="1105" r:id="rId5"/>
    <p:sldId id="1220" r:id="rId6"/>
    <p:sldId id="1221" r:id="rId7"/>
    <p:sldId id="1245" r:id="rId8"/>
    <p:sldId id="1244" r:id="rId9"/>
    <p:sldId id="1143" r:id="rId10"/>
    <p:sldId id="1253" r:id="rId11"/>
    <p:sldId id="1247" r:id="rId12"/>
    <p:sldId id="1248" r:id="rId13"/>
    <p:sldId id="1249" r:id="rId14"/>
    <p:sldId id="1250" r:id="rId15"/>
    <p:sldId id="1235" r:id="rId16"/>
    <p:sldId id="1236" r:id="rId17"/>
    <p:sldId id="1237" r:id="rId18"/>
    <p:sldId id="1238" r:id="rId19"/>
    <p:sldId id="1239" r:id="rId20"/>
    <p:sldId id="1108" r:id="rId21"/>
    <p:sldId id="1203" r:id="rId22"/>
    <p:sldId id="1212" r:id="rId23"/>
    <p:sldId id="1213" r:id="rId24"/>
    <p:sldId id="1216" r:id="rId25"/>
    <p:sldId id="1157" r:id="rId26"/>
    <p:sldId id="1109" r:id="rId27"/>
    <p:sldId id="1140" r:id="rId28"/>
    <p:sldId id="1118" r:id="rId29"/>
    <p:sldId id="1124" r:id="rId30"/>
    <p:sldId id="1125" r:id="rId31"/>
    <p:sldId id="1126" r:id="rId32"/>
    <p:sldId id="1252" r:id="rId33"/>
    <p:sldId id="1136" r:id="rId34"/>
    <p:sldId id="1227" r:id="rId35"/>
    <p:sldId id="1209" r:id="rId36"/>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Arial" charset="0"/>
        <a:ea typeface="宋体" charset="-122"/>
        <a:cs typeface="+mn-cs"/>
      </a:defRPr>
    </a:lvl1pPr>
    <a:lvl2pPr marL="457200" algn="l" rtl="0" fontAlgn="base">
      <a:spcBef>
        <a:spcPct val="0"/>
      </a:spcBef>
      <a:spcAft>
        <a:spcPct val="0"/>
      </a:spcAft>
      <a:defRPr sz="2400" b="1" kern="1200">
        <a:solidFill>
          <a:schemeClr val="tx1"/>
        </a:solidFill>
        <a:latin typeface="Arial" charset="0"/>
        <a:ea typeface="宋体" charset="-122"/>
        <a:cs typeface="+mn-cs"/>
      </a:defRPr>
    </a:lvl2pPr>
    <a:lvl3pPr marL="914400" algn="l" rtl="0" fontAlgn="base">
      <a:spcBef>
        <a:spcPct val="0"/>
      </a:spcBef>
      <a:spcAft>
        <a:spcPct val="0"/>
      </a:spcAft>
      <a:defRPr sz="2400" b="1" kern="1200">
        <a:solidFill>
          <a:schemeClr val="tx1"/>
        </a:solidFill>
        <a:latin typeface="Arial" charset="0"/>
        <a:ea typeface="宋体" charset="-122"/>
        <a:cs typeface="+mn-cs"/>
      </a:defRPr>
    </a:lvl3pPr>
    <a:lvl4pPr marL="1371600" algn="l" rtl="0" fontAlgn="base">
      <a:spcBef>
        <a:spcPct val="0"/>
      </a:spcBef>
      <a:spcAft>
        <a:spcPct val="0"/>
      </a:spcAft>
      <a:defRPr sz="2400" b="1" kern="1200">
        <a:solidFill>
          <a:schemeClr val="tx1"/>
        </a:solidFill>
        <a:latin typeface="Arial" charset="0"/>
        <a:ea typeface="宋体" charset="-122"/>
        <a:cs typeface="+mn-cs"/>
      </a:defRPr>
    </a:lvl4pPr>
    <a:lvl5pPr marL="1828800" algn="l" rtl="0" fontAlgn="base">
      <a:spcBef>
        <a:spcPct val="0"/>
      </a:spcBef>
      <a:spcAft>
        <a:spcPct val="0"/>
      </a:spcAft>
      <a:defRPr sz="2400" b="1" kern="1200">
        <a:solidFill>
          <a:schemeClr val="tx1"/>
        </a:solidFill>
        <a:latin typeface="Arial" charset="0"/>
        <a:ea typeface="宋体" charset="-122"/>
        <a:cs typeface="+mn-cs"/>
      </a:defRPr>
    </a:lvl5pPr>
    <a:lvl6pPr marL="2286000" algn="l" defTabSz="914400" rtl="0" eaLnBrk="1" latinLnBrk="0" hangingPunct="1">
      <a:defRPr sz="2400" b="1" kern="1200">
        <a:solidFill>
          <a:schemeClr val="tx1"/>
        </a:solidFill>
        <a:latin typeface="Arial" charset="0"/>
        <a:ea typeface="宋体" charset="-122"/>
        <a:cs typeface="+mn-cs"/>
      </a:defRPr>
    </a:lvl6pPr>
    <a:lvl7pPr marL="2743200" algn="l" defTabSz="914400" rtl="0" eaLnBrk="1" latinLnBrk="0" hangingPunct="1">
      <a:defRPr sz="2400" b="1" kern="1200">
        <a:solidFill>
          <a:schemeClr val="tx1"/>
        </a:solidFill>
        <a:latin typeface="Arial" charset="0"/>
        <a:ea typeface="宋体" charset="-122"/>
        <a:cs typeface="+mn-cs"/>
      </a:defRPr>
    </a:lvl7pPr>
    <a:lvl8pPr marL="3200400" algn="l" defTabSz="914400" rtl="0" eaLnBrk="1" latinLnBrk="0" hangingPunct="1">
      <a:defRPr sz="2400" b="1" kern="1200">
        <a:solidFill>
          <a:schemeClr val="tx1"/>
        </a:solidFill>
        <a:latin typeface="Arial" charset="0"/>
        <a:ea typeface="宋体" charset="-122"/>
        <a:cs typeface="+mn-cs"/>
      </a:defRPr>
    </a:lvl8pPr>
    <a:lvl9pPr marL="3657600" algn="l" defTabSz="914400" rtl="0" eaLnBrk="1" latinLnBrk="0" hangingPunct="1">
      <a:defRPr sz="2400" b="1"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3D1"/>
    <a:srgbClr val="0000FF"/>
    <a:srgbClr val="FF9900"/>
    <a:srgbClr val="BC5304"/>
    <a:srgbClr val="7A5146"/>
    <a:srgbClr val="874F39"/>
    <a:srgbClr val="F3F5A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5077" autoAdjust="0"/>
  </p:normalViewPr>
  <p:slideViewPr>
    <p:cSldViewPr snapToGrid="0">
      <p:cViewPr varScale="1">
        <p:scale>
          <a:sx n="71" d="100"/>
          <a:sy n="71" d="100"/>
        </p:scale>
        <p:origin x="-480" y="-90"/>
      </p:cViewPr>
      <p:guideLst>
        <p:guide orient="horz" pos="422"/>
        <p:guide pos="2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3" d="100"/>
          <a:sy n="73" d="100"/>
        </p:scale>
        <p:origin x="-2142" y="-10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25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defTabSz="914182">
              <a:defRPr sz="1200" b="0">
                <a:latin typeface="Arial" charset="0"/>
                <a:ea typeface="+mn-ea"/>
              </a:defRPr>
            </a:lvl1pPr>
          </a:lstStyle>
          <a:p>
            <a:pPr>
              <a:defRPr/>
            </a:pPr>
            <a:endParaRPr lang="en-US"/>
          </a:p>
        </p:txBody>
      </p:sp>
      <p:sp>
        <p:nvSpPr>
          <p:cNvPr id="62259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1425" tIns="45712" rIns="91425" bIns="45712" numCol="1" anchor="t" anchorCtr="0" compatLnSpc="1">
            <a:prstTxWarp prst="textNoShape">
              <a:avLst/>
            </a:prstTxWarp>
          </a:bodyPr>
          <a:lstStyle>
            <a:lvl1pPr algn="r" defTabSz="914182">
              <a:defRPr sz="1200" b="0">
                <a:latin typeface="Arial" charset="0"/>
                <a:ea typeface="+mn-ea"/>
              </a:defRPr>
            </a:lvl1pPr>
          </a:lstStyle>
          <a:p>
            <a:pPr>
              <a:defRPr/>
            </a:pPr>
            <a:endParaRPr lang="en-US"/>
          </a:p>
        </p:txBody>
      </p:sp>
      <p:sp>
        <p:nvSpPr>
          <p:cNvPr id="62259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425" tIns="45712" rIns="91425" bIns="45712" numCol="1" anchor="b" anchorCtr="0" compatLnSpc="1">
            <a:prstTxWarp prst="textNoShape">
              <a:avLst/>
            </a:prstTxWarp>
          </a:bodyPr>
          <a:lstStyle>
            <a:lvl1pPr defTabSz="914182">
              <a:defRPr sz="1200" b="0">
                <a:latin typeface="Arial" charset="0"/>
                <a:ea typeface="+mn-ea"/>
              </a:defRPr>
            </a:lvl1pPr>
          </a:lstStyle>
          <a:p>
            <a:pPr>
              <a:defRPr/>
            </a:pPr>
            <a:endParaRPr lang="en-US"/>
          </a:p>
        </p:txBody>
      </p:sp>
      <p:sp>
        <p:nvSpPr>
          <p:cNvPr id="62259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1425" tIns="45712" rIns="91425" bIns="45712" numCol="1" anchor="b" anchorCtr="0" compatLnSpc="1">
            <a:prstTxWarp prst="textNoShape">
              <a:avLst/>
            </a:prstTxWarp>
          </a:bodyPr>
          <a:lstStyle>
            <a:lvl1pPr algn="r" defTabSz="914182">
              <a:defRPr sz="1200" b="0">
                <a:latin typeface="Arial" charset="0"/>
                <a:ea typeface="+mn-ea"/>
              </a:defRPr>
            </a:lvl1pPr>
          </a:lstStyle>
          <a:p>
            <a:pPr>
              <a:defRPr/>
            </a:pPr>
            <a:fld id="{6CBCF74F-2570-4DE3-8201-092E547C80C5}" type="slidenum">
              <a:rPr lang="en-US"/>
              <a:pPr>
                <a:defRPr/>
              </a:pPr>
              <a:t>‹#›</a:t>
            </a:fld>
            <a:endParaRPr lang="en-US"/>
          </a:p>
        </p:txBody>
      </p:sp>
    </p:spTree>
    <p:extLst>
      <p:ext uri="{BB962C8B-B14F-4D97-AF65-F5344CB8AC3E}">
        <p14:creationId xmlns:p14="http://schemas.microsoft.com/office/powerpoint/2010/main" val="2755952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409" tIns="45705" rIns="91409" bIns="45705" numCol="1" anchor="t" anchorCtr="0" compatLnSpc="1">
            <a:prstTxWarp prst="textNoShape">
              <a:avLst/>
            </a:prstTxWarp>
          </a:bodyPr>
          <a:lstStyle>
            <a:lvl1pPr defTabSz="914182">
              <a:defRPr sz="1200" b="0">
                <a:latin typeface="Arial" charset="0"/>
                <a:ea typeface="+mn-ea"/>
              </a:defRPr>
            </a:lvl1pPr>
          </a:lstStyle>
          <a:p>
            <a:pPr>
              <a:defRPr/>
            </a:pPr>
            <a:endParaRPr lang="en-US"/>
          </a:p>
        </p:txBody>
      </p:sp>
      <p:sp>
        <p:nvSpPr>
          <p:cNvPr id="38915" name="Rectangle 3"/>
          <p:cNvSpPr>
            <a:spLocks noGrp="1" noChangeArrowheads="1"/>
          </p:cNvSpPr>
          <p:nvPr>
            <p:ph type="dt" idx="1"/>
          </p:nvPr>
        </p:nvSpPr>
        <p:spPr bwMode="auto">
          <a:xfrm>
            <a:off x="3968750" y="0"/>
            <a:ext cx="3040063" cy="465138"/>
          </a:xfrm>
          <a:prstGeom prst="rect">
            <a:avLst/>
          </a:prstGeom>
          <a:noFill/>
          <a:ln w="9525">
            <a:noFill/>
            <a:miter lim="800000"/>
            <a:headEnd/>
            <a:tailEnd/>
          </a:ln>
        </p:spPr>
        <p:txBody>
          <a:bodyPr vert="horz" wrap="square" lIns="91409" tIns="45705" rIns="91409" bIns="45705" numCol="1" anchor="t" anchorCtr="0" compatLnSpc="1">
            <a:prstTxWarp prst="textNoShape">
              <a:avLst/>
            </a:prstTxWarp>
          </a:bodyPr>
          <a:lstStyle>
            <a:lvl1pPr algn="r" defTabSz="914182">
              <a:defRPr sz="1200" b="0">
                <a:latin typeface="Arial" charset="0"/>
                <a:ea typeface="+mn-ea"/>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1409" tIns="45705" rIns="91409" bIns="4570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p:spPr>
        <p:txBody>
          <a:bodyPr vert="horz" wrap="square" lIns="91409" tIns="45705" rIns="91409" bIns="45705" numCol="1" anchor="b" anchorCtr="0" compatLnSpc="1">
            <a:prstTxWarp prst="textNoShape">
              <a:avLst/>
            </a:prstTxWarp>
          </a:bodyPr>
          <a:lstStyle>
            <a:lvl1pPr defTabSz="914182">
              <a:defRPr sz="1200" b="0">
                <a:latin typeface="Arial" charset="0"/>
                <a:ea typeface="+mn-ea"/>
              </a:defRPr>
            </a:lvl1pPr>
          </a:lstStyle>
          <a:p>
            <a:pPr>
              <a:defRPr/>
            </a:pPr>
            <a:endParaRPr lang="en-US"/>
          </a:p>
        </p:txBody>
      </p:sp>
      <p:sp>
        <p:nvSpPr>
          <p:cNvPr id="38919" name="Rectangle 7"/>
          <p:cNvSpPr>
            <a:spLocks noGrp="1" noChangeArrowheads="1"/>
          </p:cNvSpPr>
          <p:nvPr>
            <p:ph type="sldNum" sz="quarter" idx="5"/>
          </p:nvPr>
        </p:nvSpPr>
        <p:spPr bwMode="auto">
          <a:xfrm>
            <a:off x="3968750" y="8831263"/>
            <a:ext cx="3040063" cy="463550"/>
          </a:xfrm>
          <a:prstGeom prst="rect">
            <a:avLst/>
          </a:prstGeom>
          <a:noFill/>
          <a:ln w="9525">
            <a:noFill/>
            <a:miter lim="800000"/>
            <a:headEnd/>
            <a:tailEnd/>
          </a:ln>
        </p:spPr>
        <p:txBody>
          <a:bodyPr vert="horz" wrap="square" lIns="91409" tIns="45705" rIns="91409" bIns="45705" numCol="1" anchor="b" anchorCtr="0" compatLnSpc="1">
            <a:prstTxWarp prst="textNoShape">
              <a:avLst/>
            </a:prstTxWarp>
          </a:bodyPr>
          <a:lstStyle>
            <a:lvl1pPr algn="r" defTabSz="914182">
              <a:defRPr sz="1200" b="0">
                <a:latin typeface="Arial" charset="0"/>
                <a:ea typeface="+mn-ea"/>
              </a:defRPr>
            </a:lvl1pPr>
          </a:lstStyle>
          <a:p>
            <a:pPr>
              <a:defRPr/>
            </a:pPr>
            <a:fld id="{5E53BD04-1CCA-46FA-B4DC-C19F323ED6EF}" type="slidenum">
              <a:rPr lang="en-US"/>
              <a:pPr>
                <a:defRPr/>
              </a:pPr>
              <a:t>‹#›</a:t>
            </a:fld>
            <a:endParaRPr lang="en-US"/>
          </a:p>
        </p:txBody>
      </p:sp>
    </p:spTree>
    <p:extLst>
      <p:ext uri="{BB962C8B-B14F-4D97-AF65-F5344CB8AC3E}">
        <p14:creationId xmlns:p14="http://schemas.microsoft.com/office/powerpoint/2010/main" val="3618689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p:spPr>
        <p:txBody>
          <a:bodyPr/>
          <a:lstStyle/>
          <a:p>
            <a:endParaRPr lang="en-US" altLang="zh-CN" dirty="0" smtClean="0"/>
          </a:p>
        </p:txBody>
      </p:sp>
      <p:sp>
        <p:nvSpPr>
          <p:cNvPr id="74755" name="Slide Number Placeholder 3"/>
          <p:cNvSpPr>
            <a:spLocks noGrp="1"/>
          </p:cNvSpPr>
          <p:nvPr>
            <p:ph type="sldNum" sz="quarter" idx="5"/>
          </p:nvPr>
        </p:nvSpPr>
        <p:spPr>
          <a:noFill/>
        </p:spPr>
        <p:txBody>
          <a:bodyPr/>
          <a:lstStyle/>
          <a:p>
            <a:pPr defTabSz="912813"/>
            <a:fld id="{FA25A6CE-545F-4CCD-BBFA-05CED2BE4EFE}" type="slidenum">
              <a:rPr lang="en-US" altLang="zh-CN" smtClean="0"/>
              <a:pPr defTabSz="912813"/>
              <a:t>1</a:t>
            </a:fld>
            <a:endParaRPr lang="en-US" altLang="zh-C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a:ln/>
        </p:spPr>
      </p:sp>
      <p:sp>
        <p:nvSpPr>
          <p:cNvPr id="145410" name="Notes Placeholder 2"/>
          <p:cNvSpPr>
            <a:spLocks noGrp="1"/>
          </p:cNvSpPr>
          <p:nvPr>
            <p:ph type="body" idx="1"/>
          </p:nvPr>
        </p:nvSpPr>
        <p:spPr>
          <a:noFill/>
          <a:ln/>
        </p:spPr>
        <p:txBody>
          <a:bodyPr/>
          <a:lstStyle/>
          <a:p>
            <a:endParaRPr lang="en-US" altLang="zh-CN" smtClean="0"/>
          </a:p>
        </p:txBody>
      </p:sp>
      <p:sp>
        <p:nvSpPr>
          <p:cNvPr id="145411" name="Slide Number Placeholder 3"/>
          <p:cNvSpPr>
            <a:spLocks noGrp="1"/>
          </p:cNvSpPr>
          <p:nvPr>
            <p:ph type="sldNum" sz="quarter" idx="5"/>
          </p:nvPr>
        </p:nvSpPr>
        <p:spPr>
          <a:noFill/>
        </p:spPr>
        <p:txBody>
          <a:bodyPr/>
          <a:lstStyle/>
          <a:p>
            <a:pPr defTabSz="912813"/>
            <a:fld id="{7901247C-27A9-4EE9-8525-E8C7000B3B42}" type="slidenum">
              <a:rPr lang="en-US" altLang="zh-CN" smtClean="0"/>
              <a:pPr defTabSz="912813"/>
              <a:t>17</a:t>
            </a:fld>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pPr defTabSz="912813"/>
            <a:fld id="{983B3C8C-DC21-4EC3-AA2B-58552473223B}" type="slidenum">
              <a:rPr lang="en-US" altLang="zh-CN" smtClean="0"/>
              <a:pPr defTabSz="912813"/>
              <a:t>18</a:t>
            </a:fld>
            <a:endParaRPr lang="en-US" altLang="zh-CN" smtClean="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a:ln/>
        </p:spPr>
      </p:sp>
      <p:sp>
        <p:nvSpPr>
          <p:cNvPr id="214018" name="Notes Placeholder 2"/>
          <p:cNvSpPr>
            <a:spLocks noGrp="1"/>
          </p:cNvSpPr>
          <p:nvPr>
            <p:ph type="body" idx="1"/>
          </p:nvPr>
        </p:nvSpPr>
        <p:spPr>
          <a:noFill/>
          <a:ln/>
        </p:spPr>
        <p:txBody>
          <a:bodyPr/>
          <a:lstStyle/>
          <a:p>
            <a:endParaRPr lang="en-US" altLang="zh-CN" smtClean="0"/>
          </a:p>
        </p:txBody>
      </p:sp>
      <p:sp>
        <p:nvSpPr>
          <p:cNvPr id="214019" name="Slide Number Placeholder 3"/>
          <p:cNvSpPr>
            <a:spLocks noGrp="1"/>
          </p:cNvSpPr>
          <p:nvPr>
            <p:ph type="sldNum" sz="quarter" idx="5"/>
          </p:nvPr>
        </p:nvSpPr>
        <p:spPr>
          <a:noFill/>
        </p:spPr>
        <p:txBody>
          <a:bodyPr/>
          <a:lstStyle/>
          <a:p>
            <a:pPr defTabSz="912813"/>
            <a:fld id="{857E88E1-3FF1-485F-92AD-41B393C24ED4}" type="slidenum">
              <a:rPr lang="en-US" altLang="zh-CN" smtClean="0"/>
              <a:pPr defTabSz="912813"/>
              <a:t>22</a:t>
            </a:fld>
            <a:endParaRPr lang="en-US"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a:ln/>
        </p:spPr>
      </p:sp>
      <p:sp>
        <p:nvSpPr>
          <p:cNvPr id="216066" name="Notes Placeholder 2"/>
          <p:cNvSpPr>
            <a:spLocks noGrp="1"/>
          </p:cNvSpPr>
          <p:nvPr>
            <p:ph type="body" idx="1"/>
          </p:nvPr>
        </p:nvSpPr>
        <p:spPr>
          <a:noFill/>
          <a:ln/>
        </p:spPr>
        <p:txBody>
          <a:bodyPr/>
          <a:lstStyle/>
          <a:p>
            <a:endParaRPr lang="en-US" altLang="zh-CN" smtClean="0"/>
          </a:p>
        </p:txBody>
      </p:sp>
      <p:sp>
        <p:nvSpPr>
          <p:cNvPr id="216067" name="Slide Number Placeholder 3"/>
          <p:cNvSpPr>
            <a:spLocks noGrp="1"/>
          </p:cNvSpPr>
          <p:nvPr>
            <p:ph type="sldNum" sz="quarter" idx="5"/>
          </p:nvPr>
        </p:nvSpPr>
        <p:spPr>
          <a:noFill/>
        </p:spPr>
        <p:txBody>
          <a:bodyPr/>
          <a:lstStyle/>
          <a:p>
            <a:pPr defTabSz="912813"/>
            <a:fld id="{DE95039F-296C-4ECC-808E-F64A8DD62E0E}" type="slidenum">
              <a:rPr lang="en-US" altLang="zh-CN" smtClean="0"/>
              <a:pPr defTabSz="912813"/>
              <a:t>23</a:t>
            </a:fld>
            <a:endParaRPr lang="en-US"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a:ln/>
        </p:spPr>
      </p:sp>
      <p:sp>
        <p:nvSpPr>
          <p:cNvPr id="218114" name="Notes Placeholder 2"/>
          <p:cNvSpPr>
            <a:spLocks noGrp="1"/>
          </p:cNvSpPr>
          <p:nvPr>
            <p:ph type="body" idx="1"/>
          </p:nvPr>
        </p:nvSpPr>
        <p:spPr>
          <a:noFill/>
          <a:ln/>
        </p:spPr>
        <p:txBody>
          <a:bodyPr/>
          <a:lstStyle/>
          <a:p>
            <a:endParaRPr lang="en-US" altLang="zh-CN" smtClean="0"/>
          </a:p>
        </p:txBody>
      </p:sp>
      <p:sp>
        <p:nvSpPr>
          <p:cNvPr id="218115" name="Slide Number Placeholder 3"/>
          <p:cNvSpPr>
            <a:spLocks noGrp="1"/>
          </p:cNvSpPr>
          <p:nvPr>
            <p:ph type="sldNum" sz="quarter" idx="5"/>
          </p:nvPr>
        </p:nvSpPr>
        <p:spPr>
          <a:noFill/>
        </p:spPr>
        <p:txBody>
          <a:bodyPr/>
          <a:lstStyle/>
          <a:p>
            <a:pPr defTabSz="912813"/>
            <a:fld id="{15BBBEE0-D7AC-448D-9DEC-C42301C0A26B}" type="slidenum">
              <a:rPr lang="en-US" altLang="zh-CN" smtClean="0"/>
              <a:pPr defTabSz="912813"/>
              <a:t>24</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p:cNvSpPr>
            <a:spLocks noGrp="1" noRot="1" noChangeAspect="1"/>
          </p:cNvSpPr>
          <p:nvPr>
            <p:ph type="sldImg"/>
          </p:nvPr>
        </p:nvSpPr>
        <p:spPr>
          <a:ln/>
        </p:spPr>
      </p:sp>
      <p:sp>
        <p:nvSpPr>
          <p:cNvPr id="276482" name="Notes Placeholder 2"/>
          <p:cNvSpPr>
            <a:spLocks noGrp="1"/>
          </p:cNvSpPr>
          <p:nvPr>
            <p:ph type="body" idx="1"/>
          </p:nvPr>
        </p:nvSpPr>
        <p:spPr>
          <a:noFill/>
          <a:ln/>
        </p:spPr>
        <p:txBody>
          <a:bodyPr/>
          <a:lstStyle/>
          <a:p>
            <a:endParaRPr lang="en-US" altLang="zh-CN" smtClean="0"/>
          </a:p>
        </p:txBody>
      </p:sp>
      <p:sp>
        <p:nvSpPr>
          <p:cNvPr id="276483" name="Slide Number Placeholder 3"/>
          <p:cNvSpPr>
            <a:spLocks noGrp="1"/>
          </p:cNvSpPr>
          <p:nvPr>
            <p:ph type="sldNum" sz="quarter" idx="5"/>
          </p:nvPr>
        </p:nvSpPr>
        <p:spPr>
          <a:noFill/>
        </p:spPr>
        <p:txBody>
          <a:bodyPr/>
          <a:lstStyle/>
          <a:p>
            <a:pPr defTabSz="912813"/>
            <a:fld id="{435612F6-F807-4335-A4D3-030812964093}" type="slidenum">
              <a:rPr lang="en-US" altLang="zh-CN" smtClean="0"/>
              <a:pPr defTabSz="912813"/>
              <a:t>25</a:t>
            </a:fld>
            <a:endParaRPr lang="en-US"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p:cNvSpPr>
          <p:nvPr>
            <p:ph type="sldImg"/>
          </p:nvPr>
        </p:nvSpPr>
        <p:spPr>
          <a:ln/>
        </p:spPr>
      </p:sp>
      <p:sp>
        <p:nvSpPr>
          <p:cNvPr id="246786" name="Notes Placeholder 2"/>
          <p:cNvSpPr>
            <a:spLocks noGrp="1"/>
          </p:cNvSpPr>
          <p:nvPr>
            <p:ph type="body" idx="1"/>
          </p:nvPr>
        </p:nvSpPr>
        <p:spPr>
          <a:noFill/>
          <a:ln/>
        </p:spPr>
        <p:txBody>
          <a:bodyPr/>
          <a:lstStyle/>
          <a:p>
            <a:endParaRPr lang="en-US" altLang="zh-CN" smtClean="0"/>
          </a:p>
        </p:txBody>
      </p:sp>
      <p:sp>
        <p:nvSpPr>
          <p:cNvPr id="246787" name="Slide Number Placeholder 3"/>
          <p:cNvSpPr>
            <a:spLocks noGrp="1"/>
          </p:cNvSpPr>
          <p:nvPr>
            <p:ph type="sldNum" sz="quarter" idx="5"/>
          </p:nvPr>
        </p:nvSpPr>
        <p:spPr>
          <a:noFill/>
        </p:spPr>
        <p:txBody>
          <a:bodyPr/>
          <a:lstStyle/>
          <a:p>
            <a:pPr defTabSz="912813"/>
            <a:fld id="{25B3F135-68C5-432A-A4D2-BFD343609B75}" type="slidenum">
              <a:rPr lang="en-US" altLang="zh-CN" smtClean="0"/>
              <a:pPr defTabSz="912813"/>
              <a:t>26</a:t>
            </a:fld>
            <a:endParaRPr lang="en-US"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Slide Image Placeholder 1"/>
          <p:cNvSpPr>
            <a:spLocks noGrp="1" noRot="1" noChangeAspect="1"/>
          </p:cNvSpPr>
          <p:nvPr>
            <p:ph type="sldImg"/>
          </p:nvPr>
        </p:nvSpPr>
        <p:spPr>
          <a:ln/>
        </p:spPr>
      </p:sp>
      <p:sp>
        <p:nvSpPr>
          <p:cNvPr id="280578" name="Notes Placeholder 2"/>
          <p:cNvSpPr>
            <a:spLocks noGrp="1"/>
          </p:cNvSpPr>
          <p:nvPr>
            <p:ph type="body" idx="1"/>
          </p:nvPr>
        </p:nvSpPr>
        <p:spPr>
          <a:noFill/>
          <a:ln/>
        </p:spPr>
        <p:txBody>
          <a:bodyPr/>
          <a:lstStyle/>
          <a:p>
            <a:endParaRPr lang="en-US" altLang="zh-CN" smtClean="0"/>
          </a:p>
        </p:txBody>
      </p:sp>
      <p:sp>
        <p:nvSpPr>
          <p:cNvPr id="280579" name="Slide Number Placeholder 3"/>
          <p:cNvSpPr>
            <a:spLocks noGrp="1"/>
          </p:cNvSpPr>
          <p:nvPr>
            <p:ph type="sldNum" sz="quarter" idx="5"/>
          </p:nvPr>
        </p:nvSpPr>
        <p:spPr>
          <a:noFill/>
        </p:spPr>
        <p:txBody>
          <a:bodyPr/>
          <a:lstStyle/>
          <a:p>
            <a:pPr defTabSz="912813"/>
            <a:fld id="{C1A358CF-7B5E-43C4-9B71-3E533CB1DE71}" type="slidenum">
              <a:rPr lang="en-US" altLang="zh-CN" smtClean="0"/>
              <a:pPr defTabSz="912813"/>
              <a:t>27</a:t>
            </a:fld>
            <a:endParaRPr lang="en-US"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a:ln/>
        </p:spPr>
      </p:sp>
      <p:sp>
        <p:nvSpPr>
          <p:cNvPr id="230402" name="Notes Placeholder 2"/>
          <p:cNvSpPr>
            <a:spLocks noGrp="1"/>
          </p:cNvSpPr>
          <p:nvPr>
            <p:ph type="body" idx="1"/>
          </p:nvPr>
        </p:nvSpPr>
        <p:spPr>
          <a:noFill/>
          <a:ln/>
        </p:spPr>
        <p:txBody>
          <a:bodyPr/>
          <a:lstStyle/>
          <a:p>
            <a:endParaRPr lang="en-US" altLang="zh-CN" smtClean="0"/>
          </a:p>
        </p:txBody>
      </p:sp>
      <p:sp>
        <p:nvSpPr>
          <p:cNvPr id="230403" name="Slide Number Placeholder 3"/>
          <p:cNvSpPr>
            <a:spLocks noGrp="1"/>
          </p:cNvSpPr>
          <p:nvPr>
            <p:ph type="sldNum" sz="quarter" idx="5"/>
          </p:nvPr>
        </p:nvSpPr>
        <p:spPr>
          <a:noFill/>
        </p:spPr>
        <p:txBody>
          <a:bodyPr/>
          <a:lstStyle/>
          <a:p>
            <a:pPr defTabSz="912813"/>
            <a:fld id="{A7CA3DEC-2DB2-4A0C-B82E-F562DF1DA560}" type="slidenum">
              <a:rPr lang="en-US" altLang="zh-CN" smtClean="0"/>
              <a:pPr defTabSz="912813"/>
              <a:t>28</a:t>
            </a:fld>
            <a:endParaRPr lang="en-US"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a:ln/>
        </p:spPr>
      </p:sp>
      <p:sp>
        <p:nvSpPr>
          <p:cNvPr id="226306" name="Notes Placeholder 2"/>
          <p:cNvSpPr>
            <a:spLocks noGrp="1"/>
          </p:cNvSpPr>
          <p:nvPr>
            <p:ph type="body" idx="1"/>
          </p:nvPr>
        </p:nvSpPr>
        <p:spPr>
          <a:noFill/>
          <a:ln/>
        </p:spPr>
        <p:txBody>
          <a:bodyPr/>
          <a:lstStyle/>
          <a:p>
            <a:endParaRPr lang="en-US" altLang="zh-CN" smtClean="0"/>
          </a:p>
        </p:txBody>
      </p:sp>
      <p:sp>
        <p:nvSpPr>
          <p:cNvPr id="226307" name="Slide Number Placeholder 3"/>
          <p:cNvSpPr>
            <a:spLocks noGrp="1"/>
          </p:cNvSpPr>
          <p:nvPr>
            <p:ph type="sldNum" sz="quarter" idx="5"/>
          </p:nvPr>
        </p:nvSpPr>
        <p:spPr>
          <a:noFill/>
        </p:spPr>
        <p:txBody>
          <a:bodyPr/>
          <a:lstStyle/>
          <a:p>
            <a:pPr defTabSz="912813"/>
            <a:fld id="{6EF11423-37EA-4C48-9720-0AEDE97168CA}" type="slidenum">
              <a:rPr lang="en-US" altLang="zh-CN" smtClean="0"/>
              <a:pPr defTabSz="912813"/>
              <a:t>29</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National has innovative, well-matched core IP</a:t>
            </a:r>
          </a:p>
          <a:p>
            <a:pPr lvl="1" eaLnBrk="1" hangingPunct="1">
              <a:spcBef>
                <a:spcPct val="0"/>
              </a:spcBef>
            </a:pPr>
            <a:r>
              <a:rPr lang="en-US" b="1" dirty="0" smtClean="0"/>
              <a:t>LM3445: best-in-class </a:t>
            </a:r>
            <a:r>
              <a:rPr lang="en-US" b="1" dirty="0" err="1" smtClean="0"/>
              <a:t>triac</a:t>
            </a:r>
            <a:r>
              <a:rPr lang="en-US" b="1" smtClean="0"/>
              <a:t> dimming</a:t>
            </a:r>
          </a:p>
          <a:p>
            <a:pPr lvl="1" eaLnBrk="1" hangingPunct="1">
              <a:spcBef>
                <a:spcPct val="0"/>
              </a:spcBef>
            </a:pPr>
            <a:r>
              <a:rPr lang="en-US" b="1" smtClean="0"/>
              <a:t>LM3464: ultra-efficient drive for large LED arrays</a:t>
            </a:r>
          </a:p>
          <a:p>
            <a:pPr eaLnBrk="1" hangingPunct="1">
              <a:spcBef>
                <a:spcPct val="0"/>
              </a:spcBef>
            </a:pPr>
            <a:r>
              <a:rPr lang="en-US" smtClean="0"/>
              <a:t>National can add value through vertical integration of electronics drive and control</a:t>
            </a:r>
          </a:p>
          <a:p>
            <a:pPr lvl="1" eaLnBrk="1" hangingPunct="1">
              <a:spcBef>
                <a:spcPct val="0"/>
              </a:spcBef>
            </a:pPr>
            <a:r>
              <a:rPr lang="en-US" b="1" smtClean="0"/>
              <a:t>Leverage LED drive and power supply design expertise</a:t>
            </a:r>
          </a:p>
          <a:p>
            <a:pPr lvl="1" eaLnBrk="1" hangingPunct="1">
              <a:spcBef>
                <a:spcPct val="0"/>
              </a:spcBef>
            </a:pPr>
            <a:r>
              <a:rPr lang="en-US" b="1" smtClean="0"/>
              <a:t>Apply intelligence/control capability to enable much more intelligent lighting</a:t>
            </a:r>
          </a:p>
          <a:p>
            <a:pPr eaLnBrk="1" hangingPunct="1">
              <a:spcBef>
                <a:spcPct val="0"/>
              </a:spcBef>
            </a:pPr>
            <a:r>
              <a:rPr lang="en-US" smtClean="0"/>
              <a:t>Markets have large volume and ROI potential</a:t>
            </a:r>
          </a:p>
          <a:p>
            <a:pPr eaLnBrk="1" hangingPunct="1">
              <a:spcBef>
                <a:spcPct val="0"/>
              </a:spcBef>
            </a:pPr>
            <a:r>
              <a:rPr lang="en-US" smtClean="0"/>
              <a:t>Market growth will benefit from:</a:t>
            </a:r>
          </a:p>
          <a:p>
            <a:pPr lvl="1" eaLnBrk="1" hangingPunct="1">
              <a:spcBef>
                <a:spcPct val="0"/>
              </a:spcBef>
            </a:pPr>
            <a:r>
              <a:rPr lang="en-US" b="1" smtClean="0"/>
              <a:t>Macro-economic factors such as “green” legislation</a:t>
            </a:r>
          </a:p>
          <a:p>
            <a:pPr lvl="1" eaLnBrk="1" hangingPunct="1">
              <a:spcBef>
                <a:spcPct val="0"/>
              </a:spcBef>
            </a:pPr>
            <a:r>
              <a:rPr lang="en-US" b="1" smtClean="0"/>
              <a:t>The need/drive to reduce “total cost of ownership”</a:t>
            </a:r>
            <a:endParaRPr lang="en-US" smtClean="0"/>
          </a:p>
          <a:p>
            <a:endParaRPr lang="en-US" smtClean="0"/>
          </a:p>
        </p:txBody>
      </p:sp>
      <p:sp>
        <p:nvSpPr>
          <p:cNvPr id="4" name="Slide Number Placeholder 3"/>
          <p:cNvSpPr txBox="1">
            <a:spLocks noGrp="1"/>
          </p:cNvSpPr>
          <p:nvPr/>
        </p:nvSpPr>
        <p:spPr>
          <a:xfrm>
            <a:off x="3970338" y="8829676"/>
            <a:ext cx="3038475" cy="465138"/>
          </a:xfrm>
          <a:prstGeom prst="rect">
            <a:avLst/>
          </a:prstGeom>
          <a:noFill/>
        </p:spPr>
        <p:txBody>
          <a:bodyPr lIns="93168" tIns="46585" rIns="93168" bIns="46585" anchor="b"/>
          <a:lstStyle/>
          <a:p>
            <a:pPr algn="r" fontAlgn="auto">
              <a:spcBef>
                <a:spcPts val="0"/>
              </a:spcBef>
              <a:spcAft>
                <a:spcPts val="0"/>
              </a:spcAft>
              <a:defRPr/>
            </a:pPr>
            <a:fld id="{AD1083DD-A6A8-498B-8299-E001823F483B}" type="slidenum">
              <a:rPr lang="en-US" sz="1200">
                <a:latin typeface="+mn-lt"/>
              </a:rPr>
              <a:pPr algn="r" fontAlgn="auto">
                <a:spcBef>
                  <a:spcPts val="0"/>
                </a:spcBef>
                <a:spcAft>
                  <a:spcPts val="0"/>
                </a:spcAft>
                <a:defRPr/>
              </a:pPr>
              <a:t>2</a:t>
            </a:fld>
            <a:endParaRPr 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Slide Image Placeholder 1"/>
          <p:cNvSpPr>
            <a:spLocks noGrp="1" noRot="1" noChangeAspect="1"/>
          </p:cNvSpPr>
          <p:nvPr>
            <p:ph type="sldImg"/>
          </p:nvPr>
        </p:nvSpPr>
        <p:spPr>
          <a:ln/>
        </p:spPr>
      </p:sp>
      <p:sp>
        <p:nvSpPr>
          <p:cNvPr id="313346" name="Notes Placeholder 2"/>
          <p:cNvSpPr>
            <a:spLocks noGrp="1"/>
          </p:cNvSpPr>
          <p:nvPr>
            <p:ph type="body" idx="1"/>
          </p:nvPr>
        </p:nvSpPr>
        <p:spPr>
          <a:noFill/>
          <a:ln/>
        </p:spPr>
        <p:txBody>
          <a:bodyPr/>
          <a:lstStyle/>
          <a:p>
            <a:endParaRPr lang="en-US" altLang="zh-CN" smtClean="0"/>
          </a:p>
        </p:txBody>
      </p:sp>
      <p:sp>
        <p:nvSpPr>
          <p:cNvPr id="313347" name="Slide Number Placeholder 3"/>
          <p:cNvSpPr>
            <a:spLocks noGrp="1"/>
          </p:cNvSpPr>
          <p:nvPr>
            <p:ph type="sldNum" sz="quarter" idx="5"/>
          </p:nvPr>
        </p:nvSpPr>
        <p:spPr>
          <a:noFill/>
        </p:spPr>
        <p:txBody>
          <a:bodyPr/>
          <a:lstStyle/>
          <a:p>
            <a:pPr defTabSz="912813"/>
            <a:fld id="{23F4315B-C52D-474D-BB79-3CD98488EBD8}" type="slidenum">
              <a:rPr lang="en-US" altLang="zh-CN" smtClean="0"/>
              <a:pPr defTabSz="912813"/>
              <a:t>30</a:t>
            </a:fld>
            <a:endParaRPr lang="en-US"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4E728FC7-7A0E-4A39-BB56-85FC3FDD9914}" type="datetime1">
              <a:rPr lang="en-US" smtClean="0"/>
              <a:pPr>
                <a:defRPr/>
              </a:pPr>
              <a:t>9/24/2012</a:t>
            </a:fld>
            <a:endParaRPr lang="en-US"/>
          </a:p>
        </p:txBody>
      </p:sp>
      <p:sp>
        <p:nvSpPr>
          <p:cNvPr id="5" name="Slide Number Placeholder 4"/>
          <p:cNvSpPr>
            <a:spLocks noGrp="1"/>
          </p:cNvSpPr>
          <p:nvPr>
            <p:ph type="sldNum" sz="quarter" idx="11"/>
          </p:nvPr>
        </p:nvSpPr>
        <p:spPr/>
        <p:txBody>
          <a:bodyPr/>
          <a:lstStyle/>
          <a:p>
            <a:pPr>
              <a:defRPr/>
            </a:pPr>
            <a:fld id="{67926FDE-77E4-47BB-BE09-4A88FD3C6DBC}"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p:cNvSpPr>
            <a:spLocks noGrp="1" noRot="1" noChangeAspect="1"/>
          </p:cNvSpPr>
          <p:nvPr>
            <p:ph type="sldImg"/>
          </p:nvPr>
        </p:nvSpPr>
        <p:spPr>
          <a:ln/>
        </p:spPr>
      </p:sp>
      <p:sp>
        <p:nvSpPr>
          <p:cNvPr id="323586" name="Notes Placeholder 2"/>
          <p:cNvSpPr>
            <a:spLocks noGrp="1"/>
          </p:cNvSpPr>
          <p:nvPr>
            <p:ph type="body" idx="1"/>
          </p:nvPr>
        </p:nvSpPr>
        <p:spPr>
          <a:noFill/>
          <a:ln/>
        </p:spPr>
        <p:txBody>
          <a:bodyPr/>
          <a:lstStyle/>
          <a:p>
            <a:endParaRPr lang="en-US" altLang="zh-CN" smtClean="0"/>
          </a:p>
        </p:txBody>
      </p:sp>
      <p:sp>
        <p:nvSpPr>
          <p:cNvPr id="323587" name="Slide Number Placeholder 3"/>
          <p:cNvSpPr>
            <a:spLocks noGrp="1"/>
          </p:cNvSpPr>
          <p:nvPr>
            <p:ph type="sldNum" sz="quarter" idx="5"/>
          </p:nvPr>
        </p:nvSpPr>
        <p:spPr>
          <a:noFill/>
        </p:spPr>
        <p:txBody>
          <a:bodyPr/>
          <a:lstStyle/>
          <a:p>
            <a:pPr defTabSz="912813"/>
            <a:fld id="{F0376FED-570A-4738-BB17-D40743AEA89B}" type="slidenum">
              <a:rPr lang="en-US" altLang="zh-CN" smtClean="0"/>
              <a:pPr defTabSz="912813"/>
              <a:t>32</a:t>
            </a:fld>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460803"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lnSpc>
                <a:spcPct val="90000"/>
              </a:lnSpc>
              <a:buFontTx/>
              <a:buChar char="•"/>
              <a:defRPr/>
            </a:pPr>
            <a:r>
              <a:rPr lang="en-US" dirty="0" smtClean="0"/>
              <a:t> National sees that the SSL market is still emerging and that innovation, especially with the drive and control of the LED light source, is key to driving the evolution of the lighting market</a:t>
            </a:r>
          </a:p>
          <a:p>
            <a:pPr eaLnBrk="1" hangingPunct="1">
              <a:lnSpc>
                <a:spcPct val="90000"/>
              </a:lnSpc>
              <a:buFontTx/>
              <a:buChar char="•"/>
              <a:defRPr/>
            </a:pPr>
            <a:r>
              <a:rPr lang="en-US" dirty="0" smtClean="0"/>
              <a:t> Evolution will occur in three phases:</a:t>
            </a:r>
          </a:p>
          <a:p>
            <a:pPr marL="698770" lvl="1" indent="-232923">
              <a:lnSpc>
                <a:spcPct val="90000"/>
              </a:lnSpc>
              <a:buFontTx/>
              <a:buAutoNum type="arabicParenBoth"/>
              <a:defRPr/>
            </a:pPr>
            <a:r>
              <a:rPr lang="en-US" dirty="0" smtClean="0"/>
              <a:t>Now: focus is on using LEDs to replace and retrofit existing lighting installations</a:t>
            </a:r>
          </a:p>
          <a:p>
            <a:pPr marL="1164616" lvl="2" indent="-232923">
              <a:lnSpc>
                <a:spcPct val="90000"/>
              </a:lnSpc>
              <a:buFontTx/>
              <a:buChar char="•"/>
              <a:defRPr/>
            </a:pPr>
            <a:r>
              <a:rPr lang="en-US" dirty="0" smtClean="0"/>
              <a:t>Trying to get every lumen out of the LED system</a:t>
            </a:r>
          </a:p>
          <a:p>
            <a:pPr marL="1164616" lvl="2" indent="-232923">
              <a:lnSpc>
                <a:spcPct val="90000"/>
              </a:lnSpc>
              <a:buFontTx/>
              <a:buChar char="•"/>
              <a:defRPr/>
            </a:pPr>
            <a:r>
              <a:rPr lang="en-US" dirty="0" smtClean="0"/>
              <a:t>Competing with lower cost incumbent technologies, so lowering the cost of adoption is critical to driving the proliferation of LED technology</a:t>
            </a:r>
          </a:p>
          <a:p>
            <a:pPr marL="1164616" lvl="2" indent="-232923">
              <a:lnSpc>
                <a:spcPct val="90000"/>
              </a:lnSpc>
              <a:buFontTx/>
              <a:buChar char="•"/>
              <a:defRPr/>
            </a:pPr>
            <a:r>
              <a:rPr lang="en-US" dirty="0" smtClean="0"/>
              <a:t>Looking to long lifetime and reliability to both drive the total cost of ownership value proposition AND ensure that adopters are not driven away with poor quality solutions that do not meet the TCO expectations</a:t>
            </a:r>
          </a:p>
          <a:p>
            <a:pPr marL="698770" lvl="1" indent="-232923">
              <a:lnSpc>
                <a:spcPct val="90000"/>
              </a:lnSpc>
              <a:buFontTx/>
              <a:buAutoNum type="arabicParenBoth"/>
              <a:defRPr/>
            </a:pPr>
            <a:r>
              <a:rPr lang="en-US" dirty="0" smtClean="0"/>
              <a:t>Near Term (1-5 years): focus on developing intelligent lighting systems to fully realize system efficiency savings</a:t>
            </a:r>
          </a:p>
          <a:p>
            <a:pPr marL="1164616" lvl="2" indent="-232923">
              <a:lnSpc>
                <a:spcPct val="90000"/>
              </a:lnSpc>
              <a:buFontTx/>
              <a:buChar char="•"/>
              <a:defRPr/>
            </a:pPr>
            <a:r>
              <a:rPr lang="en-US" dirty="0" smtClean="0"/>
              <a:t>Sensing/Detecting so that lights are only used when light is needed (i.e. motion sensing – no need to have light if nobody is around that needs it)</a:t>
            </a:r>
          </a:p>
          <a:p>
            <a:pPr marL="1164616" lvl="2" indent="-232923">
              <a:lnSpc>
                <a:spcPct val="90000"/>
              </a:lnSpc>
              <a:buFontTx/>
              <a:buChar char="•"/>
              <a:defRPr/>
            </a:pPr>
            <a:r>
              <a:rPr lang="en-US" dirty="0" smtClean="0"/>
              <a:t>Communications for monitoring energy consumption and therefore capitalizing on energy cost savings</a:t>
            </a:r>
          </a:p>
          <a:p>
            <a:pPr marL="698770" lvl="1" indent="-232923">
              <a:lnSpc>
                <a:spcPct val="90000"/>
              </a:lnSpc>
              <a:buFontTx/>
              <a:buAutoNum type="arabicParenBoth"/>
              <a:defRPr/>
            </a:pPr>
            <a:r>
              <a:rPr lang="en-US" dirty="0" smtClean="0"/>
              <a:t>Long Term (3 – 8 years): focus on leveraging the controllability of LEDs</a:t>
            </a:r>
          </a:p>
          <a:p>
            <a:pPr marL="1164616" lvl="2" indent="-232923">
              <a:lnSpc>
                <a:spcPct val="90000"/>
              </a:lnSpc>
              <a:buFontTx/>
              <a:buChar char="•"/>
              <a:defRPr/>
            </a:pPr>
            <a:r>
              <a:rPr lang="en-US" dirty="0" smtClean="0"/>
              <a:t>Utilizing color tuning and color temperature control to optimize lighting in a space</a:t>
            </a:r>
          </a:p>
          <a:p>
            <a:pPr marL="1164616" lvl="2" indent="-232923">
              <a:lnSpc>
                <a:spcPct val="90000"/>
              </a:lnSpc>
              <a:buFontTx/>
              <a:buChar char="•"/>
              <a:defRPr/>
            </a:pPr>
            <a:r>
              <a:rPr lang="en-US" dirty="0" smtClean="0"/>
              <a:t>Continued focus on improving LEDs (more efficiency, longer life)</a:t>
            </a:r>
          </a:p>
          <a:p>
            <a:pPr eaLnBrk="1" hangingPunct="1">
              <a:lnSpc>
                <a:spcPct val="90000"/>
              </a:lnSpc>
              <a:buFontTx/>
              <a:buChar char="•"/>
              <a:defRPr/>
            </a:pPr>
            <a:r>
              <a:rPr lang="en-US" dirty="0" smtClean="0"/>
              <a:t> National sees that the electronic drive and controls will be the key to unlocking and leveraging the benefits LED light sources offer over all other light sources (LEDs alone are of no benefit if they are not used to their full potential)</a:t>
            </a:r>
          </a:p>
        </p:txBody>
      </p:sp>
      <p:sp>
        <p:nvSpPr>
          <p:cNvPr id="4" name="Slide Number Placeholder 3"/>
          <p:cNvSpPr txBox="1">
            <a:spLocks noGrp="1"/>
          </p:cNvSpPr>
          <p:nvPr/>
        </p:nvSpPr>
        <p:spPr>
          <a:xfrm>
            <a:off x="3970338" y="8829676"/>
            <a:ext cx="3038475" cy="465138"/>
          </a:xfrm>
          <a:prstGeom prst="rect">
            <a:avLst/>
          </a:prstGeom>
          <a:noFill/>
        </p:spPr>
        <p:txBody>
          <a:bodyPr lIns="93168" tIns="46585" rIns="93168" bIns="46585" anchor="b"/>
          <a:lstStyle/>
          <a:p>
            <a:pPr algn="r" fontAlgn="auto">
              <a:spcBef>
                <a:spcPts val="0"/>
              </a:spcBef>
              <a:spcAft>
                <a:spcPts val="0"/>
              </a:spcAft>
              <a:defRPr/>
            </a:pPr>
            <a:fld id="{67DFE8A9-9B0F-435C-AD51-B8CCF16524A8}" type="slidenum">
              <a:rPr lang="en-US" sz="1200">
                <a:latin typeface="+mn-lt"/>
              </a:rPr>
              <a:pPr algn="r" fontAlgn="auto">
                <a:spcBef>
                  <a:spcPts val="0"/>
                </a:spcBef>
                <a:spcAft>
                  <a:spcPts val="0"/>
                </a:spcAft>
                <a:defRPr/>
              </a:pPr>
              <a:t>3</a:t>
            </a:fld>
            <a:endParaRPr lang="en-US" sz="1200" dirty="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96AE583-8878-49C4-834D-BF50BDCF643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A67D4E-C941-43CF-B085-3B70F997737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a:ln/>
        </p:spPr>
      </p:sp>
      <p:sp>
        <p:nvSpPr>
          <p:cNvPr id="151554" name="Notes Placeholder 2"/>
          <p:cNvSpPr>
            <a:spLocks noGrp="1"/>
          </p:cNvSpPr>
          <p:nvPr>
            <p:ph type="body" idx="1"/>
          </p:nvPr>
        </p:nvSpPr>
        <p:spPr>
          <a:noFill/>
          <a:ln/>
        </p:spPr>
        <p:txBody>
          <a:bodyPr/>
          <a:lstStyle/>
          <a:p>
            <a:endParaRPr lang="en-US" altLang="zh-CN" smtClean="0"/>
          </a:p>
        </p:txBody>
      </p:sp>
      <p:sp>
        <p:nvSpPr>
          <p:cNvPr id="151555" name="Slide Number Placeholder 3"/>
          <p:cNvSpPr>
            <a:spLocks noGrp="1"/>
          </p:cNvSpPr>
          <p:nvPr>
            <p:ph type="sldNum" sz="quarter" idx="5"/>
          </p:nvPr>
        </p:nvSpPr>
        <p:spPr>
          <a:noFill/>
        </p:spPr>
        <p:txBody>
          <a:bodyPr/>
          <a:lstStyle/>
          <a:p>
            <a:pPr defTabSz="912813"/>
            <a:fld id="{843A8F42-EB13-4087-8CB7-00A627FE1144}" type="slidenum">
              <a:rPr lang="en-US" altLang="zh-CN" smtClean="0"/>
              <a:pPr defTabSz="912813"/>
              <a:t>6</a:t>
            </a:fld>
            <a:endParaRPr lang="en-US"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pPr defTabSz="911225"/>
            <a:fld id="{11A93DA0-3891-4226-939B-EB47EF6D1826}" type="slidenum">
              <a:rPr lang="en-US" smtClean="0">
                <a:latin typeface="Arial" pitchFamily="34" charset="0"/>
              </a:rPr>
              <a:pPr defTabSz="911225"/>
              <a:t>11</a:t>
            </a:fld>
            <a:endParaRPr lang="en-US" smtClean="0">
              <a:latin typeface="Arial" pitchFamily="34"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r>
              <a:rPr lang="en-US" smtClean="0">
                <a:latin typeface="Arial" pitchFamily="34" charset="0"/>
              </a:rPr>
              <a:t>Shows the specification for the driver.</a:t>
            </a:r>
          </a:p>
          <a:p>
            <a:pPr lvl="1" eaLnBrk="1" hangingPunct="1"/>
            <a:r>
              <a:rPr lang="en-US" smtClean="0">
                <a:latin typeface="Arial" pitchFamily="34" charset="0"/>
              </a:rPr>
              <a:t>9 to 11 LED’s</a:t>
            </a:r>
          </a:p>
          <a:p>
            <a:pPr lvl="1" eaLnBrk="1" hangingPunct="1"/>
            <a:r>
              <a:rPr lang="en-US" smtClean="0">
                <a:latin typeface="Arial" pitchFamily="34" charset="0"/>
              </a:rPr>
              <a:t>85% efficiency</a:t>
            </a:r>
          </a:p>
          <a:p>
            <a:pPr lvl="1" eaLnBrk="1" hangingPunct="1"/>
            <a:r>
              <a:rPr lang="en-US" smtClean="0">
                <a:latin typeface="Arial" pitchFamily="34" charset="0"/>
              </a:rPr>
              <a:t>0.99 PF</a:t>
            </a:r>
          </a:p>
          <a:p>
            <a:pPr lvl="1" eaLnBrk="1" hangingPunct="1"/>
            <a:r>
              <a:rPr lang="en-US" smtClean="0">
                <a:latin typeface="Arial" pitchFamily="34" charset="0"/>
              </a:rPr>
              <a:t>0.35A</a:t>
            </a:r>
          </a:p>
          <a:p>
            <a:pPr lvl="1" eaLnBrk="1" hangingPunct="1"/>
            <a:r>
              <a:rPr lang="en-US" smtClean="0">
                <a:latin typeface="Arial" pitchFamily="34" charset="0"/>
              </a:rPr>
              <a:t>Note LF ripple, this is due to using a single stage design for PF. The output will show ripple at twice the line frequency</a:t>
            </a:r>
          </a:p>
          <a:p>
            <a:pPr lvl="1" eaLnBrk="1" hangingPunct="1"/>
            <a:r>
              <a:rPr lang="en-US" smtClean="0">
                <a:latin typeface="Arial" pitchFamily="34" charset="0"/>
              </a:rPr>
              <a:t>Lifetime based on 8000 to 10000 hour capacitors</a:t>
            </a:r>
          </a:p>
          <a:p>
            <a:pPr lvl="1" eaLnBrk="1" hangingPunct="1"/>
            <a:r>
              <a:rPr lang="en-US" smtClean="0">
                <a:latin typeface="Arial" pitchFamily="34" charset="0"/>
              </a:rPr>
              <a:t>Fits in PAR38 blub</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pPr defTabSz="911225"/>
            <a:fld id="{11A93DA0-3891-4226-939B-EB47EF6D1826}" type="slidenum">
              <a:rPr lang="en-US" smtClean="0">
                <a:latin typeface="Arial" pitchFamily="34" charset="0"/>
              </a:rPr>
              <a:pPr defTabSz="911225"/>
              <a:t>14</a:t>
            </a:fld>
            <a:endParaRPr lang="en-US" smtClean="0">
              <a:latin typeface="Arial" pitchFamily="34"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r>
              <a:rPr lang="en-US" smtClean="0">
                <a:latin typeface="Arial" pitchFamily="34" charset="0"/>
              </a:rPr>
              <a:t>Shows the specification for the driver.</a:t>
            </a:r>
          </a:p>
          <a:p>
            <a:pPr lvl="1" eaLnBrk="1" hangingPunct="1"/>
            <a:r>
              <a:rPr lang="en-US" smtClean="0">
                <a:latin typeface="Arial" pitchFamily="34" charset="0"/>
              </a:rPr>
              <a:t>9 to 11 LED’s</a:t>
            </a:r>
          </a:p>
          <a:p>
            <a:pPr lvl="1" eaLnBrk="1" hangingPunct="1"/>
            <a:r>
              <a:rPr lang="en-US" smtClean="0">
                <a:latin typeface="Arial" pitchFamily="34" charset="0"/>
              </a:rPr>
              <a:t>85% efficiency</a:t>
            </a:r>
          </a:p>
          <a:p>
            <a:pPr lvl="1" eaLnBrk="1" hangingPunct="1"/>
            <a:r>
              <a:rPr lang="en-US" smtClean="0">
                <a:latin typeface="Arial" pitchFamily="34" charset="0"/>
              </a:rPr>
              <a:t>0.99 PF</a:t>
            </a:r>
          </a:p>
          <a:p>
            <a:pPr lvl="1" eaLnBrk="1" hangingPunct="1"/>
            <a:r>
              <a:rPr lang="en-US" smtClean="0">
                <a:latin typeface="Arial" pitchFamily="34" charset="0"/>
              </a:rPr>
              <a:t>0.35A</a:t>
            </a:r>
          </a:p>
          <a:p>
            <a:pPr lvl="1" eaLnBrk="1" hangingPunct="1"/>
            <a:r>
              <a:rPr lang="en-US" smtClean="0">
                <a:latin typeface="Arial" pitchFamily="34" charset="0"/>
              </a:rPr>
              <a:t>Note LF ripple, this is due to using a single stage design for PF. The output will show ripple at twice the line frequency</a:t>
            </a:r>
          </a:p>
          <a:p>
            <a:pPr lvl="1" eaLnBrk="1" hangingPunct="1"/>
            <a:r>
              <a:rPr lang="en-US" smtClean="0">
                <a:latin typeface="Arial" pitchFamily="34" charset="0"/>
              </a:rPr>
              <a:t>Lifetime based on 8000 to 10000 hour capacitors</a:t>
            </a:r>
          </a:p>
          <a:p>
            <a:pPr lvl="1" eaLnBrk="1" hangingPunct="1"/>
            <a:r>
              <a:rPr lang="en-US" smtClean="0">
                <a:latin typeface="Arial" pitchFamily="34" charset="0"/>
              </a:rPr>
              <a:t>Fits in PAR38 blub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pPr defTabSz="911225"/>
            <a:fld id="{462F4257-B740-41C8-9B62-D02CF7075E6F}" type="slidenum">
              <a:rPr lang="en-US" smtClean="0">
                <a:latin typeface="Arial" pitchFamily="34" charset="0"/>
              </a:rPr>
              <a:pPr defTabSz="911225"/>
              <a:t>16</a:t>
            </a:fld>
            <a:endParaRPr lang="en-US" smtClean="0">
              <a:latin typeface="Arial" pitchFamily="34"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latin typeface="Arial" pitchFamily="34" charset="0"/>
              </a:rPr>
              <a:t>Shows the specification for the driver.</a:t>
            </a:r>
          </a:p>
          <a:p>
            <a:pPr lvl="1" eaLnBrk="1" hangingPunct="1"/>
            <a:r>
              <a:rPr lang="en-US" smtClean="0">
                <a:latin typeface="Arial" pitchFamily="34" charset="0"/>
              </a:rPr>
              <a:t>9 to 11 LED’s</a:t>
            </a:r>
          </a:p>
          <a:p>
            <a:pPr lvl="1" eaLnBrk="1" hangingPunct="1"/>
            <a:r>
              <a:rPr lang="en-US" smtClean="0">
                <a:latin typeface="Arial" pitchFamily="34" charset="0"/>
              </a:rPr>
              <a:t>85% efficiency</a:t>
            </a:r>
          </a:p>
          <a:p>
            <a:pPr lvl="1" eaLnBrk="1" hangingPunct="1"/>
            <a:r>
              <a:rPr lang="en-US" smtClean="0">
                <a:latin typeface="Arial" pitchFamily="34" charset="0"/>
              </a:rPr>
              <a:t>0.99 PF</a:t>
            </a:r>
          </a:p>
          <a:p>
            <a:pPr lvl="1" eaLnBrk="1" hangingPunct="1"/>
            <a:r>
              <a:rPr lang="en-US" smtClean="0">
                <a:latin typeface="Arial" pitchFamily="34" charset="0"/>
              </a:rPr>
              <a:t>0.35A</a:t>
            </a:r>
          </a:p>
          <a:p>
            <a:pPr lvl="1" eaLnBrk="1" hangingPunct="1"/>
            <a:r>
              <a:rPr lang="en-US" smtClean="0">
                <a:latin typeface="Arial" pitchFamily="34" charset="0"/>
              </a:rPr>
              <a:t>Note LF ripple, this is due to using a single stage design for PF. The output will show ripple at twice the line frequency</a:t>
            </a:r>
          </a:p>
          <a:p>
            <a:pPr lvl="1" eaLnBrk="1" hangingPunct="1"/>
            <a:r>
              <a:rPr lang="en-US" smtClean="0">
                <a:latin typeface="Arial" pitchFamily="34" charset="0"/>
              </a:rPr>
              <a:t>Lifetime based on 8000 to 10000 hour capacitors</a:t>
            </a:r>
          </a:p>
          <a:p>
            <a:pPr lvl="1" eaLnBrk="1" hangingPunct="1"/>
            <a:r>
              <a:rPr lang="en-US" smtClean="0">
                <a:latin typeface="Arial" pitchFamily="34" charset="0"/>
              </a:rPr>
              <a:t>Fits in PAR38 blub</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A4CE9-A616-4F2C-A9DF-56E40E1328B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FDCB21-B471-4704-AC21-A635F1080C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54492F-1AFD-4853-B475-D1DBA861136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33375" y="1185863"/>
            <a:ext cx="8467725" cy="469265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44006D-E013-4BD6-A255-67897D053F8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185863"/>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608388"/>
            <a:ext cx="4157662"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9D76E57-65B4-447E-AC0A-52ED2E6766E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4A9EF7-9511-4B79-9129-3A79664EAB4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33375" y="1185863"/>
            <a:ext cx="4157663"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33375" y="3608388"/>
            <a:ext cx="4157663" cy="2270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3438" y="1185863"/>
            <a:ext cx="4157662"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9F83EAC-01B5-4753-A457-042B2E73D3F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3438" y="1185863"/>
            <a:ext cx="4157662" cy="469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75FD53-2CFD-4FD7-9AE5-54989F282AF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33375" y="0"/>
            <a:ext cx="8467725" cy="587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187BE3-AB15-480C-A136-E8742F14AF5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49E39B-7BCC-4D55-B862-142A4EC94E6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4963" y="0"/>
            <a:ext cx="2116137" cy="5878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3375" y="0"/>
            <a:ext cx="6199188"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4" name="Picture 27" descr="1c_revBlack_rgb_powerpoint"/>
          <p:cNvPicPr>
            <a:picLocks noChangeAspect="1" noChangeArrowheads="1"/>
          </p:cNvPicPr>
          <p:nvPr userDrawn="1"/>
        </p:nvPicPr>
        <p:blipFill>
          <a:blip r:embed="rId3" cstate="print"/>
          <a:srcRect/>
          <a:stretch>
            <a:fillRect/>
          </a:stretch>
        </p:blipFill>
        <p:spPr bwMode="auto">
          <a:xfrm>
            <a:off x="6638925" y="6427788"/>
            <a:ext cx="1119188" cy="261937"/>
          </a:xfrm>
          <a:prstGeom prst="rect">
            <a:avLst/>
          </a:prstGeom>
          <a:noFill/>
          <a:ln w="9525">
            <a:noFill/>
            <a:miter lim="800000"/>
            <a:headEnd/>
            <a:tailEnd/>
          </a:ln>
        </p:spPr>
      </p:pic>
      <p:sp>
        <p:nvSpPr>
          <p:cNvPr id="5" name="Rectangle 25"/>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sz="1800" b="0">
              <a:solidFill>
                <a:srgbClr val="000000"/>
              </a:solidFill>
              <a:ea typeface="+mn-ea"/>
            </a:endParaRPr>
          </a:p>
        </p:txBody>
      </p:sp>
      <p:sp>
        <p:nvSpPr>
          <p:cNvPr id="6" name="Rectangle 2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sz="1800" b="0">
              <a:solidFill>
                <a:srgbClr val="000000"/>
              </a:solidFill>
              <a:ea typeface="+mn-ea"/>
            </a:endParaRPr>
          </a:p>
        </p:txBody>
      </p:sp>
      <p:pic>
        <p:nvPicPr>
          <p:cNvPr id="7" name="Picture 29" descr="ti_stk_2c_pos_rgb"/>
          <p:cNvPicPr>
            <a:picLocks noChangeAspect="1" noChangeArrowheads="1"/>
          </p:cNvPicPr>
          <p:nvPr userDrawn="1"/>
        </p:nvPicPr>
        <p:blipFill>
          <a:blip r:embed="rId4" cstate="print"/>
          <a:srcRect/>
          <a:stretch>
            <a:fillRect/>
          </a:stretch>
        </p:blipFill>
        <p:spPr bwMode="auto">
          <a:xfrm>
            <a:off x="6629400" y="6418263"/>
            <a:ext cx="1136650" cy="280987"/>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lvl1pPr>
          </a:lstStyle>
          <a:p>
            <a:r>
              <a:rPr lang="en-US"/>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
        <p:nvSpPr>
          <p:cNvPr id="8" name="Rectangle 24"/>
          <p:cNvSpPr>
            <a:spLocks noGrp="1" noChangeArrowheads="1"/>
          </p:cNvSpPr>
          <p:nvPr>
            <p:ph type="sldNum" sz="quarter" idx="10"/>
          </p:nvPr>
        </p:nvSpPr>
        <p:spPr>
          <a:xfrm>
            <a:off x="6642100" y="6038850"/>
            <a:ext cx="2133600" cy="206375"/>
          </a:xfrm>
        </p:spPr>
        <p:txBody>
          <a:bodyPr/>
          <a:lstStyle>
            <a:lvl1pPr>
              <a:defRPr b="1"/>
            </a:lvl1pPr>
          </a:lstStyle>
          <a:p>
            <a:pPr>
              <a:defRPr/>
            </a:pPr>
            <a:fld id="{85D4EA2A-E171-47B5-A365-D4B372FE656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2A5D7-1A66-4D14-A47C-8B393927666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b="1"/>
            </a:lvl1pPr>
          </a:lstStyle>
          <a:p>
            <a:pPr>
              <a:defRPr/>
            </a:pPr>
            <a:fld id="{0D7AD43D-0FCB-4A04-AB26-EE8E9FC9243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b="1"/>
            </a:lvl1pPr>
          </a:lstStyle>
          <a:p>
            <a:pPr>
              <a:defRPr/>
            </a:pPr>
            <a:fld id="{B484305B-CE8B-41A7-99D7-7BAB10D61A3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b="1"/>
            </a:lvl1pPr>
          </a:lstStyle>
          <a:p>
            <a:pPr>
              <a:defRPr/>
            </a:pPr>
            <a:fld id="{3D34473C-5281-42A4-AF31-BE5CB42A6A1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b="1"/>
            </a:lvl1pPr>
          </a:lstStyle>
          <a:p>
            <a:pPr>
              <a:defRPr/>
            </a:pPr>
            <a:fld id="{F85E98A4-2CBA-4F51-BDA4-8101B65B539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p:txBody>
          <a:bodyPr/>
          <a:lstStyle>
            <a:lvl1pPr>
              <a:defRPr b="1"/>
            </a:lvl1pPr>
          </a:lstStyle>
          <a:p>
            <a:pPr>
              <a:defRPr/>
            </a:pPr>
            <a:fld id="{43E857EA-E560-40AC-8E75-7918AD8AA77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3375" y="1185863"/>
            <a:ext cx="4157663"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185863"/>
            <a:ext cx="4157662" cy="4692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66CC40-6A9B-470E-B0C8-EC703C56F3E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458200" cy="1189038"/>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33375" y="1185863"/>
            <a:ext cx="8467725" cy="4692650"/>
          </a:xfrm>
        </p:spPr>
        <p:txBody>
          <a:bodyPr/>
          <a:lstStyle/>
          <a:p>
            <a:pPr lvl="0"/>
            <a:endParaRPr lang="en-US" noProof="0" smtClean="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7" descr="1c_revBlack_rgb_powerpoint"/>
          <p:cNvPicPr>
            <a:picLocks noChangeAspect="1" noChangeArrowheads="1"/>
          </p:cNvPicPr>
          <p:nvPr userDrawn="1"/>
        </p:nvPicPr>
        <p:blipFill>
          <a:blip r:embed="rId2" cstate="print"/>
          <a:srcRect/>
          <a:stretch>
            <a:fillRect/>
          </a:stretch>
        </p:blipFill>
        <p:spPr bwMode="auto">
          <a:xfrm>
            <a:off x="6638925" y="6427788"/>
            <a:ext cx="1119188" cy="261937"/>
          </a:xfrm>
          <a:prstGeom prst="rect">
            <a:avLst/>
          </a:prstGeom>
          <a:noFill/>
          <a:ln w="9525">
            <a:noFill/>
            <a:miter lim="800000"/>
            <a:headEnd/>
            <a:tailEnd/>
          </a:ln>
        </p:spPr>
      </p:pic>
      <p:sp>
        <p:nvSpPr>
          <p:cNvPr id="5" name="Rectangle 25"/>
          <p:cNvSpPr>
            <a:spLocks noChangeArrowheads="1"/>
          </p:cNvSpPr>
          <p:nvPr userDrawn="1"/>
        </p:nvSpPr>
        <p:spPr bwMode="auto">
          <a:xfrm>
            <a:off x="338138" y="6330950"/>
            <a:ext cx="8462962" cy="461963"/>
          </a:xfrm>
          <a:prstGeom prst="rect">
            <a:avLst/>
          </a:prstGeom>
          <a:noFill/>
          <a:ln w="9525">
            <a:solidFill>
              <a:schemeClr val="tx2"/>
            </a:solidFill>
            <a:miter lim="800000"/>
            <a:headEnd/>
            <a:tailEnd/>
          </a:ln>
          <a:effectLst/>
        </p:spPr>
        <p:txBody>
          <a:bodyPr wrap="none" anchor="ctr"/>
          <a:lstStyle/>
          <a:p>
            <a:pPr>
              <a:defRPr/>
            </a:pPr>
            <a:endParaRPr lang="en-US" sz="1800" b="0">
              <a:solidFill>
                <a:srgbClr val="000000"/>
              </a:solidFill>
              <a:ea typeface="+mn-ea"/>
            </a:endParaRPr>
          </a:p>
        </p:txBody>
      </p:sp>
      <p:sp>
        <p:nvSpPr>
          <p:cNvPr id="6" name="Rectangle 28"/>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sz="1800" b="0">
              <a:solidFill>
                <a:srgbClr val="000000"/>
              </a:solidFill>
              <a:ea typeface="+mn-ea"/>
            </a:endParaRPr>
          </a:p>
        </p:txBody>
      </p:sp>
      <p:pic>
        <p:nvPicPr>
          <p:cNvPr id="7" name="Picture 29" descr="ti_stk_2c_pos_rgb"/>
          <p:cNvPicPr>
            <a:picLocks noChangeAspect="1" noChangeArrowheads="1"/>
          </p:cNvPicPr>
          <p:nvPr userDrawn="1"/>
        </p:nvPicPr>
        <p:blipFill>
          <a:blip r:embed="rId3" cstate="print"/>
          <a:srcRect/>
          <a:stretch>
            <a:fillRect/>
          </a:stretch>
        </p:blipFill>
        <p:spPr bwMode="auto">
          <a:xfrm>
            <a:off x="6629400" y="6418263"/>
            <a:ext cx="1136650" cy="280987"/>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lvl1pPr>
          </a:lstStyle>
          <a:p>
            <a:r>
              <a:rPr lang="en-US"/>
              <a:t>Click to edit Master title style</a:t>
            </a:r>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9C529E-571D-40EA-899D-964A259C281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C73FDE-2192-42F0-890A-BF5837C8DA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FC23304-FB41-4D92-BB58-0C0E0F50EC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925E40-B5C0-448E-A171-EC295CC50F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817C11-58AE-448F-BCCD-E197A08D54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65219" name="Rectangle 3"/>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45156" name="Rectangle 4"/>
          <p:cNvSpPr>
            <a:spLocks noGrp="1" noChangeArrowheads="1"/>
          </p:cNvSpPr>
          <p:nvPr>
            <p:ph type="dt" sz="half" idx="2"/>
          </p:nvPr>
        </p:nvSpPr>
        <p:spPr bwMode="auto">
          <a:xfrm>
            <a:off x="3556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b="0">
                <a:latin typeface="Arial" charset="0"/>
                <a:ea typeface="+mn-ea"/>
              </a:defRPr>
            </a:lvl1pPr>
          </a:lstStyle>
          <a:p>
            <a:pPr>
              <a:defRPr/>
            </a:pPr>
            <a:endParaRPr lang="en-US"/>
          </a:p>
        </p:txBody>
      </p:sp>
      <p:sp>
        <p:nvSpPr>
          <p:cNvPr id="945157" name="Rectangle 5"/>
          <p:cNvSpPr>
            <a:spLocks noGrp="1" noChangeArrowheads="1"/>
          </p:cNvSpPr>
          <p:nvPr>
            <p:ph type="ftr" sz="quarter" idx="3"/>
          </p:nvPr>
        </p:nvSpPr>
        <p:spPr bwMode="auto">
          <a:xfrm>
            <a:off x="3114675" y="6038850"/>
            <a:ext cx="2895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0">
                <a:latin typeface="Arial" charset="0"/>
                <a:ea typeface="+mn-ea"/>
              </a:defRPr>
            </a:lvl1pPr>
          </a:lstStyle>
          <a:p>
            <a:pPr>
              <a:defRPr/>
            </a:pPr>
            <a:endParaRPr lang="en-US"/>
          </a:p>
        </p:txBody>
      </p:sp>
      <p:sp>
        <p:nvSpPr>
          <p:cNvPr id="945158" name="Rectangle 6"/>
          <p:cNvSpPr>
            <a:spLocks noGrp="1" noChangeArrowheads="1"/>
          </p:cNvSpPr>
          <p:nvPr>
            <p:ph type="sldNum" sz="quarter" idx="4"/>
          </p:nvPr>
        </p:nvSpPr>
        <p:spPr bwMode="auto">
          <a:xfrm>
            <a:off x="6642100" y="6038850"/>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a:latin typeface="Arial" charset="0"/>
                <a:ea typeface="+mn-ea"/>
              </a:defRPr>
            </a:lvl1pPr>
          </a:lstStyle>
          <a:p>
            <a:pPr>
              <a:defRPr/>
            </a:pPr>
            <a:fld id="{9FFBE7F9-C1A9-4AB7-AA4F-49C4754D8865}" type="slidenum">
              <a:rPr lang="en-US"/>
              <a:pPr>
                <a:defRPr/>
              </a:pPr>
              <a:t>‹#›</a:t>
            </a:fld>
            <a:endParaRPr lang="en-US"/>
          </a:p>
        </p:txBody>
      </p:sp>
      <p:sp>
        <p:nvSpPr>
          <p:cNvPr id="945159" name="Rectangle 7"/>
          <p:cNvSpPr>
            <a:spLocks noChangeArrowheads="1"/>
          </p:cNvSpPr>
          <p:nvPr userDrawn="1"/>
        </p:nvSpPr>
        <p:spPr bwMode="auto">
          <a:xfrm>
            <a:off x="338138" y="6261100"/>
            <a:ext cx="8462962" cy="461963"/>
          </a:xfrm>
          <a:prstGeom prst="rect">
            <a:avLst/>
          </a:prstGeom>
          <a:noFill/>
          <a:ln w="9525">
            <a:solidFill>
              <a:schemeClr val="tx1"/>
            </a:solidFill>
            <a:miter lim="800000"/>
            <a:headEnd/>
            <a:tailEnd/>
          </a:ln>
          <a:effectLst/>
        </p:spPr>
        <p:txBody>
          <a:bodyPr wrap="none" anchor="ctr"/>
          <a:lstStyle/>
          <a:p>
            <a:pPr>
              <a:defRPr/>
            </a:pPr>
            <a:endParaRPr lang="en-US" sz="1600">
              <a:ea typeface="+mn-ea"/>
            </a:endParaRPr>
          </a:p>
        </p:txBody>
      </p:sp>
      <p:pic>
        <p:nvPicPr>
          <p:cNvPr id="265224" name="Picture 8" descr="ti_stk_2c_pos_rgb"/>
          <p:cNvPicPr>
            <a:picLocks noChangeAspect="1" noChangeArrowheads="1"/>
          </p:cNvPicPr>
          <p:nvPr userDrawn="1"/>
        </p:nvPicPr>
        <p:blipFill>
          <a:blip r:embed="rId19" cstate="print"/>
          <a:srcRect/>
          <a:stretch>
            <a:fillRect/>
          </a:stretch>
        </p:blipFill>
        <p:spPr bwMode="auto">
          <a:xfrm>
            <a:off x="6629400" y="6348413"/>
            <a:ext cx="1136650" cy="280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91" r:id="rId1"/>
    <p:sldLayoutId id="2147484490" r:id="rId2"/>
    <p:sldLayoutId id="2147484489" r:id="rId3"/>
    <p:sldLayoutId id="2147484488" r:id="rId4"/>
    <p:sldLayoutId id="2147484487" r:id="rId5"/>
    <p:sldLayoutId id="2147484486" r:id="rId6"/>
    <p:sldLayoutId id="2147484485" r:id="rId7"/>
    <p:sldLayoutId id="2147484484" r:id="rId8"/>
    <p:sldLayoutId id="2147484483" r:id="rId9"/>
    <p:sldLayoutId id="2147484482" r:id="rId10"/>
    <p:sldLayoutId id="2147484481" r:id="rId11"/>
    <p:sldLayoutId id="2147484480" r:id="rId12"/>
    <p:sldLayoutId id="2147484479" r:id="rId13"/>
    <p:sldLayoutId id="2147484478" r:id="rId14"/>
    <p:sldLayoutId id="2147484477" r:id="rId15"/>
    <p:sldLayoutId id="2147484476" r:id="rId16"/>
    <p:sldLayoutId id="2147484475" r:id="rId17"/>
  </p:sldLayoutIdLst>
  <p:txStyles>
    <p:titleStyle>
      <a:lvl1pPr algn="l" rtl="0" eaLnBrk="0" fontAlgn="base" hangingPunct="0">
        <a:spcBef>
          <a:spcPct val="0"/>
        </a:spcBef>
        <a:spcAft>
          <a:spcPct val="0"/>
        </a:spcAft>
        <a:defRPr sz="3600" b="1">
          <a:solidFill>
            <a:srgbClr val="FF0000"/>
          </a:solidFill>
          <a:latin typeface="+mj-lt"/>
          <a:ea typeface="+mj-ea"/>
          <a:cs typeface="+mj-cs"/>
        </a:defRPr>
      </a:lvl1pPr>
      <a:lvl2pPr algn="l" rtl="0" eaLnBrk="0" fontAlgn="base" hangingPunct="0">
        <a:spcBef>
          <a:spcPct val="0"/>
        </a:spcBef>
        <a:spcAft>
          <a:spcPct val="0"/>
        </a:spcAft>
        <a:defRPr sz="3600" b="1">
          <a:solidFill>
            <a:srgbClr val="FF0000"/>
          </a:solidFill>
          <a:latin typeface="Arial" charset="0"/>
        </a:defRPr>
      </a:lvl2pPr>
      <a:lvl3pPr algn="l" rtl="0" eaLnBrk="0" fontAlgn="base" hangingPunct="0">
        <a:spcBef>
          <a:spcPct val="0"/>
        </a:spcBef>
        <a:spcAft>
          <a:spcPct val="0"/>
        </a:spcAft>
        <a:defRPr sz="3600" b="1">
          <a:solidFill>
            <a:srgbClr val="FF0000"/>
          </a:solidFill>
          <a:latin typeface="Arial" charset="0"/>
        </a:defRPr>
      </a:lvl3pPr>
      <a:lvl4pPr algn="l" rtl="0" eaLnBrk="0" fontAlgn="base" hangingPunct="0">
        <a:spcBef>
          <a:spcPct val="0"/>
        </a:spcBef>
        <a:spcAft>
          <a:spcPct val="0"/>
        </a:spcAft>
        <a:defRPr sz="3600" b="1">
          <a:solidFill>
            <a:srgbClr val="FF0000"/>
          </a:solidFill>
          <a:latin typeface="Arial" charset="0"/>
        </a:defRPr>
      </a:lvl4pPr>
      <a:lvl5pPr algn="l" rtl="0" eaLnBrk="0" fontAlgn="base" hangingPunct="0">
        <a:spcBef>
          <a:spcPct val="0"/>
        </a:spcBef>
        <a:spcAft>
          <a:spcPct val="0"/>
        </a:spcAft>
        <a:defRPr sz="3600" b="1">
          <a:solidFill>
            <a:srgbClr val="FF0000"/>
          </a:solidFill>
          <a:latin typeface="Arial" charset="0"/>
        </a:defRPr>
      </a:lvl5pPr>
      <a:lvl6pPr marL="457200" algn="l" rtl="0" fontAlgn="base">
        <a:spcBef>
          <a:spcPct val="0"/>
        </a:spcBef>
        <a:spcAft>
          <a:spcPct val="0"/>
        </a:spcAft>
        <a:defRPr sz="3600" b="1">
          <a:solidFill>
            <a:srgbClr val="FF0000"/>
          </a:solidFill>
          <a:latin typeface="Arial" charset="0"/>
        </a:defRPr>
      </a:lvl6pPr>
      <a:lvl7pPr marL="914400" algn="l" rtl="0" fontAlgn="base">
        <a:spcBef>
          <a:spcPct val="0"/>
        </a:spcBef>
        <a:spcAft>
          <a:spcPct val="0"/>
        </a:spcAft>
        <a:defRPr sz="3600" b="1">
          <a:solidFill>
            <a:srgbClr val="FF0000"/>
          </a:solidFill>
          <a:latin typeface="Arial" charset="0"/>
        </a:defRPr>
      </a:lvl7pPr>
      <a:lvl8pPr marL="1371600" algn="l" rtl="0" fontAlgn="base">
        <a:spcBef>
          <a:spcPct val="0"/>
        </a:spcBef>
        <a:spcAft>
          <a:spcPct val="0"/>
        </a:spcAft>
        <a:defRPr sz="3600" b="1">
          <a:solidFill>
            <a:srgbClr val="FF0000"/>
          </a:solidFill>
          <a:latin typeface="Arial" charset="0"/>
        </a:defRPr>
      </a:lvl8pPr>
      <a:lvl9pPr marL="1828800" algn="l" rtl="0" fontAlgn="base">
        <a:spcBef>
          <a:spcPct val="0"/>
        </a:spcBef>
        <a:spcAft>
          <a:spcPct val="0"/>
        </a:spcAft>
        <a:defRPr sz="3600" b="1">
          <a:solidFill>
            <a:srgbClr val="FF0000"/>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 descr="ti_stk_2c_pos_rgb"/>
          <p:cNvPicPr>
            <a:picLocks noChangeAspect="1" noChangeArrowheads="1"/>
          </p:cNvPicPr>
          <p:nvPr userDrawn="1"/>
        </p:nvPicPr>
        <p:blipFill>
          <a:blip r:embed="rId13" cstate="print"/>
          <a:srcRect/>
          <a:stretch>
            <a:fillRect/>
          </a:stretch>
        </p:blipFill>
        <p:spPr bwMode="auto">
          <a:xfrm>
            <a:off x="6629400" y="6418263"/>
            <a:ext cx="1136650" cy="280987"/>
          </a:xfrm>
          <a:prstGeom prst="rect">
            <a:avLst/>
          </a:prstGeom>
          <a:noFill/>
          <a:ln w="9525">
            <a:noFill/>
            <a:miter lim="800000"/>
            <a:headEnd/>
            <a:tailEnd/>
          </a:ln>
        </p:spPr>
      </p:pic>
      <p:sp>
        <p:nvSpPr>
          <p:cNvPr id="19459" name="Rectangle 3"/>
          <p:cNvSpPr>
            <a:spLocks noGrp="1" noChangeArrowheads="1"/>
          </p:cNvSpPr>
          <p:nvPr>
            <p:ph type="title"/>
          </p:nvPr>
        </p:nvSpPr>
        <p:spPr bwMode="auto">
          <a:xfrm>
            <a:off x="342900" y="0"/>
            <a:ext cx="8458200" cy="1189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9460" name="Rectangle 4"/>
          <p:cNvSpPr>
            <a:spLocks noGrp="1" noChangeArrowheads="1"/>
          </p:cNvSpPr>
          <p:nvPr>
            <p:ph type="body" idx="1"/>
          </p:nvPr>
        </p:nvSpPr>
        <p:spPr bwMode="auto">
          <a:xfrm>
            <a:off x="333375" y="1185863"/>
            <a:ext cx="8467725" cy="4692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77157" name="Rectangle 5"/>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a:latin typeface="Arial" pitchFamily="34" charset="0"/>
              <a:ea typeface="+mn-ea"/>
            </a:endParaRPr>
          </a:p>
        </p:txBody>
      </p:sp>
    </p:spTree>
  </p:cSld>
  <p:clrMap bg1="lt1" tx1="dk1" bg2="lt2" tx2="dk2" accent1="accent1" accent2="accent2" accent3="accent3" accent4="accent4" accent5="accent5" accent6="accent6" hlink="hlink" folHlink="folHlink"/>
  <p:sldLayoutIdLst>
    <p:sldLayoutId id="2147484502" r:id="rId1"/>
    <p:sldLayoutId id="2147484501" r:id="rId2"/>
    <p:sldLayoutId id="2147484500" r:id="rId3"/>
    <p:sldLayoutId id="2147484499" r:id="rId4"/>
    <p:sldLayoutId id="2147484498" r:id="rId5"/>
    <p:sldLayoutId id="2147484497" r:id="rId6"/>
    <p:sldLayoutId id="2147484496" r:id="rId7"/>
    <p:sldLayoutId id="2147484495" r:id="rId8"/>
    <p:sldLayoutId id="2147484494" r:id="rId9"/>
    <p:sldLayoutId id="2147484493" r:id="rId10"/>
    <p:sldLayoutId id="2147484492" r:id="rId11"/>
  </p:sldLayoutIdLst>
  <p:transition/>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1747"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0" name="Rectangle 6"/>
          <p:cNvSpPr>
            <a:spLocks noGrp="1" noChangeArrowheads="1"/>
          </p:cNvSpPr>
          <p:nvPr>
            <p:ph type="sldNum" sz="quarter" idx="4"/>
          </p:nvPr>
        </p:nvSpPr>
        <p:spPr bwMode="auto">
          <a:xfrm>
            <a:off x="6642100" y="6078538"/>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0">
                <a:solidFill>
                  <a:srgbClr val="000000"/>
                </a:solidFill>
                <a:latin typeface="Arial" charset="0"/>
                <a:ea typeface="+mn-ea"/>
              </a:defRPr>
            </a:lvl1pPr>
          </a:lstStyle>
          <a:p>
            <a:pPr>
              <a:defRPr/>
            </a:pPr>
            <a:fld id="{2E776EFE-5DD5-4CBB-A694-818BE02922AD}" type="slidenum">
              <a:rPr lang="en-US"/>
              <a:pPr>
                <a:defRPr/>
              </a:pPr>
              <a:t>‹#›</a:t>
            </a:fld>
            <a:endParaRPr lang="en-US"/>
          </a:p>
        </p:txBody>
      </p:sp>
      <p:sp>
        <p:nvSpPr>
          <p:cNvPr id="1043" name="Rectangle 19"/>
          <p:cNvSpPr>
            <a:spLocks noChangeArrowheads="1"/>
          </p:cNvSpPr>
          <p:nvPr userDrawn="1"/>
        </p:nvSpPr>
        <p:spPr bwMode="auto">
          <a:xfrm>
            <a:off x="338138" y="6330950"/>
            <a:ext cx="8462962" cy="461963"/>
          </a:xfrm>
          <a:prstGeom prst="rect">
            <a:avLst/>
          </a:prstGeom>
          <a:noFill/>
          <a:ln w="9525">
            <a:solidFill>
              <a:schemeClr val="tx1"/>
            </a:solidFill>
            <a:miter lim="800000"/>
            <a:headEnd/>
            <a:tailEnd/>
          </a:ln>
          <a:effectLst/>
        </p:spPr>
        <p:txBody>
          <a:bodyPr wrap="none" anchor="ctr"/>
          <a:lstStyle/>
          <a:p>
            <a:pPr>
              <a:defRPr/>
            </a:pPr>
            <a:endParaRPr lang="en-US" sz="1800" b="0">
              <a:solidFill>
                <a:srgbClr val="000000"/>
              </a:solidFill>
              <a:ea typeface="+mn-ea"/>
            </a:endParaRPr>
          </a:p>
        </p:txBody>
      </p:sp>
      <p:pic>
        <p:nvPicPr>
          <p:cNvPr id="31750" name="Picture 30" descr="ti_stk_2c_pos_rgb"/>
          <p:cNvPicPr>
            <a:picLocks noChangeAspect="1" noChangeArrowheads="1"/>
          </p:cNvPicPr>
          <p:nvPr userDrawn="1"/>
        </p:nvPicPr>
        <p:blipFill>
          <a:blip r:embed="rId14" cstate="print"/>
          <a:srcRect/>
          <a:stretch>
            <a:fillRect/>
          </a:stretch>
        </p:blipFill>
        <p:spPr bwMode="auto">
          <a:xfrm>
            <a:off x="6629400" y="6418263"/>
            <a:ext cx="1136650" cy="280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14" r:id="rId1"/>
    <p:sldLayoutId id="2147484515" r:id="rId2"/>
    <p:sldLayoutId id="2147484516" r:id="rId3"/>
    <p:sldLayoutId id="2147484517" r:id="rId4"/>
    <p:sldLayoutId id="2147484518" r:id="rId5"/>
    <p:sldLayoutId id="2147484519" r:id="rId6"/>
    <p:sldLayoutId id="2147484520" r:id="rId7"/>
    <p:sldLayoutId id="2147484521" r:id="rId8"/>
    <p:sldLayoutId id="2147484522" r:id="rId9"/>
    <p:sldLayoutId id="2147484523" r:id="rId10"/>
    <p:sldLayoutId id="2147484524" r:id="rId11"/>
    <p:sldLayoutId id="2147484525" r:id="rId12"/>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ct val="650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600">
          <a:solidFill>
            <a:schemeClr val="tx1"/>
          </a:solidFill>
          <a:latin typeface="+mn-lt"/>
        </a:defRPr>
      </a:lvl3pPr>
      <a:lvl4pPr marL="1201738" indent="-233363" algn="l" rtl="0" eaLnBrk="0" fontAlgn="base" hangingPunct="0">
        <a:spcBef>
          <a:spcPct val="5000"/>
        </a:spcBef>
        <a:spcAft>
          <a:spcPct val="0"/>
        </a:spcAft>
        <a:buChar char="–"/>
        <a:defRPr sz="1600">
          <a:solidFill>
            <a:schemeClr val="tx1"/>
          </a:solidFill>
          <a:latin typeface="+mn-lt"/>
        </a:defRPr>
      </a:lvl4pPr>
      <a:lvl5pPr marL="1489075" indent="-173038" algn="l" rtl="0" eaLnBrk="0" fontAlgn="base" hangingPunct="0">
        <a:spcBef>
          <a:spcPct val="0"/>
        </a:spcBef>
        <a:spcAft>
          <a:spcPct val="0"/>
        </a:spcAft>
        <a:buChar char="»"/>
        <a:defRPr sz="16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37926"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37927" name="Rectangle 3"/>
          <p:cNvSpPr>
            <a:spLocks noGrp="1" noChangeArrowheads="1"/>
          </p:cNvSpPr>
          <p:nvPr>
            <p:ph type="body" idx="1"/>
          </p:nvPr>
        </p:nvSpPr>
        <p:spPr bwMode="auto">
          <a:xfrm>
            <a:off x="333375" y="1185863"/>
            <a:ext cx="8467725" cy="46926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4528" r:id="rId1"/>
  </p:sldLayoutIdLst>
  <p:hf hdr="0" ftr="0" dt="0"/>
  <p:txStyles>
    <p:titleStyle>
      <a:lvl1pPr algn="l" rtl="0" eaLnBrk="0" fontAlgn="base" hangingPunct="0">
        <a:lnSpc>
          <a:spcPct val="85000"/>
        </a:lnSpc>
        <a:spcBef>
          <a:spcPct val="0"/>
        </a:spcBef>
        <a:spcAft>
          <a:spcPct val="0"/>
        </a:spcAft>
        <a:defRPr sz="3200" b="1">
          <a:solidFill>
            <a:srgbClr val="FF0000"/>
          </a:solidFill>
          <a:latin typeface="+mj-lt"/>
          <a:ea typeface="+mj-ea"/>
          <a:cs typeface="+mj-cs"/>
        </a:defRPr>
      </a:lvl1pPr>
      <a:lvl2pPr algn="l" rtl="0" eaLnBrk="0" fontAlgn="base" hangingPunct="0">
        <a:lnSpc>
          <a:spcPct val="85000"/>
        </a:lnSpc>
        <a:spcBef>
          <a:spcPct val="0"/>
        </a:spcBef>
        <a:spcAft>
          <a:spcPct val="0"/>
        </a:spcAft>
        <a:defRPr sz="3200" b="1">
          <a:solidFill>
            <a:srgbClr val="FF0000"/>
          </a:solidFill>
          <a:latin typeface="Arial" charset="0"/>
        </a:defRPr>
      </a:lvl2pPr>
      <a:lvl3pPr algn="l" rtl="0" eaLnBrk="0" fontAlgn="base" hangingPunct="0">
        <a:lnSpc>
          <a:spcPct val="85000"/>
        </a:lnSpc>
        <a:spcBef>
          <a:spcPct val="0"/>
        </a:spcBef>
        <a:spcAft>
          <a:spcPct val="0"/>
        </a:spcAft>
        <a:defRPr sz="3200" b="1">
          <a:solidFill>
            <a:srgbClr val="FF0000"/>
          </a:solidFill>
          <a:latin typeface="Arial" charset="0"/>
        </a:defRPr>
      </a:lvl3pPr>
      <a:lvl4pPr algn="l" rtl="0" eaLnBrk="0" fontAlgn="base" hangingPunct="0">
        <a:lnSpc>
          <a:spcPct val="85000"/>
        </a:lnSpc>
        <a:spcBef>
          <a:spcPct val="0"/>
        </a:spcBef>
        <a:spcAft>
          <a:spcPct val="0"/>
        </a:spcAft>
        <a:defRPr sz="3200" b="1">
          <a:solidFill>
            <a:srgbClr val="FF0000"/>
          </a:solidFill>
          <a:latin typeface="Arial" charset="0"/>
        </a:defRPr>
      </a:lvl4pPr>
      <a:lvl5pPr algn="l" rtl="0" eaLnBrk="0" fontAlgn="base" hangingPunct="0">
        <a:lnSpc>
          <a:spcPct val="85000"/>
        </a:lnSpc>
        <a:spcBef>
          <a:spcPct val="0"/>
        </a:spcBef>
        <a:spcAft>
          <a:spcPct val="0"/>
        </a:spcAft>
        <a:defRPr sz="3200" b="1">
          <a:solidFill>
            <a:srgbClr val="FF0000"/>
          </a:solidFill>
          <a:latin typeface="Arial" charset="0"/>
        </a:defRPr>
      </a:lvl5pPr>
      <a:lvl6pPr marL="457200" algn="l" rtl="0" fontAlgn="base">
        <a:lnSpc>
          <a:spcPct val="85000"/>
        </a:lnSpc>
        <a:spcBef>
          <a:spcPct val="0"/>
        </a:spcBef>
        <a:spcAft>
          <a:spcPct val="0"/>
        </a:spcAft>
        <a:defRPr sz="3200" b="1">
          <a:solidFill>
            <a:srgbClr val="FF0000"/>
          </a:solidFill>
          <a:latin typeface="Arial" charset="0"/>
        </a:defRPr>
      </a:lvl6pPr>
      <a:lvl7pPr marL="914400" algn="l" rtl="0" fontAlgn="base">
        <a:lnSpc>
          <a:spcPct val="85000"/>
        </a:lnSpc>
        <a:spcBef>
          <a:spcPct val="0"/>
        </a:spcBef>
        <a:spcAft>
          <a:spcPct val="0"/>
        </a:spcAft>
        <a:defRPr sz="3200" b="1">
          <a:solidFill>
            <a:srgbClr val="FF0000"/>
          </a:solidFill>
          <a:latin typeface="Arial" charset="0"/>
        </a:defRPr>
      </a:lvl7pPr>
      <a:lvl8pPr marL="1371600" algn="l" rtl="0" fontAlgn="base">
        <a:lnSpc>
          <a:spcPct val="85000"/>
        </a:lnSpc>
        <a:spcBef>
          <a:spcPct val="0"/>
        </a:spcBef>
        <a:spcAft>
          <a:spcPct val="0"/>
        </a:spcAft>
        <a:defRPr sz="3200" b="1">
          <a:solidFill>
            <a:srgbClr val="FF0000"/>
          </a:solidFill>
          <a:latin typeface="Arial" charset="0"/>
        </a:defRPr>
      </a:lvl8pPr>
      <a:lvl9pPr marL="1828800" algn="l" rtl="0" fontAlgn="base">
        <a:lnSpc>
          <a:spcPct val="85000"/>
        </a:lnSpc>
        <a:spcBef>
          <a:spcPct val="0"/>
        </a:spcBef>
        <a:spcAft>
          <a:spcPct val="0"/>
        </a:spcAft>
        <a:defRPr sz="3200" b="1">
          <a:solidFill>
            <a:srgbClr val="FF0000"/>
          </a:solidFill>
          <a:latin typeface="Arial" charset="0"/>
        </a:defRPr>
      </a:lvl9pPr>
    </p:titleStyle>
    <p:bodyStyle>
      <a:lvl1pPr marL="227013" indent="-227013" algn="l" rtl="0" eaLnBrk="0" fontAlgn="base" hangingPunct="0">
        <a:spcBef>
          <a:spcPct val="65000"/>
        </a:spcBef>
        <a:spcAft>
          <a:spcPct val="0"/>
        </a:spcAft>
        <a:buChar char="•"/>
        <a:defRPr sz="2000">
          <a:solidFill>
            <a:schemeClr val="tx1"/>
          </a:solidFill>
          <a:latin typeface="+mn-lt"/>
          <a:ea typeface="+mn-ea"/>
          <a:cs typeface="+mn-cs"/>
        </a:defRPr>
      </a:lvl1pPr>
      <a:lvl2pPr marL="574675" indent="-233363" algn="l" rtl="0" eaLnBrk="0" fontAlgn="base" hangingPunct="0">
        <a:spcBef>
          <a:spcPct val="20000"/>
        </a:spcBef>
        <a:spcAft>
          <a:spcPct val="0"/>
        </a:spcAft>
        <a:buChar char="–"/>
        <a:defRPr>
          <a:solidFill>
            <a:schemeClr val="tx1"/>
          </a:solidFill>
          <a:latin typeface="+mn-lt"/>
        </a:defRPr>
      </a:lvl2pPr>
      <a:lvl3pPr marL="854075" indent="-165100" algn="l" rtl="0" eaLnBrk="0" fontAlgn="base" hangingPunct="0">
        <a:spcBef>
          <a:spcPct val="15000"/>
        </a:spcBef>
        <a:spcAft>
          <a:spcPct val="0"/>
        </a:spcAft>
        <a:buChar char="•"/>
        <a:defRPr sz="1600">
          <a:solidFill>
            <a:schemeClr val="tx1"/>
          </a:solidFill>
          <a:latin typeface="+mn-lt"/>
        </a:defRPr>
      </a:lvl3pPr>
      <a:lvl4pPr marL="1201738" indent="-233363" algn="l" rtl="0" eaLnBrk="0" fontAlgn="base" hangingPunct="0">
        <a:spcBef>
          <a:spcPct val="5000"/>
        </a:spcBef>
        <a:spcAft>
          <a:spcPct val="0"/>
        </a:spcAft>
        <a:buChar char="–"/>
        <a:defRPr sz="1600">
          <a:solidFill>
            <a:schemeClr val="tx1"/>
          </a:solidFill>
          <a:latin typeface="+mn-lt"/>
        </a:defRPr>
      </a:lvl4pPr>
      <a:lvl5pPr marL="1489075" indent="-173038" algn="l" rtl="0" eaLnBrk="0" fontAlgn="base" hangingPunct="0">
        <a:spcBef>
          <a:spcPct val="0"/>
        </a:spcBef>
        <a:spcAft>
          <a:spcPct val="0"/>
        </a:spcAft>
        <a:buChar char="»"/>
        <a:defRPr sz="1600">
          <a:solidFill>
            <a:schemeClr val="tx1"/>
          </a:solidFill>
          <a:latin typeface="+mn-lt"/>
        </a:defRPr>
      </a:lvl5pPr>
      <a:lvl6pPr marL="1946275" indent="-173038" algn="l" rtl="0" fontAlgn="base">
        <a:spcBef>
          <a:spcPct val="0"/>
        </a:spcBef>
        <a:spcAft>
          <a:spcPct val="0"/>
        </a:spcAft>
        <a:buChar char="»"/>
        <a:defRPr sz="1600">
          <a:solidFill>
            <a:schemeClr val="tx1"/>
          </a:solidFill>
          <a:latin typeface="+mn-lt"/>
        </a:defRPr>
      </a:lvl6pPr>
      <a:lvl7pPr marL="2403475" indent="-173038" algn="l" rtl="0" fontAlgn="base">
        <a:spcBef>
          <a:spcPct val="0"/>
        </a:spcBef>
        <a:spcAft>
          <a:spcPct val="0"/>
        </a:spcAft>
        <a:buChar char="»"/>
        <a:defRPr sz="1600">
          <a:solidFill>
            <a:schemeClr val="tx1"/>
          </a:solidFill>
          <a:latin typeface="+mn-lt"/>
        </a:defRPr>
      </a:lvl7pPr>
      <a:lvl8pPr marL="2860675" indent="-173038" algn="l" rtl="0" fontAlgn="base">
        <a:spcBef>
          <a:spcPct val="0"/>
        </a:spcBef>
        <a:spcAft>
          <a:spcPct val="0"/>
        </a:spcAft>
        <a:buChar char="»"/>
        <a:defRPr sz="1600">
          <a:solidFill>
            <a:schemeClr val="tx1"/>
          </a:solidFill>
          <a:latin typeface="+mn-lt"/>
        </a:defRPr>
      </a:lvl8pPr>
      <a:lvl9pPr marL="3317875" indent="-173038" algn="l" rtl="0" fontAlgn="base">
        <a:spcBef>
          <a:spcPct val="0"/>
        </a:spcBef>
        <a:spcAft>
          <a:spcPct val="0"/>
        </a:spcAft>
        <a:buChar char="»"/>
        <a:defRPr sz="16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5.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image" Target="../media/image39.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34.xml"/><Relationship Id="rId6" Type="http://schemas.openxmlformats.org/officeDocument/2006/relationships/image" Target="../media/image43.png"/><Relationship Id="rId5" Type="http://schemas.openxmlformats.org/officeDocument/2006/relationships/image" Target="../media/image35.pn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2.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2.xml"/><Relationship Id="rId1" Type="http://schemas.openxmlformats.org/officeDocument/2006/relationships/vmlDrawing" Target="../drawings/vmlDrawing3.vml"/><Relationship Id="rId4" Type="http://schemas.openxmlformats.org/officeDocument/2006/relationships/image" Target="../media/image46.emf"/></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2.xml"/><Relationship Id="rId1" Type="http://schemas.openxmlformats.org/officeDocument/2006/relationships/vmlDrawing" Target="../drawings/vmlDrawing4.vml"/><Relationship Id="rId5" Type="http://schemas.openxmlformats.org/officeDocument/2006/relationships/image" Target="../media/image48.jpeg"/><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2.xml"/><Relationship Id="rId1" Type="http://schemas.openxmlformats.org/officeDocument/2006/relationships/vmlDrawing" Target="../drawings/vmlDrawing5.vml"/><Relationship Id="rId5" Type="http://schemas.openxmlformats.org/officeDocument/2006/relationships/image" Target="../media/image50.jpeg"/><Relationship Id="rId4" Type="http://schemas.openxmlformats.org/officeDocument/2006/relationships/image" Target="../media/image4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44.jpeg"/><Relationship Id="rId5" Type="http://schemas.openxmlformats.org/officeDocument/2006/relationships/image" Target="../media/image52.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44.jpeg"/><Relationship Id="rId5" Type="http://schemas.openxmlformats.org/officeDocument/2006/relationships/image" Target="../media/image54.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44.jpeg"/><Relationship Id="rId5" Type="http://schemas.openxmlformats.org/officeDocument/2006/relationships/image" Target="../media/image55.png"/><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images.google.com/imgres?imgurl=http://diarna.net/images/available_en.gif&amp;imgrefurl=http://diarna.net/realestate/searchresult.php&amp;usg=__-fOUofeJqTmXRwxcTOBKGGE_Mok=&amp;h=373&amp;w=380&amp;sz=12&amp;hl=en&amp;start=6&amp;um=1&amp;itbs=1&amp;tbnid=apsRF1yTWyt9NM:&amp;tbnh=121&amp;tbnw=123&amp;prev=/images?q=available&amp;um=1&amp;hl=en&amp;sa=N&amp;rlz=1R2GZAZ_enUS364&amp;tbs=isch:1" TargetMode="External"/><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44.jpeg"/><Relationship Id="rId5" Type="http://schemas.openxmlformats.org/officeDocument/2006/relationships/image" Target="../media/image56.pn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5.png"/><Relationship Id="rId7" Type="http://schemas.openxmlformats.org/officeDocument/2006/relationships/hyperlink" Target="http://images.google.com/imgres?imgurl=http://dev.arif.com.my/smemagazine/2/images/stories/coming-soon.jpg&amp;imgrefurl=http://dev.arif.com.my/smemagazine/2/index.php?option=com_content&amp;view=section&amp;layout=blog&amp;id=19&amp;Itemid=505&amp;usg=__nV369N9zOeSfY-PqPHzNGBTk1cg=&amp;h=375&amp;w=352&amp;sz=17&amp;hl=en&amp;start=1&amp;um=1&amp;itbs=1&amp;tbnid=YrE3tME3TC7ZHM:&amp;tbnh=122&amp;tbnw=115&amp;prev=/images?q=coming+soon&amp;um=1&amp;hl=en&amp;sa=N&amp;rlz=1T4GZAZ_enUS364US364&amp;tbs=isch:1"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image" Target="../media/image53.png"/><Relationship Id="rId5" Type="http://schemas.openxmlformats.org/officeDocument/2006/relationships/image" Target="../media/image44.jpe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6.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4.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91440" y="3483928"/>
            <a:ext cx="5314950" cy="1470025"/>
          </a:xfrm>
        </p:spPr>
        <p:txBody>
          <a:bodyPr/>
          <a:lstStyle/>
          <a:p>
            <a:r>
              <a:rPr lang="en-US" altLang="zh-CN" dirty="0" smtClean="0">
                <a:ea typeface="宋体" charset="-122"/>
              </a:rPr>
              <a:t>LED Lighting Solutions</a:t>
            </a:r>
            <a:br>
              <a:rPr lang="en-US" altLang="zh-CN" dirty="0" smtClean="0">
                <a:ea typeface="宋体" charset="-122"/>
              </a:rPr>
            </a:br>
            <a:r>
              <a:rPr lang="en-US" altLang="zh-CN" dirty="0" smtClean="0">
                <a:ea typeface="宋体" charset="-122"/>
              </a:rPr>
              <a:t/>
            </a:r>
            <a:br>
              <a:rPr lang="en-US" altLang="zh-CN" dirty="0" smtClean="0">
                <a:ea typeface="宋体" charset="-122"/>
              </a:rPr>
            </a:br>
            <a:r>
              <a:rPr lang="en-US" altLang="zh-CN" sz="2400" dirty="0" smtClean="0">
                <a:ea typeface="宋体" charset="-122"/>
              </a:rPr>
              <a:t>                     Parker Han</a:t>
            </a:r>
            <a:endParaRPr lang="en-US" altLang="zh-CN" dirty="0" smtClean="0">
              <a:ea typeface="宋体" charset="-122"/>
            </a:endParaRPr>
          </a:p>
        </p:txBody>
      </p:sp>
      <p:pic>
        <p:nvPicPr>
          <p:cNvPr id="73731" name="Picture 8" descr="logo"/>
          <p:cNvPicPr>
            <a:picLocks noChangeAspect="1" noChangeArrowheads="1"/>
          </p:cNvPicPr>
          <p:nvPr/>
        </p:nvPicPr>
        <p:blipFill>
          <a:blip r:embed="rId4" cstate="print"/>
          <a:srcRect/>
          <a:stretch>
            <a:fillRect/>
          </a:stretch>
        </p:blipFill>
        <p:spPr bwMode="auto">
          <a:xfrm>
            <a:off x="642938" y="5343525"/>
            <a:ext cx="1589087" cy="374650"/>
          </a:xfrm>
          <a:prstGeom prst="rect">
            <a:avLst/>
          </a:prstGeom>
          <a:noFill/>
          <a:ln w="9525">
            <a:noFill/>
            <a:miter lim="800000"/>
            <a:headEnd/>
            <a:tailEnd/>
          </a:ln>
        </p:spPr>
      </p:pic>
      <p:pic>
        <p:nvPicPr>
          <p:cNvPr id="8" name="Picture 2" descr="http://www.crunchgear.com/wp-content/uploads/2009/03/geobulb-led-light-bulb-soft.jpg"/>
          <p:cNvPicPr>
            <a:picLocks noChangeAspect="1" noChangeArrowheads="1"/>
          </p:cNvPicPr>
          <p:nvPr/>
        </p:nvPicPr>
        <p:blipFill>
          <a:blip r:embed="rId5" cstate="print"/>
          <a:srcRect/>
          <a:stretch>
            <a:fillRect/>
          </a:stretch>
        </p:blipFill>
        <p:spPr bwMode="auto">
          <a:xfrm>
            <a:off x="5695950" y="415925"/>
            <a:ext cx="3030270" cy="2127250"/>
          </a:xfrm>
          <a:prstGeom prst="rect">
            <a:avLst/>
          </a:prstGeom>
          <a:noFill/>
        </p:spPr>
      </p:pic>
      <p:graphicFrame>
        <p:nvGraphicFramePr>
          <p:cNvPr id="10" name="Object 1"/>
          <p:cNvGraphicFramePr>
            <a:graphicFrameLocks noChangeAspect="1"/>
          </p:cNvGraphicFramePr>
          <p:nvPr/>
        </p:nvGraphicFramePr>
        <p:xfrm>
          <a:off x="3480297" y="279234"/>
          <a:ext cx="1563191" cy="2236337"/>
        </p:xfrm>
        <a:graphic>
          <a:graphicData uri="http://schemas.openxmlformats.org/presentationml/2006/ole">
            <mc:AlternateContent xmlns:mc="http://schemas.openxmlformats.org/markup-compatibility/2006">
              <mc:Choice xmlns:v="urn:schemas-microsoft-com:vml" Requires="v">
                <p:oleObj spid="_x0000_s125955" name="Visio" r:id="rId6" imgW="4621378" imgH="6610910" progId="">
                  <p:embed/>
                </p:oleObj>
              </mc:Choice>
              <mc:Fallback>
                <p:oleObj name="Visio" r:id="rId6" imgW="4621378" imgH="6610910" progId="">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0297" y="279234"/>
                        <a:ext cx="1563191" cy="2236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nvGraphicFramePr>
        <p:xfrm>
          <a:off x="857272" y="207797"/>
          <a:ext cx="1588817" cy="2249587"/>
        </p:xfrm>
        <a:graphic>
          <a:graphicData uri="http://schemas.openxmlformats.org/presentationml/2006/ole">
            <mc:AlternateContent xmlns:mc="http://schemas.openxmlformats.org/markup-compatibility/2006">
              <mc:Choice xmlns:v="urn:schemas-microsoft-com:vml" Requires="v">
                <p:oleObj spid="_x0000_s125956" name="Visio" r:id="rId8" imgW="4621378" imgH="6610910" progId="">
                  <p:embed/>
                </p:oleObj>
              </mc:Choice>
              <mc:Fallback>
                <p:oleObj name="Visio" r:id="rId8" imgW="4621378" imgH="6610910" progId="">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272" y="207797"/>
                        <a:ext cx="1588817" cy="224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AutoShape 5"/>
          <p:cNvSpPr>
            <a:spLocks noChangeArrowheads="1"/>
          </p:cNvSpPr>
          <p:nvPr/>
        </p:nvSpPr>
        <p:spPr bwMode="auto">
          <a:xfrm>
            <a:off x="1840333" y="1300163"/>
            <a:ext cx="1430790" cy="269606"/>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Dimming – Decoder</a:t>
            </a:r>
            <a:endParaRPr lang="en-US" dirty="0"/>
          </a:p>
        </p:txBody>
      </p:sp>
      <p:sp>
        <p:nvSpPr>
          <p:cNvPr id="4" name="Content Placeholder 3"/>
          <p:cNvSpPr>
            <a:spLocks noGrp="1"/>
          </p:cNvSpPr>
          <p:nvPr>
            <p:ph sz="half" idx="2"/>
          </p:nvPr>
        </p:nvSpPr>
        <p:spPr>
          <a:xfrm>
            <a:off x="4535424" y="950976"/>
            <a:ext cx="4413504" cy="5169408"/>
          </a:xfrm>
        </p:spPr>
        <p:txBody>
          <a:bodyPr/>
          <a:lstStyle/>
          <a:p>
            <a:r>
              <a:rPr lang="en-US" sz="2400" dirty="0" smtClean="0"/>
              <a:t>Dimming achieved by varying reference voltage, V</a:t>
            </a:r>
            <a:r>
              <a:rPr lang="en-US" sz="2400" baseline="-25000" dirty="0" smtClean="0"/>
              <a:t>REF </a:t>
            </a:r>
            <a:endParaRPr lang="en-US" sz="2400" dirty="0" smtClean="0"/>
          </a:p>
          <a:p>
            <a:r>
              <a:rPr lang="en-US" sz="2400" dirty="0" smtClean="0"/>
              <a:t>Linear relationship between VREF and VFLT2</a:t>
            </a:r>
          </a:p>
          <a:p>
            <a:r>
              <a:rPr lang="en-US" sz="2400" dirty="0" smtClean="0"/>
              <a:t>Decoding range</a:t>
            </a:r>
          </a:p>
          <a:p>
            <a:pPr lvl="1"/>
            <a:r>
              <a:rPr lang="en-US" sz="2000" dirty="0" smtClean="0"/>
              <a:t>From135</a:t>
            </a:r>
            <a:r>
              <a:rPr lang="en-US" sz="2000" dirty="0" smtClean="0">
                <a:sym typeface="Symbol"/>
              </a:rPr>
              <a:t> conduction angle, </a:t>
            </a:r>
            <a:r>
              <a:rPr lang="el-GR" sz="2000" dirty="0" smtClean="0">
                <a:latin typeface="Arial"/>
                <a:cs typeface="Arial"/>
                <a:sym typeface="Symbol"/>
              </a:rPr>
              <a:t>α</a:t>
            </a:r>
            <a:r>
              <a:rPr lang="en-US" sz="2000" baseline="-25000" dirty="0" smtClean="0">
                <a:latin typeface="Arial"/>
                <a:cs typeface="Arial"/>
                <a:sym typeface="Symbol"/>
              </a:rPr>
              <a:t>C</a:t>
            </a:r>
          </a:p>
          <a:p>
            <a:pPr lvl="1"/>
            <a:r>
              <a:rPr lang="en-US" sz="2000" dirty="0" smtClean="0">
                <a:latin typeface="Arial"/>
                <a:cs typeface="Arial"/>
                <a:sym typeface="Symbol"/>
              </a:rPr>
              <a:t>To 45 conduction angle, </a:t>
            </a:r>
            <a:r>
              <a:rPr lang="el-GR" sz="2000" dirty="0" smtClean="0">
                <a:latin typeface="Arial"/>
                <a:cs typeface="Arial"/>
                <a:sym typeface="Symbol"/>
              </a:rPr>
              <a:t>α</a:t>
            </a:r>
            <a:r>
              <a:rPr lang="en-US" sz="2000" baseline="-25000" dirty="0" smtClean="0">
                <a:latin typeface="Arial"/>
                <a:cs typeface="Arial"/>
                <a:sym typeface="Symbol"/>
              </a:rPr>
              <a:t>C</a:t>
            </a:r>
          </a:p>
          <a:p>
            <a:r>
              <a:rPr lang="en-US" sz="2400" dirty="0" smtClean="0"/>
              <a:t>Dimming range ~ 50:1</a:t>
            </a:r>
          </a:p>
          <a:p>
            <a:r>
              <a:rPr lang="en-US" sz="2400" i="1" dirty="0" smtClean="0">
                <a:solidFill>
                  <a:srgbClr val="FF0000"/>
                </a:solidFill>
              </a:rPr>
              <a:t>Low pass filter components</a:t>
            </a:r>
          </a:p>
          <a:p>
            <a:pPr lvl="1"/>
            <a:r>
              <a:rPr lang="en-US" sz="2000" i="1" dirty="0" smtClean="0">
                <a:solidFill>
                  <a:srgbClr val="FF0000"/>
                </a:solidFill>
              </a:rPr>
              <a:t>R</a:t>
            </a:r>
            <a:r>
              <a:rPr lang="en-US" sz="2000" i="1" baseline="-25000" dirty="0" smtClean="0">
                <a:solidFill>
                  <a:srgbClr val="FF0000"/>
                </a:solidFill>
              </a:rPr>
              <a:t>FLT</a:t>
            </a:r>
            <a:r>
              <a:rPr lang="en-US" sz="2000" i="1" dirty="0" smtClean="0">
                <a:solidFill>
                  <a:srgbClr val="FF0000"/>
                </a:solidFill>
              </a:rPr>
              <a:t> = 280k</a:t>
            </a:r>
            <a:r>
              <a:rPr lang="el-GR" sz="2000" i="1" dirty="0" smtClean="0">
                <a:solidFill>
                  <a:srgbClr val="FF0000"/>
                </a:solidFill>
              </a:rPr>
              <a:t>Ω</a:t>
            </a:r>
            <a:endParaRPr lang="en-US" sz="2000" i="1" dirty="0" smtClean="0">
              <a:solidFill>
                <a:srgbClr val="FF0000"/>
              </a:solidFill>
            </a:endParaRPr>
          </a:p>
          <a:p>
            <a:pPr lvl="1"/>
            <a:r>
              <a:rPr lang="en-US" sz="2000" i="1" dirty="0" smtClean="0">
                <a:solidFill>
                  <a:srgbClr val="FF0000"/>
                </a:solidFill>
              </a:rPr>
              <a:t>C</a:t>
            </a:r>
            <a:r>
              <a:rPr lang="en-US" sz="2000" i="1" baseline="-25000" dirty="0" smtClean="0">
                <a:solidFill>
                  <a:srgbClr val="FF0000"/>
                </a:solidFill>
              </a:rPr>
              <a:t>FLT</a:t>
            </a:r>
            <a:r>
              <a:rPr lang="en-US" sz="2000" i="1" dirty="0" smtClean="0">
                <a:solidFill>
                  <a:srgbClr val="FF0000"/>
                </a:solidFill>
              </a:rPr>
              <a:t> = 0.1</a:t>
            </a:r>
            <a:r>
              <a:rPr lang="el-GR" sz="2000" i="1" dirty="0" smtClean="0">
                <a:solidFill>
                  <a:srgbClr val="FF0000"/>
                </a:solidFill>
              </a:rPr>
              <a:t>μ</a:t>
            </a:r>
            <a:r>
              <a:rPr lang="en-US" sz="2000" i="1" dirty="0" smtClean="0">
                <a:solidFill>
                  <a:srgbClr val="FF0000"/>
                </a:solidFill>
              </a:rPr>
              <a:t>F</a:t>
            </a:r>
            <a:endParaRPr lang="en-US" sz="2000" i="1" dirty="0">
              <a:solidFill>
                <a:srgbClr val="FF0000"/>
              </a:solidFill>
            </a:endParaRPr>
          </a:p>
        </p:txBody>
      </p:sp>
      <p:sp>
        <p:nvSpPr>
          <p:cNvPr id="5" name="Slide Number Placeholder 4"/>
          <p:cNvSpPr>
            <a:spLocks noGrp="1"/>
          </p:cNvSpPr>
          <p:nvPr>
            <p:ph type="sldNum" sz="quarter" idx="10"/>
          </p:nvPr>
        </p:nvSpPr>
        <p:spPr/>
        <p:txBody>
          <a:bodyPr/>
          <a:lstStyle/>
          <a:p>
            <a:fld id="{8CD75E88-8EE4-432B-A862-85F99A61FD19}" type="slidenum">
              <a:rPr lang="en-US" smtClean="0"/>
              <a:pPr/>
              <a:t>10</a:t>
            </a:fld>
            <a:endParaRPr lang="en-US"/>
          </a:p>
        </p:txBody>
      </p:sp>
      <p:pic>
        <p:nvPicPr>
          <p:cNvPr id="8194" name="Picture 2"/>
          <p:cNvPicPr>
            <a:picLocks noChangeAspect="1" noChangeArrowheads="1"/>
          </p:cNvPicPr>
          <p:nvPr/>
        </p:nvPicPr>
        <p:blipFill>
          <a:blip r:embed="rId2" cstate="screen"/>
          <a:srcRect/>
          <a:stretch>
            <a:fillRect/>
          </a:stretch>
        </p:blipFill>
        <p:spPr bwMode="auto">
          <a:xfrm>
            <a:off x="166942" y="1355662"/>
            <a:ext cx="4378891" cy="420389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90"/>
          <p:cNvSpPr>
            <a:spLocks noGrp="1" noChangeArrowheads="1"/>
          </p:cNvSpPr>
          <p:nvPr>
            <p:ph type="title"/>
          </p:nvPr>
        </p:nvSpPr>
        <p:spPr/>
        <p:txBody>
          <a:bodyPr/>
          <a:lstStyle/>
          <a:p>
            <a:pPr eaLnBrk="1" hangingPunct="1"/>
            <a:r>
              <a:rPr lang="en-US" dirty="0" smtClean="0"/>
              <a:t>LM3447EVM Specification </a:t>
            </a:r>
          </a:p>
        </p:txBody>
      </p:sp>
      <p:sp>
        <p:nvSpPr>
          <p:cNvPr id="88067" name="Slide Number Placeholder 6"/>
          <p:cNvSpPr>
            <a:spLocks noGrp="1"/>
          </p:cNvSpPr>
          <p:nvPr>
            <p:ph type="sldNum" sz="quarter" idx="10"/>
          </p:nvPr>
        </p:nvSpPr>
        <p:spPr>
          <a:noFill/>
          <a:ln algn="ctr"/>
        </p:spPr>
        <p:txBody>
          <a:bodyPr/>
          <a:lstStyle/>
          <a:p>
            <a:fld id="{F8E75A80-5C15-4232-AEFD-00F32B66C72E}" type="slidenum">
              <a:rPr lang="en-US" smtClean="0">
                <a:latin typeface="Arial" pitchFamily="34" charset="0"/>
              </a:rPr>
              <a:pPr/>
              <a:t>11</a:t>
            </a:fld>
            <a:endParaRPr lang="en-US" smtClean="0">
              <a:latin typeface="Arial" pitchFamily="34" charset="0"/>
            </a:endParaRPr>
          </a:p>
        </p:txBody>
      </p:sp>
      <p:graphicFrame>
        <p:nvGraphicFramePr>
          <p:cNvPr id="6" name="Table 5"/>
          <p:cNvGraphicFramePr>
            <a:graphicFrameLocks noGrp="1"/>
          </p:cNvGraphicFramePr>
          <p:nvPr/>
        </p:nvGraphicFramePr>
        <p:xfrm>
          <a:off x="533400" y="1600200"/>
          <a:ext cx="5410199" cy="3289235"/>
        </p:xfrm>
        <a:graphic>
          <a:graphicData uri="http://schemas.openxmlformats.org/drawingml/2006/table">
            <a:tbl>
              <a:tblPr/>
              <a:tblGrid>
                <a:gridCol w="1933859"/>
                <a:gridCol w="1369816"/>
                <a:gridCol w="1369816"/>
                <a:gridCol w="736708"/>
              </a:tblGrid>
              <a:tr h="450785">
                <a:tc>
                  <a:txBody>
                    <a:bodyPr/>
                    <a:lstStyle/>
                    <a:p>
                      <a:pPr algn="l" fontAlgn="b"/>
                      <a:r>
                        <a:rPr lang="en-US" sz="1800" b="1" i="0" u="none" strike="noStrike" dirty="0" smtClean="0">
                          <a:solidFill>
                            <a:srgbClr val="FFFFFF"/>
                          </a:solidFill>
                          <a:latin typeface="Calibri"/>
                        </a:rPr>
                        <a:t>LM3447</a:t>
                      </a:r>
                      <a:endParaRPr lang="en-US" sz="1800" b="1" i="0" u="none" strike="noStrike" dirty="0">
                        <a:solidFill>
                          <a:srgbClr val="FFFFFF"/>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dirty="0" smtClean="0">
                          <a:solidFill>
                            <a:srgbClr val="FFFFFF"/>
                          </a:solidFill>
                          <a:latin typeface="Calibri"/>
                        </a:rPr>
                        <a:t>A19-120VAC</a:t>
                      </a:r>
                      <a:endParaRPr lang="en-US" sz="1800" b="1" i="0" u="none" strike="noStrike" dirty="0">
                        <a:solidFill>
                          <a:srgbClr val="FFFFFF"/>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dirty="0" smtClean="0">
                          <a:solidFill>
                            <a:srgbClr val="FFFFFF"/>
                          </a:solidFill>
                          <a:latin typeface="Calibri"/>
                        </a:rPr>
                        <a:t>A19-230VAC</a:t>
                      </a:r>
                      <a:endParaRPr lang="en-US" sz="1800" b="1" i="0" u="none" strike="noStrike" dirty="0">
                        <a:solidFill>
                          <a:srgbClr val="FFFFFF"/>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a:solidFill>
                            <a:srgbClr val="FFFFFF"/>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28860">
                <a:tc>
                  <a:txBody>
                    <a:bodyPr/>
                    <a:lstStyle/>
                    <a:p>
                      <a:pPr algn="l" fontAlgn="b"/>
                      <a:r>
                        <a:rPr lang="en-US" sz="1800" b="1" i="0" u="none" strike="noStrike">
                          <a:solidFill>
                            <a:srgbClr val="FFFFFF"/>
                          </a:solidFill>
                          <a:latin typeface="Calibri"/>
                        </a:rPr>
                        <a:t>Specification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a:solidFill>
                            <a:srgbClr val="FFFFFF"/>
                          </a:solidFill>
                          <a:latin typeface="Calibri"/>
                        </a:rPr>
                        <a:t>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a:solidFill>
                            <a:srgbClr val="FFFFFF"/>
                          </a:solidFill>
                          <a:latin typeface="Calibri"/>
                        </a:rPr>
                        <a:t>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a:solidFill>
                            <a:srgbClr val="FFFFFF"/>
                          </a:solidFill>
                          <a:latin typeface="Calibri"/>
                        </a:rPr>
                        <a:t>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28860">
                <a:tc>
                  <a:txBody>
                    <a:bodyPr/>
                    <a:lstStyle/>
                    <a:p>
                      <a:pPr algn="l" fontAlgn="b"/>
                      <a:r>
                        <a:rPr lang="en-US" sz="1800" b="0" i="0" u="none" strike="noStrike">
                          <a:solidFill>
                            <a:srgbClr val="000000"/>
                          </a:solidFill>
                          <a:latin typeface="Calibri"/>
                        </a:rPr>
                        <a:t>Input voltage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90-135</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190-265</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VAC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LED config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9-10</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9-10</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series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Output current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275</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275</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Output power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7-9</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7-9</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Topology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a:solidFill>
                            <a:srgbClr val="000000"/>
                          </a:solidFill>
                          <a:latin typeface="Calibri"/>
                        </a:rPr>
                        <a:t>Flyback</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a:solidFill>
                            <a:srgbClr val="000000"/>
                          </a:solidFill>
                          <a:latin typeface="Calibri"/>
                        </a:rPr>
                        <a:t>Flyback</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Efficiency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82</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82</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Power Factor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&gt;</a:t>
                      </a:r>
                      <a:r>
                        <a:rPr lang="en-US" sz="1800" b="0" i="0" u="none" strike="noStrike" dirty="0" smtClean="0">
                          <a:solidFill>
                            <a:srgbClr val="000000"/>
                          </a:solidFill>
                          <a:latin typeface="Calibri"/>
                        </a:rPr>
                        <a:t>0.95</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&gt;0.9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Current sensing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resistive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resistive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Isolation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521218" name="Picture 2"/>
          <p:cNvPicPr>
            <a:picLocks noChangeAspect="1" noChangeArrowheads="1"/>
          </p:cNvPicPr>
          <p:nvPr/>
        </p:nvPicPr>
        <p:blipFill>
          <a:blip r:embed="rId3" cstate="print"/>
          <a:srcRect/>
          <a:stretch>
            <a:fillRect/>
          </a:stretch>
        </p:blipFill>
        <p:spPr bwMode="auto">
          <a:xfrm>
            <a:off x="6038846" y="2172315"/>
            <a:ext cx="2962274" cy="1190010"/>
          </a:xfrm>
          <a:prstGeom prst="rect">
            <a:avLst/>
          </a:prstGeom>
          <a:noFill/>
          <a:ln w="9525">
            <a:noFill/>
            <a:miter lim="800000"/>
            <a:headEnd/>
            <a:tailEnd/>
          </a:ln>
        </p:spPr>
      </p:pic>
      <p:pic>
        <p:nvPicPr>
          <p:cNvPr id="521219" name="Picture 3"/>
          <p:cNvPicPr>
            <a:picLocks noChangeAspect="1" noChangeArrowheads="1"/>
          </p:cNvPicPr>
          <p:nvPr/>
        </p:nvPicPr>
        <p:blipFill>
          <a:blip r:embed="rId4" cstate="print"/>
          <a:srcRect/>
          <a:stretch>
            <a:fillRect/>
          </a:stretch>
        </p:blipFill>
        <p:spPr bwMode="auto">
          <a:xfrm>
            <a:off x="6070579" y="3486142"/>
            <a:ext cx="2946376" cy="1195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p:txBody>
          <a:bodyPr/>
          <a:lstStyle/>
          <a:p>
            <a:r>
              <a:rPr lang="en-US" dirty="0" smtClean="0"/>
              <a:t>TPS92310 / </a:t>
            </a:r>
            <a:r>
              <a:rPr lang="en-US" dirty="0" smtClean="0"/>
              <a:t>TPS92311 / TPS92314</a:t>
            </a:r>
            <a:endParaRPr lang="en-US" dirty="0" smtClean="0"/>
          </a:p>
        </p:txBody>
      </p:sp>
      <p:sp>
        <p:nvSpPr>
          <p:cNvPr id="86019" name="Subtitle 2"/>
          <p:cNvSpPr>
            <a:spLocks noGrp="1"/>
          </p:cNvSpPr>
          <p:nvPr>
            <p:ph type="subTitle" idx="1"/>
          </p:nvPr>
        </p:nvSpPr>
        <p:spPr>
          <a:xfrm>
            <a:off x="342900" y="3698875"/>
            <a:ext cx="6891618" cy="563843"/>
          </a:xfrm>
        </p:spPr>
        <p:txBody>
          <a:bodyPr/>
          <a:lstStyle/>
          <a:p>
            <a:r>
              <a:rPr lang="en-US" dirty="0" smtClean="0"/>
              <a:t>Single stage PFC AC/DC controller for LED application</a:t>
            </a:r>
          </a:p>
        </p:txBody>
      </p:sp>
      <p:sp>
        <p:nvSpPr>
          <p:cNvPr id="86020" name="Slide Number Placeholder 3"/>
          <p:cNvSpPr>
            <a:spLocks noGrp="1"/>
          </p:cNvSpPr>
          <p:nvPr>
            <p:ph type="sldNum" sz="quarter" idx="10"/>
          </p:nvPr>
        </p:nvSpPr>
        <p:spPr>
          <a:noFill/>
        </p:spPr>
        <p:txBody>
          <a:bodyPr/>
          <a:lstStyle/>
          <a:p>
            <a:fld id="{F1192D27-1B7B-4882-A2E0-986DCDB746FD}" type="slidenum">
              <a:rPr lang="en-US" smtClean="0">
                <a:latin typeface="Arial" pitchFamily="34" charset="0"/>
              </a:rPr>
              <a:pPr/>
              <a:t>12</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04800" y="274638"/>
            <a:ext cx="8839200" cy="1020762"/>
          </a:xfrm>
        </p:spPr>
        <p:txBody>
          <a:bodyPr/>
          <a:lstStyle/>
          <a:p>
            <a:pPr eaLnBrk="1" hangingPunct="1"/>
            <a:r>
              <a:rPr lang="en-US" sz="3600" dirty="0" smtClean="0"/>
              <a:t>TPS92310/4</a:t>
            </a:r>
            <a:r>
              <a:rPr lang="en-US" sz="2400" dirty="0" smtClean="0"/>
              <a:t/>
            </a:r>
            <a:br>
              <a:rPr lang="en-US" sz="2400" dirty="0" smtClean="0"/>
            </a:br>
            <a:r>
              <a:rPr lang="en-US" sz="1400" dirty="0" smtClean="0"/>
              <a:t>Single stage PFC AC/DC controller for LED application</a:t>
            </a:r>
          </a:p>
        </p:txBody>
      </p:sp>
      <p:graphicFrame>
        <p:nvGraphicFramePr>
          <p:cNvPr id="4" name="Table 3"/>
          <p:cNvGraphicFramePr>
            <a:graphicFrameLocks noGrp="1"/>
          </p:cNvGraphicFramePr>
          <p:nvPr/>
        </p:nvGraphicFramePr>
        <p:xfrm>
          <a:off x="304800" y="1371600"/>
          <a:ext cx="8505825" cy="4268769"/>
        </p:xfrm>
        <a:graphic>
          <a:graphicData uri="http://schemas.openxmlformats.org/drawingml/2006/table">
            <a:tbl>
              <a:tblPr/>
              <a:tblGrid>
                <a:gridCol w="4252913"/>
                <a:gridCol w="4252912"/>
              </a:tblGrid>
              <a:tr h="447602">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46679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Flexible Operating Modes: Constant On-Time, Peak Primary Current. </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Constant On-Time implements Single Stage Power Factor Correction (PFC)</a:t>
                      </a:r>
                    </a:p>
                  </a:txBody>
                  <a:tcPr marT="0" horzOverflow="overflow">
                    <a:lnL>
                      <a:noFill/>
                    </a:lnL>
                    <a:lnR>
                      <a:noFill/>
                    </a:lnR>
                    <a:lnT>
                      <a:noFill/>
                    </a:lnT>
                    <a:lnB>
                      <a:noFill/>
                    </a:lnB>
                    <a:lnTlToBr>
                      <a:noFill/>
                    </a:lnTlToBr>
                    <a:lnBlToTr>
                      <a:noFill/>
                    </a:lnBlToTr>
                    <a:noFill/>
                  </a:tcPr>
                </a:tc>
              </a:tr>
              <a:tr h="28182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Primary side current regulation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Without </a:t>
                      </a:r>
                      <a:r>
                        <a:rPr kumimoji="0" lang="en-US" sz="1400" b="0" i="0" u="none" strike="noStrike" cap="none" normalizeH="0" baseline="0" dirty="0" err="1" smtClean="0">
                          <a:ln>
                            <a:noFill/>
                          </a:ln>
                          <a:solidFill>
                            <a:schemeClr val="tx1"/>
                          </a:solidFill>
                          <a:effectLst/>
                          <a:latin typeface="Arial" charset="0"/>
                        </a:rPr>
                        <a:t>opto</a:t>
                      </a:r>
                      <a:r>
                        <a:rPr kumimoji="0" lang="en-US" sz="1400" b="0" i="0" u="none" strike="noStrike" cap="none" normalizeH="0" baseline="0" dirty="0" smtClean="0">
                          <a:ln>
                            <a:noFill/>
                          </a:ln>
                          <a:solidFill>
                            <a:schemeClr val="tx1"/>
                          </a:solidFill>
                          <a:effectLst/>
                          <a:latin typeface="Arial" charset="0"/>
                        </a:rPr>
                        <a:t>-coupler and secondly side regulation</a:t>
                      </a:r>
                    </a:p>
                  </a:txBody>
                  <a:tcPr marT="0" horzOverflow="overflow">
                    <a:lnL>
                      <a:noFill/>
                    </a:lnL>
                    <a:lnR>
                      <a:noFill/>
                    </a:lnR>
                    <a:lnT>
                      <a:noFill/>
                    </a:lnT>
                    <a:lnB>
                      <a:noFill/>
                    </a:lnB>
                    <a:lnTlToBr>
                      <a:noFill/>
                    </a:lnTlToBr>
                    <a:lnBlToTr>
                      <a:noFill/>
                    </a:lnBlToTr>
                    <a:noFill/>
                  </a:tcPr>
                </a:tc>
              </a:tr>
              <a:tr h="28182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Without control loop compensation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Design easily</a:t>
                      </a:r>
                    </a:p>
                  </a:txBody>
                  <a:tcPr marT="0" horzOverflow="overflow">
                    <a:lnL>
                      <a:noFill/>
                    </a:lnL>
                    <a:lnR>
                      <a:noFill/>
                    </a:lnR>
                    <a:lnT>
                      <a:noFill/>
                    </a:lnT>
                    <a:lnB>
                      <a:noFill/>
                    </a:lnB>
                    <a:lnTlToBr>
                      <a:noFill/>
                    </a:lnTlToBr>
                    <a:lnBlToTr>
                      <a:noFill/>
                    </a:lnBlToTr>
                    <a:noFill/>
                  </a:tcPr>
                </a:tc>
              </a:tr>
              <a:tr h="28182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Transformer Zero Energy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High Efficiency, Low EMI </a:t>
                      </a:r>
                    </a:p>
                  </a:txBody>
                  <a:tcPr marT="0" horzOverflow="overflow">
                    <a:lnL>
                      <a:noFill/>
                    </a:lnL>
                    <a:lnR>
                      <a:noFill/>
                    </a:lnR>
                    <a:lnT>
                      <a:noFill/>
                    </a:lnT>
                    <a:lnB>
                      <a:noFill/>
                    </a:lnB>
                    <a:lnTlToBr>
                      <a:noFill/>
                    </a:lnTlToBr>
                    <a:lnBlToTr>
                      <a:noFill/>
                    </a:lnBlToTr>
                    <a:noFill/>
                  </a:tcPr>
                </a:tc>
              </a:tr>
              <a:tr h="513914">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Discontinuous Conduction or Transition Mode Operation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No Reverse Recovery Loss in Output Rectifier</a:t>
                      </a:r>
                    </a:p>
                  </a:txBody>
                  <a:tcPr marT="0" horzOverflow="overflow">
                    <a:lnL>
                      <a:noFill/>
                    </a:lnL>
                    <a:lnR>
                      <a:noFill/>
                    </a:lnR>
                    <a:lnT>
                      <a:noFill/>
                    </a:lnT>
                    <a:lnB>
                      <a:noFill/>
                    </a:lnB>
                    <a:lnTlToBr>
                      <a:noFill/>
                    </a:lnTlToBr>
                    <a:lnBlToTr>
                      <a:noFill/>
                    </a:lnBlToTr>
                    <a:noFill/>
                  </a:tcPr>
                </a:tc>
              </a:tr>
              <a:tr h="513914">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Advanced Over-Current Protection and Integrated Over-voltage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Driver Against Fault Conditions</a:t>
                      </a:r>
                    </a:p>
                  </a:txBody>
                  <a:tcPr marT="0" horzOverflow="overflow">
                    <a:lnL>
                      <a:noFill/>
                    </a:lnL>
                    <a:lnR>
                      <a:noFill/>
                    </a:lnR>
                    <a:lnT>
                      <a:noFill/>
                    </a:lnT>
                    <a:lnB>
                      <a:noFill/>
                    </a:lnB>
                    <a:lnTlToBr>
                      <a:noFill/>
                    </a:lnTlToBr>
                    <a:lnBlToTr>
                      <a:noFill/>
                    </a:lnBlToTr>
                    <a:noFill/>
                  </a:tcPr>
                </a:tc>
              </a:tr>
              <a:tr h="447602">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513914">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Residential LED Lighting Drivers: A19 (E26/27, E14), PAR30/38, GU10</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513914">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Lighting Applications: Light Bulb Replacement, General Lighting and Solid state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grpSp>
        <p:nvGrpSpPr>
          <p:cNvPr id="2" name="Group 19"/>
          <p:cNvGrpSpPr>
            <a:grpSpLocks/>
          </p:cNvGrpSpPr>
          <p:nvPr/>
        </p:nvGrpSpPr>
        <p:grpSpPr bwMode="auto">
          <a:xfrm>
            <a:off x="472440" y="5836920"/>
            <a:ext cx="1447800" cy="447675"/>
            <a:chOff x="288" y="3365"/>
            <a:chExt cx="912" cy="282"/>
          </a:xfrm>
        </p:grpSpPr>
        <p:pic>
          <p:nvPicPr>
            <p:cNvPr id="87067" name="Picture 20" descr="image001"/>
            <p:cNvPicPr>
              <a:picLocks noChangeAspect="1" noChangeArrowheads="1"/>
            </p:cNvPicPr>
            <p:nvPr/>
          </p:nvPicPr>
          <p:blipFill>
            <a:blip r:embed="rId2" cstate="print"/>
            <a:srcRect/>
            <a:stretch>
              <a:fillRect/>
            </a:stretch>
          </p:blipFill>
          <p:spPr bwMode="auto">
            <a:xfrm>
              <a:off x="288" y="3365"/>
              <a:ext cx="912" cy="282"/>
            </a:xfrm>
            <a:prstGeom prst="rect">
              <a:avLst/>
            </a:prstGeom>
            <a:noFill/>
            <a:ln w="9525">
              <a:noFill/>
              <a:miter lim="800000"/>
              <a:headEnd/>
              <a:tailEnd/>
            </a:ln>
          </p:spPr>
        </p:pic>
        <p:sp>
          <p:nvSpPr>
            <p:cNvPr id="87068"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p>
          </p:txBody>
        </p:sp>
      </p:grpSp>
      <p:pic>
        <p:nvPicPr>
          <p:cNvPr id="87066" name="Picture 3"/>
          <p:cNvPicPr>
            <a:picLocks noChangeAspect="1" noChangeArrowheads="1"/>
          </p:cNvPicPr>
          <p:nvPr/>
        </p:nvPicPr>
        <p:blipFill>
          <a:blip r:embed="rId3" cstate="print"/>
          <a:srcRect/>
          <a:stretch>
            <a:fillRect/>
          </a:stretch>
        </p:blipFill>
        <p:spPr bwMode="auto">
          <a:xfrm>
            <a:off x="4648200" y="4267200"/>
            <a:ext cx="4202113"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90"/>
          <p:cNvSpPr>
            <a:spLocks noGrp="1" noChangeArrowheads="1"/>
          </p:cNvSpPr>
          <p:nvPr>
            <p:ph type="title"/>
          </p:nvPr>
        </p:nvSpPr>
        <p:spPr/>
        <p:txBody>
          <a:bodyPr/>
          <a:lstStyle/>
          <a:p>
            <a:pPr eaLnBrk="1" hangingPunct="1"/>
            <a:r>
              <a:rPr lang="en-US" dirty="0" smtClean="0"/>
              <a:t>TPS92310EVM Specification </a:t>
            </a:r>
          </a:p>
        </p:txBody>
      </p:sp>
      <p:sp>
        <p:nvSpPr>
          <p:cNvPr id="88067" name="Slide Number Placeholder 6"/>
          <p:cNvSpPr>
            <a:spLocks noGrp="1"/>
          </p:cNvSpPr>
          <p:nvPr>
            <p:ph type="sldNum" sz="quarter" idx="10"/>
          </p:nvPr>
        </p:nvSpPr>
        <p:spPr>
          <a:noFill/>
          <a:ln algn="ctr"/>
        </p:spPr>
        <p:txBody>
          <a:bodyPr/>
          <a:lstStyle/>
          <a:p>
            <a:fld id="{F8E75A80-5C15-4232-AEFD-00F32B66C72E}" type="slidenum">
              <a:rPr lang="en-US" smtClean="0">
                <a:latin typeface="Arial" pitchFamily="34" charset="0"/>
              </a:rPr>
              <a:pPr/>
              <a:t>14</a:t>
            </a:fld>
            <a:endParaRPr lang="en-US" smtClean="0">
              <a:latin typeface="Arial" pitchFamily="34" charset="0"/>
            </a:endParaRPr>
          </a:p>
        </p:txBody>
      </p:sp>
      <p:graphicFrame>
        <p:nvGraphicFramePr>
          <p:cNvPr id="6" name="Table 5"/>
          <p:cNvGraphicFramePr>
            <a:graphicFrameLocks noGrp="1"/>
          </p:cNvGraphicFramePr>
          <p:nvPr/>
        </p:nvGraphicFramePr>
        <p:xfrm>
          <a:off x="533400" y="1600200"/>
          <a:ext cx="5410199" cy="3597848"/>
        </p:xfrm>
        <a:graphic>
          <a:graphicData uri="http://schemas.openxmlformats.org/drawingml/2006/table">
            <a:tbl>
              <a:tblPr/>
              <a:tblGrid>
                <a:gridCol w="1933859"/>
                <a:gridCol w="1369816"/>
                <a:gridCol w="1369816"/>
                <a:gridCol w="736708"/>
              </a:tblGrid>
              <a:tr h="450785">
                <a:tc>
                  <a:txBody>
                    <a:bodyPr/>
                    <a:lstStyle/>
                    <a:p>
                      <a:pPr algn="l" fontAlgn="b"/>
                      <a:r>
                        <a:rPr lang="en-US" sz="1800" b="1" i="0" u="none" strike="noStrike" dirty="0" smtClean="0">
                          <a:solidFill>
                            <a:srgbClr val="FFFFFF"/>
                          </a:solidFill>
                          <a:latin typeface="Calibri"/>
                        </a:rPr>
                        <a:t>TPS92310/4</a:t>
                      </a:r>
                      <a:endParaRPr lang="en-US" sz="1800" b="1" i="0" u="none" strike="noStrike" dirty="0">
                        <a:solidFill>
                          <a:srgbClr val="FFFFFF"/>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dirty="0" smtClean="0">
                          <a:solidFill>
                            <a:srgbClr val="FFFFFF"/>
                          </a:solidFill>
                          <a:latin typeface="Calibri"/>
                        </a:rPr>
                        <a:t>EVM-110VAC</a:t>
                      </a:r>
                      <a:endParaRPr lang="en-US" sz="1800" b="1" i="0" u="none" strike="noStrike" dirty="0">
                        <a:solidFill>
                          <a:srgbClr val="FFFFFF"/>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dirty="0">
                          <a:solidFill>
                            <a:srgbClr val="FFFFFF"/>
                          </a:solidFill>
                          <a:latin typeface="Calibri"/>
                        </a:rPr>
                        <a:t>EVM-220VAC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a:solidFill>
                            <a:srgbClr val="FFFFFF"/>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28860">
                <a:tc>
                  <a:txBody>
                    <a:bodyPr/>
                    <a:lstStyle/>
                    <a:p>
                      <a:pPr algn="l" fontAlgn="b"/>
                      <a:r>
                        <a:rPr lang="en-US" sz="1800" b="1" i="0" u="none" strike="noStrike">
                          <a:solidFill>
                            <a:srgbClr val="FFFFFF"/>
                          </a:solidFill>
                          <a:latin typeface="Calibri"/>
                        </a:rPr>
                        <a:t>Specification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a:solidFill>
                            <a:srgbClr val="FFFFFF"/>
                          </a:solidFill>
                          <a:latin typeface="Calibri"/>
                        </a:rPr>
                        <a:t>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a:solidFill>
                            <a:srgbClr val="FFFFFF"/>
                          </a:solidFill>
                          <a:latin typeface="Calibri"/>
                        </a:rPr>
                        <a:t>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1" i="0" u="none" strike="noStrike">
                          <a:solidFill>
                            <a:srgbClr val="FFFFFF"/>
                          </a:solidFill>
                          <a:latin typeface="Calibri"/>
                        </a:rPr>
                        <a:t>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28860">
                <a:tc>
                  <a:txBody>
                    <a:bodyPr/>
                    <a:lstStyle/>
                    <a:p>
                      <a:pPr algn="l" fontAlgn="b"/>
                      <a:r>
                        <a:rPr lang="en-US" sz="1800" b="0" i="0" u="none" strike="noStrike">
                          <a:solidFill>
                            <a:srgbClr val="000000"/>
                          </a:solidFill>
                          <a:latin typeface="Calibri"/>
                        </a:rPr>
                        <a:t>Input voltage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85-132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180-264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VAC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LED config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series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Output current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Output power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Topology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Flyback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Flyback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Efficiency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Power Factor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&gt;0.9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&gt;0.9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Current sensing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resistive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resistive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860">
                <a:tc>
                  <a:txBody>
                    <a:bodyPr/>
                    <a:lstStyle/>
                    <a:p>
                      <a:pPr algn="l" fontAlgn="b"/>
                      <a:r>
                        <a:rPr lang="en-US" sz="1800" b="0" i="0" u="none" strike="noStrike">
                          <a:solidFill>
                            <a:srgbClr val="000000"/>
                          </a:solidFill>
                          <a:latin typeface="Calibri"/>
                        </a:rPr>
                        <a:t>Isolation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613">
                <a:tc>
                  <a:txBody>
                    <a:bodyPr/>
                    <a:lstStyle/>
                    <a:p>
                      <a:pPr algn="l" fontAlgn="b"/>
                      <a:r>
                        <a:rPr lang="en-US" sz="1800" b="0" i="0" u="none" strike="noStrike">
                          <a:solidFill>
                            <a:srgbClr val="000000"/>
                          </a:solidFill>
                          <a:latin typeface="Calibri"/>
                        </a:rPr>
                        <a:t>Driver Dimemsion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55 x 23 x 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55 x 23 x 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88136" name="Picture 1" descr="C:\Documents and Settings\ctmlhk\My Documents\My Pictures\照片.JPG"/>
          <p:cNvPicPr>
            <a:picLocks noChangeAspect="1" noChangeArrowheads="1"/>
          </p:cNvPicPr>
          <p:nvPr/>
        </p:nvPicPr>
        <p:blipFill>
          <a:blip r:embed="rId3" cstate="print"/>
          <a:srcRect l="11111" t="26033" r="11111" b="28513"/>
          <a:stretch>
            <a:fillRect/>
          </a:stretch>
        </p:blipFill>
        <p:spPr bwMode="auto">
          <a:xfrm>
            <a:off x="6248400" y="2209800"/>
            <a:ext cx="2617788" cy="1143000"/>
          </a:xfrm>
          <a:prstGeom prst="rect">
            <a:avLst/>
          </a:prstGeom>
          <a:noFill/>
          <a:ln w="9525">
            <a:noFill/>
            <a:miter lim="800000"/>
            <a:headEnd/>
            <a:tailEnd/>
          </a:ln>
        </p:spPr>
      </p:pic>
      <p:pic>
        <p:nvPicPr>
          <p:cNvPr id="88137" name="Picture 2" descr="C:\Documents and Settings\ctmlhk\My Documents\My Pictures\LM3440_BOTTOM.JPG"/>
          <p:cNvPicPr>
            <a:picLocks noChangeAspect="1" noChangeArrowheads="1"/>
          </p:cNvPicPr>
          <p:nvPr/>
        </p:nvPicPr>
        <p:blipFill>
          <a:blip r:embed="rId4" cstate="print"/>
          <a:srcRect l="14198" t="26033" r="4938" b="26860"/>
          <a:stretch>
            <a:fillRect/>
          </a:stretch>
        </p:blipFill>
        <p:spPr bwMode="auto">
          <a:xfrm>
            <a:off x="6248400" y="3581400"/>
            <a:ext cx="2627313"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457200" y="274638"/>
            <a:ext cx="8229600" cy="944562"/>
          </a:xfrm>
        </p:spPr>
        <p:txBody>
          <a:bodyPr/>
          <a:lstStyle/>
          <a:p>
            <a:r>
              <a:rPr lang="en-US" sz="3600" dirty="0" smtClean="0"/>
              <a:t>TPS92311</a:t>
            </a:r>
            <a:br>
              <a:rPr lang="en-US" sz="3600" dirty="0" smtClean="0"/>
            </a:br>
            <a:r>
              <a:rPr lang="en-US" sz="1400" dirty="0" smtClean="0"/>
              <a:t>Single stage PFC AC/DC convertor for LED application</a:t>
            </a:r>
            <a:endParaRPr lang="en-US" sz="500" dirty="0" smtClean="0"/>
          </a:p>
        </p:txBody>
      </p:sp>
      <p:graphicFrame>
        <p:nvGraphicFramePr>
          <p:cNvPr id="4" name="Table 3"/>
          <p:cNvGraphicFramePr>
            <a:graphicFrameLocks noGrp="1"/>
          </p:cNvGraphicFramePr>
          <p:nvPr/>
        </p:nvGraphicFramePr>
        <p:xfrm>
          <a:off x="381000" y="1295400"/>
          <a:ext cx="8505825" cy="4114800"/>
        </p:xfrm>
        <a:graphic>
          <a:graphicData uri="http://schemas.openxmlformats.org/drawingml/2006/table">
            <a:tbl>
              <a:tblPr/>
              <a:tblGrid>
                <a:gridCol w="4252913"/>
                <a:gridCol w="4252912"/>
              </a:tblGrid>
              <a:tr h="432294">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4963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Flexible Operating Modes: Peak Primary Current, Constant On-Time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Constant On-Time implements Single Stage Power Factor Correction (PFC)</a:t>
                      </a:r>
                    </a:p>
                  </a:txBody>
                  <a:tcPr marT="0" horzOverflow="overflow">
                    <a:lnL>
                      <a:noFill/>
                    </a:lnL>
                    <a:lnR>
                      <a:noFill/>
                    </a:lnR>
                    <a:lnT>
                      <a:noFill/>
                    </a:lnT>
                    <a:lnB>
                      <a:noFill/>
                    </a:lnB>
                    <a:lnTlToBr>
                      <a:noFill/>
                    </a:lnTlToBr>
                    <a:lnBlToTr>
                      <a:noFill/>
                    </a:lnBlToTr>
                    <a:noFill/>
                  </a:tcPr>
                </a:tc>
              </a:tr>
              <a:tr h="27218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Integrated 600V 3.6</a:t>
                      </a:r>
                      <a:r>
                        <a:rPr kumimoji="0" lang="el-GR" sz="1400" b="0" i="0" u="none" strike="noStrike" cap="none" normalizeH="0" baseline="0" dirty="0" smtClean="0">
                          <a:ln>
                            <a:noFill/>
                          </a:ln>
                          <a:solidFill>
                            <a:schemeClr val="tx1"/>
                          </a:solidFill>
                          <a:effectLst/>
                          <a:latin typeface="Arial" charset="0"/>
                        </a:rPr>
                        <a:t>Ω</a:t>
                      </a:r>
                      <a:r>
                        <a:rPr kumimoji="0" lang="en-US" sz="1400" b="0" i="0" u="none" strike="noStrike" cap="none" normalizeH="0" baseline="0" dirty="0" smtClean="0">
                          <a:ln>
                            <a:noFill/>
                          </a:ln>
                          <a:solidFill>
                            <a:schemeClr val="tx1"/>
                          </a:solidFill>
                          <a:effectLst/>
                          <a:latin typeface="Arial" charset="0"/>
                        </a:rPr>
                        <a:t> MOSFET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Less component count</a:t>
                      </a:r>
                    </a:p>
                  </a:txBody>
                  <a:tcPr marT="0" horzOverflow="overflow">
                    <a:lnL>
                      <a:noFill/>
                    </a:lnL>
                    <a:lnR>
                      <a:noFill/>
                    </a:lnR>
                    <a:lnT>
                      <a:noFill/>
                    </a:lnT>
                    <a:lnB>
                      <a:noFill/>
                    </a:lnB>
                    <a:lnTlToBr>
                      <a:noFill/>
                    </a:lnTlToBr>
                    <a:lnBlToTr>
                      <a:noFill/>
                    </a:lnBlToTr>
                    <a:noFill/>
                  </a:tcPr>
                </a:tc>
              </a:tr>
              <a:tr h="27218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Transformer Zero Energy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Efficiency, Low EMI </a:t>
                      </a:r>
                    </a:p>
                  </a:txBody>
                  <a:tcPr marT="0" horzOverflow="overflow">
                    <a:lnL>
                      <a:noFill/>
                    </a:lnL>
                    <a:lnR>
                      <a:noFill/>
                    </a:lnR>
                    <a:lnT>
                      <a:noFill/>
                    </a:lnT>
                    <a:lnB>
                      <a:noFill/>
                    </a:lnB>
                    <a:lnTlToBr>
                      <a:noFill/>
                    </a:lnTlToBr>
                    <a:lnBlToTr>
                      <a:noFill/>
                    </a:lnBlToTr>
                    <a:noFill/>
                  </a:tcPr>
                </a:tc>
              </a:tr>
              <a:tr h="4963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Discontinuous Conduction or Transition Mode Operation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No Reverse Recovery Loss in Output Rectifier</a:t>
                      </a:r>
                    </a:p>
                  </a:txBody>
                  <a:tcPr marT="0" horzOverflow="overflow">
                    <a:lnL>
                      <a:noFill/>
                    </a:lnL>
                    <a:lnR>
                      <a:noFill/>
                    </a:lnR>
                    <a:lnT>
                      <a:noFill/>
                    </a:lnT>
                    <a:lnB>
                      <a:noFill/>
                    </a:lnB>
                    <a:lnTlToBr>
                      <a:noFill/>
                    </a:lnTlToBr>
                    <a:lnBlToTr>
                      <a:noFill/>
                    </a:lnBlToTr>
                    <a:noFill/>
                  </a:tcPr>
                </a:tc>
              </a:tr>
              <a:tr h="4963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Advanced Over-Current Protection and Integrated Over-voltage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Driver Against Fault Conditions</a:t>
                      </a:r>
                    </a:p>
                  </a:txBody>
                  <a:tcPr marT="0" horzOverflow="overflow">
                    <a:lnL>
                      <a:noFill/>
                    </a:lnL>
                    <a:lnR>
                      <a:noFill/>
                    </a:lnR>
                    <a:lnT>
                      <a:noFill/>
                    </a:lnT>
                    <a:lnB>
                      <a:noFill/>
                    </a:lnB>
                    <a:lnTlToBr>
                      <a:noFill/>
                    </a:lnTlToBr>
                    <a:lnBlToTr>
                      <a:noFill/>
                    </a:lnBlToTr>
                    <a:noFill/>
                  </a:tcPr>
                </a:tc>
              </a:tr>
              <a:tr h="432294">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4963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Residential LED Lighting Drivers: A19 (E26/27, E14), PAR30/38, GU10</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72049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Lighting Applications: Light Bulb Replacement, Solid state Lighting, industrial and commercial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grpSp>
        <p:nvGrpSpPr>
          <p:cNvPr id="2" name="Group 19"/>
          <p:cNvGrpSpPr>
            <a:grpSpLocks/>
          </p:cNvGrpSpPr>
          <p:nvPr/>
        </p:nvGrpSpPr>
        <p:grpSpPr bwMode="auto">
          <a:xfrm>
            <a:off x="581025" y="5710238"/>
            <a:ext cx="1447800" cy="447675"/>
            <a:chOff x="288" y="3365"/>
            <a:chExt cx="912" cy="282"/>
          </a:xfrm>
        </p:grpSpPr>
        <p:pic>
          <p:nvPicPr>
            <p:cNvPr id="5145" name="Picture 20" descr="image001"/>
            <p:cNvPicPr>
              <a:picLocks noChangeAspect="1" noChangeArrowheads="1"/>
            </p:cNvPicPr>
            <p:nvPr/>
          </p:nvPicPr>
          <p:blipFill>
            <a:blip r:embed="rId3" cstate="print"/>
            <a:srcRect/>
            <a:stretch>
              <a:fillRect/>
            </a:stretch>
          </p:blipFill>
          <p:spPr bwMode="auto">
            <a:xfrm>
              <a:off x="288" y="3365"/>
              <a:ext cx="912" cy="282"/>
            </a:xfrm>
            <a:prstGeom prst="rect">
              <a:avLst/>
            </a:prstGeom>
            <a:noFill/>
            <a:ln w="9525">
              <a:noFill/>
              <a:miter lim="800000"/>
              <a:headEnd/>
              <a:tailEnd/>
            </a:ln>
          </p:spPr>
        </p:pic>
        <p:sp>
          <p:nvSpPr>
            <p:cNvPr id="5146"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p>
          </p:txBody>
        </p:sp>
      </p:grpSp>
      <p:sp>
        <p:nvSpPr>
          <p:cNvPr id="51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2"/>
          <p:cNvGraphicFramePr>
            <a:graphicFrameLocks noChangeAspect="1"/>
          </p:cNvGraphicFramePr>
          <p:nvPr/>
        </p:nvGraphicFramePr>
        <p:xfrm>
          <a:off x="4724400" y="3657600"/>
          <a:ext cx="4086225" cy="2714625"/>
        </p:xfrm>
        <a:graphic>
          <a:graphicData uri="http://schemas.openxmlformats.org/presentationml/2006/ole">
            <mc:AlternateContent xmlns:mc="http://schemas.openxmlformats.org/markup-compatibility/2006">
              <mc:Choice xmlns:v="urn:schemas-microsoft-com:vml" Requires="v">
                <p:oleObj spid="_x0000_s422915" name="Visio" r:id="rId4" imgW="8893302" imgH="4693539" progId="">
                  <p:embed/>
                </p:oleObj>
              </mc:Choice>
              <mc:Fallback>
                <p:oleObj name="Visio" r:id="rId4" imgW="8893302" imgH="469353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57600"/>
                        <a:ext cx="4086225" cy="2714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90"/>
          <p:cNvSpPr>
            <a:spLocks noGrp="1" noChangeArrowheads="1"/>
          </p:cNvSpPr>
          <p:nvPr>
            <p:ph type="title"/>
          </p:nvPr>
        </p:nvSpPr>
        <p:spPr/>
        <p:txBody>
          <a:bodyPr/>
          <a:lstStyle/>
          <a:p>
            <a:pPr eaLnBrk="1" hangingPunct="1"/>
            <a:r>
              <a:rPr lang="en-US" smtClean="0"/>
              <a:t>TPS92311EVM Specification</a:t>
            </a:r>
          </a:p>
        </p:txBody>
      </p:sp>
      <p:sp>
        <p:nvSpPr>
          <p:cNvPr id="89091" name="Slide Number Placeholder 6"/>
          <p:cNvSpPr>
            <a:spLocks noGrp="1"/>
          </p:cNvSpPr>
          <p:nvPr>
            <p:ph type="sldNum" sz="quarter" idx="10"/>
          </p:nvPr>
        </p:nvSpPr>
        <p:spPr>
          <a:noFill/>
          <a:ln algn="ctr"/>
        </p:spPr>
        <p:txBody>
          <a:bodyPr/>
          <a:lstStyle/>
          <a:p>
            <a:fld id="{75B760CE-762A-40B2-A7AA-6887569D138F}" type="slidenum">
              <a:rPr lang="en-US" smtClean="0">
                <a:latin typeface="Arial" pitchFamily="34" charset="0"/>
              </a:rPr>
              <a:pPr/>
              <a:t>16</a:t>
            </a:fld>
            <a:endParaRPr lang="en-US" smtClean="0">
              <a:latin typeface="Arial" pitchFamily="34" charset="0"/>
            </a:endParaRPr>
          </a:p>
        </p:txBody>
      </p:sp>
      <p:graphicFrame>
        <p:nvGraphicFramePr>
          <p:cNvPr id="6" name="Table 5"/>
          <p:cNvGraphicFramePr>
            <a:graphicFrameLocks noGrp="1"/>
          </p:cNvGraphicFramePr>
          <p:nvPr/>
        </p:nvGraphicFramePr>
        <p:xfrm>
          <a:off x="533400" y="1600200"/>
          <a:ext cx="5410201" cy="3406140"/>
        </p:xfrm>
        <a:graphic>
          <a:graphicData uri="http://schemas.openxmlformats.org/drawingml/2006/table">
            <a:tbl>
              <a:tblPr/>
              <a:tblGrid>
                <a:gridCol w="1933859"/>
                <a:gridCol w="1369817"/>
                <a:gridCol w="1369817"/>
                <a:gridCol w="736708"/>
              </a:tblGrid>
              <a:tr h="234950">
                <a:tc>
                  <a:txBody>
                    <a:bodyPr/>
                    <a:lstStyle/>
                    <a:p>
                      <a:pPr algn="l" fontAlgn="b"/>
                      <a:r>
                        <a:rPr lang="en-US" sz="1800" b="0" i="0" u="none" strike="noStrike" dirty="0">
                          <a:solidFill>
                            <a:srgbClr val="FFFFFF"/>
                          </a:solidFill>
                          <a:latin typeface="Calibri"/>
                        </a:rPr>
                        <a:t>TPS92311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FFFFFF"/>
                          </a:solidFill>
                          <a:latin typeface="Calibri"/>
                        </a:rPr>
                        <a:t>EVM-110VAC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FFFFFF"/>
                          </a:solidFill>
                          <a:latin typeface="Calibri"/>
                        </a:rPr>
                        <a:t>EVM-220VAC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1800" b="0" i="0" u="none" strike="noStrike" dirty="0">
                          <a:solidFill>
                            <a:srgbClr val="FFFFFF"/>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34950">
                <a:tc>
                  <a:txBody>
                    <a:bodyPr/>
                    <a:lstStyle/>
                    <a:p>
                      <a:pPr algn="l" fontAlgn="b"/>
                      <a:r>
                        <a:rPr lang="en-US" sz="1800" b="0" i="0" u="none" strike="noStrike">
                          <a:solidFill>
                            <a:srgbClr val="FFFFFF"/>
                          </a:solidFill>
                          <a:latin typeface="Calibri"/>
                        </a:rPr>
                        <a:t>Specification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FFFFFF"/>
                          </a:solidFill>
                          <a:latin typeface="Calibri"/>
                        </a:rPr>
                        <a:t>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FFFFFF"/>
                          </a:solidFill>
                          <a:latin typeface="Calibri"/>
                        </a:rPr>
                        <a:t>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800" b="0" i="0" u="none" strike="noStrike">
                          <a:solidFill>
                            <a:srgbClr val="FFFFFF"/>
                          </a:solidFill>
                          <a:latin typeface="Calibri"/>
                        </a:rPr>
                        <a:t>Unit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34950">
                <a:tc>
                  <a:txBody>
                    <a:bodyPr/>
                    <a:lstStyle/>
                    <a:p>
                      <a:pPr algn="l" fontAlgn="b"/>
                      <a:r>
                        <a:rPr lang="en-US" sz="1800" b="0" i="0" u="none" strike="noStrike">
                          <a:solidFill>
                            <a:srgbClr val="000000"/>
                          </a:solidFill>
                          <a:latin typeface="Calibri"/>
                        </a:rPr>
                        <a:t>Input voltage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85-132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180-264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VAC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800" b="0" i="0" u="none" strike="noStrike">
                          <a:solidFill>
                            <a:srgbClr val="000000"/>
                          </a:solidFill>
                          <a:latin typeface="Calibri"/>
                        </a:rPr>
                        <a:t>LED config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series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800" b="0" i="0" u="none" strike="noStrike">
                          <a:solidFill>
                            <a:srgbClr val="000000"/>
                          </a:solidFill>
                          <a:latin typeface="Calibri"/>
                        </a:rPr>
                        <a:t>Output current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800" b="0" i="0" u="none" strike="noStrike">
                          <a:solidFill>
                            <a:srgbClr val="000000"/>
                          </a:solidFill>
                          <a:latin typeface="Calibri"/>
                        </a:rPr>
                        <a:t>Output power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800" b="0" i="0" u="none" strike="noStrike" dirty="0">
                          <a:solidFill>
                            <a:srgbClr val="000000"/>
                          </a:solidFill>
                          <a:latin typeface="Calibri"/>
                        </a:rPr>
                        <a:t>Topology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a:solidFill>
                            <a:srgbClr val="000000"/>
                          </a:solidFill>
                          <a:latin typeface="Calibri"/>
                        </a:rPr>
                        <a:t>Flyback</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err="1" smtClean="0">
                          <a:solidFill>
                            <a:srgbClr val="000000"/>
                          </a:solidFill>
                          <a:latin typeface="Calibri"/>
                        </a:rPr>
                        <a:t>Flyback</a:t>
                      </a:r>
                      <a:r>
                        <a:rPr lang="en-US" sz="1800" b="0" i="0" u="none" strike="noStrike" dirty="0" smtClean="0">
                          <a:solidFill>
                            <a:srgbClr val="000000"/>
                          </a:solidFill>
                          <a:latin typeface="Calibri"/>
                        </a:rPr>
                        <a:t>, CRM</a:t>
                      </a:r>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800" b="0" i="0" u="none" strike="noStrike" dirty="0">
                          <a:solidFill>
                            <a:srgbClr val="000000"/>
                          </a:solidFill>
                          <a:latin typeface="Calibri"/>
                        </a:rPr>
                        <a:t>Efficiency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800" b="0" i="0" u="none" strike="noStrike">
                          <a:solidFill>
                            <a:srgbClr val="000000"/>
                          </a:solidFill>
                          <a:latin typeface="Calibri"/>
                        </a:rPr>
                        <a:t>Power Factor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&gt;0.9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&gt;0.9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800" b="0" i="0" u="none" strike="noStrike">
                          <a:solidFill>
                            <a:srgbClr val="000000"/>
                          </a:solidFill>
                          <a:latin typeface="Calibri"/>
                        </a:rPr>
                        <a:t>Current sensing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resistive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resistive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800" b="0" i="0" u="none" strike="noStrike">
                          <a:solidFill>
                            <a:srgbClr val="000000"/>
                          </a:solidFill>
                          <a:latin typeface="Calibri"/>
                        </a:rPr>
                        <a:t>Isolation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Yes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950">
                <a:tc>
                  <a:txBody>
                    <a:bodyPr/>
                    <a:lstStyle/>
                    <a:p>
                      <a:pPr algn="l" fontAlgn="b"/>
                      <a:r>
                        <a:rPr lang="en-US" sz="1800" b="0" i="0" u="none" strike="noStrike">
                          <a:solidFill>
                            <a:srgbClr val="000000"/>
                          </a:solidFill>
                          <a:latin typeface="Calibri"/>
                        </a:rPr>
                        <a:t>Driver Dimemsion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55 x 23 x 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55 x 23 x 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mm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2049" name="Picture 1" descr="C:\Documents and Settings\ctmlhk\My Documents\照片.JPG"/>
          <p:cNvPicPr>
            <a:picLocks noChangeAspect="1" noChangeArrowheads="1"/>
          </p:cNvPicPr>
          <p:nvPr/>
        </p:nvPicPr>
        <p:blipFill>
          <a:blip r:embed="rId3" cstate="print"/>
          <a:srcRect l="20000" t="37448" r="18125" b="28661"/>
          <a:stretch>
            <a:fillRect/>
          </a:stretch>
        </p:blipFill>
        <p:spPr bwMode="auto">
          <a:xfrm>
            <a:off x="6172200" y="3733800"/>
            <a:ext cx="2735263" cy="1119188"/>
          </a:xfrm>
          <a:prstGeom prst="rect">
            <a:avLst/>
          </a:prstGeom>
          <a:ln>
            <a:noFill/>
          </a:ln>
          <a:effectLst>
            <a:outerShdw blurRad="292100" dist="139700" dir="2700000" algn="tl" rotWithShape="0">
              <a:srgbClr val="333333">
                <a:alpha val="65000"/>
              </a:srgbClr>
            </a:outerShdw>
          </a:effectLst>
        </p:spPr>
      </p:pic>
      <p:pic>
        <p:nvPicPr>
          <p:cNvPr id="2050" name="Picture 2" descr="C:\Documents and Settings\ctmlhk\My Documents\LM3441\LM3441 top.JPG"/>
          <p:cNvPicPr>
            <a:picLocks noChangeAspect="1" noChangeArrowheads="1"/>
          </p:cNvPicPr>
          <p:nvPr/>
        </p:nvPicPr>
        <p:blipFill>
          <a:blip r:embed="rId4" cstate="print"/>
          <a:srcRect l="17109" t="34440" r="20078" b="17778"/>
          <a:stretch>
            <a:fillRect/>
          </a:stretch>
        </p:blipFill>
        <p:spPr bwMode="auto">
          <a:xfrm>
            <a:off x="6059488" y="1752600"/>
            <a:ext cx="3084512" cy="1752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6217920" y="365760"/>
            <a:ext cx="2942024" cy="400110"/>
          </a:xfrm>
          <a:prstGeom prst="rect">
            <a:avLst/>
          </a:prstGeom>
          <a:noFill/>
        </p:spPr>
        <p:txBody>
          <a:bodyPr wrap="none" rtlCol="0">
            <a:spAutoFit/>
          </a:bodyPr>
          <a:lstStyle/>
          <a:p>
            <a:r>
              <a:rPr lang="en-US" sz="2000" dirty="0" smtClean="0"/>
              <a:t>To be RTM in Mar 2012</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itle 1"/>
          <p:cNvSpPr>
            <a:spLocks noGrp="1"/>
          </p:cNvSpPr>
          <p:nvPr>
            <p:ph type="title"/>
          </p:nvPr>
        </p:nvSpPr>
        <p:spPr/>
        <p:txBody>
          <a:bodyPr/>
          <a:lstStyle/>
          <a:p>
            <a:pPr eaLnBrk="1" hangingPunct="1"/>
            <a:r>
              <a:rPr lang="en-US" altLang="zh-CN" dirty="0" smtClean="0">
                <a:solidFill>
                  <a:srgbClr val="0070C0"/>
                </a:solidFill>
                <a:ea typeface="宋体" charset="-122"/>
              </a:rPr>
              <a:t>LM3450/A</a:t>
            </a:r>
            <a:br>
              <a:rPr lang="en-US" altLang="zh-CN" dirty="0" smtClean="0">
                <a:solidFill>
                  <a:srgbClr val="0070C0"/>
                </a:solidFill>
                <a:ea typeface="宋体" charset="-122"/>
              </a:rPr>
            </a:br>
            <a:r>
              <a:rPr lang="en-US" altLang="zh-CN" sz="2400" dirty="0" smtClean="0">
                <a:solidFill>
                  <a:srgbClr val="0070C0"/>
                </a:solidFill>
                <a:ea typeface="宋体" charset="-122"/>
              </a:rPr>
              <a:t>LED Drivers with Active PFC and Phase Dim Decoder</a:t>
            </a:r>
            <a:endParaRPr lang="en-US" altLang="zh-CN" sz="1400" dirty="0" smtClean="0">
              <a:solidFill>
                <a:srgbClr val="0070C0"/>
              </a:solidFill>
              <a:ea typeface="宋体" charset="-122"/>
            </a:endParaRPr>
          </a:p>
        </p:txBody>
      </p:sp>
      <p:graphicFrame>
        <p:nvGraphicFramePr>
          <p:cNvPr id="4" name="Table 3"/>
          <p:cNvGraphicFramePr>
            <a:graphicFrameLocks noGrp="1"/>
          </p:cNvGraphicFramePr>
          <p:nvPr/>
        </p:nvGraphicFramePr>
        <p:xfrm>
          <a:off x="342900" y="1016000"/>
          <a:ext cx="8505825" cy="3870960"/>
        </p:xfrm>
        <a:graphic>
          <a:graphicData uri="http://schemas.openxmlformats.org/drawingml/2006/table">
            <a:tbl>
              <a:tblPr/>
              <a:tblGrid>
                <a:gridCol w="4252913"/>
                <a:gridCol w="4252912"/>
              </a:tblGrid>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571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Active Power Factor Correction</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Critical Conduction Mode with Zero Crossing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Achieves Industry Lighting PFC Requirements with Low EMI</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Decoded from Forward and Reverse Phase Dimmer to 70:1 ratio using 500Hz PWM</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Dimming Ratio for Lighting with No Visible LED Flicker</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Easily Supports Multi-String Designs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Open-Drain DIM Signal Can Be Used Across Isolation Boundary to Control Light Output Using Multiple LED Driver ICs</a:t>
                      </a:r>
                    </a:p>
                  </a:txBody>
                  <a:tcPr marT="0" horzOverflow="overflow">
                    <a:lnL>
                      <a:noFill/>
                    </a:lnL>
                    <a:lnR>
                      <a:noFill/>
                    </a:lnR>
                    <a:lnT>
                      <a:noFill/>
                    </a:lnT>
                    <a:lnB>
                      <a:noFill/>
                    </a:lnB>
                    <a:lnTlToBr>
                      <a:noFill/>
                    </a:lnTlToBr>
                    <a:lnBlToTr>
                      <a:noFill/>
                    </a:lnBlToTr>
                    <a:noFill/>
                  </a:tcPr>
                </a:tc>
              </a:tr>
              <a:tr h="14128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Integrated Dynamic Hold Circuitry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Ensures TRIAC remains in conduction for proper mapping of phase signal.  </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57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Dimmable Downlights, Troffers, and Low Bay LED 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86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Large Form Factor Bulb / Luminaire Designs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144403" name="Picture 55" descr="available_en">
            <a:hlinkClick r:id="rId3"/>
          </p:cNvPr>
          <p:cNvPicPr>
            <a:picLocks noChangeAspect="1" noChangeArrowheads="1"/>
          </p:cNvPicPr>
          <p:nvPr/>
        </p:nvPicPr>
        <p:blipFill>
          <a:blip r:embed="rId4" cstate="print"/>
          <a:srcRect/>
          <a:stretch>
            <a:fillRect/>
          </a:stretch>
        </p:blipFill>
        <p:spPr bwMode="auto">
          <a:xfrm>
            <a:off x="8480425" y="0"/>
            <a:ext cx="663575" cy="654050"/>
          </a:xfrm>
          <a:prstGeom prst="rect">
            <a:avLst/>
          </a:prstGeom>
          <a:noFill/>
          <a:ln w="9525">
            <a:noFill/>
            <a:miter lim="800000"/>
            <a:headEnd/>
            <a:tailEnd/>
          </a:ln>
        </p:spPr>
      </p:pic>
      <p:grpSp>
        <p:nvGrpSpPr>
          <p:cNvPr id="144404" name="Group 19"/>
          <p:cNvGrpSpPr>
            <a:grpSpLocks/>
          </p:cNvGrpSpPr>
          <p:nvPr/>
        </p:nvGrpSpPr>
        <p:grpSpPr bwMode="auto">
          <a:xfrm>
            <a:off x="347663" y="5521325"/>
            <a:ext cx="1447800" cy="449263"/>
            <a:chOff x="288" y="3365"/>
            <a:chExt cx="912" cy="283"/>
          </a:xfrm>
        </p:grpSpPr>
        <p:pic>
          <p:nvPicPr>
            <p:cNvPr id="144408" name="Picture 20" descr="image001"/>
            <p:cNvPicPr>
              <a:picLocks noChangeAspect="1" noChangeArrowheads="1"/>
            </p:cNvPicPr>
            <p:nvPr/>
          </p:nvPicPr>
          <p:blipFill>
            <a:blip r:embed="rId5" cstate="print"/>
            <a:srcRect/>
            <a:stretch>
              <a:fillRect/>
            </a:stretch>
          </p:blipFill>
          <p:spPr bwMode="auto">
            <a:xfrm>
              <a:off x="288" y="3365"/>
              <a:ext cx="912" cy="282"/>
            </a:xfrm>
            <a:prstGeom prst="rect">
              <a:avLst/>
            </a:prstGeom>
            <a:noFill/>
            <a:ln w="9525">
              <a:noFill/>
              <a:miter lim="800000"/>
              <a:headEnd/>
              <a:tailEnd/>
            </a:ln>
          </p:spPr>
        </p:pic>
        <p:sp>
          <p:nvSpPr>
            <p:cNvPr id="144409"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ltLang="zh-CN"/>
            </a:p>
          </p:txBody>
        </p:sp>
        <p:sp>
          <p:nvSpPr>
            <p:cNvPr id="144410"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altLang="zh-CN" sz="1200">
                  <a:solidFill>
                    <a:schemeClr val="bg1"/>
                  </a:solidFill>
                </a:rPr>
                <a:t>TOOLS</a:t>
              </a:r>
            </a:p>
          </p:txBody>
        </p:sp>
      </p:grpSp>
      <p:sp>
        <p:nvSpPr>
          <p:cNvPr id="16" name="TextBox 15"/>
          <p:cNvSpPr txBox="1"/>
          <p:nvPr/>
        </p:nvSpPr>
        <p:spPr>
          <a:xfrm>
            <a:off x="1765300" y="5448300"/>
            <a:ext cx="2384425" cy="738188"/>
          </a:xfrm>
          <a:prstGeom prst="rect">
            <a:avLst/>
          </a:prstGeom>
          <a:noFill/>
        </p:spPr>
        <p:txBody>
          <a:bodyPr wrap="none">
            <a:spAutoFit/>
          </a:bodyPr>
          <a:lstStyle/>
          <a:p>
            <a:pPr>
              <a:buFont typeface="Arial" pitchFamily="34" charset="0"/>
              <a:buChar char="•"/>
              <a:defRPr/>
            </a:pPr>
            <a:r>
              <a:rPr lang="en-US" sz="1050" dirty="0">
                <a:latin typeface="Arial" pitchFamily="34" charset="0"/>
                <a:ea typeface="+mn-ea"/>
              </a:rPr>
              <a:t>LM3450AEV-120V30/NOPB (120V)</a:t>
            </a:r>
          </a:p>
          <a:p>
            <a:pPr>
              <a:buFont typeface="Arial" pitchFamily="34" charset="0"/>
              <a:buChar char="•"/>
              <a:defRPr/>
            </a:pPr>
            <a:r>
              <a:rPr lang="en-US" sz="1050" dirty="0">
                <a:latin typeface="Arial" pitchFamily="34" charset="0"/>
                <a:ea typeface="+mn-ea"/>
              </a:rPr>
              <a:t>LM3450AEV-230V30/NOPB (230V)</a:t>
            </a:r>
          </a:p>
          <a:p>
            <a:pPr>
              <a:buFont typeface="Arial" pitchFamily="34" charset="0"/>
              <a:buChar char="•"/>
              <a:defRPr/>
            </a:pPr>
            <a:r>
              <a:rPr lang="en-US" sz="1050" dirty="0">
                <a:latin typeface="Arial" pitchFamily="34" charset="0"/>
                <a:ea typeface="+mn-ea"/>
              </a:rPr>
              <a:t>LM3450EV120V15W/NOPB (120V)</a:t>
            </a:r>
          </a:p>
          <a:p>
            <a:pPr>
              <a:buFont typeface="Arial" pitchFamily="34" charset="0"/>
              <a:buChar char="•"/>
              <a:defRPr/>
            </a:pPr>
            <a:r>
              <a:rPr lang="en-US" sz="1050" dirty="0">
                <a:latin typeface="Arial" pitchFamily="34" charset="0"/>
                <a:ea typeface="+mn-ea"/>
              </a:rPr>
              <a:t>LM3450EV230V15W/NOPB (230V)</a:t>
            </a:r>
          </a:p>
        </p:txBody>
      </p:sp>
      <p:pic>
        <p:nvPicPr>
          <p:cNvPr id="144406" name="Picture 2"/>
          <p:cNvPicPr>
            <a:picLocks noChangeAspect="1" noChangeArrowheads="1"/>
          </p:cNvPicPr>
          <p:nvPr/>
        </p:nvPicPr>
        <p:blipFill>
          <a:blip r:embed="rId6" cstate="print"/>
          <a:srcRect/>
          <a:stretch>
            <a:fillRect/>
          </a:stretch>
        </p:blipFill>
        <p:spPr bwMode="auto">
          <a:xfrm>
            <a:off x="4918075" y="3743325"/>
            <a:ext cx="3851275" cy="2316163"/>
          </a:xfrm>
          <a:prstGeom prst="rect">
            <a:avLst/>
          </a:prstGeom>
          <a:noFill/>
          <a:ln w="9525">
            <a:solidFill>
              <a:schemeClr val="tx1"/>
            </a:solidFill>
            <a:miter lim="800000"/>
            <a:headEnd/>
            <a:tailEnd/>
          </a:ln>
        </p:spPr>
      </p:pic>
      <p:pic>
        <p:nvPicPr>
          <p:cNvPr id="144407" name="Picture 10" descr="http://www.national.com/assets/en/other/PowerWise_banner.jpg"/>
          <p:cNvPicPr>
            <a:picLocks noChangeAspect="1" noChangeArrowheads="1"/>
          </p:cNvPicPr>
          <p:nvPr/>
        </p:nvPicPr>
        <p:blipFill>
          <a:blip r:embed="rId7" cstate="print"/>
          <a:srcRect/>
          <a:stretch>
            <a:fillRect/>
          </a:stretch>
        </p:blipFill>
        <p:spPr bwMode="auto">
          <a:xfrm>
            <a:off x="6369050" y="6116638"/>
            <a:ext cx="849313" cy="20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Number Placeholder 6"/>
          <p:cNvSpPr>
            <a:spLocks noGrp="1"/>
          </p:cNvSpPr>
          <p:nvPr>
            <p:ph type="sldNum" sz="quarter" idx="10"/>
          </p:nvPr>
        </p:nvSpPr>
        <p:spPr>
          <a:xfrm>
            <a:off x="6638925" y="6629400"/>
            <a:ext cx="2133600" cy="206375"/>
          </a:xfrm>
          <a:noFill/>
        </p:spPr>
        <p:txBody>
          <a:bodyPr/>
          <a:lstStyle/>
          <a:p>
            <a:fld id="{019DEE4B-95CE-4569-A639-8F803A497519}" type="slidenum">
              <a:rPr lang="en-US" altLang="zh-CN" b="0" smtClean="0">
                <a:ea typeface="宋体" charset="-122"/>
              </a:rPr>
              <a:pPr/>
              <a:t>18</a:t>
            </a:fld>
            <a:endParaRPr lang="en-US" altLang="zh-CN" b="0" smtClean="0">
              <a:ea typeface="宋体" charset="-122"/>
            </a:endParaRPr>
          </a:p>
        </p:txBody>
      </p:sp>
      <p:sp>
        <p:nvSpPr>
          <p:cNvPr id="134146" name="Rectangle 3"/>
          <p:cNvSpPr>
            <a:spLocks noGrp="1" noChangeArrowheads="1"/>
          </p:cNvSpPr>
          <p:nvPr>
            <p:ph type="title"/>
          </p:nvPr>
        </p:nvSpPr>
        <p:spPr>
          <a:xfrm>
            <a:off x="123825" y="47625"/>
            <a:ext cx="9144000" cy="773113"/>
          </a:xfrm>
        </p:spPr>
        <p:txBody>
          <a:bodyPr/>
          <a:lstStyle/>
          <a:p>
            <a:r>
              <a:rPr lang="en-US" altLang="zh-CN" smtClean="0">
                <a:ea typeface="宋体" charset="-122"/>
              </a:rPr>
              <a:t> UCC25710</a:t>
            </a:r>
            <a:r>
              <a:rPr lang="en-US" altLang="zh-CN" sz="2400" smtClean="0">
                <a:ea typeface="宋体" charset="-122"/>
              </a:rPr>
              <a:t/>
            </a:r>
            <a:br>
              <a:rPr lang="en-US" altLang="zh-CN" sz="2400" smtClean="0">
                <a:ea typeface="宋体" charset="-122"/>
              </a:rPr>
            </a:br>
            <a:r>
              <a:rPr lang="en-US" altLang="zh-CN" sz="2400" smtClean="0">
                <a:ea typeface="宋体" charset="-122"/>
              </a:rPr>
              <a:t> LLC Half-Bridge Controller for LED lighting</a:t>
            </a:r>
          </a:p>
        </p:txBody>
      </p:sp>
      <p:sp>
        <p:nvSpPr>
          <p:cNvPr id="134147" name="Rectangle 5"/>
          <p:cNvSpPr>
            <a:spLocks noChangeArrowheads="1"/>
          </p:cNvSpPr>
          <p:nvPr/>
        </p:nvSpPr>
        <p:spPr bwMode="auto">
          <a:xfrm>
            <a:off x="9229725" y="228600"/>
            <a:ext cx="46038" cy="396875"/>
          </a:xfrm>
          <a:prstGeom prst="rect">
            <a:avLst/>
          </a:prstGeom>
          <a:noFill/>
          <a:ln w="9525">
            <a:noFill/>
            <a:miter lim="800000"/>
            <a:headEnd/>
            <a:tailEnd/>
          </a:ln>
        </p:spPr>
        <p:txBody>
          <a:bodyPr wrap="none" lIns="0" tIns="0" rIns="0" bIns="0">
            <a:spAutoFit/>
          </a:bodyPr>
          <a:lstStyle/>
          <a:p>
            <a:pPr eaLnBrk="0" hangingPunct="0"/>
            <a:endParaRPr lang="en-US" altLang="zh-CN" sz="1300">
              <a:solidFill>
                <a:srgbClr val="000000"/>
              </a:solidFill>
            </a:endParaRPr>
          </a:p>
          <a:p>
            <a:pPr eaLnBrk="0" hangingPunct="0"/>
            <a:r>
              <a:rPr lang="en-US" altLang="zh-CN" sz="1300">
                <a:solidFill>
                  <a:srgbClr val="000000"/>
                </a:solidFill>
              </a:rPr>
              <a:t> </a:t>
            </a:r>
            <a:endParaRPr lang="en-US" altLang="zh-CN">
              <a:latin typeface="Times New Roman" pitchFamily="18" charset="0"/>
            </a:endParaRPr>
          </a:p>
        </p:txBody>
      </p:sp>
      <p:sp>
        <p:nvSpPr>
          <p:cNvPr id="134148" name="Text Box 9"/>
          <p:cNvSpPr txBox="1">
            <a:spLocks noChangeArrowheads="1"/>
          </p:cNvSpPr>
          <p:nvPr/>
        </p:nvSpPr>
        <p:spPr bwMode="auto">
          <a:xfrm>
            <a:off x="314325" y="4159250"/>
            <a:ext cx="2481263" cy="1314450"/>
          </a:xfrm>
          <a:prstGeom prst="rect">
            <a:avLst/>
          </a:prstGeom>
          <a:noFill/>
          <a:ln w="12700">
            <a:noFill/>
            <a:miter lim="800000"/>
            <a:headEnd type="none" w="sm" len="sm"/>
            <a:tailEnd type="none" w="sm" len="sm"/>
          </a:ln>
        </p:spPr>
        <p:txBody>
          <a:bodyPr>
            <a:spAutoFit/>
          </a:bodyPr>
          <a:lstStyle/>
          <a:p>
            <a:pPr marL="168275" indent="-168275" eaLnBrk="0" hangingPunct="0">
              <a:buFontTx/>
              <a:buChar char="•"/>
            </a:pPr>
            <a:r>
              <a:rPr lang="en-US" altLang="zh-CN" sz="1600"/>
              <a:t>LCD TV Backlighting</a:t>
            </a:r>
          </a:p>
          <a:p>
            <a:pPr marL="168275" indent="-168275" eaLnBrk="0" hangingPunct="0">
              <a:buFontTx/>
              <a:buChar char="•"/>
            </a:pPr>
            <a:r>
              <a:rPr lang="en-US" altLang="zh-CN" sz="1600"/>
              <a:t>Edge Lit LCD TV</a:t>
            </a:r>
          </a:p>
          <a:p>
            <a:pPr marL="168275" indent="-168275" eaLnBrk="0" hangingPunct="0">
              <a:buFontTx/>
              <a:buChar char="•"/>
            </a:pPr>
            <a:r>
              <a:rPr lang="en-US" altLang="zh-CN" sz="1600"/>
              <a:t>LED lighting</a:t>
            </a:r>
          </a:p>
          <a:p>
            <a:pPr marL="168275" indent="-168275" eaLnBrk="0" hangingPunct="0">
              <a:buFontTx/>
              <a:buChar char="•"/>
            </a:pPr>
            <a:r>
              <a:rPr lang="en-US" altLang="zh-CN" sz="1600"/>
              <a:t>Street lighting</a:t>
            </a:r>
          </a:p>
          <a:p>
            <a:pPr marL="168275" indent="-168275" eaLnBrk="0" hangingPunct="0">
              <a:buFontTx/>
              <a:buChar char="•"/>
            </a:pPr>
            <a:r>
              <a:rPr lang="en-US" altLang="zh-CN" sz="1600"/>
              <a:t>LLC Power Supplies</a:t>
            </a:r>
          </a:p>
        </p:txBody>
      </p:sp>
      <p:sp>
        <p:nvSpPr>
          <p:cNvPr id="134149" name="WordArt 10"/>
          <p:cNvSpPr>
            <a:spLocks noChangeArrowheads="1" noChangeShapeType="1" noTextEdit="1"/>
          </p:cNvSpPr>
          <p:nvPr/>
        </p:nvSpPr>
        <p:spPr bwMode="auto">
          <a:xfrm>
            <a:off x="314325" y="3778250"/>
            <a:ext cx="1447800" cy="352425"/>
          </a:xfrm>
          <a:prstGeom prst="rect">
            <a:avLst/>
          </a:prstGeom>
        </p:spPr>
        <p:txBody>
          <a:bodyPr wrap="none" fromWordArt="1">
            <a:prstTxWarp prst="textPlain">
              <a:avLst>
                <a:gd name="adj" fmla="val 50000"/>
              </a:avLst>
            </a:prstTxWarp>
          </a:bodyPr>
          <a:lstStyle/>
          <a:p>
            <a:pPr algn="ctr"/>
            <a:r>
              <a:rPr lang="en-US" altLang="zh-CN" i="1" kern="10">
                <a:ln w="9525">
                  <a:noFill/>
                  <a:round/>
                  <a:headEnd/>
                  <a:tailEnd/>
                </a:ln>
                <a:gradFill rotWithShape="1">
                  <a:gsLst>
                    <a:gs pos="0">
                      <a:srgbClr val="000000"/>
                    </a:gs>
                    <a:gs pos="50000">
                      <a:srgbClr val="3333CC"/>
                    </a:gs>
                    <a:gs pos="100000">
                      <a:srgbClr val="000000"/>
                    </a:gs>
                  </a:gsLst>
                  <a:lin ang="5400000" scaled="1"/>
                </a:gradFill>
                <a:effectLst>
                  <a:outerShdw dist="35921" dir="2700000" algn="ctr" rotWithShape="0">
                    <a:srgbClr val="C0C0C0"/>
                  </a:outerShdw>
                </a:effectLst>
                <a:latin typeface="Impact"/>
              </a:rPr>
              <a:t>Applications</a:t>
            </a:r>
            <a:endParaRPr lang="zh-CN" altLang="en-US" i="1" kern="10">
              <a:ln w="9525">
                <a:noFill/>
                <a:round/>
                <a:headEnd/>
                <a:tailEnd/>
              </a:ln>
              <a:gradFill rotWithShape="1">
                <a:gsLst>
                  <a:gs pos="0">
                    <a:srgbClr val="000000"/>
                  </a:gs>
                  <a:gs pos="50000">
                    <a:srgbClr val="3333CC"/>
                  </a:gs>
                  <a:gs pos="100000">
                    <a:srgbClr val="000000"/>
                  </a:gs>
                </a:gsLst>
                <a:lin ang="5400000" scaled="1"/>
              </a:gradFill>
              <a:effectLst>
                <a:outerShdw dist="35921" dir="2700000" algn="ctr" rotWithShape="0">
                  <a:srgbClr val="C0C0C0"/>
                </a:outerShdw>
              </a:effectLst>
              <a:latin typeface="Impact"/>
            </a:endParaRPr>
          </a:p>
        </p:txBody>
      </p:sp>
      <p:sp>
        <p:nvSpPr>
          <p:cNvPr id="134150" name="WordArt 41"/>
          <p:cNvSpPr>
            <a:spLocks noChangeArrowheads="1" noChangeShapeType="1" noTextEdit="1"/>
          </p:cNvSpPr>
          <p:nvPr/>
        </p:nvSpPr>
        <p:spPr bwMode="auto">
          <a:xfrm>
            <a:off x="4714875" y="874713"/>
            <a:ext cx="990600" cy="342900"/>
          </a:xfrm>
          <a:prstGeom prst="rect">
            <a:avLst/>
          </a:prstGeom>
        </p:spPr>
        <p:txBody>
          <a:bodyPr wrap="none" fromWordArt="1">
            <a:prstTxWarp prst="textPlain">
              <a:avLst>
                <a:gd name="adj" fmla="val 50000"/>
              </a:avLst>
            </a:prstTxWarp>
          </a:bodyPr>
          <a:lstStyle/>
          <a:p>
            <a:pPr algn="ctr"/>
            <a:r>
              <a:rPr lang="en-US" altLang="zh-CN" i="1" kern="10">
                <a:ln w="9525">
                  <a:noFill/>
                  <a:round/>
                  <a:headEnd/>
                  <a:tailEnd/>
                </a:ln>
                <a:gradFill rotWithShape="1">
                  <a:gsLst>
                    <a:gs pos="0">
                      <a:srgbClr val="000000"/>
                    </a:gs>
                    <a:gs pos="50000">
                      <a:srgbClr val="3333CC"/>
                    </a:gs>
                    <a:gs pos="100000">
                      <a:srgbClr val="000000"/>
                    </a:gs>
                  </a:gsLst>
                  <a:lin ang="5400000" scaled="1"/>
                </a:gradFill>
                <a:effectLst>
                  <a:outerShdw dist="35921" dir="2700000" algn="ctr" rotWithShape="0">
                    <a:srgbClr val="C0C0C0"/>
                  </a:outerShdw>
                </a:effectLst>
                <a:latin typeface="Impact"/>
              </a:rPr>
              <a:t>Benefits</a:t>
            </a:r>
            <a:endParaRPr lang="zh-CN" altLang="en-US" i="1" kern="10">
              <a:ln w="9525">
                <a:noFill/>
                <a:round/>
                <a:headEnd/>
                <a:tailEnd/>
              </a:ln>
              <a:gradFill rotWithShape="1">
                <a:gsLst>
                  <a:gs pos="0">
                    <a:srgbClr val="000000"/>
                  </a:gs>
                  <a:gs pos="50000">
                    <a:srgbClr val="3333CC"/>
                  </a:gs>
                  <a:gs pos="100000">
                    <a:srgbClr val="000000"/>
                  </a:gs>
                </a:gsLst>
                <a:lin ang="5400000" scaled="1"/>
              </a:gradFill>
              <a:effectLst>
                <a:outerShdw dist="35921" dir="2700000" algn="ctr" rotWithShape="0">
                  <a:srgbClr val="C0C0C0"/>
                </a:outerShdw>
              </a:effectLst>
              <a:latin typeface="Impact"/>
            </a:endParaRPr>
          </a:p>
        </p:txBody>
      </p:sp>
      <p:sp>
        <p:nvSpPr>
          <p:cNvPr id="134151" name="WordArt 42"/>
          <p:cNvSpPr>
            <a:spLocks noChangeArrowheads="1" noChangeShapeType="1" noTextEdit="1"/>
          </p:cNvSpPr>
          <p:nvPr/>
        </p:nvSpPr>
        <p:spPr bwMode="auto">
          <a:xfrm>
            <a:off x="314325" y="893763"/>
            <a:ext cx="990600" cy="352425"/>
          </a:xfrm>
          <a:prstGeom prst="rect">
            <a:avLst/>
          </a:prstGeom>
        </p:spPr>
        <p:txBody>
          <a:bodyPr wrap="none" fromWordArt="1">
            <a:prstTxWarp prst="textPlain">
              <a:avLst>
                <a:gd name="adj" fmla="val 50000"/>
              </a:avLst>
            </a:prstTxWarp>
          </a:bodyPr>
          <a:lstStyle/>
          <a:p>
            <a:pPr algn="ctr"/>
            <a:r>
              <a:rPr lang="en-US" altLang="zh-CN" i="1" kern="10">
                <a:ln w="9525">
                  <a:noFill/>
                  <a:round/>
                  <a:headEnd/>
                  <a:tailEnd/>
                </a:ln>
                <a:gradFill rotWithShape="1">
                  <a:gsLst>
                    <a:gs pos="0">
                      <a:srgbClr val="000000"/>
                    </a:gs>
                    <a:gs pos="50000">
                      <a:srgbClr val="3333CC"/>
                    </a:gs>
                    <a:gs pos="100000">
                      <a:srgbClr val="000000"/>
                    </a:gs>
                  </a:gsLst>
                  <a:lin ang="5400000" scaled="1"/>
                </a:gradFill>
                <a:effectLst>
                  <a:outerShdw dist="35921" dir="2700000" algn="ctr" rotWithShape="0">
                    <a:srgbClr val="C0C0C0"/>
                  </a:outerShdw>
                </a:effectLst>
                <a:latin typeface="Impact"/>
              </a:rPr>
              <a:t>Features</a:t>
            </a:r>
            <a:endParaRPr lang="zh-CN" altLang="en-US" i="1" kern="10">
              <a:ln w="9525">
                <a:noFill/>
                <a:round/>
                <a:headEnd/>
                <a:tailEnd/>
              </a:ln>
              <a:gradFill rotWithShape="1">
                <a:gsLst>
                  <a:gs pos="0">
                    <a:srgbClr val="000000"/>
                  </a:gs>
                  <a:gs pos="50000">
                    <a:srgbClr val="3333CC"/>
                  </a:gs>
                  <a:gs pos="100000">
                    <a:srgbClr val="000000"/>
                  </a:gs>
                </a:gsLst>
                <a:lin ang="5400000" scaled="1"/>
              </a:gradFill>
              <a:effectLst>
                <a:outerShdw dist="35921" dir="2700000" algn="ctr" rotWithShape="0">
                  <a:srgbClr val="C0C0C0"/>
                </a:outerShdw>
              </a:effectLst>
              <a:latin typeface="Impact"/>
            </a:endParaRPr>
          </a:p>
        </p:txBody>
      </p:sp>
      <p:sp>
        <p:nvSpPr>
          <p:cNvPr id="134152" name="TextBox 15"/>
          <p:cNvSpPr txBox="1">
            <a:spLocks noChangeArrowheads="1"/>
          </p:cNvSpPr>
          <p:nvPr/>
        </p:nvSpPr>
        <p:spPr bwMode="auto">
          <a:xfrm>
            <a:off x="314325" y="2544763"/>
            <a:ext cx="2828925" cy="396875"/>
          </a:xfrm>
          <a:prstGeom prst="rect">
            <a:avLst/>
          </a:prstGeom>
          <a:noFill/>
          <a:ln w="9525">
            <a:noFill/>
            <a:miter lim="800000"/>
            <a:headEnd/>
            <a:tailEnd/>
          </a:ln>
        </p:spPr>
        <p:txBody>
          <a:bodyPr>
            <a:spAutoFit/>
          </a:bodyPr>
          <a:lstStyle/>
          <a:p>
            <a:pPr>
              <a:buFont typeface="Arial" charset="0"/>
              <a:buChar char="•"/>
            </a:pPr>
            <a:r>
              <a:rPr lang="en-US" altLang="zh-CN" sz="2000"/>
              <a:t>  </a:t>
            </a:r>
            <a:r>
              <a:rPr lang="en-US" altLang="zh-CN" sz="1400"/>
              <a:t>PWM LED dimming control</a:t>
            </a:r>
          </a:p>
        </p:txBody>
      </p:sp>
      <p:sp>
        <p:nvSpPr>
          <p:cNvPr id="134153" name="TextBox 16"/>
          <p:cNvSpPr txBox="1">
            <a:spLocks noChangeArrowheads="1"/>
          </p:cNvSpPr>
          <p:nvPr/>
        </p:nvSpPr>
        <p:spPr bwMode="auto">
          <a:xfrm>
            <a:off x="314325" y="2141538"/>
            <a:ext cx="4048125" cy="396875"/>
          </a:xfrm>
          <a:prstGeom prst="rect">
            <a:avLst/>
          </a:prstGeom>
          <a:noFill/>
          <a:ln w="9525">
            <a:noFill/>
            <a:miter lim="800000"/>
            <a:headEnd/>
            <a:tailEnd/>
          </a:ln>
        </p:spPr>
        <p:txBody>
          <a:bodyPr wrap="none">
            <a:spAutoFit/>
          </a:bodyPr>
          <a:lstStyle/>
          <a:p>
            <a:pPr>
              <a:buFont typeface="Arial" charset="0"/>
              <a:buChar char="•"/>
            </a:pPr>
            <a:r>
              <a:rPr lang="en-US" altLang="zh-CN" sz="2000"/>
              <a:t>  </a:t>
            </a:r>
            <a:r>
              <a:rPr lang="en-US" altLang="zh-CN" sz="1400"/>
              <a:t>Better than 1%LED string current matching</a:t>
            </a:r>
          </a:p>
        </p:txBody>
      </p:sp>
      <p:sp>
        <p:nvSpPr>
          <p:cNvPr id="134154" name="TextBox 17"/>
          <p:cNvSpPr txBox="1">
            <a:spLocks noChangeArrowheads="1"/>
          </p:cNvSpPr>
          <p:nvPr/>
        </p:nvSpPr>
        <p:spPr bwMode="auto">
          <a:xfrm>
            <a:off x="314325" y="2974975"/>
            <a:ext cx="4171950" cy="609600"/>
          </a:xfrm>
          <a:prstGeom prst="rect">
            <a:avLst/>
          </a:prstGeom>
          <a:noFill/>
          <a:ln w="9525">
            <a:noFill/>
            <a:miter lim="800000"/>
            <a:headEnd/>
            <a:tailEnd/>
          </a:ln>
        </p:spPr>
        <p:txBody>
          <a:bodyPr wrap="none">
            <a:spAutoFit/>
          </a:bodyPr>
          <a:lstStyle/>
          <a:p>
            <a:pPr>
              <a:buFont typeface="Arial" charset="0"/>
              <a:buChar char="•"/>
            </a:pPr>
            <a:r>
              <a:rPr lang="en-US" altLang="zh-CN" sz="2000" b="0"/>
              <a:t>  </a:t>
            </a:r>
            <a:r>
              <a:rPr lang="en-US" altLang="zh-CN" sz="1400"/>
              <a:t>Programmable Dimming LLC ON/OFF Ramp </a:t>
            </a:r>
          </a:p>
          <a:p>
            <a:r>
              <a:rPr lang="en-US" altLang="zh-CN" sz="1400"/>
              <a:t>     Feature</a:t>
            </a:r>
          </a:p>
        </p:txBody>
      </p:sp>
      <p:sp>
        <p:nvSpPr>
          <p:cNvPr id="134155" name="TextBox 18"/>
          <p:cNvSpPr txBox="1">
            <a:spLocks noChangeArrowheads="1"/>
          </p:cNvSpPr>
          <p:nvPr/>
        </p:nvSpPr>
        <p:spPr bwMode="auto">
          <a:xfrm>
            <a:off x="314325" y="1208088"/>
            <a:ext cx="4419600" cy="609600"/>
          </a:xfrm>
          <a:prstGeom prst="rect">
            <a:avLst/>
          </a:prstGeom>
          <a:noFill/>
          <a:ln w="9525">
            <a:noFill/>
            <a:miter lim="800000"/>
            <a:headEnd/>
            <a:tailEnd/>
          </a:ln>
        </p:spPr>
        <p:txBody>
          <a:bodyPr>
            <a:spAutoFit/>
          </a:bodyPr>
          <a:lstStyle/>
          <a:p>
            <a:pPr>
              <a:buFont typeface="Arial" charset="0"/>
              <a:buChar char="•"/>
            </a:pPr>
            <a:r>
              <a:rPr lang="en-US" altLang="zh-CN" sz="2000"/>
              <a:t>  </a:t>
            </a:r>
            <a:r>
              <a:rPr lang="en-US" altLang="zh-CN" sz="1400"/>
              <a:t>Single Stage approach for Multiple LED string  </a:t>
            </a:r>
          </a:p>
          <a:p>
            <a:r>
              <a:rPr lang="en-US" altLang="zh-CN" sz="1400"/>
              <a:t>     Driver with global dimming</a:t>
            </a:r>
            <a:endParaRPr lang="en-US" altLang="zh-CN" sz="1400" b="0"/>
          </a:p>
        </p:txBody>
      </p:sp>
      <p:sp>
        <p:nvSpPr>
          <p:cNvPr id="134156" name="TextBox 22"/>
          <p:cNvSpPr txBox="1">
            <a:spLocks noChangeArrowheads="1"/>
          </p:cNvSpPr>
          <p:nvPr/>
        </p:nvSpPr>
        <p:spPr bwMode="auto">
          <a:xfrm>
            <a:off x="4694238" y="1204913"/>
            <a:ext cx="4173537" cy="517525"/>
          </a:xfrm>
          <a:prstGeom prst="rect">
            <a:avLst/>
          </a:prstGeom>
          <a:noFill/>
          <a:ln w="9525">
            <a:noFill/>
            <a:miter lim="800000"/>
            <a:headEnd/>
            <a:tailEnd/>
          </a:ln>
        </p:spPr>
        <p:txBody>
          <a:bodyPr wrap="none">
            <a:spAutoFit/>
          </a:bodyPr>
          <a:lstStyle/>
          <a:p>
            <a:pPr>
              <a:buFont typeface="Arial" charset="0"/>
              <a:buChar char="•"/>
            </a:pPr>
            <a:r>
              <a:rPr lang="en-US" altLang="zh-CN" sz="1400"/>
              <a:t>   50% Cost Reduction Compared to Individual </a:t>
            </a:r>
          </a:p>
          <a:p>
            <a:r>
              <a:rPr lang="en-US" altLang="zh-CN" sz="1400"/>
              <a:t>    Boost Regulator Approach</a:t>
            </a:r>
          </a:p>
        </p:txBody>
      </p:sp>
      <p:sp>
        <p:nvSpPr>
          <p:cNvPr id="134157" name="TextBox 23"/>
          <p:cNvSpPr txBox="1">
            <a:spLocks noChangeArrowheads="1"/>
          </p:cNvSpPr>
          <p:nvPr/>
        </p:nvSpPr>
        <p:spPr bwMode="auto">
          <a:xfrm>
            <a:off x="4711700" y="2151063"/>
            <a:ext cx="4333875" cy="517525"/>
          </a:xfrm>
          <a:prstGeom prst="rect">
            <a:avLst/>
          </a:prstGeom>
          <a:noFill/>
          <a:ln w="9525">
            <a:noFill/>
            <a:miter lim="800000"/>
            <a:headEnd/>
            <a:tailEnd/>
          </a:ln>
        </p:spPr>
        <p:txBody>
          <a:bodyPr>
            <a:spAutoFit/>
          </a:bodyPr>
          <a:lstStyle/>
          <a:p>
            <a:pPr>
              <a:buFont typeface="Arial" charset="0"/>
              <a:buChar char="•"/>
            </a:pPr>
            <a:r>
              <a:rPr lang="en-US" altLang="zh-CN" sz="1400" b="0"/>
              <a:t>   </a:t>
            </a:r>
            <a:r>
              <a:rPr lang="en-US" altLang="zh-CN" sz="1400"/>
              <a:t>Provides Uniform Backlighting Providing </a:t>
            </a:r>
          </a:p>
          <a:p>
            <a:r>
              <a:rPr lang="en-US" altLang="zh-CN" sz="1400"/>
              <a:t>    Exceptional Picture Quality</a:t>
            </a:r>
          </a:p>
        </p:txBody>
      </p:sp>
      <p:sp>
        <p:nvSpPr>
          <p:cNvPr id="134158" name="TextBox 23"/>
          <p:cNvSpPr txBox="1">
            <a:spLocks noChangeArrowheads="1"/>
          </p:cNvSpPr>
          <p:nvPr/>
        </p:nvSpPr>
        <p:spPr bwMode="auto">
          <a:xfrm>
            <a:off x="4710113" y="2603500"/>
            <a:ext cx="4030662" cy="517525"/>
          </a:xfrm>
          <a:prstGeom prst="rect">
            <a:avLst/>
          </a:prstGeom>
          <a:noFill/>
          <a:ln w="9525">
            <a:noFill/>
            <a:miter lim="800000"/>
            <a:headEnd/>
            <a:tailEnd/>
          </a:ln>
        </p:spPr>
        <p:txBody>
          <a:bodyPr wrap="none">
            <a:spAutoFit/>
          </a:bodyPr>
          <a:lstStyle/>
          <a:p>
            <a:pPr>
              <a:buFont typeface="Arial" charset="0"/>
              <a:buChar char="•"/>
            </a:pPr>
            <a:r>
              <a:rPr lang="en-US" altLang="zh-CN" sz="1400" b="0"/>
              <a:t>   </a:t>
            </a:r>
            <a:r>
              <a:rPr lang="en-US" altLang="zh-CN" sz="1400"/>
              <a:t>Provides Simple interface to System Micro </a:t>
            </a:r>
          </a:p>
          <a:p>
            <a:r>
              <a:rPr lang="en-US" altLang="zh-CN" sz="1400"/>
              <a:t>    for Intelligent Control</a:t>
            </a:r>
          </a:p>
        </p:txBody>
      </p:sp>
      <p:sp>
        <p:nvSpPr>
          <p:cNvPr id="134159" name="TextBox 18"/>
          <p:cNvSpPr txBox="1">
            <a:spLocks noChangeArrowheads="1"/>
          </p:cNvSpPr>
          <p:nvPr/>
        </p:nvSpPr>
        <p:spPr bwMode="auto">
          <a:xfrm>
            <a:off x="4708525" y="1693863"/>
            <a:ext cx="4419600" cy="517525"/>
          </a:xfrm>
          <a:prstGeom prst="rect">
            <a:avLst/>
          </a:prstGeom>
          <a:noFill/>
          <a:ln w="9525">
            <a:noFill/>
            <a:miter lim="800000"/>
            <a:headEnd/>
            <a:tailEnd/>
          </a:ln>
        </p:spPr>
        <p:txBody>
          <a:bodyPr>
            <a:spAutoFit/>
          </a:bodyPr>
          <a:lstStyle/>
          <a:p>
            <a:pPr>
              <a:buFont typeface="Arial" charset="0"/>
              <a:buChar char="•"/>
            </a:pPr>
            <a:r>
              <a:rPr lang="en-US" altLang="zh-CN" sz="1400"/>
              <a:t>   93% Plus Efficiency for Best In Class LED </a:t>
            </a:r>
          </a:p>
          <a:p>
            <a:r>
              <a:rPr lang="en-US" altLang="zh-CN" sz="1400"/>
              <a:t>    Backlighting Performance </a:t>
            </a:r>
          </a:p>
        </p:txBody>
      </p:sp>
      <p:sp>
        <p:nvSpPr>
          <p:cNvPr id="134160" name="TextBox 18"/>
          <p:cNvSpPr txBox="1">
            <a:spLocks noChangeArrowheads="1"/>
          </p:cNvSpPr>
          <p:nvPr/>
        </p:nvSpPr>
        <p:spPr bwMode="auto">
          <a:xfrm>
            <a:off x="327025" y="1681163"/>
            <a:ext cx="4419600" cy="396875"/>
          </a:xfrm>
          <a:prstGeom prst="rect">
            <a:avLst/>
          </a:prstGeom>
          <a:noFill/>
          <a:ln w="9525">
            <a:noFill/>
            <a:miter lim="800000"/>
            <a:headEnd/>
            <a:tailEnd/>
          </a:ln>
        </p:spPr>
        <p:txBody>
          <a:bodyPr>
            <a:spAutoFit/>
          </a:bodyPr>
          <a:lstStyle/>
          <a:p>
            <a:pPr>
              <a:buFont typeface="Arial" charset="0"/>
              <a:buChar char="•"/>
            </a:pPr>
            <a:r>
              <a:rPr lang="en-US" altLang="zh-CN" sz="2000" b="0"/>
              <a:t>  </a:t>
            </a:r>
            <a:r>
              <a:rPr lang="en-US" altLang="zh-CN" sz="1400"/>
              <a:t>LLC Resonant Half Bridge Topology </a:t>
            </a:r>
          </a:p>
        </p:txBody>
      </p:sp>
      <p:sp>
        <p:nvSpPr>
          <p:cNvPr id="134161" name="TextBox 17"/>
          <p:cNvSpPr txBox="1">
            <a:spLocks noChangeArrowheads="1"/>
          </p:cNvSpPr>
          <p:nvPr/>
        </p:nvSpPr>
        <p:spPr bwMode="auto">
          <a:xfrm>
            <a:off x="4716463" y="3040063"/>
            <a:ext cx="4227512" cy="517525"/>
          </a:xfrm>
          <a:prstGeom prst="rect">
            <a:avLst/>
          </a:prstGeom>
          <a:noFill/>
          <a:ln w="9525">
            <a:noFill/>
            <a:miter lim="800000"/>
            <a:headEnd/>
            <a:tailEnd/>
          </a:ln>
        </p:spPr>
        <p:txBody>
          <a:bodyPr wrap="none">
            <a:spAutoFit/>
          </a:bodyPr>
          <a:lstStyle/>
          <a:p>
            <a:pPr>
              <a:buFont typeface="Arial" charset="0"/>
              <a:buChar char="•"/>
            </a:pPr>
            <a:r>
              <a:rPr lang="en-US" altLang="zh-CN" sz="1400" b="0"/>
              <a:t>   </a:t>
            </a:r>
            <a:r>
              <a:rPr lang="en-US" altLang="zh-CN" sz="1400"/>
              <a:t>Eliminates audible noise from PWM dimming </a:t>
            </a:r>
          </a:p>
          <a:p>
            <a:r>
              <a:rPr lang="en-US" altLang="zh-CN" sz="1400"/>
              <a:t>    frequency</a:t>
            </a:r>
          </a:p>
        </p:txBody>
      </p:sp>
      <p:grpSp>
        <p:nvGrpSpPr>
          <p:cNvPr id="134162" name="Group 30"/>
          <p:cNvGrpSpPr>
            <a:grpSpLocks/>
          </p:cNvGrpSpPr>
          <p:nvPr/>
        </p:nvGrpSpPr>
        <p:grpSpPr bwMode="auto">
          <a:xfrm>
            <a:off x="633413" y="5614988"/>
            <a:ext cx="1493837" cy="447675"/>
            <a:chOff x="176" y="3483"/>
            <a:chExt cx="941" cy="282"/>
          </a:xfrm>
        </p:grpSpPr>
        <p:sp>
          <p:nvSpPr>
            <p:cNvPr id="134166" name="Rectangle 7"/>
            <p:cNvSpPr>
              <a:spLocks noChangeArrowheads="1"/>
            </p:cNvSpPr>
            <p:nvPr/>
          </p:nvSpPr>
          <p:spPr bwMode="auto">
            <a:xfrm>
              <a:off x="176" y="3552"/>
              <a:ext cx="29" cy="125"/>
            </a:xfrm>
            <a:prstGeom prst="rect">
              <a:avLst/>
            </a:prstGeom>
            <a:noFill/>
            <a:ln w="9525">
              <a:noFill/>
              <a:miter lim="800000"/>
              <a:headEnd/>
              <a:tailEnd/>
            </a:ln>
          </p:spPr>
          <p:txBody>
            <a:bodyPr wrap="none" lIns="0" tIns="0" rIns="0" bIns="0">
              <a:spAutoFit/>
            </a:bodyPr>
            <a:lstStyle/>
            <a:p>
              <a:pPr eaLnBrk="0" hangingPunct="0"/>
              <a:r>
                <a:rPr lang="en-US" altLang="zh-CN" sz="1300">
                  <a:solidFill>
                    <a:srgbClr val="000000"/>
                  </a:solidFill>
                </a:rPr>
                <a:t> </a:t>
              </a:r>
              <a:endParaRPr lang="en-US" altLang="zh-CN">
                <a:latin typeface="Times New Roman" pitchFamily="18" charset="0"/>
              </a:endParaRPr>
            </a:p>
          </p:txBody>
        </p:sp>
        <p:sp>
          <p:nvSpPr>
            <p:cNvPr id="134167" name="Rectangle 8"/>
            <p:cNvSpPr>
              <a:spLocks noChangeArrowheads="1"/>
            </p:cNvSpPr>
            <p:nvPr/>
          </p:nvSpPr>
          <p:spPr bwMode="auto">
            <a:xfrm>
              <a:off x="191" y="3573"/>
              <a:ext cx="29" cy="125"/>
            </a:xfrm>
            <a:prstGeom prst="rect">
              <a:avLst/>
            </a:prstGeom>
            <a:noFill/>
            <a:ln w="9525">
              <a:noFill/>
              <a:miter lim="800000"/>
              <a:headEnd/>
              <a:tailEnd/>
            </a:ln>
          </p:spPr>
          <p:txBody>
            <a:bodyPr wrap="none" lIns="0" tIns="0" rIns="0" bIns="0">
              <a:spAutoFit/>
            </a:bodyPr>
            <a:lstStyle/>
            <a:p>
              <a:pPr eaLnBrk="0" hangingPunct="0"/>
              <a:r>
                <a:rPr lang="en-US" altLang="zh-CN" sz="1300" b="0">
                  <a:solidFill>
                    <a:srgbClr val="000000"/>
                  </a:solidFill>
                </a:rPr>
                <a:t> </a:t>
              </a:r>
              <a:endParaRPr lang="en-US" altLang="zh-CN">
                <a:latin typeface="Times New Roman" pitchFamily="18" charset="0"/>
              </a:endParaRPr>
            </a:p>
          </p:txBody>
        </p:sp>
        <p:pic>
          <p:nvPicPr>
            <p:cNvPr id="134168" name="Picture 27" descr="image001"/>
            <p:cNvPicPr>
              <a:picLocks noChangeAspect="1" noChangeArrowheads="1"/>
            </p:cNvPicPr>
            <p:nvPr/>
          </p:nvPicPr>
          <p:blipFill>
            <a:blip r:embed="rId3" cstate="print"/>
            <a:srcRect/>
            <a:stretch>
              <a:fillRect/>
            </a:stretch>
          </p:blipFill>
          <p:spPr bwMode="auto">
            <a:xfrm>
              <a:off x="205" y="3483"/>
              <a:ext cx="912" cy="282"/>
            </a:xfrm>
            <a:prstGeom prst="rect">
              <a:avLst/>
            </a:prstGeom>
            <a:noFill/>
            <a:ln w="9525">
              <a:noFill/>
              <a:miter lim="800000"/>
              <a:headEnd/>
              <a:tailEnd/>
            </a:ln>
          </p:spPr>
        </p:pic>
        <p:sp>
          <p:nvSpPr>
            <p:cNvPr id="134169" name="Text Box 29"/>
            <p:cNvSpPr txBox="1">
              <a:spLocks noChangeArrowheads="1"/>
            </p:cNvSpPr>
            <p:nvPr/>
          </p:nvSpPr>
          <p:spPr bwMode="auto">
            <a:xfrm>
              <a:off x="597" y="3497"/>
              <a:ext cx="495" cy="230"/>
            </a:xfrm>
            <a:prstGeom prst="rect">
              <a:avLst/>
            </a:prstGeom>
            <a:solidFill>
              <a:schemeClr val="tx1"/>
            </a:solidFill>
            <a:ln w="9525">
              <a:noFill/>
              <a:miter lim="800000"/>
              <a:headEnd/>
              <a:tailEnd/>
            </a:ln>
          </p:spPr>
          <p:txBody>
            <a:bodyPr>
              <a:spAutoFit/>
            </a:bodyPr>
            <a:lstStyle/>
            <a:p>
              <a:pPr>
                <a:lnSpc>
                  <a:spcPct val="90000"/>
                </a:lnSpc>
              </a:pPr>
              <a:r>
                <a:rPr lang="en-US" altLang="zh-CN" sz="1000">
                  <a:solidFill>
                    <a:schemeClr val="bg1"/>
                  </a:solidFill>
                  <a:ea typeface="Arial Unicode MS"/>
                  <a:cs typeface="Arial Unicode MS"/>
                </a:rPr>
                <a:t>EVM</a:t>
              </a:r>
            </a:p>
            <a:p>
              <a:pPr>
                <a:lnSpc>
                  <a:spcPct val="90000"/>
                </a:lnSpc>
              </a:pPr>
              <a:r>
                <a:rPr lang="en-US" altLang="zh-CN" sz="1000">
                  <a:solidFill>
                    <a:schemeClr val="bg1"/>
                  </a:solidFill>
                  <a:ea typeface="Arial Unicode MS"/>
                  <a:cs typeface="Arial Unicode MS"/>
                </a:rPr>
                <a:t>Available</a:t>
              </a:r>
            </a:p>
          </p:txBody>
        </p:sp>
      </p:grpSp>
      <p:pic>
        <p:nvPicPr>
          <p:cNvPr id="134163" name="Picture 31"/>
          <p:cNvPicPr>
            <a:picLocks noChangeAspect="1" noChangeArrowheads="1"/>
          </p:cNvPicPr>
          <p:nvPr/>
        </p:nvPicPr>
        <p:blipFill>
          <a:blip r:embed="rId4" cstate="print"/>
          <a:srcRect/>
          <a:stretch>
            <a:fillRect/>
          </a:stretch>
        </p:blipFill>
        <p:spPr bwMode="auto">
          <a:xfrm>
            <a:off x="5280025" y="3522663"/>
            <a:ext cx="3035300" cy="2530475"/>
          </a:xfrm>
          <a:prstGeom prst="rect">
            <a:avLst/>
          </a:prstGeom>
          <a:noFill/>
          <a:ln w="12700">
            <a:noFill/>
            <a:miter lim="800000"/>
            <a:headEnd type="none" w="sm" len="sm"/>
            <a:tailEnd type="none" w="sm" len="sm"/>
          </a:ln>
        </p:spPr>
      </p:pic>
      <p:sp>
        <p:nvSpPr>
          <p:cNvPr id="134165" name="TextBox 17"/>
          <p:cNvSpPr txBox="1">
            <a:spLocks noChangeArrowheads="1"/>
          </p:cNvSpPr>
          <p:nvPr/>
        </p:nvSpPr>
        <p:spPr bwMode="auto">
          <a:xfrm>
            <a:off x="7978775" y="263525"/>
            <a:ext cx="901700" cy="461963"/>
          </a:xfrm>
          <a:prstGeom prst="rect">
            <a:avLst/>
          </a:prstGeom>
          <a:noFill/>
          <a:ln w="9525">
            <a:noFill/>
            <a:miter lim="800000"/>
            <a:headEnd/>
            <a:tailEnd/>
          </a:ln>
        </p:spPr>
        <p:txBody>
          <a:bodyPr wrap="none">
            <a:spAutoFit/>
          </a:bodyPr>
          <a:lstStyle/>
          <a:p>
            <a:r>
              <a:rPr lang="en-US" altLang="zh-CN" dirty="0">
                <a:solidFill>
                  <a:schemeClr val="bg1"/>
                </a:solidFill>
              </a:rPr>
              <a:t>NEW</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ChangeArrowheads="1"/>
          </p:cNvSpPr>
          <p:nvPr/>
        </p:nvSpPr>
        <p:spPr bwMode="auto">
          <a:xfrm>
            <a:off x="1247775" y="192088"/>
            <a:ext cx="7443788" cy="627062"/>
          </a:xfrm>
          <a:prstGeom prst="rect">
            <a:avLst/>
          </a:prstGeom>
          <a:noFill/>
          <a:ln w="9525" algn="ctr">
            <a:noFill/>
            <a:miter lim="800000"/>
            <a:headEnd/>
            <a:tailEnd/>
          </a:ln>
          <a:effectLst/>
        </p:spPr>
        <p:txBody>
          <a:bodyPr anchor="ctr"/>
          <a:lstStyle/>
          <a:p>
            <a:pPr eaLnBrk="0" hangingPunct="0">
              <a:lnSpc>
                <a:spcPct val="85000"/>
              </a:lnSpc>
            </a:pPr>
            <a:r>
              <a:rPr lang="en-US" altLang="zh-TW">
                <a:solidFill>
                  <a:srgbClr val="FF0000"/>
                </a:solidFill>
              </a:rPr>
              <a:t>Multi-Transformer Architecture for LED lighting      </a:t>
            </a:r>
            <a:br>
              <a:rPr lang="en-US" altLang="zh-TW">
                <a:solidFill>
                  <a:srgbClr val="FF0000"/>
                </a:solidFill>
              </a:rPr>
            </a:br>
            <a:r>
              <a:rPr lang="en-US" altLang="zh-TW">
                <a:solidFill>
                  <a:srgbClr val="FF0000"/>
                </a:solidFill>
              </a:rPr>
              <a:t>  (TI Patented)</a:t>
            </a:r>
          </a:p>
        </p:txBody>
      </p:sp>
      <p:sp>
        <p:nvSpPr>
          <p:cNvPr id="338947" name="Rectangle 3"/>
          <p:cNvSpPr>
            <a:spLocks noChangeArrowheads="1"/>
          </p:cNvSpPr>
          <p:nvPr/>
        </p:nvSpPr>
        <p:spPr bwMode="auto">
          <a:xfrm>
            <a:off x="0" y="2195513"/>
            <a:ext cx="9144000" cy="0"/>
          </a:xfrm>
          <a:prstGeom prst="rect">
            <a:avLst/>
          </a:prstGeom>
          <a:noFill/>
          <a:ln w="38100" algn="ctr">
            <a:noFill/>
            <a:miter lim="800000"/>
            <a:headEnd/>
            <a:tailEnd type="none" w="lg" len="lg"/>
          </a:ln>
          <a:effectLst/>
        </p:spPr>
        <p:txBody>
          <a:bodyPr wrap="none" anchor="ctr">
            <a:spAutoFit/>
          </a:bodyPr>
          <a:lstStyle/>
          <a:p>
            <a:endParaRPr lang="zh-CN" altLang="en-US"/>
          </a:p>
        </p:txBody>
      </p:sp>
      <p:graphicFrame>
        <p:nvGraphicFramePr>
          <p:cNvPr id="338948" name="Object 4"/>
          <p:cNvGraphicFramePr>
            <a:graphicFrameLocks noChangeAspect="1"/>
          </p:cNvGraphicFramePr>
          <p:nvPr/>
        </p:nvGraphicFramePr>
        <p:xfrm>
          <a:off x="422275" y="1471613"/>
          <a:ext cx="8359775" cy="3910012"/>
        </p:xfrm>
        <a:graphic>
          <a:graphicData uri="http://schemas.openxmlformats.org/presentationml/2006/ole">
            <mc:AlternateContent xmlns:mc="http://schemas.openxmlformats.org/markup-compatibility/2006">
              <mc:Choice xmlns:v="urn:schemas-microsoft-com:vml" Requires="v">
                <p:oleObj spid="_x0000_s338949" name="Visio" r:id="rId3" imgW="7686675" imgH="3311652" progId="">
                  <p:embed/>
                </p:oleObj>
              </mc:Choice>
              <mc:Fallback>
                <p:oleObj name="Visio" r:id="rId3" imgW="7686675" imgH="3311652"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471613"/>
                        <a:ext cx="8359775" cy="3910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8949" name="Line 5"/>
          <p:cNvSpPr>
            <a:spLocks noChangeShapeType="1"/>
          </p:cNvSpPr>
          <p:nvPr/>
        </p:nvSpPr>
        <p:spPr bwMode="auto">
          <a:xfrm>
            <a:off x="4478338" y="2286000"/>
            <a:ext cx="0" cy="1511300"/>
          </a:xfrm>
          <a:prstGeom prst="line">
            <a:avLst/>
          </a:prstGeom>
          <a:noFill/>
          <a:ln w="38100">
            <a:solidFill>
              <a:srgbClr val="800080"/>
            </a:solidFill>
            <a:round/>
            <a:headEnd/>
            <a:tailEnd type="stealth" w="lg" len="lg"/>
          </a:ln>
          <a:effectLst/>
        </p:spPr>
        <p:txBody>
          <a:bodyPr wrap="none" anchor="ctr"/>
          <a:lstStyle/>
          <a:p>
            <a:endParaRPr lang="zh-CN" altLang="en-US"/>
          </a:p>
        </p:txBody>
      </p:sp>
      <p:sp>
        <p:nvSpPr>
          <p:cNvPr id="338950" name="Line 6"/>
          <p:cNvSpPr>
            <a:spLocks noChangeShapeType="1"/>
          </p:cNvSpPr>
          <p:nvPr/>
        </p:nvSpPr>
        <p:spPr bwMode="auto">
          <a:xfrm>
            <a:off x="5403850" y="1879600"/>
            <a:ext cx="820738" cy="0"/>
          </a:xfrm>
          <a:prstGeom prst="line">
            <a:avLst/>
          </a:prstGeom>
          <a:noFill/>
          <a:ln w="38100">
            <a:solidFill>
              <a:srgbClr val="800080"/>
            </a:solidFill>
            <a:round/>
            <a:headEnd/>
            <a:tailEnd type="stealth" w="lg" len="lg"/>
          </a:ln>
          <a:effectLst/>
        </p:spPr>
        <p:txBody>
          <a:bodyPr wrap="none" anchor="ctr"/>
          <a:lstStyle/>
          <a:p>
            <a:endParaRPr lang="zh-CN" altLang="en-US"/>
          </a:p>
        </p:txBody>
      </p:sp>
      <p:sp>
        <p:nvSpPr>
          <p:cNvPr id="338951" name="Line 7"/>
          <p:cNvSpPr>
            <a:spLocks noChangeShapeType="1"/>
          </p:cNvSpPr>
          <p:nvPr/>
        </p:nvSpPr>
        <p:spPr bwMode="auto">
          <a:xfrm flipH="1">
            <a:off x="5732463" y="2451100"/>
            <a:ext cx="481012" cy="0"/>
          </a:xfrm>
          <a:prstGeom prst="line">
            <a:avLst/>
          </a:prstGeom>
          <a:noFill/>
          <a:ln w="38100">
            <a:solidFill>
              <a:srgbClr val="800080"/>
            </a:solidFill>
            <a:round/>
            <a:headEnd/>
            <a:tailEnd type="stealth" w="lg" len="lg"/>
          </a:ln>
          <a:effectLst/>
        </p:spPr>
        <p:txBody>
          <a:bodyPr wrap="none" anchor="ctr"/>
          <a:lstStyle/>
          <a:p>
            <a:endParaRPr lang="zh-CN" altLang="en-US"/>
          </a:p>
        </p:txBody>
      </p:sp>
      <p:sp>
        <p:nvSpPr>
          <p:cNvPr id="338952" name="Line 8"/>
          <p:cNvSpPr>
            <a:spLocks noChangeShapeType="1"/>
          </p:cNvSpPr>
          <p:nvPr/>
        </p:nvSpPr>
        <p:spPr bwMode="auto">
          <a:xfrm>
            <a:off x="5392738" y="3898900"/>
            <a:ext cx="820737" cy="0"/>
          </a:xfrm>
          <a:prstGeom prst="line">
            <a:avLst/>
          </a:prstGeom>
          <a:noFill/>
          <a:ln w="38100">
            <a:solidFill>
              <a:srgbClr val="800080"/>
            </a:solidFill>
            <a:round/>
            <a:headEnd/>
            <a:tailEnd type="stealth" w="lg" len="lg"/>
          </a:ln>
          <a:effectLst/>
        </p:spPr>
        <p:txBody>
          <a:bodyPr wrap="none" anchor="ctr"/>
          <a:lstStyle/>
          <a:p>
            <a:endParaRPr lang="zh-CN" altLang="en-US"/>
          </a:p>
        </p:txBody>
      </p:sp>
      <p:sp>
        <p:nvSpPr>
          <p:cNvPr id="338953" name="Line 9"/>
          <p:cNvSpPr>
            <a:spLocks noChangeShapeType="1"/>
          </p:cNvSpPr>
          <p:nvPr/>
        </p:nvSpPr>
        <p:spPr bwMode="auto">
          <a:xfrm flipH="1">
            <a:off x="5802313" y="4419600"/>
            <a:ext cx="481012" cy="0"/>
          </a:xfrm>
          <a:prstGeom prst="line">
            <a:avLst/>
          </a:prstGeom>
          <a:noFill/>
          <a:ln w="38100">
            <a:solidFill>
              <a:srgbClr val="800080"/>
            </a:solidFill>
            <a:round/>
            <a:headEnd/>
            <a:tailEnd type="stealth" w="lg" len="lg"/>
          </a:ln>
          <a:effectLst/>
        </p:spPr>
        <p:txBody>
          <a:bodyPr wrap="none" anchor="ctr"/>
          <a:lstStyle/>
          <a:p>
            <a:endParaRPr lang="zh-CN" altLang="en-US"/>
          </a:p>
        </p:txBody>
      </p:sp>
      <p:sp>
        <p:nvSpPr>
          <p:cNvPr id="338954" name="Line 10"/>
          <p:cNvSpPr>
            <a:spLocks noChangeShapeType="1"/>
          </p:cNvSpPr>
          <p:nvPr/>
        </p:nvSpPr>
        <p:spPr bwMode="auto">
          <a:xfrm flipV="1">
            <a:off x="4654550" y="2463800"/>
            <a:ext cx="0" cy="1130300"/>
          </a:xfrm>
          <a:prstGeom prst="line">
            <a:avLst/>
          </a:prstGeom>
          <a:noFill/>
          <a:ln w="38100">
            <a:solidFill>
              <a:srgbClr val="FF0000"/>
            </a:solidFill>
            <a:round/>
            <a:headEnd/>
            <a:tailEnd type="stealth" w="lg" len="lg"/>
          </a:ln>
          <a:effectLst/>
        </p:spPr>
        <p:txBody>
          <a:bodyPr wrap="none" anchor="ctr"/>
          <a:lstStyle/>
          <a:p>
            <a:endParaRPr lang="zh-CN" altLang="en-US"/>
          </a:p>
        </p:txBody>
      </p:sp>
      <p:sp>
        <p:nvSpPr>
          <p:cNvPr id="338955" name="Line 11"/>
          <p:cNvSpPr>
            <a:spLocks noChangeShapeType="1"/>
          </p:cNvSpPr>
          <p:nvPr/>
        </p:nvSpPr>
        <p:spPr bwMode="auto">
          <a:xfrm>
            <a:off x="5802313" y="2819400"/>
            <a:ext cx="376237" cy="0"/>
          </a:xfrm>
          <a:prstGeom prst="line">
            <a:avLst/>
          </a:prstGeom>
          <a:noFill/>
          <a:ln w="38100">
            <a:solidFill>
              <a:srgbClr val="FF0000"/>
            </a:solidFill>
            <a:round/>
            <a:headEnd/>
            <a:tailEnd type="stealth" w="lg" len="lg"/>
          </a:ln>
          <a:effectLst/>
        </p:spPr>
        <p:txBody>
          <a:bodyPr wrap="none" anchor="ctr"/>
          <a:lstStyle/>
          <a:p>
            <a:endParaRPr lang="zh-CN" altLang="en-US"/>
          </a:p>
        </p:txBody>
      </p:sp>
      <p:sp>
        <p:nvSpPr>
          <p:cNvPr id="338956" name="Line 12"/>
          <p:cNvSpPr>
            <a:spLocks noChangeShapeType="1"/>
          </p:cNvSpPr>
          <p:nvPr/>
        </p:nvSpPr>
        <p:spPr bwMode="auto">
          <a:xfrm flipH="1">
            <a:off x="5780088" y="3263900"/>
            <a:ext cx="363537" cy="0"/>
          </a:xfrm>
          <a:prstGeom prst="line">
            <a:avLst/>
          </a:prstGeom>
          <a:noFill/>
          <a:ln w="38100">
            <a:solidFill>
              <a:srgbClr val="FF0000"/>
            </a:solidFill>
            <a:round/>
            <a:headEnd/>
            <a:tailEnd type="stealth" w="lg" len="lg"/>
          </a:ln>
          <a:effectLst/>
        </p:spPr>
        <p:txBody>
          <a:bodyPr wrap="none" anchor="ctr"/>
          <a:lstStyle/>
          <a:p>
            <a:endParaRPr lang="zh-CN" altLang="en-US"/>
          </a:p>
        </p:txBody>
      </p:sp>
      <p:sp>
        <p:nvSpPr>
          <p:cNvPr id="338957" name="Line 13"/>
          <p:cNvSpPr>
            <a:spLocks noChangeShapeType="1"/>
          </p:cNvSpPr>
          <p:nvPr/>
        </p:nvSpPr>
        <p:spPr bwMode="auto">
          <a:xfrm>
            <a:off x="5838825" y="4864100"/>
            <a:ext cx="374650" cy="0"/>
          </a:xfrm>
          <a:prstGeom prst="line">
            <a:avLst/>
          </a:prstGeom>
          <a:noFill/>
          <a:ln w="38100">
            <a:solidFill>
              <a:srgbClr val="FF0000"/>
            </a:solidFill>
            <a:round/>
            <a:headEnd/>
            <a:tailEnd type="stealth" w="lg" len="lg"/>
          </a:ln>
          <a:effectLst/>
        </p:spPr>
        <p:txBody>
          <a:bodyPr wrap="none" anchor="ctr"/>
          <a:lstStyle/>
          <a:p>
            <a:endParaRPr lang="zh-CN" altLang="en-US"/>
          </a:p>
        </p:txBody>
      </p:sp>
      <p:sp>
        <p:nvSpPr>
          <p:cNvPr id="338958" name="Line 14"/>
          <p:cNvSpPr>
            <a:spLocks noChangeShapeType="1"/>
          </p:cNvSpPr>
          <p:nvPr/>
        </p:nvSpPr>
        <p:spPr bwMode="auto">
          <a:xfrm flipH="1">
            <a:off x="5791200" y="5232400"/>
            <a:ext cx="352425" cy="0"/>
          </a:xfrm>
          <a:prstGeom prst="line">
            <a:avLst/>
          </a:prstGeom>
          <a:noFill/>
          <a:ln w="38100">
            <a:solidFill>
              <a:srgbClr val="FF0000"/>
            </a:solidFill>
            <a:round/>
            <a:headEnd/>
            <a:tailEnd type="stealth" w="lg" len="lg"/>
          </a:ln>
          <a:effectLst/>
        </p:spPr>
        <p:txBody>
          <a:bodyPr wrap="none" anchor="ctr"/>
          <a:lstStyle/>
          <a:p>
            <a:endParaRPr lang="zh-CN" altLang="en-US"/>
          </a:p>
        </p:txBody>
      </p:sp>
      <p:sp>
        <p:nvSpPr>
          <p:cNvPr id="338959" name="Text Box 15"/>
          <p:cNvSpPr txBox="1">
            <a:spLocks noChangeArrowheads="1"/>
          </p:cNvSpPr>
          <p:nvPr/>
        </p:nvSpPr>
        <p:spPr bwMode="auto">
          <a:xfrm>
            <a:off x="1392238" y="5654675"/>
            <a:ext cx="6321425" cy="533400"/>
          </a:xfrm>
          <a:prstGeom prst="rect">
            <a:avLst/>
          </a:prstGeom>
          <a:noFill/>
          <a:ln w="38100" algn="ctr">
            <a:noFill/>
            <a:miter lim="800000"/>
            <a:headEnd/>
            <a:tailEnd type="none" w="lg" len="lg"/>
          </a:ln>
          <a:effectLst/>
        </p:spPr>
        <p:txBody>
          <a:bodyPr wrap="none">
            <a:spAutoFit/>
          </a:bodyPr>
          <a:lstStyle/>
          <a:p>
            <a:pPr algn="ctr" defTabSz="396875" eaLnBrk="0" hangingPunct="0">
              <a:buClr>
                <a:srgbClr val="006600"/>
              </a:buClr>
              <a:buFont typeface="Wingdings" pitchFamily="2" charset="2"/>
              <a:buNone/>
            </a:pPr>
            <a:r>
              <a:rPr lang="en-US" altLang="zh-CN" sz="2900" b="0"/>
              <a:t>One transformer control two LED strings!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8949"/>
                                        </p:tgtEl>
                                        <p:attrNameLst>
                                          <p:attrName>style.visibility</p:attrName>
                                        </p:attrNameLst>
                                      </p:cBhvr>
                                      <p:to>
                                        <p:strVal val="visible"/>
                                      </p:to>
                                    </p:set>
                                    <p:animEffect transition="in" filter="blinds(horizontal)">
                                      <p:cBhvr>
                                        <p:cTn id="7" dur="500"/>
                                        <p:tgtEl>
                                          <p:spTgt spid="33894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8950"/>
                                        </p:tgtEl>
                                        <p:attrNameLst>
                                          <p:attrName>style.visibility</p:attrName>
                                        </p:attrNameLst>
                                      </p:cBhvr>
                                      <p:to>
                                        <p:strVal val="visible"/>
                                      </p:to>
                                    </p:set>
                                    <p:animEffect transition="in" filter="blinds(horizontal)">
                                      <p:cBhvr>
                                        <p:cTn id="10" dur="500"/>
                                        <p:tgtEl>
                                          <p:spTgt spid="33895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38951"/>
                                        </p:tgtEl>
                                        <p:attrNameLst>
                                          <p:attrName>style.visibility</p:attrName>
                                        </p:attrNameLst>
                                      </p:cBhvr>
                                      <p:to>
                                        <p:strVal val="visible"/>
                                      </p:to>
                                    </p:set>
                                    <p:animEffect transition="in" filter="blinds(horizontal)">
                                      <p:cBhvr>
                                        <p:cTn id="13" dur="500"/>
                                        <p:tgtEl>
                                          <p:spTgt spid="33895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38952"/>
                                        </p:tgtEl>
                                        <p:attrNameLst>
                                          <p:attrName>style.visibility</p:attrName>
                                        </p:attrNameLst>
                                      </p:cBhvr>
                                      <p:to>
                                        <p:strVal val="visible"/>
                                      </p:to>
                                    </p:set>
                                    <p:animEffect transition="in" filter="blinds(horizontal)">
                                      <p:cBhvr>
                                        <p:cTn id="16" dur="500"/>
                                        <p:tgtEl>
                                          <p:spTgt spid="338952"/>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38953"/>
                                        </p:tgtEl>
                                        <p:attrNameLst>
                                          <p:attrName>style.visibility</p:attrName>
                                        </p:attrNameLst>
                                      </p:cBhvr>
                                      <p:to>
                                        <p:strVal val="visible"/>
                                      </p:to>
                                    </p:set>
                                    <p:animEffect transition="in" filter="blinds(horizontal)">
                                      <p:cBhvr>
                                        <p:cTn id="19" dur="500"/>
                                        <p:tgtEl>
                                          <p:spTgt spid="33895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38954"/>
                                        </p:tgtEl>
                                        <p:attrNameLst>
                                          <p:attrName>style.visibility</p:attrName>
                                        </p:attrNameLst>
                                      </p:cBhvr>
                                      <p:to>
                                        <p:strVal val="visible"/>
                                      </p:to>
                                    </p:set>
                                    <p:animEffect transition="in" filter="blinds(horizontal)">
                                      <p:cBhvr>
                                        <p:cTn id="24" dur="500"/>
                                        <p:tgtEl>
                                          <p:spTgt spid="33895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38955"/>
                                        </p:tgtEl>
                                        <p:attrNameLst>
                                          <p:attrName>style.visibility</p:attrName>
                                        </p:attrNameLst>
                                      </p:cBhvr>
                                      <p:to>
                                        <p:strVal val="visible"/>
                                      </p:to>
                                    </p:set>
                                    <p:animEffect transition="in" filter="blinds(horizontal)">
                                      <p:cBhvr>
                                        <p:cTn id="27" dur="500"/>
                                        <p:tgtEl>
                                          <p:spTgt spid="33895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338956"/>
                                        </p:tgtEl>
                                        <p:attrNameLst>
                                          <p:attrName>style.visibility</p:attrName>
                                        </p:attrNameLst>
                                      </p:cBhvr>
                                      <p:to>
                                        <p:strVal val="visible"/>
                                      </p:to>
                                    </p:set>
                                    <p:animEffect transition="in" filter="blinds(horizontal)">
                                      <p:cBhvr>
                                        <p:cTn id="30" dur="500"/>
                                        <p:tgtEl>
                                          <p:spTgt spid="338956"/>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38957"/>
                                        </p:tgtEl>
                                        <p:attrNameLst>
                                          <p:attrName>style.visibility</p:attrName>
                                        </p:attrNameLst>
                                      </p:cBhvr>
                                      <p:to>
                                        <p:strVal val="visible"/>
                                      </p:to>
                                    </p:set>
                                    <p:animEffect transition="in" filter="blinds(horizontal)">
                                      <p:cBhvr>
                                        <p:cTn id="33" dur="500"/>
                                        <p:tgtEl>
                                          <p:spTgt spid="33895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38958"/>
                                        </p:tgtEl>
                                        <p:attrNameLst>
                                          <p:attrName>style.visibility</p:attrName>
                                        </p:attrNameLst>
                                      </p:cBhvr>
                                      <p:to>
                                        <p:strVal val="visible"/>
                                      </p:to>
                                    </p:set>
                                    <p:animEffect transition="in" filter="blinds(horizontal)">
                                      <p:cBhvr>
                                        <p:cTn id="36" dur="500"/>
                                        <p:tgtEl>
                                          <p:spTgt spid="338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9" grpId="0" animBg="1"/>
      <p:bldP spid="338950" grpId="0" animBg="1"/>
      <p:bldP spid="338951" grpId="0" animBg="1"/>
      <p:bldP spid="338952" grpId="0" animBg="1"/>
      <p:bldP spid="338953" grpId="0" animBg="1"/>
      <p:bldP spid="338954" grpId="0" animBg="1"/>
      <p:bldP spid="338955" grpId="0" animBg="1"/>
      <p:bldP spid="338956" grpId="0" animBg="1"/>
      <p:bldP spid="338957" grpId="0" animBg="1"/>
      <p:bldP spid="3389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61"/>
          <p:cNvSpPr>
            <a:spLocks noChangeArrowheads="1"/>
          </p:cNvSpPr>
          <p:nvPr/>
        </p:nvSpPr>
        <p:spPr bwMode="auto">
          <a:xfrm>
            <a:off x="494665" y="4089400"/>
            <a:ext cx="8131175" cy="1639888"/>
          </a:xfrm>
          <a:prstGeom prst="rect">
            <a:avLst/>
          </a:prstGeom>
          <a:solidFill>
            <a:schemeClr val="bg1"/>
          </a:solidFill>
          <a:ln w="19050" algn="ctr">
            <a:solidFill>
              <a:srgbClr val="33CC33"/>
            </a:solidFill>
            <a:round/>
            <a:headEnd/>
            <a:tailEnd/>
          </a:ln>
        </p:spPr>
        <p:txBody>
          <a:bodyPr anchor="ctr"/>
          <a:lstStyle/>
          <a:p>
            <a:pPr algn="ctr">
              <a:lnSpc>
                <a:spcPct val="90000"/>
              </a:lnSpc>
              <a:spcBef>
                <a:spcPct val="50000"/>
              </a:spcBef>
            </a:pPr>
            <a:endParaRPr lang="en-US" sz="2400" b="1" dirty="0">
              <a:solidFill>
                <a:schemeClr val="bg1"/>
              </a:solidFill>
            </a:endParaRPr>
          </a:p>
        </p:txBody>
      </p:sp>
      <p:pic>
        <p:nvPicPr>
          <p:cNvPr id="21506" name="Picture 62" descr="Channel_LED_Automotive_wbutton.jpg"/>
          <p:cNvPicPr>
            <a:picLocks noChangeAspect="1"/>
          </p:cNvPicPr>
          <p:nvPr/>
        </p:nvPicPr>
        <p:blipFill>
          <a:blip r:embed="rId3" cstate="print"/>
          <a:srcRect/>
          <a:stretch>
            <a:fillRect/>
          </a:stretch>
        </p:blipFill>
        <p:spPr bwMode="auto">
          <a:xfrm>
            <a:off x="6046788" y="1708785"/>
            <a:ext cx="2460625" cy="1639888"/>
          </a:xfrm>
          <a:prstGeom prst="rect">
            <a:avLst/>
          </a:prstGeom>
          <a:noFill/>
          <a:ln w="9525">
            <a:noFill/>
            <a:miter lim="800000"/>
            <a:headEnd/>
            <a:tailEnd/>
          </a:ln>
        </p:spPr>
      </p:pic>
      <p:sp>
        <p:nvSpPr>
          <p:cNvPr id="21507" name="Title 1"/>
          <p:cNvSpPr>
            <a:spLocks noGrp="1"/>
          </p:cNvSpPr>
          <p:nvPr>
            <p:ph type="title" idx="4294967295"/>
          </p:nvPr>
        </p:nvSpPr>
        <p:spPr/>
        <p:txBody>
          <a:bodyPr/>
          <a:lstStyle/>
          <a:p>
            <a:r>
              <a:rPr lang="en-US" sz="2800" dirty="0" smtClean="0"/>
              <a:t>LPP is Focused on Three Primary Markets and Multiple Secondary Markets</a:t>
            </a:r>
          </a:p>
        </p:txBody>
      </p:sp>
      <p:sp>
        <p:nvSpPr>
          <p:cNvPr id="21509" name="Content Placeholder 58"/>
          <p:cNvSpPr>
            <a:spLocks noGrp="1"/>
          </p:cNvSpPr>
          <p:nvPr>
            <p:ph sz="half" idx="4294967295"/>
          </p:nvPr>
        </p:nvSpPr>
        <p:spPr>
          <a:xfrm>
            <a:off x="722313" y="4223703"/>
            <a:ext cx="3044825" cy="1509712"/>
          </a:xfrm>
        </p:spPr>
        <p:txBody>
          <a:bodyPr/>
          <a:lstStyle/>
          <a:p>
            <a:pPr>
              <a:lnSpc>
                <a:spcPct val="100000"/>
              </a:lnSpc>
              <a:spcBef>
                <a:spcPts val="600"/>
              </a:spcBef>
            </a:pPr>
            <a:r>
              <a:rPr lang="en-US" sz="2400" dirty="0" smtClean="0"/>
              <a:t>Architectural</a:t>
            </a:r>
          </a:p>
          <a:p>
            <a:pPr lvl="1">
              <a:spcBef>
                <a:spcPts val="600"/>
              </a:spcBef>
            </a:pPr>
            <a:r>
              <a:rPr lang="en-US" sz="2000" dirty="0" smtClean="0"/>
              <a:t>Wall washer, </a:t>
            </a:r>
          </a:p>
          <a:p>
            <a:pPr lvl="1">
              <a:spcBef>
                <a:spcPts val="600"/>
              </a:spcBef>
            </a:pPr>
            <a:r>
              <a:rPr lang="en-US" sz="2000" dirty="0" smtClean="0"/>
              <a:t>Spot light, etc.</a:t>
            </a:r>
          </a:p>
          <a:p>
            <a:pPr>
              <a:spcBef>
                <a:spcPts val="600"/>
              </a:spcBef>
              <a:buNone/>
            </a:pPr>
            <a:endParaRPr lang="en-US" dirty="0" smtClean="0"/>
          </a:p>
        </p:txBody>
      </p:sp>
      <p:sp>
        <p:nvSpPr>
          <p:cNvPr id="4" name="Slide Number Placeholder 3"/>
          <p:cNvSpPr txBox="1">
            <a:spLocks noGrp="1"/>
          </p:cNvSpPr>
          <p:nvPr/>
        </p:nvSpPr>
        <p:spPr bwMode="auto">
          <a:xfrm>
            <a:off x="4360863" y="6600825"/>
            <a:ext cx="404812" cy="173038"/>
          </a:xfrm>
          <a:prstGeom prst="rect">
            <a:avLst/>
          </a:prstGeom>
          <a:noFill/>
          <a:ln>
            <a:miter lim="800000"/>
            <a:headEnd/>
            <a:tailEnd/>
          </a:ln>
        </p:spPr>
        <p:txBody>
          <a:bodyPr wrap="none" lIns="91429" tIns="0" rIns="91429" bIns="0" anchor="ctr"/>
          <a:lstStyle/>
          <a:p>
            <a:pPr algn="ctr" eaLnBrk="0" fontAlgn="auto" hangingPunct="0">
              <a:spcAft>
                <a:spcPts val="0"/>
              </a:spcAft>
              <a:defRPr/>
            </a:pPr>
            <a:fld id="{321C96D2-02D7-447E-818B-245D62C05B97}" type="slidenum">
              <a:rPr lang="en-US" sz="800">
                <a:latin typeface="+mn-lt"/>
                <a:cs typeface="+mn-cs"/>
              </a:rPr>
              <a:pPr algn="ctr" eaLnBrk="0" fontAlgn="auto" hangingPunct="0">
                <a:spcAft>
                  <a:spcPts val="0"/>
                </a:spcAft>
                <a:defRPr/>
              </a:pPr>
              <a:t>2</a:t>
            </a:fld>
            <a:endParaRPr lang="en-US" sz="800" dirty="0">
              <a:latin typeface="+mn-lt"/>
              <a:cs typeface="+mn-cs"/>
            </a:endParaRPr>
          </a:p>
        </p:txBody>
      </p:sp>
      <p:sp>
        <p:nvSpPr>
          <p:cNvPr id="8" name="Rectangle 7"/>
          <p:cNvSpPr/>
          <p:nvPr/>
        </p:nvSpPr>
        <p:spPr bwMode="auto">
          <a:xfrm>
            <a:off x="3389313" y="1262063"/>
            <a:ext cx="2365375" cy="422275"/>
          </a:xfrm>
          <a:prstGeom prst="rect">
            <a:avLst/>
          </a:prstGeom>
          <a:solidFill>
            <a:schemeClr val="accent1"/>
          </a:solidFill>
          <a:ln w="19050" cap="flat" cmpd="sng" algn="ctr">
            <a:solidFill>
              <a:schemeClr val="accent3"/>
            </a:solidFill>
            <a:prstDash val="solid"/>
            <a:round/>
            <a:headEnd type="none" w="med" len="med"/>
            <a:tailEnd type="none" w="med" len="med"/>
          </a:ln>
          <a:effectLst/>
        </p:spPr>
        <p:txBody>
          <a:bodyPr anchor="ctr"/>
          <a:lstStyle/>
          <a:p>
            <a:pPr algn="ctr">
              <a:lnSpc>
                <a:spcPct val="90000"/>
              </a:lnSpc>
              <a:spcBef>
                <a:spcPct val="50000"/>
              </a:spcBef>
              <a:defRPr/>
            </a:pPr>
            <a:r>
              <a:rPr lang="en-US" sz="2400" b="1" dirty="0">
                <a:solidFill>
                  <a:schemeClr val="bg1"/>
                </a:solidFill>
              </a:rPr>
              <a:t>Outdoor Area</a:t>
            </a:r>
          </a:p>
        </p:txBody>
      </p:sp>
      <p:sp>
        <p:nvSpPr>
          <p:cNvPr id="9" name="Rectangle 8"/>
          <p:cNvSpPr/>
          <p:nvPr/>
        </p:nvSpPr>
        <p:spPr bwMode="auto">
          <a:xfrm>
            <a:off x="3389313" y="1684338"/>
            <a:ext cx="2365375" cy="1639887"/>
          </a:xfrm>
          <a:prstGeom prst="rect">
            <a:avLst/>
          </a:prstGeom>
          <a:blipFill dpi="0" rotWithShape="1">
            <a:blip r:embed="rId4" cstate="print"/>
            <a:srcRect/>
            <a:stretch>
              <a:fillRect/>
            </a:stretch>
          </a:blipFill>
          <a:ln w="19050" cap="flat" cmpd="sng" algn="ctr">
            <a:solidFill>
              <a:schemeClr val="accent3"/>
            </a:solidFill>
            <a:prstDash val="solid"/>
            <a:round/>
            <a:headEnd type="none" w="med" len="med"/>
            <a:tailEnd type="none" w="med" len="med"/>
          </a:ln>
          <a:effectLst/>
        </p:spPr>
        <p:txBody>
          <a:bodyPr anchor="ctr"/>
          <a:lstStyle/>
          <a:p>
            <a:pPr algn="ctr">
              <a:lnSpc>
                <a:spcPct val="90000"/>
              </a:lnSpc>
              <a:spcBef>
                <a:spcPct val="50000"/>
              </a:spcBef>
              <a:defRPr/>
            </a:pPr>
            <a:endParaRPr lang="en-US" sz="2400" b="1" dirty="0">
              <a:solidFill>
                <a:schemeClr val="bg1"/>
              </a:solidFill>
            </a:endParaRPr>
          </a:p>
        </p:txBody>
      </p:sp>
      <p:grpSp>
        <p:nvGrpSpPr>
          <p:cNvPr id="5" name="Group 17"/>
          <p:cNvGrpSpPr/>
          <p:nvPr/>
        </p:nvGrpSpPr>
        <p:grpSpPr>
          <a:xfrm>
            <a:off x="689882" y="1262063"/>
            <a:ext cx="2365375" cy="2062162"/>
            <a:chOff x="6219825" y="1262063"/>
            <a:chExt cx="2365375" cy="2062162"/>
          </a:xfrm>
        </p:grpSpPr>
        <p:sp>
          <p:nvSpPr>
            <p:cNvPr id="10" name="Rectangle 9"/>
            <p:cNvSpPr/>
            <p:nvPr/>
          </p:nvSpPr>
          <p:spPr bwMode="auto">
            <a:xfrm>
              <a:off x="6219825" y="1262063"/>
              <a:ext cx="2365375" cy="422275"/>
            </a:xfrm>
            <a:prstGeom prst="rect">
              <a:avLst/>
            </a:prstGeom>
            <a:solidFill>
              <a:schemeClr val="accent1"/>
            </a:solidFill>
            <a:ln w="19050" cap="flat" cmpd="sng" algn="ctr">
              <a:solidFill>
                <a:schemeClr val="accent3"/>
              </a:solidFill>
              <a:prstDash val="solid"/>
              <a:round/>
              <a:headEnd type="none" w="med" len="med"/>
              <a:tailEnd type="none" w="med" len="med"/>
            </a:ln>
            <a:effectLst/>
          </p:spPr>
          <p:txBody>
            <a:bodyPr anchor="ctr"/>
            <a:lstStyle/>
            <a:p>
              <a:pPr algn="ctr">
                <a:lnSpc>
                  <a:spcPct val="90000"/>
                </a:lnSpc>
                <a:spcBef>
                  <a:spcPct val="50000"/>
                </a:spcBef>
                <a:defRPr/>
              </a:pPr>
              <a:r>
                <a:rPr lang="en-US" sz="2400" b="1" dirty="0">
                  <a:solidFill>
                    <a:schemeClr val="bg1"/>
                  </a:solidFill>
                </a:rPr>
                <a:t>LED Bulb</a:t>
              </a:r>
            </a:p>
          </p:txBody>
        </p:sp>
        <p:sp>
          <p:nvSpPr>
            <p:cNvPr id="11" name="Rectangle 10"/>
            <p:cNvSpPr/>
            <p:nvPr/>
          </p:nvSpPr>
          <p:spPr bwMode="auto">
            <a:xfrm>
              <a:off x="6219825" y="1684338"/>
              <a:ext cx="2365375" cy="1639887"/>
            </a:xfrm>
            <a:prstGeom prst="rect">
              <a:avLst/>
            </a:prstGeom>
            <a:blipFill dpi="0" rotWithShape="1">
              <a:blip r:embed="rId5" cstate="print"/>
              <a:srcRect/>
              <a:stretch>
                <a:fillRect/>
              </a:stretch>
            </a:blipFill>
            <a:ln w="19050" cap="flat" cmpd="sng" algn="ctr">
              <a:solidFill>
                <a:schemeClr val="accent3"/>
              </a:solidFill>
              <a:prstDash val="solid"/>
              <a:round/>
              <a:headEnd type="none" w="med" len="med"/>
              <a:tailEnd type="none" w="med" len="med"/>
            </a:ln>
            <a:effectLst/>
          </p:spPr>
          <p:txBody>
            <a:bodyPr anchor="ctr"/>
            <a:lstStyle/>
            <a:p>
              <a:pPr algn="ctr">
                <a:lnSpc>
                  <a:spcPct val="90000"/>
                </a:lnSpc>
                <a:spcBef>
                  <a:spcPct val="50000"/>
                </a:spcBef>
                <a:defRPr/>
              </a:pPr>
              <a:endParaRPr lang="en-US" sz="2400" b="1" dirty="0">
                <a:solidFill>
                  <a:schemeClr val="bg1"/>
                </a:solidFill>
              </a:endParaRPr>
            </a:p>
          </p:txBody>
        </p:sp>
      </p:grpSp>
      <p:sp>
        <p:nvSpPr>
          <p:cNvPr id="21520" name="Rectangle 60"/>
          <p:cNvSpPr>
            <a:spLocks noChangeArrowheads="1"/>
          </p:cNvSpPr>
          <p:nvPr/>
        </p:nvSpPr>
        <p:spPr bwMode="auto">
          <a:xfrm>
            <a:off x="479425" y="3730625"/>
            <a:ext cx="8185150" cy="420688"/>
          </a:xfrm>
          <a:prstGeom prst="rect">
            <a:avLst/>
          </a:prstGeom>
          <a:solidFill>
            <a:srgbClr val="33CC33"/>
          </a:solidFill>
          <a:ln w="19050" algn="ctr">
            <a:solidFill>
              <a:srgbClr val="33CC33"/>
            </a:solidFill>
            <a:round/>
            <a:headEnd/>
            <a:tailEnd/>
          </a:ln>
        </p:spPr>
        <p:txBody>
          <a:bodyPr anchor="ctr"/>
          <a:lstStyle/>
          <a:p>
            <a:pPr algn="ctr">
              <a:lnSpc>
                <a:spcPct val="90000"/>
              </a:lnSpc>
              <a:spcBef>
                <a:spcPct val="50000"/>
              </a:spcBef>
            </a:pPr>
            <a:r>
              <a:rPr lang="en-US" sz="2200" b="1" dirty="0">
                <a:solidFill>
                  <a:schemeClr val="bg1"/>
                </a:solidFill>
              </a:rPr>
              <a:t>Secondary </a:t>
            </a:r>
            <a:r>
              <a:rPr lang="en-US" sz="2200" b="1" dirty="0" smtClean="0">
                <a:solidFill>
                  <a:schemeClr val="bg1"/>
                </a:solidFill>
              </a:rPr>
              <a:t>Focus</a:t>
            </a:r>
            <a:endParaRPr lang="en-US" sz="2200" b="1" dirty="0">
              <a:solidFill>
                <a:schemeClr val="bg1"/>
              </a:solidFill>
            </a:endParaRPr>
          </a:p>
        </p:txBody>
      </p:sp>
      <p:sp>
        <p:nvSpPr>
          <p:cNvPr id="21521" name="Rectangle 63">
            <a:hlinkClick r:id="rId6" action="ppaction://hlinksldjump"/>
          </p:cNvPr>
          <p:cNvSpPr>
            <a:spLocks noChangeArrowheads="1"/>
          </p:cNvSpPr>
          <p:nvPr/>
        </p:nvSpPr>
        <p:spPr bwMode="auto">
          <a:xfrm>
            <a:off x="7256463" y="6154738"/>
            <a:ext cx="1684337" cy="492125"/>
          </a:xfrm>
          <a:prstGeom prst="rect">
            <a:avLst/>
          </a:prstGeom>
          <a:solidFill>
            <a:srgbClr val="FFFFFF">
              <a:alpha val="1176"/>
            </a:srgbClr>
          </a:solidFill>
          <a:ln w="19050" algn="ctr">
            <a:noFill/>
            <a:round/>
            <a:headEnd/>
            <a:tailEnd/>
          </a:ln>
        </p:spPr>
        <p:txBody>
          <a:bodyPr anchor="ctr"/>
          <a:lstStyle/>
          <a:p>
            <a:pPr algn="ctr">
              <a:lnSpc>
                <a:spcPct val="90000"/>
              </a:lnSpc>
              <a:spcBef>
                <a:spcPct val="50000"/>
              </a:spcBef>
            </a:pPr>
            <a:endParaRPr lang="en-US" sz="2400" b="1" dirty="0">
              <a:solidFill>
                <a:schemeClr val="bg1"/>
              </a:solidFill>
            </a:endParaRPr>
          </a:p>
        </p:txBody>
      </p:sp>
      <p:sp>
        <p:nvSpPr>
          <p:cNvPr id="20" name="Rectangle 19"/>
          <p:cNvSpPr/>
          <p:nvPr/>
        </p:nvSpPr>
        <p:spPr bwMode="auto">
          <a:xfrm>
            <a:off x="6019801" y="1262063"/>
            <a:ext cx="2514600" cy="422275"/>
          </a:xfrm>
          <a:prstGeom prst="rect">
            <a:avLst/>
          </a:prstGeom>
          <a:solidFill>
            <a:schemeClr val="accent1"/>
          </a:solidFill>
          <a:ln w="19050" cap="flat" cmpd="sng" algn="ctr">
            <a:solidFill>
              <a:schemeClr val="accent3"/>
            </a:solidFill>
            <a:prstDash val="solid"/>
            <a:round/>
            <a:headEnd type="none" w="med" len="med"/>
            <a:tailEnd type="none" w="med" len="med"/>
          </a:ln>
          <a:effectLst/>
        </p:spPr>
        <p:txBody>
          <a:bodyPr anchor="ctr"/>
          <a:lstStyle/>
          <a:p>
            <a:pPr algn="ctr">
              <a:lnSpc>
                <a:spcPct val="90000"/>
              </a:lnSpc>
              <a:spcBef>
                <a:spcPct val="50000"/>
              </a:spcBef>
              <a:defRPr/>
            </a:pPr>
            <a:r>
              <a:rPr lang="en-US" dirty="0" smtClean="0">
                <a:solidFill>
                  <a:schemeClr val="bg1"/>
                </a:solidFill>
              </a:rPr>
              <a:t>Automotive</a:t>
            </a:r>
            <a:endParaRPr lang="en-US" sz="2400" b="1" dirty="0">
              <a:solidFill>
                <a:schemeClr val="bg1"/>
              </a:solidFill>
            </a:endParaRPr>
          </a:p>
        </p:txBody>
      </p:sp>
      <p:sp>
        <p:nvSpPr>
          <p:cNvPr id="22" name="Content Placeholder 58"/>
          <p:cNvSpPr txBox="1">
            <a:spLocks/>
          </p:cNvSpPr>
          <p:nvPr/>
        </p:nvSpPr>
        <p:spPr bwMode="auto">
          <a:xfrm>
            <a:off x="5233353" y="4269423"/>
            <a:ext cx="3044825" cy="1509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6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Projection</a:t>
            </a:r>
          </a:p>
          <a:p>
            <a:pPr marL="742950" marR="0" lvl="1" indent="-285750" algn="l" defTabSz="914400" rtl="0" eaLnBrk="0" fontAlgn="base" latinLnBrk="0" hangingPunct="0">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Portable </a:t>
            </a:r>
          </a:p>
          <a:p>
            <a:pPr marL="742950" marR="0" lvl="1" indent="-285750" algn="l" defTabSz="914400" rtl="0" eaLnBrk="0" fontAlgn="base" latinLnBrk="0" hangingPunct="0">
              <a:lnSpc>
                <a:spcPct val="100000"/>
              </a:lnSpc>
              <a:spcBef>
                <a:spcPts val="6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rPr>
              <a:t>Desktop</a:t>
            </a:r>
          </a:p>
          <a:p>
            <a:pPr marL="342900" marR="0" lvl="0" indent="-342900" algn="l" defTabSz="914400" rtl="0" eaLnBrk="0" fontAlgn="base" latinLnBrk="0" hangingPunct="0">
              <a:lnSpc>
                <a:spcPct val="100000"/>
              </a:lnSpc>
              <a:spcBef>
                <a:spcPts val="6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idx="4294967295"/>
          </p:nvPr>
        </p:nvSpPr>
        <p:spPr>
          <a:xfrm>
            <a:off x="1412875" y="0"/>
            <a:ext cx="7731125" cy="841375"/>
          </a:xfrm>
        </p:spPr>
        <p:txBody>
          <a:bodyPr/>
          <a:lstStyle/>
          <a:p>
            <a:r>
              <a:rPr lang="en-US" altLang="zh-CN" sz="2400" smtClean="0">
                <a:ea typeface="宋体" charset="-122"/>
              </a:rPr>
              <a:t>PMP4302A: Multi-string LLC AC/DC Driver </a:t>
            </a:r>
            <a:br>
              <a:rPr lang="en-US" altLang="zh-CN" sz="2400" smtClean="0">
                <a:ea typeface="宋体" charset="-122"/>
              </a:rPr>
            </a:br>
            <a:r>
              <a:rPr lang="en-US" altLang="zh-CN" sz="2400" smtClean="0">
                <a:ea typeface="宋体" charset="-122"/>
              </a:rPr>
              <a:t>for general LED lighting</a:t>
            </a:r>
          </a:p>
        </p:txBody>
      </p:sp>
      <p:graphicFrame>
        <p:nvGraphicFramePr>
          <p:cNvPr id="340014" name="Group 46"/>
          <p:cNvGraphicFramePr>
            <a:graphicFrameLocks noGrp="1"/>
          </p:cNvGraphicFramePr>
          <p:nvPr>
            <p:ph sz="half" idx="4294967295"/>
          </p:nvPr>
        </p:nvGraphicFramePr>
        <p:xfrm>
          <a:off x="0" y="920750"/>
          <a:ext cx="9144000" cy="1687195"/>
        </p:xfrm>
        <a:graphic>
          <a:graphicData uri="http://schemas.openxmlformats.org/drawingml/2006/table">
            <a:tbl>
              <a:tblPr/>
              <a:tblGrid>
                <a:gridCol w="1735138"/>
                <a:gridCol w="1476375"/>
                <a:gridCol w="754062"/>
                <a:gridCol w="1590675"/>
                <a:gridCol w="1743075"/>
                <a:gridCol w="601663"/>
                <a:gridCol w="1243012"/>
              </a:tblGrid>
              <a:tr h="327025">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bg1"/>
                          </a:solidFill>
                          <a:effectLst/>
                          <a:latin typeface="Arial" charset="0"/>
                          <a:ea typeface="宋体" charset="-122"/>
                        </a:rPr>
                        <a:t>Reference Design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bg1"/>
                          </a:solidFill>
                          <a:effectLst/>
                          <a:latin typeface="Arial" charset="0"/>
                          <a:ea typeface="宋体" charset="-122"/>
                        </a:rPr>
                        <a:t>TI Parts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bg1"/>
                          </a:solidFill>
                          <a:effectLst/>
                          <a:latin typeface="Arial" charset="0"/>
                          <a:ea typeface="宋体" charset="-122"/>
                        </a:rPr>
                        <a:t>V</a:t>
                      </a:r>
                      <a:r>
                        <a:rPr kumimoji="0" lang="en-US" altLang="zh-CN" sz="1000" b="0" i="0" u="none" strike="noStrike" cap="none" normalizeH="0" baseline="-25000" smtClean="0">
                          <a:ln>
                            <a:noFill/>
                          </a:ln>
                          <a:solidFill>
                            <a:schemeClr val="bg1"/>
                          </a:solidFill>
                          <a:effectLst/>
                          <a:latin typeface="Arial" charset="0"/>
                          <a:ea typeface="宋体" charset="-122"/>
                        </a:rPr>
                        <a:t>in</a:t>
                      </a:r>
                      <a:endParaRPr kumimoji="0" lang="en-US" altLang="zh-CN" sz="1000" b="0" i="0" u="none" strike="noStrike" cap="none" normalizeH="0" baseline="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bg1"/>
                          </a:solidFill>
                          <a:effectLst/>
                          <a:latin typeface="Arial" charset="0"/>
                          <a:ea typeface="宋体" charset="-122"/>
                        </a:rPr>
                        <a:t>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bg1"/>
                          </a:solidFill>
                          <a:effectLst/>
                          <a:latin typeface="Arial" charset="0"/>
                          <a:ea typeface="宋体" charset="-122"/>
                        </a:rPr>
                        <a:t>Topology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bg1"/>
                          </a:solidFill>
                          <a:effectLst/>
                          <a:latin typeface="Arial" charset="0"/>
                          <a:ea typeface="宋体" charset="-122"/>
                        </a:rPr>
                        <a:t>Eff.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bg1"/>
                          </a:solidFill>
                          <a:effectLst/>
                          <a:latin typeface="Arial" charset="0"/>
                          <a:ea typeface="宋体" charset="-122"/>
                        </a:rPr>
                        <a:t>Dimming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698500">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900" b="1" i="0" u="sng" strike="noStrike" cap="none" normalizeH="0" baseline="0" smtClean="0">
                          <a:ln>
                            <a:noFill/>
                          </a:ln>
                          <a:solidFill>
                            <a:srgbClr val="FF0000"/>
                          </a:solidFill>
                          <a:effectLst/>
                          <a:latin typeface="Arial" charset="0"/>
                          <a:ea typeface="宋体" charset="-122"/>
                        </a:rPr>
                        <a:t>PMP4302A:</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900" b="1" i="0" u="sng" strike="noStrike" cap="none" normalizeH="0" baseline="0" smtClean="0">
                          <a:ln>
                            <a:noFill/>
                          </a:ln>
                          <a:solidFill>
                            <a:schemeClr val="tx1"/>
                          </a:solidFill>
                          <a:effectLst/>
                          <a:latin typeface="Arial" charset="0"/>
                          <a:ea typeface="宋体" charset="-122"/>
                        </a:rPr>
                        <a:t>AC input Multi-string LLC converter for general LED lighting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charset="0"/>
                          <a:ea typeface="宋体" charset="-122"/>
                        </a:rPr>
                        <a:t>UCC28810</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900" b="0" i="1" u="none" strike="noStrike" cap="none" normalizeH="0" baseline="0" smtClean="0">
                          <a:ln>
                            <a:noFill/>
                          </a:ln>
                          <a:solidFill>
                            <a:srgbClr val="FF0000"/>
                          </a:solidFill>
                          <a:effectLst/>
                          <a:latin typeface="Arial" charset="0"/>
                          <a:ea typeface="宋体" charset="-122"/>
                        </a:rPr>
                        <a:t> (TM PFC)</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900" b="0" i="0" u="none" strike="noStrike" cap="none" normalizeH="0" baseline="0" smtClean="0">
                          <a:ln>
                            <a:noFill/>
                          </a:ln>
                          <a:solidFill>
                            <a:schemeClr val="tx2"/>
                          </a:solidFill>
                          <a:effectLst/>
                          <a:latin typeface="Arial" charset="0"/>
                          <a:ea typeface="宋体" charset="-122"/>
                        </a:rPr>
                        <a:t>UCC25710</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900" b="0" i="1" u="none" strike="noStrike" cap="none" normalizeH="0" baseline="0" smtClean="0">
                          <a:ln>
                            <a:noFill/>
                          </a:ln>
                          <a:solidFill>
                            <a:srgbClr val="FF0000"/>
                          </a:solidFill>
                          <a:effectLst/>
                          <a:latin typeface="Arial" charset="0"/>
                          <a:ea typeface="宋体" charset="-122"/>
                        </a:rPr>
                        <a:t>(Multi-string LLC)</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Arial" charset="0"/>
                          <a:ea typeface="宋体" charset="-122"/>
                        </a:rPr>
                        <a:t>UCC28610</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900" b="0" i="1" u="none" strike="noStrike" cap="none" normalizeH="0" baseline="0" smtClean="0">
                          <a:ln>
                            <a:noFill/>
                          </a:ln>
                          <a:solidFill>
                            <a:srgbClr val="FF0000"/>
                          </a:solidFill>
                          <a:effectLst/>
                          <a:latin typeface="Arial" charset="0"/>
                          <a:ea typeface="宋体" charset="-122"/>
                        </a:rPr>
                        <a:t>(Aux Flyback)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charset="0"/>
                          <a:ea typeface="宋体" charset="-122"/>
                        </a:rPr>
                        <a:t>90V~264V</a:t>
                      </a:r>
                    </a:p>
                    <a:p>
                      <a:pPr marL="0" marR="0" lvl="0" indent="0" algn="l" defTabSz="914400" rtl="0" eaLnBrk="0" fontAlgn="base" latinLnBrk="0" hangingPunct="0">
                        <a:lnSpc>
                          <a:spcPct val="100000"/>
                        </a:lnSpc>
                        <a:spcBef>
                          <a:spcPct val="6500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charset="0"/>
                          <a:ea typeface="宋体" charset="-122"/>
                        </a:rPr>
                        <a:t>54V@500mA with 4 string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charset="0"/>
                          <a:ea typeface="宋体" charset="-122"/>
                        </a:rPr>
                        <a:t>TM PFC+Multi-string LLC converter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tx1"/>
                          </a:solidFill>
                          <a:effectLst/>
                          <a:latin typeface="Arial" charset="0"/>
                          <a:ea typeface="宋体" charset="-122"/>
                        </a:rPr>
                        <a:t>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rgbClr val="FF0000"/>
                          </a:solidFill>
                          <a:effectLst/>
                          <a:latin typeface="Arial" charset="0"/>
                          <a:ea typeface="宋体" charset="-122"/>
                        </a:rPr>
                        <a:t>PWM dimming with CC2530 daughter board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40003" name="Rectangle 35"/>
          <p:cNvSpPr>
            <a:spLocks noChangeArrowheads="1"/>
          </p:cNvSpPr>
          <p:nvPr/>
        </p:nvSpPr>
        <p:spPr bwMode="auto">
          <a:xfrm>
            <a:off x="4502150" y="2692400"/>
            <a:ext cx="4222750" cy="1593850"/>
          </a:xfrm>
          <a:prstGeom prst="rect">
            <a:avLst/>
          </a:prstGeom>
          <a:noFill/>
          <a:ln w="9525">
            <a:noFill/>
            <a:miter lim="800000"/>
            <a:headEnd/>
            <a:tailEnd/>
          </a:ln>
          <a:effectLst/>
        </p:spPr>
        <p:txBody>
          <a:bodyPr/>
          <a:lstStyle/>
          <a:p>
            <a:pPr marL="342900" indent="-342900" eaLnBrk="0" hangingPunct="0">
              <a:lnSpc>
                <a:spcPct val="90000"/>
              </a:lnSpc>
              <a:spcBef>
                <a:spcPct val="65000"/>
              </a:spcBef>
            </a:pPr>
            <a:r>
              <a:rPr lang="en-US" altLang="zh-CN" sz="1200" u="sng"/>
              <a:t>Features</a:t>
            </a:r>
          </a:p>
          <a:p>
            <a:pPr marL="342900" indent="-342900" eaLnBrk="0" hangingPunct="0">
              <a:lnSpc>
                <a:spcPct val="90000"/>
              </a:lnSpc>
              <a:spcBef>
                <a:spcPct val="65000"/>
              </a:spcBef>
              <a:buFontTx/>
              <a:buChar char="•"/>
            </a:pPr>
            <a:r>
              <a:rPr lang="en-US" altLang="ja-JP" sz="1000" b="0">
                <a:ea typeface="MS PGothic" pitchFamily="34" charset="-128"/>
              </a:rPr>
              <a:t>Lowest cost than AC/DC + DC/DC</a:t>
            </a:r>
          </a:p>
          <a:p>
            <a:pPr marL="342900" indent="-342900" eaLnBrk="0" hangingPunct="0">
              <a:lnSpc>
                <a:spcPct val="90000"/>
              </a:lnSpc>
              <a:spcBef>
                <a:spcPct val="65000"/>
              </a:spcBef>
              <a:buFontTx/>
              <a:buChar char="•"/>
            </a:pPr>
            <a:r>
              <a:rPr lang="en-US" altLang="ja-JP" sz="1000" b="0">
                <a:ea typeface="MS PGothic" pitchFamily="34" charset="-128"/>
              </a:rPr>
              <a:t>Highest efficiency to 92%</a:t>
            </a:r>
          </a:p>
          <a:p>
            <a:pPr marL="342900" indent="-342900" eaLnBrk="0" hangingPunct="0">
              <a:lnSpc>
                <a:spcPct val="90000"/>
              </a:lnSpc>
              <a:spcBef>
                <a:spcPct val="65000"/>
              </a:spcBef>
              <a:buFontTx/>
              <a:buChar char="•"/>
            </a:pPr>
            <a:r>
              <a:rPr lang="en-US" altLang="ja-JP" sz="1000" b="0">
                <a:ea typeface="MS PGothic" pitchFamily="34" charset="-128"/>
              </a:rPr>
              <a:t>PWM dimming compatible</a:t>
            </a:r>
          </a:p>
          <a:p>
            <a:pPr marL="342900" indent="-342900" eaLnBrk="0" hangingPunct="0">
              <a:lnSpc>
                <a:spcPct val="90000"/>
              </a:lnSpc>
              <a:spcBef>
                <a:spcPct val="65000"/>
              </a:spcBef>
              <a:buFontTx/>
              <a:buChar char="•"/>
            </a:pPr>
            <a:r>
              <a:rPr lang="en-US" altLang="ja-JP" sz="1000" b="0">
                <a:ea typeface="MS PGothic" pitchFamily="34" charset="-128"/>
              </a:rPr>
              <a:t>Integrate LED open/short protection and over current protection</a:t>
            </a:r>
          </a:p>
          <a:p>
            <a:pPr marL="342900" indent="-342900" algn="ctr" eaLnBrk="0" hangingPunct="0">
              <a:lnSpc>
                <a:spcPct val="90000"/>
              </a:lnSpc>
              <a:spcBef>
                <a:spcPct val="65000"/>
              </a:spcBef>
              <a:buFontTx/>
              <a:buChar char="•"/>
            </a:pPr>
            <a:endParaRPr lang="en-US" altLang="ja-JP" sz="1000" b="0">
              <a:ea typeface="MS PGothic" pitchFamily="34" charset="-128"/>
            </a:endParaRPr>
          </a:p>
        </p:txBody>
      </p:sp>
      <p:sp>
        <p:nvSpPr>
          <p:cNvPr id="340004" name="Rectangle 36"/>
          <p:cNvSpPr>
            <a:spLocks noChangeArrowheads="1"/>
          </p:cNvSpPr>
          <p:nvPr/>
        </p:nvSpPr>
        <p:spPr bwMode="auto">
          <a:xfrm>
            <a:off x="4524375" y="4114800"/>
            <a:ext cx="4419600" cy="584200"/>
          </a:xfrm>
          <a:prstGeom prst="rect">
            <a:avLst/>
          </a:prstGeom>
          <a:noFill/>
          <a:ln w="9525">
            <a:noFill/>
            <a:miter lim="800000"/>
            <a:headEnd/>
            <a:tailEnd/>
          </a:ln>
          <a:effectLst/>
        </p:spPr>
        <p:txBody>
          <a:bodyPr/>
          <a:lstStyle/>
          <a:p>
            <a:pPr marL="342900" indent="-342900" eaLnBrk="0" hangingPunct="0">
              <a:lnSpc>
                <a:spcPct val="90000"/>
              </a:lnSpc>
              <a:spcBef>
                <a:spcPct val="65000"/>
              </a:spcBef>
            </a:pPr>
            <a:r>
              <a:rPr lang="en-US" altLang="zh-CN" sz="1000" u="sng"/>
              <a:t>Applications</a:t>
            </a:r>
          </a:p>
          <a:p>
            <a:pPr marL="342900" indent="-342900" eaLnBrk="0" hangingPunct="0">
              <a:lnSpc>
                <a:spcPct val="90000"/>
              </a:lnSpc>
              <a:spcBef>
                <a:spcPct val="65000"/>
              </a:spcBef>
              <a:buFontTx/>
              <a:buChar char="•"/>
            </a:pPr>
            <a:r>
              <a:rPr lang="en-US" altLang="zh-CN" sz="1000" b="0"/>
              <a:t>General LED lighting and LED backlight TV</a:t>
            </a:r>
            <a:endParaRPr lang="en-US" altLang="zh-CN" sz="1400"/>
          </a:p>
          <a:p>
            <a:pPr marL="342900" indent="-342900" algn="ctr" eaLnBrk="0" hangingPunct="0">
              <a:lnSpc>
                <a:spcPct val="90000"/>
              </a:lnSpc>
              <a:spcBef>
                <a:spcPct val="65000"/>
              </a:spcBef>
            </a:pPr>
            <a:endParaRPr lang="zh-CN" altLang="en-US" sz="1600" b="0"/>
          </a:p>
        </p:txBody>
      </p:sp>
      <p:sp>
        <p:nvSpPr>
          <p:cNvPr id="340005" name="Rectangle 37"/>
          <p:cNvSpPr>
            <a:spLocks noChangeArrowheads="1"/>
          </p:cNvSpPr>
          <p:nvPr/>
        </p:nvSpPr>
        <p:spPr bwMode="auto">
          <a:xfrm>
            <a:off x="0" y="1304925"/>
            <a:ext cx="9144000" cy="0"/>
          </a:xfrm>
          <a:prstGeom prst="rect">
            <a:avLst/>
          </a:prstGeom>
          <a:noFill/>
          <a:ln w="38100" algn="ctr">
            <a:noFill/>
            <a:miter lim="800000"/>
            <a:headEnd/>
            <a:tailEnd type="none" w="lg" len="lg"/>
          </a:ln>
          <a:effectLst/>
        </p:spPr>
        <p:txBody>
          <a:bodyPr wrap="none" anchor="ctr">
            <a:spAutoFit/>
          </a:bodyPr>
          <a:lstStyle/>
          <a:p>
            <a:endParaRPr lang="zh-CN" altLang="en-US"/>
          </a:p>
        </p:txBody>
      </p:sp>
      <p:sp>
        <p:nvSpPr>
          <p:cNvPr id="340006" name="Rectangle 38"/>
          <p:cNvSpPr>
            <a:spLocks noChangeArrowheads="1"/>
          </p:cNvSpPr>
          <p:nvPr/>
        </p:nvSpPr>
        <p:spPr bwMode="auto">
          <a:xfrm>
            <a:off x="0" y="1304925"/>
            <a:ext cx="9144000" cy="0"/>
          </a:xfrm>
          <a:prstGeom prst="rect">
            <a:avLst/>
          </a:prstGeom>
          <a:noFill/>
          <a:ln w="38100" algn="ctr">
            <a:noFill/>
            <a:miter lim="800000"/>
            <a:headEnd/>
            <a:tailEnd type="none" w="lg" len="lg"/>
          </a:ln>
          <a:effectLst/>
        </p:spPr>
        <p:txBody>
          <a:bodyPr wrap="none" anchor="ctr">
            <a:spAutoFit/>
          </a:bodyPr>
          <a:lstStyle/>
          <a:p>
            <a:endParaRPr lang="zh-CN" altLang="en-US"/>
          </a:p>
        </p:txBody>
      </p:sp>
      <p:sp>
        <p:nvSpPr>
          <p:cNvPr id="340007" name="Rectangle 39"/>
          <p:cNvSpPr>
            <a:spLocks noChangeArrowheads="1"/>
          </p:cNvSpPr>
          <p:nvPr/>
        </p:nvSpPr>
        <p:spPr bwMode="auto">
          <a:xfrm>
            <a:off x="0" y="1966913"/>
            <a:ext cx="9144000" cy="0"/>
          </a:xfrm>
          <a:prstGeom prst="rect">
            <a:avLst/>
          </a:prstGeom>
          <a:noFill/>
          <a:ln w="38100" algn="ctr">
            <a:noFill/>
            <a:miter lim="800000"/>
            <a:headEnd/>
            <a:tailEnd type="none" w="lg" len="lg"/>
          </a:ln>
          <a:effectLst/>
        </p:spPr>
        <p:txBody>
          <a:bodyPr wrap="none" anchor="ctr">
            <a:spAutoFit/>
          </a:bodyPr>
          <a:lstStyle/>
          <a:p>
            <a:endParaRPr lang="zh-CN" altLang="en-US"/>
          </a:p>
        </p:txBody>
      </p:sp>
      <p:graphicFrame>
        <p:nvGraphicFramePr>
          <p:cNvPr id="340008" name="Object 40"/>
          <p:cNvGraphicFramePr>
            <a:graphicFrameLocks noGrp="1" noChangeAspect="1"/>
          </p:cNvGraphicFramePr>
          <p:nvPr>
            <p:ph sz="half" idx="4294967295"/>
          </p:nvPr>
        </p:nvGraphicFramePr>
        <p:xfrm>
          <a:off x="0" y="2611438"/>
          <a:ext cx="4475163" cy="3055937"/>
        </p:xfrm>
        <a:graphic>
          <a:graphicData uri="http://schemas.openxmlformats.org/presentationml/2006/ole">
            <mc:AlternateContent xmlns:mc="http://schemas.openxmlformats.org/markup-compatibility/2006">
              <mc:Choice xmlns:v="urn:schemas-microsoft-com:vml" Requires="v">
                <p:oleObj spid="_x0000_s340009" name="Visio" r:id="rId3" imgW="8680323" imgH="5153787" progId="">
                  <p:embed/>
                </p:oleObj>
              </mc:Choice>
              <mc:Fallback>
                <p:oleObj name="Visio" r:id="rId3" imgW="8680323" imgH="5153787" progId="">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11438"/>
                        <a:ext cx="4475163" cy="30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0009" name="Text Box 41"/>
          <p:cNvSpPr txBox="1">
            <a:spLocks noChangeArrowheads="1"/>
          </p:cNvSpPr>
          <p:nvPr/>
        </p:nvSpPr>
        <p:spPr bwMode="auto">
          <a:xfrm>
            <a:off x="808038" y="4332288"/>
            <a:ext cx="860425" cy="274637"/>
          </a:xfrm>
          <a:prstGeom prst="rect">
            <a:avLst/>
          </a:prstGeom>
          <a:solidFill>
            <a:srgbClr val="FFED9F"/>
          </a:solidFill>
          <a:ln w="9525">
            <a:noFill/>
            <a:miter lim="800000"/>
            <a:headEnd/>
            <a:tailEnd/>
          </a:ln>
          <a:effectLst/>
        </p:spPr>
        <p:txBody>
          <a:bodyPr wrap="none">
            <a:spAutoFit/>
          </a:bodyPr>
          <a:lstStyle/>
          <a:p>
            <a:r>
              <a:rPr lang="en-US" altLang="zh-CN" sz="1200" b="0"/>
              <a:t>UCC28810</a:t>
            </a:r>
          </a:p>
        </p:txBody>
      </p:sp>
      <p:sp>
        <p:nvSpPr>
          <p:cNvPr id="340010" name="Text Box 42"/>
          <p:cNvSpPr txBox="1">
            <a:spLocks noChangeArrowheads="1"/>
          </p:cNvSpPr>
          <p:nvPr/>
        </p:nvSpPr>
        <p:spPr bwMode="auto">
          <a:xfrm>
            <a:off x="3140075" y="5462588"/>
            <a:ext cx="862013" cy="274637"/>
          </a:xfrm>
          <a:prstGeom prst="rect">
            <a:avLst/>
          </a:prstGeom>
          <a:solidFill>
            <a:srgbClr val="FFED9F"/>
          </a:solidFill>
          <a:ln w="9525">
            <a:noFill/>
            <a:miter lim="800000"/>
            <a:headEnd/>
            <a:tailEnd/>
          </a:ln>
          <a:effectLst/>
        </p:spPr>
        <p:txBody>
          <a:bodyPr wrap="none">
            <a:spAutoFit/>
          </a:bodyPr>
          <a:lstStyle/>
          <a:p>
            <a:r>
              <a:rPr lang="en-US" altLang="zh-CN" sz="1200" b="0"/>
              <a:t>UCC25710</a:t>
            </a:r>
          </a:p>
        </p:txBody>
      </p:sp>
      <p:pic>
        <p:nvPicPr>
          <p:cNvPr id="340011" name="Picture 43" descr="20110530240"/>
          <p:cNvPicPr>
            <a:picLocks noChangeAspect="1" noChangeArrowheads="1"/>
          </p:cNvPicPr>
          <p:nvPr/>
        </p:nvPicPr>
        <p:blipFill>
          <a:blip r:embed="rId5" cstate="print"/>
          <a:srcRect l="1607" t="30011" b="28938"/>
          <a:stretch>
            <a:fillRect/>
          </a:stretch>
        </p:blipFill>
        <p:spPr bwMode="auto">
          <a:xfrm>
            <a:off x="4546600" y="4759325"/>
            <a:ext cx="4421188" cy="149701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a:xfrm>
            <a:off x="1412875" y="0"/>
            <a:ext cx="7731125" cy="841375"/>
          </a:xfrm>
        </p:spPr>
        <p:txBody>
          <a:bodyPr/>
          <a:lstStyle/>
          <a:p>
            <a:r>
              <a:rPr lang="en-US" altLang="zh-CN" sz="2400" smtClean="0">
                <a:ea typeface="宋体" charset="-122"/>
              </a:rPr>
              <a:t>PMP4317: Single-string LLC AC/DC Driver </a:t>
            </a:r>
            <a:br>
              <a:rPr lang="en-US" altLang="zh-CN" sz="2400" smtClean="0">
                <a:ea typeface="宋体" charset="-122"/>
              </a:rPr>
            </a:br>
            <a:r>
              <a:rPr lang="en-US" altLang="zh-CN" sz="2400" smtClean="0">
                <a:ea typeface="宋体" charset="-122"/>
              </a:rPr>
              <a:t>for general LED lighting</a:t>
            </a:r>
          </a:p>
        </p:txBody>
      </p:sp>
      <p:graphicFrame>
        <p:nvGraphicFramePr>
          <p:cNvPr id="343086" name="Group 46"/>
          <p:cNvGraphicFramePr>
            <a:graphicFrameLocks noGrp="1"/>
          </p:cNvGraphicFramePr>
          <p:nvPr>
            <p:ph sz="half" idx="4294967295"/>
          </p:nvPr>
        </p:nvGraphicFramePr>
        <p:xfrm>
          <a:off x="0" y="920750"/>
          <a:ext cx="9144000" cy="1828165"/>
        </p:xfrm>
        <a:graphic>
          <a:graphicData uri="http://schemas.openxmlformats.org/drawingml/2006/table">
            <a:tbl>
              <a:tblPr/>
              <a:tblGrid>
                <a:gridCol w="1735138"/>
                <a:gridCol w="1476375"/>
                <a:gridCol w="754062"/>
                <a:gridCol w="1590675"/>
                <a:gridCol w="1743075"/>
                <a:gridCol w="601663"/>
                <a:gridCol w="1243012"/>
              </a:tblGrid>
              <a:tr h="327025">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bg1"/>
                          </a:solidFill>
                          <a:effectLst/>
                          <a:latin typeface="Arial" charset="0"/>
                          <a:ea typeface="宋体" charset="-122"/>
                        </a:rPr>
                        <a:t>Reference Design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bg1"/>
                          </a:solidFill>
                          <a:effectLst/>
                          <a:latin typeface="Arial" charset="0"/>
                          <a:ea typeface="宋体" charset="-122"/>
                        </a:rPr>
                        <a:t>TI Parts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bg1"/>
                          </a:solidFill>
                          <a:effectLst/>
                          <a:latin typeface="Arial" charset="0"/>
                          <a:ea typeface="宋体" charset="-122"/>
                        </a:rPr>
                        <a:t>V</a:t>
                      </a:r>
                      <a:r>
                        <a:rPr kumimoji="0" lang="en-US" altLang="zh-CN" sz="1200" b="0" i="0" u="none" strike="noStrike" cap="none" normalizeH="0" baseline="-25000" smtClean="0">
                          <a:ln>
                            <a:noFill/>
                          </a:ln>
                          <a:solidFill>
                            <a:schemeClr val="bg1"/>
                          </a:solidFill>
                          <a:effectLst/>
                          <a:latin typeface="Arial" charset="0"/>
                          <a:ea typeface="宋体" charset="-122"/>
                        </a:rPr>
                        <a:t>in</a:t>
                      </a:r>
                      <a:endParaRPr kumimoji="0" lang="en-US" altLang="zh-CN" sz="1200" b="0" i="0" u="none" strike="noStrike" cap="none" normalizeH="0" baseline="0" smtClean="0">
                        <a:ln>
                          <a:noFill/>
                        </a:ln>
                        <a:solidFill>
                          <a:schemeClr val="bg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bg1"/>
                          </a:solidFill>
                          <a:effectLst/>
                          <a:latin typeface="Arial" charset="0"/>
                          <a:ea typeface="宋体" charset="-122"/>
                        </a:rPr>
                        <a:t>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bg1"/>
                          </a:solidFill>
                          <a:effectLst/>
                          <a:latin typeface="Arial" charset="0"/>
                          <a:ea typeface="宋体" charset="-122"/>
                        </a:rPr>
                        <a:t>Topology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bg1"/>
                          </a:solidFill>
                          <a:effectLst/>
                          <a:latin typeface="Arial" charset="0"/>
                          <a:ea typeface="宋体" charset="-122"/>
                        </a:rPr>
                        <a:t>Eff.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200" b="0" i="0" u="none" strike="noStrike" cap="none" normalizeH="0" baseline="0" smtClean="0">
                          <a:ln>
                            <a:noFill/>
                          </a:ln>
                          <a:solidFill>
                            <a:schemeClr val="bg1"/>
                          </a:solidFill>
                          <a:effectLst/>
                          <a:latin typeface="Arial" charset="0"/>
                          <a:ea typeface="宋体" charset="-122"/>
                        </a:rPr>
                        <a:t>Dimming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698500">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000" b="1" i="0" u="sng" strike="noStrike" cap="none" normalizeH="0" baseline="0" smtClean="0">
                          <a:ln>
                            <a:noFill/>
                          </a:ln>
                          <a:solidFill>
                            <a:srgbClr val="FF0000"/>
                          </a:solidFill>
                          <a:effectLst/>
                          <a:latin typeface="Arial" charset="0"/>
                          <a:ea typeface="宋体" charset="-122"/>
                        </a:rPr>
                        <a:t>PMP4317:</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000" b="1" i="0" u="sng" strike="noStrike" cap="none" normalizeH="0" baseline="0" smtClean="0">
                          <a:ln>
                            <a:noFill/>
                          </a:ln>
                          <a:solidFill>
                            <a:schemeClr val="tx1"/>
                          </a:solidFill>
                          <a:effectLst/>
                          <a:latin typeface="Arial" charset="0"/>
                          <a:ea typeface="宋体" charset="-122"/>
                        </a:rPr>
                        <a:t>AC input single-string LLC converter for general LED lighting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charset="0"/>
                          <a:ea typeface="宋体" charset="-122"/>
                        </a:rPr>
                        <a:t>UCC28810</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000" b="0" i="1" u="none" strike="noStrike" cap="none" normalizeH="0" baseline="0" smtClean="0">
                          <a:ln>
                            <a:noFill/>
                          </a:ln>
                          <a:solidFill>
                            <a:srgbClr val="FF0000"/>
                          </a:solidFill>
                          <a:effectLst/>
                          <a:latin typeface="Arial" charset="0"/>
                          <a:ea typeface="宋体" charset="-122"/>
                        </a:rPr>
                        <a:t> (TM PFC)</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tx2"/>
                          </a:solidFill>
                          <a:effectLst/>
                          <a:latin typeface="Arial" charset="0"/>
                          <a:ea typeface="宋体" charset="-122"/>
                        </a:rPr>
                        <a:t>UCC25710</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000" b="0" i="1" u="none" strike="noStrike" cap="none" normalizeH="0" baseline="0" smtClean="0">
                          <a:ln>
                            <a:noFill/>
                          </a:ln>
                          <a:solidFill>
                            <a:srgbClr val="FF0000"/>
                          </a:solidFill>
                          <a:effectLst/>
                          <a:latin typeface="Arial" charset="0"/>
                          <a:ea typeface="宋体" charset="-122"/>
                        </a:rPr>
                        <a:t>(Multi-string LLC)</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Arial" charset="0"/>
                          <a:ea typeface="宋体" charset="-122"/>
                        </a:rPr>
                        <a:t>UCC28610</a:t>
                      </a:r>
                    </a:p>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000" b="0" i="1" u="none" strike="noStrike" cap="none" normalizeH="0" baseline="0" smtClean="0">
                          <a:ln>
                            <a:noFill/>
                          </a:ln>
                          <a:solidFill>
                            <a:srgbClr val="FF0000"/>
                          </a:solidFill>
                          <a:effectLst/>
                          <a:latin typeface="Arial" charset="0"/>
                          <a:ea typeface="宋体" charset="-122"/>
                        </a:rPr>
                        <a:t>(Aux Flyback)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charset="-122"/>
                        </a:rPr>
                        <a:t>90V~264V</a:t>
                      </a:r>
                    </a:p>
                    <a:p>
                      <a:pPr marL="0" marR="0" lvl="0" indent="0" algn="l" defTabSz="914400" rtl="0" eaLnBrk="0" fontAlgn="base" latinLnBrk="0" hangingPunct="0">
                        <a:lnSpc>
                          <a:spcPct val="100000"/>
                        </a:lnSpc>
                        <a:spcBef>
                          <a:spcPct val="6500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charset="-122"/>
                        </a:rPr>
                        <a:t>200V@700mA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6500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charset="-122"/>
                        </a:rPr>
                        <a:t>TM PFC+single string LLC converter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Arial" charset="0"/>
                          <a:ea typeface="宋体" charset="-122"/>
                        </a:rPr>
                        <a:t>94.5%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rgbClr val="FF0000"/>
                          </a:solidFill>
                          <a:effectLst/>
                          <a:latin typeface="Arial" charset="0"/>
                          <a:ea typeface="宋体" charset="-122"/>
                        </a:rPr>
                        <a:t>PWM dimming with CC2530 daughter board</a:t>
                      </a:r>
                    </a:p>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rgbClr val="FF0000"/>
                          </a:solidFill>
                          <a:effectLst/>
                          <a:latin typeface="Arial" charset="0"/>
                          <a:ea typeface="宋体" charset="-122"/>
                        </a:rPr>
                        <a:t>Or </a:t>
                      </a:r>
                    </a:p>
                    <a:p>
                      <a:pPr marL="0" marR="0" lvl="0" indent="0" algn="ctr" defTabSz="914400" rtl="0" eaLnBrk="0" fontAlgn="base" latinLnBrk="0" hangingPunct="0">
                        <a:lnSpc>
                          <a:spcPct val="100000"/>
                        </a:lnSpc>
                        <a:spcBef>
                          <a:spcPct val="65000"/>
                        </a:spcBef>
                        <a:spcAft>
                          <a:spcPct val="0"/>
                        </a:spcAft>
                        <a:buClrTx/>
                        <a:buSzTx/>
                        <a:buFontTx/>
                        <a:buNone/>
                        <a:tabLst/>
                      </a:pPr>
                      <a:r>
                        <a:rPr kumimoji="0" lang="en-US" altLang="zh-CN" sz="1000" b="0" i="0" u="none" strike="noStrike" cap="none" normalizeH="0" baseline="0" smtClean="0">
                          <a:ln>
                            <a:noFill/>
                          </a:ln>
                          <a:solidFill>
                            <a:srgbClr val="FF0000"/>
                          </a:solidFill>
                          <a:effectLst/>
                          <a:latin typeface="Arial" charset="0"/>
                          <a:ea typeface="宋体" charset="-122"/>
                        </a:rPr>
                        <a:t>0~10V analog dimming</a:t>
                      </a:r>
                    </a:p>
                    <a:p>
                      <a:pPr marL="0" marR="0" lvl="0" indent="0" algn="ctr" defTabSz="914400" rtl="0" eaLnBrk="0" fontAlgn="base" latinLnBrk="0" hangingPunct="0">
                        <a:lnSpc>
                          <a:spcPct val="100000"/>
                        </a:lnSpc>
                        <a:spcBef>
                          <a:spcPct val="65000"/>
                        </a:spcBef>
                        <a:spcAft>
                          <a:spcPct val="0"/>
                        </a:spcAft>
                        <a:buClrTx/>
                        <a:buSzTx/>
                        <a:buFontTx/>
                        <a:buNone/>
                        <a:tabLst/>
                      </a:pPr>
                      <a:endParaRPr kumimoji="0" lang="en-US" altLang="zh-CN" sz="1000" b="0" i="0" u="none" strike="noStrike" cap="none" normalizeH="0" baseline="0" smtClean="0">
                        <a:ln>
                          <a:noFill/>
                        </a:ln>
                        <a:solidFill>
                          <a:srgbClr val="FF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43075" name="Rectangle 35"/>
          <p:cNvSpPr>
            <a:spLocks noChangeArrowheads="1"/>
          </p:cNvSpPr>
          <p:nvPr/>
        </p:nvSpPr>
        <p:spPr bwMode="auto">
          <a:xfrm>
            <a:off x="4502150" y="2743200"/>
            <a:ext cx="4222750" cy="1593850"/>
          </a:xfrm>
          <a:prstGeom prst="rect">
            <a:avLst/>
          </a:prstGeom>
          <a:noFill/>
          <a:ln w="9525">
            <a:noFill/>
            <a:miter lim="800000"/>
            <a:headEnd/>
            <a:tailEnd/>
          </a:ln>
          <a:effectLst/>
        </p:spPr>
        <p:txBody>
          <a:bodyPr/>
          <a:lstStyle/>
          <a:p>
            <a:pPr marL="342900" indent="-342900" eaLnBrk="0" hangingPunct="0">
              <a:lnSpc>
                <a:spcPct val="90000"/>
              </a:lnSpc>
              <a:spcBef>
                <a:spcPct val="65000"/>
              </a:spcBef>
            </a:pPr>
            <a:r>
              <a:rPr lang="en-US" altLang="zh-CN" sz="1200" u="sng"/>
              <a:t>Features</a:t>
            </a:r>
          </a:p>
          <a:p>
            <a:pPr marL="342900" indent="-342900" eaLnBrk="0" hangingPunct="0">
              <a:lnSpc>
                <a:spcPct val="90000"/>
              </a:lnSpc>
              <a:spcBef>
                <a:spcPct val="65000"/>
              </a:spcBef>
              <a:buFontTx/>
              <a:buChar char="•"/>
            </a:pPr>
            <a:r>
              <a:rPr lang="en-US" altLang="ja-JP" sz="1000" b="0">
                <a:ea typeface="MS PGothic" pitchFamily="34" charset="-128"/>
              </a:rPr>
              <a:t>Lowest cost </a:t>
            </a:r>
          </a:p>
          <a:p>
            <a:pPr marL="342900" indent="-342900" eaLnBrk="0" hangingPunct="0">
              <a:lnSpc>
                <a:spcPct val="90000"/>
              </a:lnSpc>
              <a:spcBef>
                <a:spcPct val="65000"/>
              </a:spcBef>
              <a:buFontTx/>
              <a:buChar char="•"/>
            </a:pPr>
            <a:r>
              <a:rPr lang="en-US" altLang="ja-JP" sz="1000" b="0">
                <a:ea typeface="MS PGothic" pitchFamily="34" charset="-128"/>
              </a:rPr>
              <a:t>Highest efficiency to 94%</a:t>
            </a:r>
          </a:p>
          <a:p>
            <a:pPr marL="342900" indent="-342900" eaLnBrk="0" hangingPunct="0">
              <a:lnSpc>
                <a:spcPct val="90000"/>
              </a:lnSpc>
              <a:spcBef>
                <a:spcPct val="65000"/>
              </a:spcBef>
              <a:buFontTx/>
              <a:buChar char="•"/>
            </a:pPr>
            <a:r>
              <a:rPr lang="en-US" altLang="ja-JP" sz="1000" b="0">
                <a:ea typeface="MS PGothic" pitchFamily="34" charset="-128"/>
              </a:rPr>
              <a:t>PWM and analog dimming compatible</a:t>
            </a:r>
          </a:p>
          <a:p>
            <a:pPr marL="342900" indent="-342900" eaLnBrk="0" hangingPunct="0">
              <a:lnSpc>
                <a:spcPct val="90000"/>
              </a:lnSpc>
              <a:spcBef>
                <a:spcPct val="65000"/>
              </a:spcBef>
              <a:buFontTx/>
              <a:buChar char="•"/>
            </a:pPr>
            <a:r>
              <a:rPr lang="en-US" altLang="ja-JP" sz="1000" b="0">
                <a:ea typeface="MS PGothic" pitchFamily="34" charset="-128"/>
              </a:rPr>
              <a:t>Integrate LED open/short protection and over current protection</a:t>
            </a:r>
          </a:p>
          <a:p>
            <a:pPr marL="342900" indent="-342900" algn="ctr" eaLnBrk="0" hangingPunct="0">
              <a:lnSpc>
                <a:spcPct val="90000"/>
              </a:lnSpc>
              <a:spcBef>
                <a:spcPct val="65000"/>
              </a:spcBef>
              <a:buFontTx/>
              <a:buChar char="•"/>
            </a:pPr>
            <a:endParaRPr lang="en-US" altLang="ja-JP" sz="1000" b="0">
              <a:ea typeface="MS PGothic" pitchFamily="34" charset="-128"/>
            </a:endParaRPr>
          </a:p>
        </p:txBody>
      </p:sp>
      <p:sp>
        <p:nvSpPr>
          <p:cNvPr id="343076" name="Rectangle 36"/>
          <p:cNvSpPr>
            <a:spLocks noChangeArrowheads="1"/>
          </p:cNvSpPr>
          <p:nvPr/>
        </p:nvSpPr>
        <p:spPr bwMode="auto">
          <a:xfrm>
            <a:off x="4524375" y="4114800"/>
            <a:ext cx="4419600" cy="584200"/>
          </a:xfrm>
          <a:prstGeom prst="rect">
            <a:avLst/>
          </a:prstGeom>
          <a:noFill/>
          <a:ln w="9525">
            <a:noFill/>
            <a:miter lim="800000"/>
            <a:headEnd/>
            <a:tailEnd/>
          </a:ln>
          <a:effectLst/>
        </p:spPr>
        <p:txBody>
          <a:bodyPr/>
          <a:lstStyle/>
          <a:p>
            <a:pPr marL="342900" indent="-342900" eaLnBrk="0" hangingPunct="0">
              <a:lnSpc>
                <a:spcPct val="90000"/>
              </a:lnSpc>
              <a:spcBef>
                <a:spcPct val="65000"/>
              </a:spcBef>
            </a:pPr>
            <a:r>
              <a:rPr lang="en-US" altLang="zh-CN" sz="1200" u="sng"/>
              <a:t>Applications</a:t>
            </a:r>
          </a:p>
          <a:p>
            <a:pPr marL="342900" indent="-342900" eaLnBrk="0" hangingPunct="0">
              <a:lnSpc>
                <a:spcPct val="90000"/>
              </a:lnSpc>
              <a:spcBef>
                <a:spcPct val="65000"/>
              </a:spcBef>
              <a:buFontTx/>
              <a:buChar char="•"/>
            </a:pPr>
            <a:r>
              <a:rPr lang="en-US" altLang="zh-CN" sz="1000" b="0"/>
              <a:t>General LED lighting and LED backlight TV</a:t>
            </a:r>
            <a:endParaRPr lang="en-US" altLang="zh-CN" sz="1400"/>
          </a:p>
          <a:p>
            <a:pPr marL="342900" indent="-342900" algn="ctr" eaLnBrk="0" hangingPunct="0">
              <a:lnSpc>
                <a:spcPct val="90000"/>
              </a:lnSpc>
              <a:spcBef>
                <a:spcPct val="65000"/>
              </a:spcBef>
            </a:pPr>
            <a:endParaRPr lang="zh-CN" altLang="en-US" sz="1600" b="0"/>
          </a:p>
        </p:txBody>
      </p:sp>
      <p:sp>
        <p:nvSpPr>
          <p:cNvPr id="343077" name="Rectangle 37"/>
          <p:cNvSpPr>
            <a:spLocks noChangeArrowheads="1"/>
          </p:cNvSpPr>
          <p:nvPr/>
        </p:nvSpPr>
        <p:spPr bwMode="auto">
          <a:xfrm>
            <a:off x="0" y="1304925"/>
            <a:ext cx="9144000" cy="0"/>
          </a:xfrm>
          <a:prstGeom prst="rect">
            <a:avLst/>
          </a:prstGeom>
          <a:noFill/>
          <a:ln w="38100" algn="ctr">
            <a:noFill/>
            <a:miter lim="800000"/>
            <a:headEnd/>
            <a:tailEnd type="none" w="lg" len="lg"/>
          </a:ln>
          <a:effectLst/>
        </p:spPr>
        <p:txBody>
          <a:bodyPr wrap="none" anchor="ctr">
            <a:spAutoFit/>
          </a:bodyPr>
          <a:lstStyle/>
          <a:p>
            <a:endParaRPr lang="zh-CN" altLang="en-US"/>
          </a:p>
        </p:txBody>
      </p:sp>
      <p:sp>
        <p:nvSpPr>
          <p:cNvPr id="343078" name="Rectangle 38"/>
          <p:cNvSpPr>
            <a:spLocks noChangeArrowheads="1"/>
          </p:cNvSpPr>
          <p:nvPr/>
        </p:nvSpPr>
        <p:spPr bwMode="auto">
          <a:xfrm>
            <a:off x="0" y="1330325"/>
            <a:ext cx="9144000" cy="0"/>
          </a:xfrm>
          <a:prstGeom prst="rect">
            <a:avLst/>
          </a:prstGeom>
          <a:noFill/>
          <a:ln w="38100" algn="ctr">
            <a:noFill/>
            <a:miter lim="800000"/>
            <a:headEnd/>
            <a:tailEnd type="none" w="lg" len="lg"/>
          </a:ln>
          <a:effectLst/>
        </p:spPr>
        <p:txBody>
          <a:bodyPr wrap="none" anchor="ctr">
            <a:spAutoFit/>
          </a:bodyPr>
          <a:lstStyle/>
          <a:p>
            <a:endParaRPr lang="zh-CN" altLang="en-US"/>
          </a:p>
        </p:txBody>
      </p:sp>
      <p:sp>
        <p:nvSpPr>
          <p:cNvPr id="343079" name="Rectangle 39"/>
          <p:cNvSpPr>
            <a:spLocks noChangeArrowheads="1"/>
          </p:cNvSpPr>
          <p:nvPr/>
        </p:nvSpPr>
        <p:spPr bwMode="auto">
          <a:xfrm>
            <a:off x="0" y="1966913"/>
            <a:ext cx="9144000" cy="0"/>
          </a:xfrm>
          <a:prstGeom prst="rect">
            <a:avLst/>
          </a:prstGeom>
          <a:noFill/>
          <a:ln w="38100" algn="ctr">
            <a:noFill/>
            <a:miter lim="800000"/>
            <a:headEnd/>
            <a:tailEnd type="none" w="lg" len="lg"/>
          </a:ln>
          <a:effectLst/>
        </p:spPr>
        <p:txBody>
          <a:bodyPr wrap="none" anchor="ctr">
            <a:spAutoFit/>
          </a:bodyPr>
          <a:lstStyle/>
          <a:p>
            <a:endParaRPr lang="zh-CN" altLang="en-US"/>
          </a:p>
        </p:txBody>
      </p:sp>
      <p:sp>
        <p:nvSpPr>
          <p:cNvPr id="343080" name="Text Box 40"/>
          <p:cNvSpPr txBox="1">
            <a:spLocks noChangeArrowheads="1"/>
          </p:cNvSpPr>
          <p:nvPr/>
        </p:nvSpPr>
        <p:spPr bwMode="auto">
          <a:xfrm>
            <a:off x="808038" y="4332288"/>
            <a:ext cx="860425" cy="274637"/>
          </a:xfrm>
          <a:prstGeom prst="rect">
            <a:avLst/>
          </a:prstGeom>
          <a:solidFill>
            <a:srgbClr val="FFED9F"/>
          </a:solidFill>
          <a:ln w="9525">
            <a:noFill/>
            <a:miter lim="800000"/>
            <a:headEnd/>
            <a:tailEnd/>
          </a:ln>
          <a:effectLst/>
        </p:spPr>
        <p:txBody>
          <a:bodyPr wrap="none">
            <a:spAutoFit/>
          </a:bodyPr>
          <a:lstStyle/>
          <a:p>
            <a:r>
              <a:rPr lang="en-US" altLang="zh-CN" sz="1200" b="0"/>
              <a:t>UCC28810</a:t>
            </a:r>
          </a:p>
        </p:txBody>
      </p:sp>
      <p:sp>
        <p:nvSpPr>
          <p:cNvPr id="343081" name="Text Box 41"/>
          <p:cNvSpPr txBox="1">
            <a:spLocks noChangeArrowheads="1"/>
          </p:cNvSpPr>
          <p:nvPr/>
        </p:nvSpPr>
        <p:spPr bwMode="auto">
          <a:xfrm>
            <a:off x="2789238" y="4344988"/>
            <a:ext cx="860425" cy="274637"/>
          </a:xfrm>
          <a:prstGeom prst="rect">
            <a:avLst/>
          </a:prstGeom>
          <a:solidFill>
            <a:srgbClr val="FFED9F"/>
          </a:solidFill>
          <a:ln w="9525">
            <a:noFill/>
            <a:miter lim="800000"/>
            <a:headEnd/>
            <a:tailEnd/>
          </a:ln>
          <a:effectLst/>
        </p:spPr>
        <p:txBody>
          <a:bodyPr wrap="none">
            <a:spAutoFit/>
          </a:bodyPr>
          <a:lstStyle/>
          <a:p>
            <a:r>
              <a:rPr lang="en-US" altLang="zh-CN" sz="1200" b="0"/>
              <a:t>UCC25710</a:t>
            </a:r>
          </a:p>
        </p:txBody>
      </p:sp>
      <p:graphicFrame>
        <p:nvGraphicFramePr>
          <p:cNvPr id="343082" name="Object 42"/>
          <p:cNvGraphicFramePr>
            <a:graphicFrameLocks noGrp="1" noChangeAspect="1"/>
          </p:cNvGraphicFramePr>
          <p:nvPr>
            <p:ph sz="half" idx="4294967295"/>
          </p:nvPr>
        </p:nvGraphicFramePr>
        <p:xfrm>
          <a:off x="0" y="3203575"/>
          <a:ext cx="4779963" cy="2232025"/>
        </p:xfrm>
        <a:graphic>
          <a:graphicData uri="http://schemas.openxmlformats.org/presentationml/2006/ole">
            <mc:AlternateContent xmlns:mc="http://schemas.openxmlformats.org/markup-compatibility/2006">
              <mc:Choice xmlns:v="urn:schemas-microsoft-com:vml" Requires="v">
                <p:oleObj spid="_x0000_s343083" name="Visio" r:id="rId3" imgW="7686675" imgH="3311652" progId="">
                  <p:embed/>
                </p:oleObj>
              </mc:Choice>
              <mc:Fallback>
                <p:oleObj name="Visio" r:id="rId3" imgW="7686675" imgH="3311652" progId="">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3575"/>
                        <a:ext cx="4779963"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43083" name="Picture 43" descr="IMAG0328"/>
          <p:cNvPicPr>
            <a:picLocks noChangeAspect="1" noChangeArrowheads="1"/>
          </p:cNvPicPr>
          <p:nvPr/>
        </p:nvPicPr>
        <p:blipFill>
          <a:blip r:embed="rId5" cstate="print"/>
          <a:srcRect/>
          <a:stretch>
            <a:fillRect/>
          </a:stretch>
        </p:blipFill>
        <p:spPr bwMode="auto">
          <a:xfrm>
            <a:off x="4916488" y="4632325"/>
            <a:ext cx="3398837" cy="1665288"/>
          </a:xfrm>
          <a:prstGeom prst="rect">
            <a:avLst/>
          </a:prstGeom>
          <a:noFill/>
        </p:spPr>
      </p:pic>
      <p:sp>
        <p:nvSpPr>
          <p:cNvPr id="343084" name="Text Box 44"/>
          <p:cNvSpPr txBox="1">
            <a:spLocks noChangeArrowheads="1"/>
          </p:cNvSpPr>
          <p:nvPr/>
        </p:nvSpPr>
        <p:spPr bwMode="auto">
          <a:xfrm>
            <a:off x="3068638" y="2846388"/>
            <a:ext cx="1408112" cy="381000"/>
          </a:xfrm>
          <a:prstGeom prst="rect">
            <a:avLst/>
          </a:prstGeom>
          <a:noFill/>
          <a:ln w="38100" algn="ctr">
            <a:noFill/>
            <a:miter lim="800000"/>
            <a:headEnd/>
            <a:tailEnd type="none" w="lg" len="lg"/>
          </a:ln>
          <a:effectLst/>
        </p:spPr>
        <p:txBody>
          <a:bodyPr wrap="none">
            <a:spAutoFit/>
          </a:bodyPr>
          <a:lstStyle/>
          <a:p>
            <a:pPr defTabSz="396875" eaLnBrk="0" hangingPunct="0">
              <a:buClr>
                <a:srgbClr val="006600"/>
              </a:buClr>
              <a:buFont typeface="Wingdings" pitchFamily="2" charset="2"/>
              <a:buNone/>
            </a:pPr>
            <a:r>
              <a:rPr lang="en-US" altLang="zh-CN" sz="1900">
                <a:latin typeface="Times New Roman" pitchFamily="18" charset="0"/>
              </a:rPr>
              <a:t>200V/700mA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extBox 6"/>
          <p:cNvSpPr txBox="1">
            <a:spLocks noChangeArrowheads="1"/>
          </p:cNvSpPr>
          <p:nvPr/>
        </p:nvSpPr>
        <p:spPr bwMode="auto">
          <a:xfrm>
            <a:off x="755650" y="3071813"/>
            <a:ext cx="7615238" cy="708025"/>
          </a:xfrm>
          <a:prstGeom prst="rect">
            <a:avLst/>
          </a:prstGeom>
          <a:noFill/>
          <a:ln w="9525">
            <a:noFill/>
            <a:miter lim="800000"/>
            <a:headEnd/>
            <a:tailEnd/>
          </a:ln>
        </p:spPr>
        <p:txBody>
          <a:bodyPr wrap="none">
            <a:spAutoFit/>
          </a:bodyPr>
          <a:lstStyle/>
          <a:p>
            <a:r>
              <a:rPr lang="en-US" altLang="zh-CN" sz="4000">
                <a:solidFill>
                  <a:srgbClr val="FF0000"/>
                </a:solidFill>
              </a:rPr>
              <a:t>DC/DC LED Lighting Solutions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tLang="zh-CN" smtClean="0">
                <a:ea typeface="宋体" charset="-122"/>
              </a:rPr>
              <a:t>DC/DC LED Lighting Solutions</a:t>
            </a:r>
          </a:p>
        </p:txBody>
      </p:sp>
      <p:graphicFrame>
        <p:nvGraphicFramePr>
          <p:cNvPr id="8" name="Table 7"/>
          <p:cNvGraphicFramePr>
            <a:graphicFrameLocks noGrp="1"/>
          </p:cNvGraphicFramePr>
          <p:nvPr/>
        </p:nvGraphicFramePr>
        <p:xfrm>
          <a:off x="473075" y="877888"/>
          <a:ext cx="8142289" cy="3708400"/>
        </p:xfrm>
        <a:graphic>
          <a:graphicData uri="http://schemas.openxmlformats.org/drawingml/2006/table">
            <a:tbl>
              <a:tblPr firstRow="1" bandRow="1">
                <a:tableStyleId>{5940675A-B579-460E-94D1-54222C63F5DA}</a:tableStyleId>
              </a:tblPr>
              <a:tblGrid>
                <a:gridCol w="1364765"/>
                <a:gridCol w="1322772"/>
                <a:gridCol w="1308235"/>
                <a:gridCol w="1400709"/>
                <a:gridCol w="1317058"/>
                <a:gridCol w="1428750"/>
              </a:tblGrid>
              <a:tr h="370840">
                <a:tc gridSpan="2">
                  <a:txBody>
                    <a:bodyPr/>
                    <a:lstStyle/>
                    <a:p>
                      <a:pPr algn="ctr"/>
                      <a:r>
                        <a:rPr lang="en-US" sz="1600" b="1" dirty="0" smtClean="0"/>
                        <a:t>Boost</a:t>
                      </a:r>
                      <a:endParaRPr lang="en-US" sz="1600" b="1" dirty="0"/>
                    </a:p>
                  </a:txBody>
                  <a:tcPr>
                    <a:solidFill>
                      <a:srgbClr val="FF0000"/>
                    </a:solidFill>
                  </a:tcPr>
                </a:tc>
                <a:tc hMerge="1">
                  <a:txBody>
                    <a:bodyPr/>
                    <a:lstStyle/>
                    <a:p>
                      <a:endParaRPr lang="en-US" dirty="0"/>
                    </a:p>
                  </a:txBody>
                  <a:tcPr/>
                </a:tc>
                <a:tc gridSpan="2">
                  <a:txBody>
                    <a:bodyPr/>
                    <a:lstStyle/>
                    <a:p>
                      <a:pPr algn="ctr"/>
                      <a:r>
                        <a:rPr lang="en-US" sz="1600" b="1" dirty="0" smtClean="0"/>
                        <a:t>Buck</a:t>
                      </a:r>
                      <a:endParaRPr lang="en-US" sz="1600" b="1" dirty="0"/>
                    </a:p>
                  </a:txBody>
                  <a:tcPr>
                    <a:solidFill>
                      <a:srgbClr val="FF0000"/>
                    </a:solidFill>
                  </a:tcPr>
                </a:tc>
                <a:tc hMerge="1">
                  <a:txBody>
                    <a:bodyPr/>
                    <a:lstStyle/>
                    <a:p>
                      <a:endParaRPr lang="en-US" dirty="0"/>
                    </a:p>
                  </a:txBody>
                  <a:tcPr/>
                </a:tc>
                <a:tc gridSpan="2">
                  <a:txBody>
                    <a:bodyPr/>
                    <a:lstStyle/>
                    <a:p>
                      <a:pPr algn="ctr"/>
                      <a:r>
                        <a:rPr lang="en-US" altLang="zh-CN" sz="1600" b="1" kern="1200" dirty="0" smtClean="0">
                          <a:solidFill>
                            <a:schemeClr val="tx1"/>
                          </a:solidFill>
                          <a:latin typeface="+mn-lt"/>
                          <a:ea typeface="+mn-ea"/>
                          <a:cs typeface="+mn-cs"/>
                        </a:rPr>
                        <a:t>Linear</a:t>
                      </a:r>
                      <a:endParaRPr lang="en-US" sz="1600" b="1" kern="1200" dirty="0">
                        <a:solidFill>
                          <a:schemeClr val="tx1"/>
                        </a:solidFill>
                        <a:latin typeface="+mn-lt"/>
                        <a:ea typeface="+mn-ea"/>
                        <a:cs typeface="+mn-cs"/>
                      </a:endParaRPr>
                    </a:p>
                  </a:txBody>
                  <a:tcPr>
                    <a:solidFill>
                      <a:srgbClr val="FF0000"/>
                    </a:solidFill>
                  </a:tcPr>
                </a:tc>
                <a:tc hMerge="1">
                  <a:txBody>
                    <a:bodyPr/>
                    <a:lstStyle/>
                    <a:p>
                      <a:pPr algn="ctr"/>
                      <a:endParaRPr lang="en-US" sz="1600" b="1" kern="1200" dirty="0">
                        <a:solidFill>
                          <a:schemeClr val="tx1"/>
                        </a:solidFill>
                        <a:latin typeface="+mn-lt"/>
                        <a:ea typeface="+mn-ea"/>
                        <a:cs typeface="+mn-cs"/>
                      </a:endParaRPr>
                    </a:p>
                  </a:txBody>
                  <a:tcPr>
                    <a:solidFill>
                      <a:srgbClr val="FF0000"/>
                    </a:solidFill>
                  </a:tcPr>
                </a:tc>
              </a:tr>
              <a:tr h="370840">
                <a:tc>
                  <a:txBody>
                    <a:bodyPr/>
                    <a:lstStyle/>
                    <a:p>
                      <a:r>
                        <a:rPr lang="en-US" sz="1600" b="1" dirty="0" smtClean="0"/>
                        <a:t>Controllers</a:t>
                      </a:r>
                      <a:endParaRPr lang="en-US" sz="1600" b="1" dirty="0"/>
                    </a:p>
                  </a:txBody>
                  <a:tcPr>
                    <a:solidFill>
                      <a:srgbClr val="FF9900"/>
                    </a:solidFill>
                  </a:tcPr>
                </a:tc>
                <a:tc>
                  <a:txBody>
                    <a:bodyPr/>
                    <a:lstStyle/>
                    <a:p>
                      <a:r>
                        <a:rPr lang="en-US" sz="1600" b="1" dirty="0" smtClean="0"/>
                        <a:t>Converters</a:t>
                      </a:r>
                      <a:endParaRPr lang="en-US" sz="1600" b="1" dirty="0"/>
                    </a:p>
                  </a:txBody>
                  <a:tcPr>
                    <a:solidFill>
                      <a:srgbClr val="F3F5A9"/>
                    </a:solidFill>
                  </a:tcPr>
                </a:tc>
                <a:tc>
                  <a:txBody>
                    <a:bodyPr/>
                    <a:lstStyle/>
                    <a:p>
                      <a:r>
                        <a:rPr lang="en-US" sz="1600" b="1" dirty="0" smtClean="0"/>
                        <a:t>Controllers</a:t>
                      </a:r>
                      <a:endParaRPr lang="en-US" sz="1600" b="1" dirty="0"/>
                    </a:p>
                  </a:txBody>
                  <a:tcPr>
                    <a:solidFill>
                      <a:srgbClr val="FF9900"/>
                    </a:solidFill>
                  </a:tcPr>
                </a:tc>
                <a:tc>
                  <a:txBody>
                    <a:bodyPr/>
                    <a:lstStyle/>
                    <a:p>
                      <a:r>
                        <a:rPr lang="en-US" sz="1600" b="1" dirty="0" smtClean="0"/>
                        <a:t>Converters</a:t>
                      </a:r>
                      <a:endParaRPr lang="en-US" sz="1600" b="1" dirty="0"/>
                    </a:p>
                  </a:txBody>
                  <a:tcPr>
                    <a:solidFill>
                      <a:srgbClr val="F3F5A9"/>
                    </a:solidFill>
                  </a:tcPr>
                </a:tc>
                <a:tc>
                  <a:txBody>
                    <a:bodyPr/>
                    <a:lstStyle/>
                    <a:p>
                      <a:pPr marL="0" algn="l" defTabSz="914400" rtl="0" eaLnBrk="1" latinLnBrk="0" hangingPunct="1"/>
                      <a:r>
                        <a:rPr lang="en-US" sz="1600" b="1" kern="1200" dirty="0" smtClean="0">
                          <a:solidFill>
                            <a:schemeClr val="tx1"/>
                          </a:solidFill>
                          <a:latin typeface="+mn-lt"/>
                          <a:ea typeface="+mn-ea"/>
                          <a:cs typeface="+mn-cs"/>
                        </a:rPr>
                        <a:t>Controllers</a:t>
                      </a:r>
                      <a:endParaRPr lang="en-US" sz="1600" b="1" kern="1200" dirty="0">
                        <a:solidFill>
                          <a:schemeClr val="tx1"/>
                        </a:solidFill>
                        <a:latin typeface="+mn-lt"/>
                        <a:ea typeface="+mn-ea"/>
                        <a:cs typeface="+mn-cs"/>
                      </a:endParaRPr>
                    </a:p>
                  </a:txBody>
                  <a:tcPr>
                    <a:solidFill>
                      <a:srgbClr val="FF9900"/>
                    </a:solidFill>
                  </a:tcPr>
                </a:tc>
                <a:tc>
                  <a:txBody>
                    <a:bodyPr/>
                    <a:lstStyle/>
                    <a:p>
                      <a:r>
                        <a:rPr lang="en-US" sz="1600" b="1" dirty="0" smtClean="0"/>
                        <a:t>Converters</a:t>
                      </a:r>
                      <a:endParaRPr lang="en-US" sz="1600" b="1" dirty="0"/>
                    </a:p>
                  </a:txBody>
                  <a:tcPr>
                    <a:solidFill>
                      <a:srgbClr val="F3F5A9"/>
                    </a:solidFill>
                  </a:tcPr>
                </a:tc>
              </a:tr>
              <a:tr h="370840">
                <a:tc>
                  <a:txBody>
                    <a:bodyPr/>
                    <a:lstStyle/>
                    <a:p>
                      <a:r>
                        <a:rPr lang="en-US" sz="1600" b="1" dirty="0" smtClean="0"/>
                        <a:t>TPS40211*</a:t>
                      </a:r>
                      <a:endParaRPr lang="en-US" sz="1600" b="1" dirty="0"/>
                    </a:p>
                  </a:txBody>
                  <a:tcPr/>
                </a:tc>
                <a:tc>
                  <a:txBody>
                    <a:bodyPr/>
                    <a:lstStyle/>
                    <a:p>
                      <a:r>
                        <a:rPr lang="en-US" sz="1600" b="1" dirty="0" smtClean="0">
                          <a:solidFill>
                            <a:srgbClr val="0000FF"/>
                          </a:solidFill>
                        </a:rPr>
                        <a:t>LM3410</a:t>
                      </a:r>
                      <a:endParaRPr lang="en-US" sz="1600" b="1" dirty="0">
                        <a:solidFill>
                          <a:srgbClr val="0000FF"/>
                        </a:solidFill>
                      </a:endParaRPr>
                    </a:p>
                  </a:txBody>
                  <a:tcPr/>
                </a:tc>
                <a:tc>
                  <a:txBody>
                    <a:bodyPr/>
                    <a:lstStyle/>
                    <a:p>
                      <a:r>
                        <a:rPr lang="en-US" sz="1600" b="1" dirty="0" smtClean="0">
                          <a:solidFill>
                            <a:srgbClr val="0000FF"/>
                          </a:solidFill>
                        </a:rPr>
                        <a:t>LM3401</a:t>
                      </a:r>
                      <a:endParaRPr lang="en-US" sz="1600" b="1" dirty="0">
                        <a:solidFill>
                          <a:srgbClr val="0000FF"/>
                        </a:solidFill>
                      </a:endParaRPr>
                    </a:p>
                  </a:txBody>
                  <a:tcPr/>
                </a:tc>
                <a:tc>
                  <a:txBody>
                    <a:bodyPr/>
                    <a:lstStyle/>
                    <a:p>
                      <a:r>
                        <a:rPr lang="en-US" sz="1600" b="1" dirty="0" smtClean="0"/>
                        <a:t>TPS92510</a:t>
                      </a:r>
                      <a:endParaRPr lang="en-US" sz="1600" b="1" dirty="0"/>
                    </a:p>
                  </a:txBody>
                  <a:tcPr/>
                </a:tc>
                <a:tc>
                  <a:txBody>
                    <a:bodyPr/>
                    <a:lstStyle/>
                    <a:p>
                      <a:r>
                        <a:rPr lang="en-US" sz="1600" b="1" dirty="0" smtClean="0">
                          <a:solidFill>
                            <a:srgbClr val="0000FF"/>
                          </a:solidFill>
                        </a:rPr>
                        <a:t>LM3464/A</a:t>
                      </a:r>
                      <a:endParaRPr lang="en-US" sz="1600" b="1" dirty="0">
                        <a:solidFill>
                          <a:srgbClr val="0000FF"/>
                        </a:solidFill>
                      </a:endParaRPr>
                    </a:p>
                  </a:txBody>
                  <a:tcPr/>
                </a:tc>
                <a:tc>
                  <a:txBody>
                    <a:bodyPr/>
                    <a:lstStyle/>
                    <a:p>
                      <a:r>
                        <a:rPr lang="en-US" sz="1600" b="1" dirty="0" smtClean="0">
                          <a:solidFill>
                            <a:srgbClr val="0000FF"/>
                          </a:solidFill>
                        </a:rPr>
                        <a:t>LM3466</a:t>
                      </a:r>
                      <a:endParaRPr lang="en-US" sz="1600" b="1" dirty="0">
                        <a:solidFill>
                          <a:srgbClr val="0000FF"/>
                        </a:solidFill>
                      </a:endParaRPr>
                    </a:p>
                  </a:txBody>
                  <a:tcPr/>
                </a:tc>
              </a:tr>
              <a:tr h="370840">
                <a:tc>
                  <a:txBody>
                    <a:bodyPr/>
                    <a:lstStyle/>
                    <a:p>
                      <a:r>
                        <a:rPr lang="en-US" sz="1600" b="1" dirty="0" smtClean="0">
                          <a:solidFill>
                            <a:srgbClr val="0000FF"/>
                          </a:solidFill>
                        </a:rPr>
                        <a:t>LM3430</a:t>
                      </a:r>
                      <a:endParaRPr lang="en-US" sz="1600" b="1" dirty="0">
                        <a:solidFill>
                          <a:srgbClr val="0000FF"/>
                        </a:solidFill>
                      </a:endParaRPr>
                    </a:p>
                  </a:txBody>
                  <a:tcPr/>
                </a:tc>
                <a:tc>
                  <a:txBody>
                    <a:bodyPr/>
                    <a:lstStyle/>
                    <a:p>
                      <a:r>
                        <a:rPr lang="en-US" sz="1600" b="1" dirty="0" smtClean="0"/>
                        <a:t>TPS61165</a:t>
                      </a:r>
                      <a:endParaRPr lang="en-US" sz="1600" b="1" dirty="0"/>
                    </a:p>
                  </a:txBody>
                  <a:tcPr/>
                </a:tc>
                <a:tc>
                  <a:txBody>
                    <a:bodyPr/>
                    <a:lstStyle/>
                    <a:p>
                      <a:r>
                        <a:rPr lang="en-US" sz="1600" b="1" dirty="0" smtClean="0">
                          <a:solidFill>
                            <a:srgbClr val="0000FF"/>
                          </a:solidFill>
                        </a:rPr>
                        <a:t>LM3409/HV</a:t>
                      </a:r>
                      <a:endParaRPr lang="en-US" sz="1600" b="1" dirty="0">
                        <a:solidFill>
                          <a:srgbClr val="0000FF"/>
                        </a:solidFill>
                      </a:endParaRPr>
                    </a:p>
                  </a:txBody>
                  <a:tcPr/>
                </a:tc>
                <a:tc>
                  <a:txBody>
                    <a:bodyPr/>
                    <a:lstStyle/>
                    <a:p>
                      <a:r>
                        <a:rPr lang="en-US" sz="1600" b="1" dirty="0" smtClean="0">
                          <a:solidFill>
                            <a:srgbClr val="0000FF"/>
                          </a:solidFill>
                        </a:rPr>
                        <a:t>LM3402/HV</a:t>
                      </a:r>
                      <a:endParaRPr lang="en-US" sz="1600" b="1" dirty="0">
                        <a:solidFill>
                          <a:srgbClr val="0000FF"/>
                        </a:solidFill>
                      </a:endParaRPr>
                    </a:p>
                  </a:txBody>
                  <a:tcPr/>
                </a:tc>
                <a:tc>
                  <a:txBody>
                    <a:bodyPr/>
                    <a:lstStyle/>
                    <a:p>
                      <a:endParaRPr lang="en-US" sz="1600" b="1" dirty="0"/>
                    </a:p>
                  </a:txBody>
                  <a:tcPr/>
                </a:tc>
                <a:tc>
                  <a:txBody>
                    <a:bodyPr/>
                    <a:lstStyle/>
                    <a:p>
                      <a:endParaRPr lang="en-US" sz="1600" b="1" dirty="0"/>
                    </a:p>
                  </a:txBody>
                  <a:tcPr/>
                </a:tc>
              </a:tr>
              <a:tr h="370840">
                <a:tc>
                  <a:txBody>
                    <a:bodyPr/>
                    <a:lstStyle/>
                    <a:p>
                      <a:r>
                        <a:rPr lang="en-US" sz="1600" b="1" dirty="0" smtClean="0">
                          <a:solidFill>
                            <a:srgbClr val="0000FF"/>
                          </a:solidFill>
                        </a:rPr>
                        <a:t>LM3431/A</a:t>
                      </a:r>
                      <a:endParaRPr lang="en-US" sz="1600" b="1" dirty="0">
                        <a:solidFill>
                          <a:srgbClr val="0000FF"/>
                        </a:solidFill>
                      </a:endParaRPr>
                    </a:p>
                  </a:txBody>
                  <a:tcPr/>
                </a:tc>
                <a:tc>
                  <a:txBody>
                    <a:bodyPr/>
                    <a:lstStyle/>
                    <a:p>
                      <a:r>
                        <a:rPr lang="en-US" sz="1600" b="1" dirty="0" smtClean="0"/>
                        <a:t>TPS61166</a:t>
                      </a:r>
                      <a:endParaRPr lang="en-US" sz="1600" b="1" dirty="0"/>
                    </a:p>
                  </a:txBody>
                  <a:tcPr/>
                </a:tc>
                <a:tc>
                  <a:txBody>
                    <a:bodyPr/>
                    <a:lstStyle/>
                    <a:p>
                      <a:r>
                        <a:rPr lang="en-US" sz="1600" b="1" dirty="0" smtClean="0">
                          <a:solidFill>
                            <a:srgbClr val="0000FF"/>
                          </a:solidFill>
                        </a:rPr>
                        <a:t>LM3421*</a:t>
                      </a:r>
                      <a:endParaRPr lang="en-US" sz="1600" b="1" dirty="0">
                        <a:solidFill>
                          <a:srgbClr val="0000FF"/>
                        </a:solidFill>
                      </a:endParaRPr>
                    </a:p>
                  </a:txBody>
                  <a:tcPr/>
                </a:tc>
                <a:tc>
                  <a:txBody>
                    <a:bodyPr/>
                    <a:lstStyle/>
                    <a:p>
                      <a:r>
                        <a:rPr lang="en-US" sz="1600" b="1" dirty="0" smtClean="0">
                          <a:solidFill>
                            <a:srgbClr val="0000FF"/>
                          </a:solidFill>
                        </a:rPr>
                        <a:t>LM3404/HV</a:t>
                      </a:r>
                      <a:endParaRPr lang="en-US" sz="1600" b="1" dirty="0">
                        <a:solidFill>
                          <a:srgbClr val="0000FF"/>
                        </a:solidFill>
                      </a:endParaRPr>
                    </a:p>
                  </a:txBody>
                  <a:tcPr/>
                </a:tc>
                <a:tc>
                  <a:txBody>
                    <a:bodyPr/>
                    <a:lstStyle/>
                    <a:p>
                      <a:endParaRPr lang="en-US" sz="1600" b="1" dirty="0"/>
                    </a:p>
                  </a:txBody>
                  <a:tcPr/>
                </a:tc>
                <a:tc>
                  <a:txBody>
                    <a:bodyPr/>
                    <a:lstStyle/>
                    <a:p>
                      <a:endParaRPr lang="en-US" sz="1600" b="1" dirty="0"/>
                    </a:p>
                  </a:txBody>
                  <a:tcPr/>
                </a:tc>
              </a:tr>
              <a:tr h="370840">
                <a:tc>
                  <a:txBody>
                    <a:bodyPr/>
                    <a:lstStyle/>
                    <a:p>
                      <a:endParaRPr lang="zh-CN" altLang="en-US" dirty="0"/>
                    </a:p>
                  </a:txBody>
                  <a:tcPr/>
                </a:tc>
                <a:tc>
                  <a:txBody>
                    <a:bodyPr/>
                    <a:lstStyle/>
                    <a:p>
                      <a:r>
                        <a:rPr lang="en-US" sz="1600" b="1" dirty="0" smtClean="0"/>
                        <a:t>TPS61195</a:t>
                      </a:r>
                      <a:endParaRPr lang="en-US" sz="1600" b="1" dirty="0"/>
                    </a:p>
                  </a:txBody>
                  <a:tcPr/>
                </a:tc>
                <a:tc>
                  <a:txBody>
                    <a:bodyPr/>
                    <a:lstStyle/>
                    <a:p>
                      <a:r>
                        <a:rPr lang="en-US" sz="1600" b="1" dirty="0" smtClean="0">
                          <a:solidFill>
                            <a:srgbClr val="0000FF"/>
                          </a:solidFill>
                        </a:rPr>
                        <a:t>LM3423*</a:t>
                      </a:r>
                      <a:endParaRPr lang="en-US" sz="1600" b="1" dirty="0">
                        <a:solidFill>
                          <a:srgbClr val="0000FF"/>
                        </a:solidFill>
                      </a:endParaRPr>
                    </a:p>
                  </a:txBody>
                  <a:tcPr/>
                </a:tc>
                <a:tc>
                  <a:txBody>
                    <a:bodyPr/>
                    <a:lstStyle/>
                    <a:p>
                      <a:r>
                        <a:rPr lang="en-US" sz="1600" b="1" dirty="0" smtClean="0">
                          <a:solidFill>
                            <a:srgbClr val="0000FF"/>
                          </a:solidFill>
                        </a:rPr>
                        <a:t>LM3406/HV</a:t>
                      </a:r>
                      <a:endParaRPr lang="en-US" sz="1600" b="1" dirty="0">
                        <a:solidFill>
                          <a:srgbClr val="0000FF"/>
                        </a:solidFill>
                      </a:endParaRPr>
                    </a:p>
                  </a:txBody>
                  <a:tcPr/>
                </a:tc>
                <a:tc>
                  <a:txBody>
                    <a:bodyPr/>
                    <a:lstStyle/>
                    <a:p>
                      <a:endParaRPr lang="en-US" sz="1600" b="1" dirty="0"/>
                    </a:p>
                  </a:txBody>
                  <a:tcPr/>
                </a:tc>
                <a:tc>
                  <a:txBody>
                    <a:bodyPr/>
                    <a:lstStyle/>
                    <a:p>
                      <a:endParaRPr lang="en-US" sz="1600" b="1" dirty="0"/>
                    </a:p>
                  </a:txBody>
                  <a:tcPr/>
                </a:tc>
              </a:tr>
              <a:tr h="370840">
                <a:tc>
                  <a:txBody>
                    <a:bodyPr/>
                    <a:lstStyle/>
                    <a:p>
                      <a:endParaRPr lang="en-US" dirty="0"/>
                    </a:p>
                  </a:txBody>
                  <a:tcPr/>
                </a:tc>
                <a:tc>
                  <a:txBody>
                    <a:bodyPr/>
                    <a:lstStyle/>
                    <a:p>
                      <a:r>
                        <a:rPr lang="en-US" sz="1600" b="1" dirty="0" smtClean="0"/>
                        <a:t>TPS61500</a:t>
                      </a:r>
                      <a:endParaRPr lang="en-US" sz="1600" b="1" dirty="0"/>
                    </a:p>
                  </a:txBody>
                  <a:tcPr/>
                </a:tc>
                <a:tc>
                  <a:txBody>
                    <a:bodyPr/>
                    <a:lstStyle/>
                    <a:p>
                      <a:r>
                        <a:rPr lang="en-US" sz="1600" b="1" dirty="0" smtClean="0">
                          <a:solidFill>
                            <a:srgbClr val="0000FF"/>
                          </a:solidFill>
                        </a:rPr>
                        <a:t>LM3424*</a:t>
                      </a:r>
                      <a:endParaRPr lang="en-US" sz="1600" b="1" dirty="0">
                        <a:solidFill>
                          <a:srgbClr val="0000FF"/>
                        </a:solidFill>
                      </a:endParaRPr>
                    </a:p>
                  </a:txBody>
                  <a:tcPr/>
                </a:tc>
                <a:tc>
                  <a:txBody>
                    <a:bodyPr/>
                    <a:lstStyle/>
                    <a:p>
                      <a:r>
                        <a:rPr lang="en-US" sz="1600" b="1" dirty="0" smtClean="0">
                          <a:solidFill>
                            <a:srgbClr val="0000FF"/>
                          </a:solidFill>
                        </a:rPr>
                        <a:t>LM3405/A</a:t>
                      </a:r>
                      <a:endParaRPr lang="en-US" sz="1600" b="1" dirty="0">
                        <a:solidFill>
                          <a:srgbClr val="0000FF"/>
                        </a:solidFill>
                      </a:endParaRPr>
                    </a:p>
                  </a:txBody>
                  <a:tcPr/>
                </a:tc>
                <a:tc>
                  <a:txBody>
                    <a:bodyPr/>
                    <a:lstStyle/>
                    <a:p>
                      <a:endParaRPr lang="en-US" sz="1600" b="1" dirty="0"/>
                    </a:p>
                  </a:txBody>
                  <a:tcPr/>
                </a:tc>
                <a:tc>
                  <a:txBody>
                    <a:bodyPr/>
                    <a:lstStyle/>
                    <a:p>
                      <a:endParaRPr lang="en-US" sz="1600" b="1" dirty="0"/>
                    </a:p>
                  </a:txBody>
                  <a:tcPr/>
                </a:tc>
              </a:tr>
              <a:tr h="370840">
                <a:tc>
                  <a:txBody>
                    <a:bodyPr/>
                    <a:lstStyle/>
                    <a:p>
                      <a:endParaRPr lang="en-US"/>
                    </a:p>
                  </a:txBody>
                  <a:tcPr/>
                </a:tc>
                <a:tc>
                  <a:txBody>
                    <a:bodyPr/>
                    <a:lstStyle/>
                    <a:p>
                      <a:r>
                        <a:rPr lang="en-US" sz="1600" b="1" kern="1200" dirty="0" smtClean="0">
                          <a:solidFill>
                            <a:srgbClr val="0000FF"/>
                          </a:solidFill>
                          <a:latin typeface="+mn-lt"/>
                          <a:ea typeface="+mn-ea"/>
                          <a:cs typeface="+mn-cs"/>
                        </a:rPr>
                        <a:t>LM3492</a:t>
                      </a:r>
                      <a:endParaRPr lang="en-US" sz="1600" b="1" kern="1200" dirty="0">
                        <a:solidFill>
                          <a:srgbClr val="0000FF"/>
                        </a:solidFill>
                        <a:latin typeface="+mn-lt"/>
                        <a:ea typeface="+mn-ea"/>
                        <a:cs typeface="+mn-cs"/>
                      </a:endParaRPr>
                    </a:p>
                  </a:txBody>
                  <a:tcPr/>
                </a:tc>
                <a:tc>
                  <a:txBody>
                    <a:bodyPr/>
                    <a:lstStyle/>
                    <a:p>
                      <a:r>
                        <a:rPr lang="en-US" sz="1600" b="1" dirty="0" smtClean="0">
                          <a:solidFill>
                            <a:srgbClr val="0000FF"/>
                          </a:solidFill>
                        </a:rPr>
                        <a:t>LM3429*</a:t>
                      </a:r>
                      <a:endParaRPr lang="en-US" sz="1600" b="1" dirty="0">
                        <a:solidFill>
                          <a:srgbClr val="0000FF"/>
                        </a:solidFill>
                      </a:endParaRPr>
                    </a:p>
                  </a:txBody>
                  <a:tcPr/>
                </a:tc>
                <a:tc>
                  <a:txBody>
                    <a:bodyPr/>
                    <a:lstStyle/>
                    <a:p>
                      <a:r>
                        <a:rPr lang="en-US" sz="1600" b="1" dirty="0" smtClean="0">
                          <a:solidFill>
                            <a:srgbClr val="0000FF"/>
                          </a:solidFill>
                        </a:rPr>
                        <a:t>LM3407</a:t>
                      </a:r>
                    </a:p>
                  </a:txBody>
                  <a:tcPr/>
                </a:tc>
                <a:tc>
                  <a:txBody>
                    <a:bodyPr/>
                    <a:lstStyle/>
                    <a:p>
                      <a:endParaRPr lang="en-US" sz="1600" b="1" dirty="0" smtClean="0"/>
                    </a:p>
                  </a:txBody>
                  <a:tcPr/>
                </a:tc>
                <a:tc>
                  <a:txBody>
                    <a:bodyPr/>
                    <a:lstStyle/>
                    <a:p>
                      <a:endParaRPr lang="en-US" sz="1600" b="1" dirty="0" smtClean="0"/>
                    </a:p>
                  </a:txBody>
                  <a:tcPr/>
                </a:tc>
              </a:tr>
              <a:tr h="370840">
                <a:tc>
                  <a:txBody>
                    <a:bodyPr/>
                    <a:lstStyle/>
                    <a:p>
                      <a:endParaRPr lang="en-US"/>
                    </a:p>
                  </a:txBody>
                  <a:tcPr/>
                </a:tc>
                <a:tc>
                  <a:txBody>
                    <a:bodyPr/>
                    <a:lstStyle/>
                    <a:p>
                      <a:endParaRPr lang="en-US" sz="1600" b="1" dirty="0"/>
                    </a:p>
                  </a:txBody>
                  <a:tcPr/>
                </a:tc>
                <a:tc>
                  <a:txBody>
                    <a:bodyPr/>
                    <a:lstStyle/>
                    <a:p>
                      <a:r>
                        <a:rPr lang="en-US" sz="1600" b="1" dirty="0" smtClean="0">
                          <a:solidFill>
                            <a:srgbClr val="0000FF"/>
                          </a:solidFill>
                        </a:rPr>
                        <a:t>LM3433</a:t>
                      </a:r>
                    </a:p>
                  </a:txBody>
                  <a:tcPr/>
                </a:tc>
                <a:tc>
                  <a:txBody>
                    <a:bodyPr/>
                    <a:lstStyle/>
                    <a:p>
                      <a:r>
                        <a:rPr lang="en-US" sz="1600" b="1" dirty="0" smtClean="0">
                          <a:solidFill>
                            <a:srgbClr val="0000FF"/>
                          </a:solidFill>
                        </a:rPr>
                        <a:t>LM3414/HV</a:t>
                      </a:r>
                      <a:endParaRPr lang="en-US" sz="1600" b="1" dirty="0">
                        <a:solidFill>
                          <a:srgbClr val="0000FF"/>
                        </a:solidFill>
                      </a:endParaRPr>
                    </a:p>
                  </a:txBody>
                  <a:tcPr/>
                </a:tc>
                <a:tc>
                  <a:txBody>
                    <a:bodyPr/>
                    <a:lstStyle/>
                    <a:p>
                      <a:endParaRPr lang="en-US" sz="1600" b="1" dirty="0"/>
                    </a:p>
                  </a:txBody>
                  <a:tcPr/>
                </a:tc>
                <a:tc>
                  <a:txBody>
                    <a:bodyPr/>
                    <a:lstStyle/>
                    <a:p>
                      <a:endParaRPr lang="en-US" sz="1600" b="1" dirty="0"/>
                    </a:p>
                  </a:txBody>
                  <a:tcPr/>
                </a:tc>
              </a:tr>
              <a:tr h="370840">
                <a:tc>
                  <a:txBody>
                    <a:bodyPr/>
                    <a:lstStyle/>
                    <a:p>
                      <a:endParaRPr lang="en-US"/>
                    </a:p>
                  </a:txBody>
                  <a:tcPr/>
                </a:tc>
                <a:tc>
                  <a:txBody>
                    <a:bodyPr/>
                    <a:lstStyle/>
                    <a:p>
                      <a:endParaRPr lang="en-US" sz="1600" b="1" dirty="0"/>
                    </a:p>
                  </a:txBody>
                  <a:tcPr/>
                </a:tc>
                <a:tc>
                  <a:txBody>
                    <a:bodyPr/>
                    <a:lstStyle/>
                    <a:p>
                      <a:r>
                        <a:rPr lang="en-US" sz="1600" b="1" dirty="0" smtClean="0">
                          <a:solidFill>
                            <a:srgbClr val="0000FF"/>
                          </a:solidFill>
                        </a:rPr>
                        <a:t>LM3434</a:t>
                      </a:r>
                      <a:endParaRPr lang="en-US" sz="1600" b="1" dirty="0">
                        <a:solidFill>
                          <a:srgbClr val="0000FF"/>
                        </a:solidFill>
                      </a:endParaRPr>
                    </a:p>
                  </a:txBody>
                  <a:tcPr/>
                </a:tc>
                <a:tc>
                  <a:txBody>
                    <a:bodyPr/>
                    <a:lstStyle/>
                    <a:p>
                      <a:r>
                        <a:rPr lang="en-US" sz="1600" b="1" dirty="0" smtClean="0">
                          <a:solidFill>
                            <a:srgbClr val="0000FF"/>
                          </a:solidFill>
                        </a:rPr>
                        <a:t>TPS92550/1</a:t>
                      </a:r>
                      <a:endParaRPr lang="en-US" sz="1600" b="1" dirty="0">
                        <a:solidFill>
                          <a:srgbClr val="0000FF"/>
                        </a:solidFill>
                      </a:endParaRPr>
                    </a:p>
                  </a:txBody>
                  <a:tcPr/>
                </a:tc>
                <a:tc>
                  <a:txBody>
                    <a:bodyPr/>
                    <a:lstStyle/>
                    <a:p>
                      <a:endParaRPr lang="en-US" sz="1600" b="1" dirty="0"/>
                    </a:p>
                  </a:txBody>
                  <a:tcPr/>
                </a:tc>
                <a:tc>
                  <a:txBody>
                    <a:bodyPr/>
                    <a:lstStyle/>
                    <a:p>
                      <a:endParaRPr lang="en-US" sz="1600" b="1" dirty="0"/>
                    </a:p>
                  </a:txBody>
                  <a:tcPr/>
                </a:tc>
              </a:tr>
            </a:tbl>
          </a:graphicData>
        </a:graphic>
      </p:graphicFrame>
      <p:sp>
        <p:nvSpPr>
          <p:cNvPr id="215118" name="TextBox 8"/>
          <p:cNvSpPr txBox="1">
            <a:spLocks noChangeArrowheads="1"/>
          </p:cNvSpPr>
          <p:nvPr/>
        </p:nvSpPr>
        <p:spPr bwMode="auto">
          <a:xfrm>
            <a:off x="914400" y="4632325"/>
            <a:ext cx="5387975" cy="307975"/>
          </a:xfrm>
          <a:prstGeom prst="rect">
            <a:avLst/>
          </a:prstGeom>
          <a:noFill/>
          <a:ln w="9525">
            <a:noFill/>
            <a:miter lim="800000"/>
            <a:headEnd/>
            <a:tailEnd/>
          </a:ln>
        </p:spPr>
        <p:txBody>
          <a:bodyPr wrap="none">
            <a:spAutoFit/>
          </a:bodyPr>
          <a:lstStyle/>
          <a:p>
            <a:r>
              <a:rPr lang="en-US" altLang="zh-CN" sz="1400"/>
              <a:t>* Primary Topology Listed.  Additional Topologies Supported.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tLang="zh-CN" smtClean="0">
                <a:ea typeface="宋体" charset="-122"/>
              </a:rPr>
              <a:t>DC/DC LED Lighting Controllers vs. Converters</a:t>
            </a:r>
          </a:p>
        </p:txBody>
      </p:sp>
      <p:graphicFrame>
        <p:nvGraphicFramePr>
          <p:cNvPr id="5" name="Table 4"/>
          <p:cNvGraphicFramePr>
            <a:graphicFrameLocks noGrp="1"/>
          </p:cNvGraphicFramePr>
          <p:nvPr/>
        </p:nvGraphicFramePr>
        <p:xfrm>
          <a:off x="347663" y="1042988"/>
          <a:ext cx="8210550" cy="3107373"/>
        </p:xfrm>
        <a:graphic>
          <a:graphicData uri="http://schemas.openxmlformats.org/drawingml/2006/table">
            <a:tbl>
              <a:tblPr/>
              <a:tblGrid>
                <a:gridCol w="2354262"/>
                <a:gridCol w="2887663"/>
                <a:gridCol w="2968625"/>
              </a:tblGrid>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Controller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Converter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Integration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External:</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Switch(es)</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Rectifying Element</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Sense Resistor(s)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5A9"/>
                    </a:solid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rPr>
                        <a:t>Internal (can include):</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Switch(es)</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Rectifying Element</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Sense Resistors</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Integrated Protection Features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Flexibility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Tunable Switching Frequency</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Easier to Scale for Higher Output Power</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Low Power Dissipation in IC Package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May be Fixed or Adjustable Switching Frequency</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Limited Output Power Range</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Limited IC Package Power Dissipation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5A9"/>
                    </a:solidFill>
                  </a:tcPr>
                </a:tc>
              </a:tr>
              <a:tr h="912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Ease of Use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‘Cookbook’ of Equations to Select Component Values</a:t>
                      </a:r>
                    </a:p>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Can be Intimidating for Novice Designer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F5A9"/>
                    </a:solidFill>
                  </a:tcPr>
                </a:tc>
                <a:tc>
                  <a:txBody>
                    <a:bodyPr/>
                    <a:lstStyle/>
                    <a:p>
                      <a:pPr marL="90488" marR="0" lvl="0" indent="-90488"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smtClean="0">
                          <a:ln>
                            <a:noFill/>
                          </a:ln>
                          <a:solidFill>
                            <a:schemeClr val="tx1"/>
                          </a:solidFill>
                          <a:effectLst/>
                          <a:latin typeface="Arial" charset="0"/>
                        </a:rPr>
                        <a:t>Some Products ‘Plug and Play’ – Common Application Components Pre-Selected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99"/>
                    </a:solidFill>
                  </a:tcPr>
                </a:tc>
              </a:tr>
            </a:tbl>
          </a:graphicData>
        </a:graphic>
      </p:graphicFrame>
      <p:pic>
        <p:nvPicPr>
          <p:cNvPr id="217112" name="Picture 25"/>
          <p:cNvPicPr>
            <a:picLocks noChangeAspect="1" noChangeArrowheads="1"/>
          </p:cNvPicPr>
          <p:nvPr/>
        </p:nvPicPr>
        <p:blipFill>
          <a:blip r:embed="rId3" cstate="print"/>
          <a:srcRect/>
          <a:stretch>
            <a:fillRect/>
          </a:stretch>
        </p:blipFill>
        <p:spPr bwMode="auto">
          <a:xfrm>
            <a:off x="2743200" y="4738688"/>
            <a:ext cx="2897188" cy="1417637"/>
          </a:xfrm>
          <a:prstGeom prst="rect">
            <a:avLst/>
          </a:prstGeom>
          <a:noFill/>
          <a:ln w="9525">
            <a:noFill/>
            <a:miter lim="800000"/>
            <a:headEnd/>
            <a:tailEnd/>
          </a:ln>
        </p:spPr>
      </p:pic>
      <p:sp>
        <p:nvSpPr>
          <p:cNvPr id="6" name="Rectangle 5"/>
          <p:cNvSpPr/>
          <p:nvPr/>
        </p:nvSpPr>
        <p:spPr>
          <a:xfrm>
            <a:off x="2828925" y="4718050"/>
            <a:ext cx="1243013" cy="1158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7114" name="TextBox 6"/>
          <p:cNvSpPr txBox="1">
            <a:spLocks noChangeArrowheads="1"/>
          </p:cNvSpPr>
          <p:nvPr/>
        </p:nvSpPr>
        <p:spPr bwMode="auto">
          <a:xfrm>
            <a:off x="2554288" y="4352925"/>
            <a:ext cx="2055812" cy="307975"/>
          </a:xfrm>
          <a:prstGeom prst="rect">
            <a:avLst/>
          </a:prstGeom>
          <a:noFill/>
          <a:ln w="9525">
            <a:noFill/>
            <a:miter lim="800000"/>
            <a:headEnd/>
            <a:tailEnd/>
          </a:ln>
        </p:spPr>
        <p:txBody>
          <a:bodyPr wrap="none">
            <a:spAutoFit/>
          </a:bodyPr>
          <a:lstStyle/>
          <a:p>
            <a:r>
              <a:rPr lang="en-US" altLang="zh-CN" sz="1400"/>
              <a:t>Basic Buck Controller</a:t>
            </a:r>
          </a:p>
        </p:txBody>
      </p:sp>
      <p:pic>
        <p:nvPicPr>
          <p:cNvPr id="217115" name="Picture 25"/>
          <p:cNvPicPr>
            <a:picLocks noChangeAspect="1" noChangeArrowheads="1"/>
          </p:cNvPicPr>
          <p:nvPr/>
        </p:nvPicPr>
        <p:blipFill>
          <a:blip r:embed="rId3" cstate="print"/>
          <a:srcRect/>
          <a:stretch>
            <a:fillRect/>
          </a:stretch>
        </p:blipFill>
        <p:spPr bwMode="auto">
          <a:xfrm>
            <a:off x="5711825" y="4743450"/>
            <a:ext cx="2897188" cy="1419225"/>
          </a:xfrm>
          <a:prstGeom prst="rect">
            <a:avLst/>
          </a:prstGeom>
          <a:noFill/>
          <a:ln w="9525">
            <a:noFill/>
            <a:miter lim="800000"/>
            <a:headEnd/>
            <a:tailEnd/>
          </a:ln>
        </p:spPr>
      </p:pic>
      <p:sp>
        <p:nvSpPr>
          <p:cNvPr id="9" name="Rectangle 8"/>
          <p:cNvSpPr/>
          <p:nvPr/>
        </p:nvSpPr>
        <p:spPr>
          <a:xfrm>
            <a:off x="5784850" y="4711700"/>
            <a:ext cx="1493838" cy="11588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a:off x="7278688" y="4714875"/>
            <a:ext cx="315912"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280275" y="5870575"/>
            <a:ext cx="31750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7009607" y="5291931"/>
            <a:ext cx="115570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17120" name="TextBox 16"/>
          <p:cNvSpPr txBox="1">
            <a:spLocks noChangeArrowheads="1"/>
          </p:cNvSpPr>
          <p:nvPr/>
        </p:nvSpPr>
        <p:spPr bwMode="auto">
          <a:xfrm>
            <a:off x="5694363" y="4352925"/>
            <a:ext cx="2044700" cy="307975"/>
          </a:xfrm>
          <a:prstGeom prst="rect">
            <a:avLst/>
          </a:prstGeom>
          <a:noFill/>
          <a:ln w="9525">
            <a:noFill/>
            <a:miter lim="800000"/>
            <a:headEnd/>
            <a:tailEnd/>
          </a:ln>
        </p:spPr>
        <p:txBody>
          <a:bodyPr wrap="none">
            <a:spAutoFit/>
          </a:bodyPr>
          <a:lstStyle/>
          <a:p>
            <a:r>
              <a:rPr lang="en-US" altLang="zh-CN" sz="1400"/>
              <a:t>Basic Buck Converter</a:t>
            </a:r>
          </a:p>
        </p:txBody>
      </p:sp>
      <p:sp>
        <p:nvSpPr>
          <p:cNvPr id="217121" name="TextBox 17"/>
          <p:cNvSpPr txBox="1">
            <a:spLocks noChangeArrowheads="1"/>
          </p:cNvSpPr>
          <p:nvPr/>
        </p:nvSpPr>
        <p:spPr bwMode="auto">
          <a:xfrm>
            <a:off x="5773738" y="5910263"/>
            <a:ext cx="2227262" cy="398462"/>
          </a:xfrm>
          <a:prstGeom prst="rect">
            <a:avLst/>
          </a:prstGeom>
          <a:noFill/>
          <a:ln w="9525">
            <a:noFill/>
            <a:miter lim="800000"/>
            <a:headEnd/>
            <a:tailEnd/>
          </a:ln>
        </p:spPr>
        <p:txBody>
          <a:bodyPr>
            <a:spAutoFit/>
          </a:bodyPr>
          <a:lstStyle/>
          <a:p>
            <a:pPr>
              <a:buFont typeface="Arial" charset="0"/>
              <a:buChar char="•"/>
            </a:pPr>
            <a:r>
              <a:rPr lang="en-US" altLang="zh-CN" sz="1000" b="0"/>
              <a:t>Includes switching element</a:t>
            </a:r>
          </a:p>
          <a:p>
            <a:pPr>
              <a:buFont typeface="Arial" charset="0"/>
              <a:buChar char="•"/>
            </a:pPr>
            <a:r>
              <a:rPr lang="en-US" altLang="zh-CN" sz="1000" b="0"/>
              <a:t>May include rectifying element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p:txBody>
          <a:bodyPr/>
          <a:lstStyle/>
          <a:p>
            <a:pPr eaLnBrk="1" hangingPunct="1"/>
            <a:r>
              <a:rPr lang="en-US" altLang="zh-CN" smtClean="0">
                <a:solidFill>
                  <a:srgbClr val="0070C0"/>
                </a:solidFill>
                <a:ea typeface="宋体" charset="-122"/>
              </a:rPr>
              <a:t>LM3406/LM3406HV</a:t>
            </a:r>
            <a:br>
              <a:rPr lang="en-US" altLang="zh-CN" smtClean="0">
                <a:solidFill>
                  <a:srgbClr val="0070C0"/>
                </a:solidFill>
                <a:ea typeface="宋体" charset="-122"/>
              </a:rPr>
            </a:br>
            <a:r>
              <a:rPr lang="en-US" altLang="zh-CN" sz="2400" smtClean="0">
                <a:solidFill>
                  <a:srgbClr val="0070C0"/>
                </a:solidFill>
                <a:ea typeface="宋体" charset="-122"/>
              </a:rPr>
              <a:t>1.5A Constant Current Buck Reg. for Driving HB LEDs</a:t>
            </a:r>
            <a:endParaRPr lang="en-US" altLang="zh-CN" sz="1400" smtClean="0">
              <a:solidFill>
                <a:srgbClr val="0070C0"/>
              </a:solidFill>
              <a:ea typeface="宋体" charset="-122"/>
            </a:endParaRPr>
          </a:p>
        </p:txBody>
      </p:sp>
      <p:graphicFrame>
        <p:nvGraphicFramePr>
          <p:cNvPr id="4" name="Table 3"/>
          <p:cNvGraphicFramePr>
            <a:graphicFrameLocks noGrp="1"/>
          </p:cNvGraphicFramePr>
          <p:nvPr/>
        </p:nvGraphicFramePr>
        <p:xfrm>
          <a:off x="342900" y="1016000"/>
          <a:ext cx="8505825" cy="3652203"/>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VIN range from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42V (LM3406)</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75V (LM3406HV)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Two Voltage Grades Optimized for Different Application Needs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Hysteretic Operation with Controlled On-Time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No Control Loop Compensation Required</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Up to 1.5A Constant Current Output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Easily Drives a Variety of HB LEDs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Dimming Input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for External Source Such as a MCU to Control LED Brightness</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Over-Temperature, LED Open/Short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Industrial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Automotive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75479" name="Picture 55" descr="available_en">
            <a:hlinkClick r:id="rId3"/>
          </p:cNvPr>
          <p:cNvPicPr>
            <a:picLocks noChangeAspect="1" noChangeArrowheads="1"/>
          </p:cNvPicPr>
          <p:nvPr/>
        </p:nvPicPr>
        <p:blipFill>
          <a:blip r:embed="rId4" cstate="print"/>
          <a:srcRect/>
          <a:stretch>
            <a:fillRect/>
          </a:stretch>
        </p:blipFill>
        <p:spPr bwMode="auto">
          <a:xfrm>
            <a:off x="8480425" y="0"/>
            <a:ext cx="663575" cy="654050"/>
          </a:xfrm>
          <a:prstGeom prst="rect">
            <a:avLst/>
          </a:prstGeom>
          <a:noFill/>
          <a:ln w="9525">
            <a:noFill/>
            <a:miter lim="800000"/>
            <a:headEnd/>
            <a:tailEnd/>
          </a:ln>
        </p:spPr>
      </p:pic>
      <p:sp>
        <p:nvSpPr>
          <p:cNvPr id="275480" name="TextBox 11"/>
          <p:cNvSpPr txBox="1">
            <a:spLocks noChangeArrowheads="1"/>
          </p:cNvSpPr>
          <p:nvPr/>
        </p:nvSpPr>
        <p:spPr bwMode="auto">
          <a:xfrm>
            <a:off x="1752600" y="5465763"/>
            <a:ext cx="1797050" cy="261937"/>
          </a:xfrm>
          <a:prstGeom prst="rect">
            <a:avLst/>
          </a:prstGeom>
          <a:noFill/>
          <a:ln w="9525">
            <a:noFill/>
            <a:miter lim="800000"/>
            <a:headEnd/>
            <a:tailEnd/>
          </a:ln>
        </p:spPr>
        <p:txBody>
          <a:bodyPr wrap="none">
            <a:spAutoFit/>
          </a:bodyPr>
          <a:lstStyle/>
          <a:p>
            <a:pPr>
              <a:buFont typeface="Arial" charset="0"/>
              <a:buChar char="•"/>
            </a:pPr>
            <a:r>
              <a:rPr lang="en-US" altLang="zh-CN" sz="1100">
                <a:solidFill>
                  <a:srgbClr val="000000"/>
                </a:solidFill>
              </a:rPr>
              <a:t>LM3406MHEVAL/NOPB</a:t>
            </a:r>
          </a:p>
        </p:txBody>
      </p:sp>
      <p:pic>
        <p:nvPicPr>
          <p:cNvPr id="275481" name="Picture 2"/>
          <p:cNvPicPr>
            <a:picLocks noChangeAspect="1" noChangeArrowheads="1"/>
          </p:cNvPicPr>
          <p:nvPr/>
        </p:nvPicPr>
        <p:blipFill>
          <a:blip r:embed="rId5" cstate="print"/>
          <a:srcRect/>
          <a:stretch>
            <a:fillRect/>
          </a:stretch>
        </p:blipFill>
        <p:spPr bwMode="auto">
          <a:xfrm>
            <a:off x="4900613" y="3548063"/>
            <a:ext cx="3876675" cy="2605087"/>
          </a:xfrm>
          <a:prstGeom prst="rect">
            <a:avLst/>
          </a:prstGeom>
          <a:noFill/>
          <a:ln w="9525">
            <a:solidFill>
              <a:schemeClr val="tx1"/>
            </a:solidFill>
            <a:miter lim="800000"/>
            <a:headEnd/>
            <a:tailEnd/>
          </a:ln>
        </p:spPr>
      </p:pic>
      <p:pic>
        <p:nvPicPr>
          <p:cNvPr id="275482" name="Picture 10" descr="http://www.national.com/assets/en/other/PowerWise_banner.jpg"/>
          <p:cNvPicPr>
            <a:picLocks noChangeAspect="1" noChangeArrowheads="1"/>
          </p:cNvPicPr>
          <p:nvPr/>
        </p:nvPicPr>
        <p:blipFill>
          <a:blip r:embed="rId6" cstate="print"/>
          <a:srcRect/>
          <a:stretch>
            <a:fillRect/>
          </a:stretch>
        </p:blipFill>
        <p:spPr bwMode="auto">
          <a:xfrm>
            <a:off x="6002338" y="5921375"/>
            <a:ext cx="849312" cy="203200"/>
          </a:xfrm>
          <a:prstGeom prst="rect">
            <a:avLst/>
          </a:prstGeom>
          <a:noFill/>
          <a:ln w="9525">
            <a:noFill/>
            <a:miter lim="800000"/>
            <a:headEnd/>
            <a:tailEnd/>
          </a:ln>
        </p:spPr>
      </p:pic>
      <p:grpSp>
        <p:nvGrpSpPr>
          <p:cNvPr id="275483" name="Group 19"/>
          <p:cNvGrpSpPr>
            <a:grpSpLocks/>
          </p:cNvGrpSpPr>
          <p:nvPr/>
        </p:nvGrpSpPr>
        <p:grpSpPr bwMode="auto">
          <a:xfrm>
            <a:off x="347663" y="5521325"/>
            <a:ext cx="1447800" cy="449263"/>
            <a:chOff x="288" y="3365"/>
            <a:chExt cx="912" cy="283"/>
          </a:xfrm>
        </p:grpSpPr>
        <p:pic>
          <p:nvPicPr>
            <p:cNvPr id="275485" name="Picture 20" descr="image001"/>
            <p:cNvPicPr>
              <a:picLocks noChangeAspect="1" noChangeArrowheads="1"/>
            </p:cNvPicPr>
            <p:nvPr/>
          </p:nvPicPr>
          <p:blipFill>
            <a:blip r:embed="rId7" cstate="print"/>
            <a:srcRect/>
            <a:stretch>
              <a:fillRect/>
            </a:stretch>
          </p:blipFill>
          <p:spPr bwMode="auto">
            <a:xfrm>
              <a:off x="288" y="3365"/>
              <a:ext cx="912" cy="282"/>
            </a:xfrm>
            <a:prstGeom prst="rect">
              <a:avLst/>
            </a:prstGeom>
            <a:noFill/>
            <a:ln w="9525">
              <a:noFill/>
              <a:miter lim="800000"/>
              <a:headEnd/>
              <a:tailEnd/>
            </a:ln>
          </p:spPr>
        </p:pic>
        <p:sp>
          <p:nvSpPr>
            <p:cNvPr id="275486"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ltLang="zh-CN">
                <a:solidFill>
                  <a:srgbClr val="000000"/>
                </a:solidFill>
              </a:endParaRPr>
            </a:p>
          </p:txBody>
        </p:sp>
        <p:sp>
          <p:nvSpPr>
            <p:cNvPr id="275487"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altLang="zh-CN" sz="1200">
                  <a:solidFill>
                    <a:srgbClr val="FFFFFF"/>
                  </a:solidFill>
                </a:rPr>
                <a:t>TOOLS</a:t>
              </a:r>
            </a:p>
          </p:txBody>
        </p:sp>
      </p:grpSp>
      <p:pic>
        <p:nvPicPr>
          <p:cNvPr id="275484" name="Picture 6"/>
          <p:cNvPicPr>
            <a:picLocks noChangeAspect="1" noChangeArrowheads="1"/>
          </p:cNvPicPr>
          <p:nvPr/>
        </p:nvPicPr>
        <p:blipFill>
          <a:blip r:embed="rId8" cstate="print"/>
          <a:srcRect/>
          <a:stretch>
            <a:fillRect/>
          </a:stretch>
        </p:blipFill>
        <p:spPr bwMode="auto">
          <a:xfrm>
            <a:off x="347663" y="5951538"/>
            <a:ext cx="871537"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pPr eaLnBrk="1" hangingPunct="1"/>
            <a:r>
              <a:rPr lang="en-US" altLang="zh-CN" smtClean="0">
                <a:solidFill>
                  <a:srgbClr val="0070C0"/>
                </a:solidFill>
                <a:ea typeface="宋体" charset="-122"/>
              </a:rPr>
              <a:t>LM3409/LM3409HV</a:t>
            </a:r>
            <a:br>
              <a:rPr lang="en-US" altLang="zh-CN" smtClean="0">
                <a:solidFill>
                  <a:srgbClr val="0070C0"/>
                </a:solidFill>
                <a:ea typeface="宋体" charset="-122"/>
              </a:rPr>
            </a:br>
            <a:r>
              <a:rPr lang="en-US" altLang="zh-CN" sz="2400" smtClean="0">
                <a:solidFill>
                  <a:srgbClr val="0070C0"/>
                </a:solidFill>
                <a:ea typeface="宋体" charset="-122"/>
              </a:rPr>
              <a:t>PFET Buck Controller of HB LEDs</a:t>
            </a:r>
            <a:endParaRPr lang="en-US" altLang="zh-CN" sz="1400" smtClean="0">
              <a:solidFill>
                <a:srgbClr val="0070C0"/>
              </a:solidFill>
              <a:ea typeface="宋体" charset="-122"/>
            </a:endParaRPr>
          </a:p>
        </p:txBody>
      </p:sp>
      <p:graphicFrame>
        <p:nvGraphicFramePr>
          <p:cNvPr id="4" name="Table 3"/>
          <p:cNvGraphicFramePr>
            <a:graphicFrameLocks noGrp="1"/>
          </p:cNvGraphicFramePr>
          <p:nvPr/>
        </p:nvGraphicFramePr>
        <p:xfrm>
          <a:off x="342900" y="1016000"/>
          <a:ext cx="8505825" cy="4526280"/>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VIN range from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42V (LM3409)</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6V to 75V (LM3409HV)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Supply 5A LED Current (1A Peak Gate Drive)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Useful in Very High Light Output Applications</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Differential High-Side Current Sense (Adjustable from 0 to 248mV)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Cathode Can Be Ground Connected</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Dimming Range</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PWM: 10,000:1</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Analog: 250:1 </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PWM – Can Use MCU for Fine Brightness Adj</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Analog – No LED Flicker During Dimming</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Hysteretic with Controlled Off Time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Simplifies Design, Fast Transient Response</a:t>
                      </a: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Video Projectors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Industrial Lighting, LED General Illumination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LED Flashlights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45785" name="Picture 55" descr="available_en">
            <a:hlinkClick r:id="rId3"/>
          </p:cNvPr>
          <p:cNvPicPr>
            <a:picLocks noChangeAspect="1" noChangeArrowheads="1"/>
          </p:cNvPicPr>
          <p:nvPr/>
        </p:nvPicPr>
        <p:blipFill>
          <a:blip r:embed="rId4" cstate="print"/>
          <a:srcRect/>
          <a:stretch>
            <a:fillRect/>
          </a:stretch>
        </p:blipFill>
        <p:spPr bwMode="auto">
          <a:xfrm>
            <a:off x="8480425" y="0"/>
            <a:ext cx="663575" cy="654050"/>
          </a:xfrm>
          <a:prstGeom prst="rect">
            <a:avLst/>
          </a:prstGeom>
          <a:noFill/>
          <a:ln w="9525">
            <a:noFill/>
            <a:miter lim="800000"/>
            <a:headEnd/>
            <a:tailEnd/>
          </a:ln>
        </p:spPr>
      </p:pic>
      <p:sp>
        <p:nvSpPr>
          <p:cNvPr id="245786" name="TextBox 11"/>
          <p:cNvSpPr txBox="1">
            <a:spLocks noChangeArrowheads="1"/>
          </p:cNvSpPr>
          <p:nvPr/>
        </p:nvSpPr>
        <p:spPr bwMode="auto">
          <a:xfrm>
            <a:off x="1752600" y="5453063"/>
            <a:ext cx="1577975" cy="261937"/>
          </a:xfrm>
          <a:prstGeom prst="rect">
            <a:avLst/>
          </a:prstGeom>
          <a:noFill/>
          <a:ln w="9525">
            <a:noFill/>
            <a:miter lim="800000"/>
            <a:headEnd/>
            <a:tailEnd/>
          </a:ln>
        </p:spPr>
        <p:txBody>
          <a:bodyPr wrap="none">
            <a:spAutoFit/>
          </a:bodyPr>
          <a:lstStyle/>
          <a:p>
            <a:pPr>
              <a:buFont typeface="Arial" charset="0"/>
              <a:buChar char="•"/>
            </a:pPr>
            <a:r>
              <a:rPr lang="en-US" altLang="zh-CN" sz="1100">
                <a:solidFill>
                  <a:srgbClr val="000000"/>
                </a:solidFill>
              </a:rPr>
              <a:t>LM3409EVAL/NOPB</a:t>
            </a:r>
          </a:p>
        </p:txBody>
      </p:sp>
      <p:pic>
        <p:nvPicPr>
          <p:cNvPr id="245787" name="Picture 2"/>
          <p:cNvPicPr>
            <a:picLocks noChangeAspect="1" noChangeArrowheads="1"/>
          </p:cNvPicPr>
          <p:nvPr/>
        </p:nvPicPr>
        <p:blipFill>
          <a:blip r:embed="rId5" cstate="print"/>
          <a:srcRect/>
          <a:stretch>
            <a:fillRect/>
          </a:stretch>
        </p:blipFill>
        <p:spPr bwMode="auto">
          <a:xfrm>
            <a:off x="5778500" y="3960813"/>
            <a:ext cx="3014663" cy="2327275"/>
          </a:xfrm>
          <a:prstGeom prst="rect">
            <a:avLst/>
          </a:prstGeom>
          <a:noFill/>
          <a:ln w="9525">
            <a:solidFill>
              <a:schemeClr val="tx1"/>
            </a:solidFill>
            <a:miter lim="800000"/>
            <a:headEnd/>
            <a:tailEnd/>
          </a:ln>
        </p:spPr>
      </p:pic>
      <p:pic>
        <p:nvPicPr>
          <p:cNvPr id="245788" name="Picture 10" descr="http://www.national.com/assets/en/other/PowerWise_banner.jpg"/>
          <p:cNvPicPr>
            <a:picLocks noChangeAspect="1" noChangeArrowheads="1"/>
          </p:cNvPicPr>
          <p:nvPr/>
        </p:nvPicPr>
        <p:blipFill>
          <a:blip r:embed="rId6" cstate="print"/>
          <a:srcRect/>
          <a:stretch>
            <a:fillRect/>
          </a:stretch>
        </p:blipFill>
        <p:spPr bwMode="auto">
          <a:xfrm>
            <a:off x="6624638" y="5921375"/>
            <a:ext cx="849312" cy="203200"/>
          </a:xfrm>
          <a:prstGeom prst="rect">
            <a:avLst/>
          </a:prstGeom>
          <a:noFill/>
          <a:ln w="9525">
            <a:noFill/>
            <a:miter lim="800000"/>
            <a:headEnd/>
            <a:tailEnd/>
          </a:ln>
        </p:spPr>
      </p:pic>
      <p:grpSp>
        <p:nvGrpSpPr>
          <p:cNvPr id="245789" name="Group 19"/>
          <p:cNvGrpSpPr>
            <a:grpSpLocks/>
          </p:cNvGrpSpPr>
          <p:nvPr/>
        </p:nvGrpSpPr>
        <p:grpSpPr bwMode="auto">
          <a:xfrm>
            <a:off x="347663" y="5521325"/>
            <a:ext cx="1447800" cy="449263"/>
            <a:chOff x="288" y="3365"/>
            <a:chExt cx="912" cy="283"/>
          </a:xfrm>
        </p:grpSpPr>
        <p:pic>
          <p:nvPicPr>
            <p:cNvPr id="245791" name="Picture 20" descr="image001"/>
            <p:cNvPicPr>
              <a:picLocks noChangeAspect="1" noChangeArrowheads="1"/>
            </p:cNvPicPr>
            <p:nvPr/>
          </p:nvPicPr>
          <p:blipFill>
            <a:blip r:embed="rId7" cstate="print"/>
            <a:srcRect/>
            <a:stretch>
              <a:fillRect/>
            </a:stretch>
          </p:blipFill>
          <p:spPr bwMode="auto">
            <a:xfrm>
              <a:off x="288" y="3365"/>
              <a:ext cx="912" cy="282"/>
            </a:xfrm>
            <a:prstGeom prst="rect">
              <a:avLst/>
            </a:prstGeom>
            <a:noFill/>
            <a:ln w="9525">
              <a:noFill/>
              <a:miter lim="800000"/>
              <a:headEnd/>
              <a:tailEnd/>
            </a:ln>
          </p:spPr>
        </p:pic>
        <p:sp>
          <p:nvSpPr>
            <p:cNvPr id="24579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ltLang="zh-CN">
                <a:solidFill>
                  <a:srgbClr val="000000"/>
                </a:solidFill>
              </a:endParaRPr>
            </a:p>
          </p:txBody>
        </p:sp>
        <p:sp>
          <p:nvSpPr>
            <p:cNvPr id="24579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altLang="zh-CN" sz="1200">
                  <a:solidFill>
                    <a:srgbClr val="FFFFFF"/>
                  </a:solidFill>
                </a:rPr>
                <a:t>TOOLS</a:t>
              </a:r>
            </a:p>
          </p:txBody>
        </p:sp>
      </p:grpSp>
      <p:pic>
        <p:nvPicPr>
          <p:cNvPr id="245790" name="Picture 6"/>
          <p:cNvPicPr>
            <a:picLocks noChangeAspect="1" noChangeArrowheads="1"/>
          </p:cNvPicPr>
          <p:nvPr/>
        </p:nvPicPr>
        <p:blipFill>
          <a:blip r:embed="rId8" cstate="print"/>
          <a:srcRect/>
          <a:stretch>
            <a:fillRect/>
          </a:stretch>
        </p:blipFill>
        <p:spPr bwMode="auto">
          <a:xfrm>
            <a:off x="347663" y="5951538"/>
            <a:ext cx="871537"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le 1"/>
          <p:cNvSpPr>
            <a:spLocks noGrp="1"/>
          </p:cNvSpPr>
          <p:nvPr>
            <p:ph type="title"/>
          </p:nvPr>
        </p:nvSpPr>
        <p:spPr/>
        <p:txBody>
          <a:bodyPr/>
          <a:lstStyle/>
          <a:p>
            <a:pPr eaLnBrk="1" hangingPunct="1"/>
            <a:r>
              <a:rPr lang="en-US" altLang="zh-CN" dirty="0" smtClean="0">
                <a:solidFill>
                  <a:srgbClr val="0070C0"/>
                </a:solidFill>
                <a:ea typeface="宋体" charset="-122"/>
              </a:rPr>
              <a:t>LM3414/LM3414HV</a:t>
            </a:r>
            <a:br>
              <a:rPr lang="en-US" altLang="zh-CN" dirty="0" smtClean="0">
                <a:solidFill>
                  <a:srgbClr val="0070C0"/>
                </a:solidFill>
                <a:ea typeface="宋体" charset="-122"/>
              </a:rPr>
            </a:br>
            <a:r>
              <a:rPr lang="en-US" altLang="zh-CN" sz="2000" dirty="0" smtClean="0">
                <a:solidFill>
                  <a:srgbClr val="0070C0"/>
                </a:solidFill>
                <a:ea typeface="宋体" charset="-122"/>
              </a:rPr>
              <a:t>1A Floating Buck for Driving HB LEDs (No Sensing Resistor)</a:t>
            </a:r>
            <a:endParaRPr lang="en-US" altLang="zh-CN" sz="1400" dirty="0" smtClean="0">
              <a:solidFill>
                <a:srgbClr val="0070C0"/>
              </a:solidFill>
              <a:ea typeface="宋体" charset="-122"/>
            </a:endParaRPr>
          </a:p>
        </p:txBody>
      </p:sp>
      <p:graphicFrame>
        <p:nvGraphicFramePr>
          <p:cNvPr id="4" name="Table 3"/>
          <p:cNvGraphicFramePr>
            <a:graphicFrameLocks noGrp="1"/>
          </p:cNvGraphicFramePr>
          <p:nvPr/>
        </p:nvGraphicFramePr>
        <p:xfrm>
          <a:off x="342900" y="1016000"/>
          <a:ext cx="8505825" cy="449580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4.5 to 42V (LM3414)</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smtClean="0">
                          <a:ln>
                            <a:noFill/>
                          </a:ln>
                          <a:solidFill>
                            <a:schemeClr val="tx1"/>
                          </a:solidFill>
                          <a:effectLst/>
                          <a:latin typeface="Arial" charset="0"/>
                        </a:rPr>
                        <a:t>4.5 to 65V (LM3414HV)</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Two Voltage Grades Optimized for Different Application Needs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Adjustable LED current: 350-1000mA</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Supports 1-3W HB LEDs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Adjustable Switching Frequency: 250kHz to 1MHz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Allows for Optimization of Efficiency Versus Inductor Size, Reduced EMI</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Analog and PWM Dimming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Up to 1/10 Switching Frequency (PWM)</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Internally Compensated</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Simplifies Design and Reduces Component Count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Thermal Shutdown and Open-Circuit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Abnormal and Fault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Light Output Designs (Troffers, Architectural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MR-16 Replacement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Automotive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79577" name="Picture 55" descr="available_en">
            <a:hlinkClick r:id="rId3"/>
          </p:cNvPr>
          <p:cNvPicPr>
            <a:picLocks noChangeAspect="1" noChangeArrowheads="1"/>
          </p:cNvPicPr>
          <p:nvPr/>
        </p:nvPicPr>
        <p:blipFill>
          <a:blip r:embed="rId4" cstate="print"/>
          <a:srcRect/>
          <a:stretch>
            <a:fillRect/>
          </a:stretch>
        </p:blipFill>
        <p:spPr bwMode="auto">
          <a:xfrm>
            <a:off x="8480425" y="0"/>
            <a:ext cx="663575" cy="654050"/>
          </a:xfrm>
          <a:prstGeom prst="rect">
            <a:avLst/>
          </a:prstGeom>
          <a:noFill/>
          <a:ln w="9525">
            <a:noFill/>
            <a:miter lim="800000"/>
            <a:headEnd/>
            <a:tailEnd/>
          </a:ln>
        </p:spPr>
      </p:pic>
      <p:sp>
        <p:nvSpPr>
          <p:cNvPr id="279578" name="TextBox 11"/>
          <p:cNvSpPr txBox="1">
            <a:spLocks noChangeArrowheads="1"/>
          </p:cNvSpPr>
          <p:nvPr/>
        </p:nvSpPr>
        <p:spPr bwMode="auto">
          <a:xfrm>
            <a:off x="1752600" y="5453063"/>
            <a:ext cx="1993900" cy="431800"/>
          </a:xfrm>
          <a:prstGeom prst="rect">
            <a:avLst/>
          </a:prstGeom>
          <a:noFill/>
          <a:ln w="9525">
            <a:noFill/>
            <a:miter lim="800000"/>
            <a:headEnd/>
            <a:tailEnd/>
          </a:ln>
        </p:spPr>
        <p:txBody>
          <a:bodyPr wrap="none">
            <a:spAutoFit/>
          </a:bodyPr>
          <a:lstStyle/>
          <a:p>
            <a:pPr>
              <a:buFont typeface="Arial" charset="0"/>
              <a:buChar char="•"/>
            </a:pPr>
            <a:r>
              <a:rPr lang="en-US" altLang="zh-CN" sz="1100">
                <a:solidFill>
                  <a:srgbClr val="000000"/>
                </a:solidFill>
              </a:rPr>
              <a:t>LM3414HVMREVAL/NOPB</a:t>
            </a:r>
          </a:p>
          <a:p>
            <a:pPr>
              <a:buFont typeface="Arial" charset="0"/>
              <a:buChar char="•"/>
            </a:pPr>
            <a:r>
              <a:rPr lang="en-US" altLang="zh-CN" sz="1100">
                <a:solidFill>
                  <a:srgbClr val="000000"/>
                </a:solidFill>
              </a:rPr>
              <a:t>LM3414HVSDEVAL/NOPB</a:t>
            </a:r>
          </a:p>
        </p:txBody>
      </p:sp>
      <p:pic>
        <p:nvPicPr>
          <p:cNvPr id="279579" name="Picture 32"/>
          <p:cNvPicPr>
            <a:picLocks noChangeAspect="1" noChangeArrowheads="1"/>
          </p:cNvPicPr>
          <p:nvPr/>
        </p:nvPicPr>
        <p:blipFill>
          <a:blip r:embed="rId5" cstate="print"/>
          <a:srcRect/>
          <a:stretch>
            <a:fillRect/>
          </a:stretch>
        </p:blipFill>
        <p:spPr bwMode="auto">
          <a:xfrm>
            <a:off x="4792663" y="4157663"/>
            <a:ext cx="3983037" cy="2035175"/>
          </a:xfrm>
          <a:prstGeom prst="rect">
            <a:avLst/>
          </a:prstGeom>
          <a:noFill/>
          <a:ln w="9525">
            <a:solidFill>
              <a:schemeClr val="tx1"/>
            </a:solidFill>
            <a:miter lim="800000"/>
            <a:headEnd/>
            <a:tailEnd/>
          </a:ln>
        </p:spPr>
      </p:pic>
      <p:pic>
        <p:nvPicPr>
          <p:cNvPr id="279580" name="Picture 10" descr="http://www.national.com/assets/en/other/PowerWise_banner.jpg"/>
          <p:cNvPicPr>
            <a:picLocks noChangeAspect="1" noChangeArrowheads="1"/>
          </p:cNvPicPr>
          <p:nvPr/>
        </p:nvPicPr>
        <p:blipFill>
          <a:blip r:embed="rId6" cstate="print"/>
          <a:srcRect/>
          <a:stretch>
            <a:fillRect/>
          </a:stretch>
        </p:blipFill>
        <p:spPr bwMode="auto">
          <a:xfrm>
            <a:off x="7856538" y="5908675"/>
            <a:ext cx="849312" cy="203200"/>
          </a:xfrm>
          <a:prstGeom prst="rect">
            <a:avLst/>
          </a:prstGeom>
          <a:noFill/>
          <a:ln w="9525">
            <a:noFill/>
            <a:miter lim="800000"/>
            <a:headEnd/>
            <a:tailEnd/>
          </a:ln>
        </p:spPr>
      </p:pic>
      <p:grpSp>
        <p:nvGrpSpPr>
          <p:cNvPr id="279581" name="Group 19"/>
          <p:cNvGrpSpPr>
            <a:grpSpLocks/>
          </p:cNvGrpSpPr>
          <p:nvPr/>
        </p:nvGrpSpPr>
        <p:grpSpPr bwMode="auto">
          <a:xfrm>
            <a:off x="347663" y="5521325"/>
            <a:ext cx="1447800" cy="449263"/>
            <a:chOff x="288" y="3365"/>
            <a:chExt cx="912" cy="283"/>
          </a:xfrm>
        </p:grpSpPr>
        <p:pic>
          <p:nvPicPr>
            <p:cNvPr id="279583" name="Picture 20" descr="image001"/>
            <p:cNvPicPr>
              <a:picLocks noChangeAspect="1" noChangeArrowheads="1"/>
            </p:cNvPicPr>
            <p:nvPr/>
          </p:nvPicPr>
          <p:blipFill>
            <a:blip r:embed="rId7" cstate="print"/>
            <a:srcRect/>
            <a:stretch>
              <a:fillRect/>
            </a:stretch>
          </p:blipFill>
          <p:spPr bwMode="auto">
            <a:xfrm>
              <a:off x="288" y="3365"/>
              <a:ext cx="912" cy="282"/>
            </a:xfrm>
            <a:prstGeom prst="rect">
              <a:avLst/>
            </a:prstGeom>
            <a:noFill/>
            <a:ln w="9525">
              <a:noFill/>
              <a:miter lim="800000"/>
              <a:headEnd/>
              <a:tailEnd/>
            </a:ln>
          </p:spPr>
        </p:pic>
        <p:sp>
          <p:nvSpPr>
            <p:cNvPr id="279584"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ltLang="zh-CN">
                <a:solidFill>
                  <a:srgbClr val="000000"/>
                </a:solidFill>
              </a:endParaRPr>
            </a:p>
          </p:txBody>
        </p:sp>
        <p:sp>
          <p:nvSpPr>
            <p:cNvPr id="279585"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altLang="zh-CN" sz="1200">
                  <a:solidFill>
                    <a:srgbClr val="FFFFFF"/>
                  </a:solidFill>
                </a:rPr>
                <a:t>TOOLS</a:t>
              </a:r>
            </a:p>
          </p:txBody>
        </p:sp>
      </p:grpSp>
      <p:pic>
        <p:nvPicPr>
          <p:cNvPr id="279582" name="Picture 6"/>
          <p:cNvPicPr>
            <a:picLocks noChangeAspect="1" noChangeArrowheads="1"/>
          </p:cNvPicPr>
          <p:nvPr/>
        </p:nvPicPr>
        <p:blipFill>
          <a:blip r:embed="rId8" cstate="print"/>
          <a:srcRect/>
          <a:stretch>
            <a:fillRect/>
          </a:stretch>
        </p:blipFill>
        <p:spPr bwMode="auto">
          <a:xfrm>
            <a:off x="347663" y="5951538"/>
            <a:ext cx="871537"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pPr eaLnBrk="1" hangingPunct="1"/>
            <a:r>
              <a:rPr lang="en-US" altLang="zh-CN" smtClean="0">
                <a:solidFill>
                  <a:srgbClr val="0070C0"/>
                </a:solidFill>
                <a:ea typeface="宋体" charset="-122"/>
              </a:rPr>
              <a:t>LM3421/LM3423</a:t>
            </a:r>
            <a:br>
              <a:rPr lang="en-US" altLang="zh-CN" smtClean="0">
                <a:solidFill>
                  <a:srgbClr val="0070C0"/>
                </a:solidFill>
                <a:ea typeface="宋体" charset="-122"/>
              </a:rPr>
            </a:br>
            <a:r>
              <a:rPr lang="en-US" altLang="zh-CN" sz="2400" smtClean="0">
                <a:solidFill>
                  <a:srgbClr val="0070C0"/>
                </a:solidFill>
                <a:ea typeface="宋体" charset="-122"/>
              </a:rPr>
              <a:t>N-Channel Controllers for Const. Curr. LED Drivers</a:t>
            </a:r>
            <a:endParaRPr lang="en-US" altLang="zh-CN" sz="1400" smtClean="0">
              <a:solidFill>
                <a:srgbClr val="0070C0"/>
              </a:solidFill>
              <a:ea typeface="宋体" charset="-122"/>
            </a:endParaRPr>
          </a:p>
        </p:txBody>
      </p:sp>
      <p:graphicFrame>
        <p:nvGraphicFramePr>
          <p:cNvPr id="4" name="Table 3"/>
          <p:cNvGraphicFramePr>
            <a:graphicFrameLocks noGrp="1"/>
          </p:cNvGraphicFramePr>
          <p:nvPr/>
        </p:nvGraphicFramePr>
        <p:xfrm>
          <a:off x="342900" y="1016000"/>
          <a:ext cx="8505825" cy="431292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Input Operating Range 4.5 to 75V and Buck, Boost, Buck-Boost, and SEPIC Configurations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Suitable for a Wide Variety of LED Applications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LM3423 adds: LED Output Status Flag, Fault Flag, Fault Timer, PWM Polarity Pin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Enhanced Reporting and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High Side Adjustable Current Sense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Can Be Used for Analog Dimming Control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Switching Frequency Adjustable to 2MHz</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Optimize for Efficiency, Size, or LED Ripple Current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Dimming: PWM and Analog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Improved PWM Dimming by Using Internal Gate Driver for External DIM FET</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UVLO, Over-Voltage, and Thermal Shutdown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Protects Against Faults and Abnormal Operating Conditions</a:t>
                      </a: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Indoor and Outdoor Area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smtClean="0">
                          <a:ln>
                            <a:noFill/>
                          </a:ln>
                          <a:solidFill>
                            <a:schemeClr val="tx1"/>
                          </a:solidFill>
                          <a:effectLst/>
                          <a:latin typeface="Arial" charset="0"/>
                        </a:rPr>
                        <a:t>Automotive (Q100 Versions Available)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pic>
        <p:nvPicPr>
          <p:cNvPr id="229401" name="Picture 55" descr="available_en">
            <a:hlinkClick r:id="rId3"/>
          </p:cNvPr>
          <p:cNvPicPr>
            <a:picLocks noChangeAspect="1" noChangeArrowheads="1"/>
          </p:cNvPicPr>
          <p:nvPr/>
        </p:nvPicPr>
        <p:blipFill>
          <a:blip r:embed="rId4" cstate="print"/>
          <a:srcRect/>
          <a:stretch>
            <a:fillRect/>
          </a:stretch>
        </p:blipFill>
        <p:spPr bwMode="auto">
          <a:xfrm>
            <a:off x="8480425" y="0"/>
            <a:ext cx="663575" cy="654050"/>
          </a:xfrm>
          <a:prstGeom prst="rect">
            <a:avLst/>
          </a:prstGeom>
          <a:noFill/>
          <a:ln w="9525">
            <a:noFill/>
            <a:miter lim="800000"/>
            <a:headEnd/>
            <a:tailEnd/>
          </a:ln>
        </p:spPr>
      </p:pic>
      <p:sp>
        <p:nvSpPr>
          <p:cNvPr id="229402" name="TextBox 11"/>
          <p:cNvSpPr txBox="1">
            <a:spLocks noChangeArrowheads="1"/>
          </p:cNvSpPr>
          <p:nvPr/>
        </p:nvSpPr>
        <p:spPr bwMode="auto">
          <a:xfrm>
            <a:off x="1752600" y="5453063"/>
            <a:ext cx="1971675" cy="600075"/>
          </a:xfrm>
          <a:prstGeom prst="rect">
            <a:avLst/>
          </a:prstGeom>
          <a:noFill/>
          <a:ln w="9525">
            <a:noFill/>
            <a:miter lim="800000"/>
            <a:headEnd/>
            <a:tailEnd/>
          </a:ln>
        </p:spPr>
        <p:txBody>
          <a:bodyPr wrap="none">
            <a:spAutoFit/>
          </a:bodyPr>
          <a:lstStyle/>
          <a:p>
            <a:pPr>
              <a:buFont typeface="Arial" charset="0"/>
              <a:buChar char="•"/>
            </a:pPr>
            <a:r>
              <a:rPr lang="en-US" altLang="zh-CN" sz="1100">
                <a:solidFill>
                  <a:srgbClr val="000000"/>
                </a:solidFill>
              </a:rPr>
              <a:t>LM3421-SEPICEV/NOPB</a:t>
            </a:r>
          </a:p>
          <a:p>
            <a:pPr>
              <a:buFont typeface="Arial" charset="0"/>
              <a:buChar char="•"/>
            </a:pPr>
            <a:r>
              <a:rPr lang="en-US" altLang="zh-CN" sz="1100">
                <a:solidFill>
                  <a:srgbClr val="000000"/>
                </a:solidFill>
              </a:rPr>
              <a:t>LM3423BBLSCSEV/NOPB</a:t>
            </a:r>
          </a:p>
          <a:p>
            <a:pPr>
              <a:buFont typeface="Arial" charset="0"/>
              <a:buChar char="•"/>
            </a:pPr>
            <a:r>
              <a:rPr lang="en-US" altLang="zh-CN" sz="1100">
                <a:solidFill>
                  <a:srgbClr val="000000"/>
                </a:solidFill>
              </a:rPr>
              <a:t>LM3423BS2LYEV/NOPB</a:t>
            </a:r>
          </a:p>
        </p:txBody>
      </p:sp>
      <p:pic>
        <p:nvPicPr>
          <p:cNvPr id="229403" name="Picture 2"/>
          <p:cNvPicPr>
            <a:picLocks noChangeAspect="1" noChangeArrowheads="1"/>
          </p:cNvPicPr>
          <p:nvPr/>
        </p:nvPicPr>
        <p:blipFill>
          <a:blip r:embed="rId5" cstate="print"/>
          <a:srcRect/>
          <a:stretch>
            <a:fillRect/>
          </a:stretch>
        </p:blipFill>
        <p:spPr bwMode="auto">
          <a:xfrm>
            <a:off x="6096000" y="3984625"/>
            <a:ext cx="2682875" cy="2273300"/>
          </a:xfrm>
          <a:prstGeom prst="rect">
            <a:avLst/>
          </a:prstGeom>
          <a:noFill/>
          <a:ln w="9525">
            <a:solidFill>
              <a:schemeClr val="tx1"/>
            </a:solidFill>
            <a:miter lim="800000"/>
            <a:headEnd/>
            <a:tailEnd/>
          </a:ln>
        </p:spPr>
      </p:pic>
      <p:pic>
        <p:nvPicPr>
          <p:cNvPr id="229404" name="Picture 10" descr="http://www.national.com/assets/en/other/PowerWise_banner.jpg"/>
          <p:cNvPicPr>
            <a:picLocks noChangeAspect="1" noChangeArrowheads="1"/>
          </p:cNvPicPr>
          <p:nvPr/>
        </p:nvPicPr>
        <p:blipFill>
          <a:blip r:embed="rId6" cstate="print"/>
          <a:srcRect/>
          <a:stretch>
            <a:fillRect/>
          </a:stretch>
        </p:blipFill>
        <p:spPr bwMode="auto">
          <a:xfrm>
            <a:off x="7526338" y="5934075"/>
            <a:ext cx="849312" cy="203200"/>
          </a:xfrm>
          <a:prstGeom prst="rect">
            <a:avLst/>
          </a:prstGeom>
          <a:noFill/>
          <a:ln w="9525">
            <a:noFill/>
            <a:miter lim="800000"/>
            <a:headEnd/>
            <a:tailEnd/>
          </a:ln>
        </p:spPr>
      </p:pic>
      <p:grpSp>
        <p:nvGrpSpPr>
          <p:cNvPr id="229405" name="Group 19"/>
          <p:cNvGrpSpPr>
            <a:grpSpLocks/>
          </p:cNvGrpSpPr>
          <p:nvPr/>
        </p:nvGrpSpPr>
        <p:grpSpPr bwMode="auto">
          <a:xfrm>
            <a:off x="347663" y="5521325"/>
            <a:ext cx="1447800" cy="449263"/>
            <a:chOff x="288" y="3365"/>
            <a:chExt cx="912" cy="283"/>
          </a:xfrm>
        </p:grpSpPr>
        <p:pic>
          <p:nvPicPr>
            <p:cNvPr id="229407" name="Picture 20" descr="image001"/>
            <p:cNvPicPr>
              <a:picLocks noChangeAspect="1" noChangeArrowheads="1"/>
            </p:cNvPicPr>
            <p:nvPr/>
          </p:nvPicPr>
          <p:blipFill>
            <a:blip r:embed="rId7" cstate="print"/>
            <a:srcRect/>
            <a:stretch>
              <a:fillRect/>
            </a:stretch>
          </p:blipFill>
          <p:spPr bwMode="auto">
            <a:xfrm>
              <a:off x="288" y="3365"/>
              <a:ext cx="912" cy="282"/>
            </a:xfrm>
            <a:prstGeom prst="rect">
              <a:avLst/>
            </a:prstGeom>
            <a:noFill/>
            <a:ln w="9525">
              <a:noFill/>
              <a:miter lim="800000"/>
              <a:headEnd/>
              <a:tailEnd/>
            </a:ln>
          </p:spPr>
        </p:pic>
        <p:sp>
          <p:nvSpPr>
            <p:cNvPr id="229408"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ltLang="zh-CN">
                <a:solidFill>
                  <a:srgbClr val="000000"/>
                </a:solidFill>
              </a:endParaRPr>
            </a:p>
          </p:txBody>
        </p:sp>
        <p:sp>
          <p:nvSpPr>
            <p:cNvPr id="229409"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altLang="zh-CN" sz="1200">
                  <a:solidFill>
                    <a:srgbClr val="FFFFFF"/>
                  </a:solidFill>
                </a:rPr>
                <a:t>TOOLS</a:t>
              </a:r>
            </a:p>
          </p:txBody>
        </p:sp>
      </p:grpSp>
      <p:pic>
        <p:nvPicPr>
          <p:cNvPr id="229406" name="Picture 6"/>
          <p:cNvPicPr>
            <a:picLocks noChangeAspect="1" noChangeArrowheads="1"/>
          </p:cNvPicPr>
          <p:nvPr/>
        </p:nvPicPr>
        <p:blipFill>
          <a:blip r:embed="rId8" cstate="print"/>
          <a:srcRect/>
          <a:stretch>
            <a:fillRect/>
          </a:stretch>
        </p:blipFill>
        <p:spPr bwMode="auto">
          <a:xfrm>
            <a:off x="347663" y="5951538"/>
            <a:ext cx="871537"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231776" y="142875"/>
            <a:ext cx="8269288" cy="814388"/>
          </a:xfrm>
        </p:spPr>
        <p:txBody>
          <a:bodyPr/>
          <a:lstStyle/>
          <a:p>
            <a:r>
              <a:rPr lang="en-US" altLang="zh-CN" dirty="0" smtClean="0">
                <a:ea typeface="宋体" charset="-122"/>
              </a:rPr>
              <a:t>TPS92550/1</a:t>
            </a:r>
            <a:br>
              <a:rPr lang="en-US" altLang="zh-CN" dirty="0" smtClean="0">
                <a:ea typeface="宋体" charset="-122"/>
              </a:rPr>
            </a:br>
            <a:r>
              <a:rPr lang="en-US" altLang="zh-CN" sz="2000" dirty="0" smtClean="0"/>
              <a:t>450mA 14W Constant Current Buck LED Driver Micro-Module</a:t>
            </a:r>
            <a:endParaRPr lang="en-US" altLang="zh-CN" sz="2000" dirty="0" smtClean="0">
              <a:ea typeface="宋体" charset="-122"/>
            </a:endParaRPr>
          </a:p>
        </p:txBody>
      </p:sp>
      <p:graphicFrame>
        <p:nvGraphicFramePr>
          <p:cNvPr id="4" name="Table 3"/>
          <p:cNvGraphicFramePr>
            <a:graphicFrameLocks noGrp="1"/>
          </p:cNvGraphicFramePr>
          <p:nvPr/>
        </p:nvGraphicFramePr>
        <p:xfrm>
          <a:off x="342900" y="1016000"/>
          <a:ext cx="8505825" cy="4170363"/>
        </p:xfrm>
        <a:graphic>
          <a:graphicData uri="http://schemas.openxmlformats.org/drawingml/2006/table">
            <a:tbl>
              <a:tblPr/>
              <a:tblGrid>
                <a:gridCol w="4252913"/>
                <a:gridCol w="4252912"/>
              </a:tblGrid>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84163">
                <a:tc>
                  <a:txBody>
                    <a:bodyPr/>
                    <a:lstStyle/>
                    <a:p>
                      <a:pPr>
                        <a:buFont typeface="Arial" pitchFamily="34" charset="0"/>
                        <a:buChar char="•"/>
                      </a:pPr>
                      <a:r>
                        <a:rPr kumimoji="0" lang="en-US" altLang="zh-CN" sz="1400" b="0" i="0" u="none" strike="noStrike" kern="1200" cap="none" normalizeH="0" baseline="0" dirty="0" smtClean="0">
                          <a:ln>
                            <a:noFill/>
                          </a:ln>
                          <a:solidFill>
                            <a:schemeClr val="tx1"/>
                          </a:solidFill>
                          <a:effectLst/>
                          <a:latin typeface="Arial" charset="0"/>
                          <a:ea typeface="+mn-ea"/>
                          <a:cs typeface="+mn-cs"/>
                        </a:rPr>
                        <a:t>   Integrated all power components including the power inductor</a:t>
                      </a:r>
                      <a:endParaRPr kumimoji="0" lang="en-US" sz="1400" b="0" i="0" u="none" strike="noStrike" kern="1200" cap="none" normalizeH="0" baseline="0" dirty="0" smtClean="0">
                        <a:ln>
                          <a:noFill/>
                        </a:ln>
                        <a:solidFill>
                          <a:schemeClr val="tx1"/>
                        </a:solidFill>
                        <a:effectLst/>
                        <a:latin typeface="Arial" charset="0"/>
                        <a:ea typeface="+mn-ea"/>
                        <a:cs typeface="+mn-cs"/>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Low EMI/EMC</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4.5 to 36V/60V Input Voltage Range</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Easiest to be used</a:t>
                      </a:r>
                    </a:p>
                  </a:txBody>
                  <a:tcPr marT="0" horzOverflow="overflow">
                    <a:lnL>
                      <a:noFill/>
                    </a:lnL>
                    <a:lnR>
                      <a:noFill/>
                    </a:lnR>
                    <a:lnT>
                      <a:noFill/>
                    </a:lnT>
                    <a:lnB>
                      <a:noFill/>
                    </a:lnB>
                    <a:lnTlToBr>
                      <a:noFill/>
                    </a:lnTlToBr>
                    <a:lnBlToTr>
                      <a:noFill/>
                    </a:lnBlToTr>
                    <a:noFill/>
                  </a:tcPr>
                </a:tc>
              </a:tr>
              <a:tr h="284163">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400" b="0" i="0" u="none" strike="noStrike" kern="1200" cap="none" normalizeH="0" baseline="0" dirty="0" smtClean="0">
                          <a:ln>
                            <a:noFill/>
                          </a:ln>
                          <a:solidFill>
                            <a:schemeClr val="tx1"/>
                          </a:solidFill>
                          <a:effectLst/>
                          <a:latin typeface="Arial" charset="0"/>
                          <a:ea typeface="+mn-ea"/>
                          <a:cs typeface="+mn-cs"/>
                        </a:rPr>
                        <a:t>Constant switching frequency at 400kHz</a:t>
                      </a:r>
                      <a:endParaRPr kumimoji="0" lang="en-US" sz="1400" b="0" i="0" u="none" strike="noStrike" kern="1200" cap="none" normalizeH="0" baseline="0" dirty="0" smtClean="0">
                        <a:ln>
                          <a:noFill/>
                        </a:ln>
                        <a:solidFill>
                          <a:schemeClr val="tx1"/>
                        </a:solidFill>
                        <a:effectLst/>
                        <a:latin typeface="Arial" charset="0"/>
                        <a:ea typeface="+mn-ea"/>
                        <a:cs typeface="+mn-cs"/>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Less components</a:t>
                      </a:r>
                    </a:p>
                  </a:txBody>
                  <a:tcPr marT="0" horzOverflow="overflow">
                    <a:lnL>
                      <a:noFill/>
                    </a:lnL>
                    <a:lnR>
                      <a:noFill/>
                    </a:lnR>
                    <a:lnT>
                      <a:noFill/>
                    </a:lnT>
                    <a:lnB>
                      <a:noFill/>
                    </a:lnB>
                    <a:lnTlToBr>
                      <a:noFill/>
                    </a:lnTlToBr>
                    <a:lnBlToTr>
                      <a:noFill/>
                    </a:lnBlToTr>
                    <a:noFill/>
                  </a:tcPr>
                </a:tc>
              </a:tr>
              <a:tr h="284163">
                <a:tc>
                  <a:txBody>
                    <a:bodyPr/>
                    <a:lstStyle/>
                    <a:p>
                      <a:pPr>
                        <a:buFont typeface="Arial" pitchFamily="34" charset="0"/>
                        <a:buChar char="•"/>
                      </a:pPr>
                      <a:r>
                        <a:rPr kumimoji="0" lang="en-US" altLang="zh-CN" sz="1400" b="0" i="0" u="none" strike="noStrike" kern="1200" cap="none" normalizeH="0" baseline="0" dirty="0" smtClean="0">
                          <a:ln>
                            <a:noFill/>
                          </a:ln>
                          <a:solidFill>
                            <a:schemeClr val="tx1"/>
                          </a:solidFill>
                          <a:effectLst/>
                          <a:latin typeface="Arial" charset="0"/>
                          <a:ea typeface="+mn-ea"/>
                          <a:cs typeface="+mn-cs"/>
                        </a:rPr>
                        <a:t>  High contrast ratio (Minimum dimming current pulse width </a:t>
                      </a:r>
                      <a:r>
                        <a:rPr kumimoji="0" lang="el-GR" altLang="zh-CN" sz="1400" b="0" i="0" u="none" strike="noStrike" kern="1200" cap="none" normalizeH="0" baseline="0" dirty="0" smtClean="0">
                          <a:ln>
                            <a:noFill/>
                          </a:ln>
                          <a:solidFill>
                            <a:schemeClr val="tx1"/>
                          </a:solidFill>
                          <a:effectLst/>
                          <a:latin typeface="Arial" charset="0"/>
                          <a:ea typeface="+mn-ea"/>
                          <a:cs typeface="+mn-cs"/>
                        </a:rPr>
                        <a:t>&lt; 16μ</a:t>
                      </a:r>
                      <a:r>
                        <a:rPr kumimoji="0" lang="en-US" altLang="zh-CN" sz="1400" b="0" i="0" u="none" strike="noStrike" kern="1200" cap="none" normalizeH="0" baseline="0" dirty="0" smtClean="0">
                          <a:ln>
                            <a:noFill/>
                          </a:ln>
                          <a:solidFill>
                            <a:schemeClr val="tx1"/>
                          </a:solidFill>
                          <a:effectLst/>
                          <a:latin typeface="Arial" charset="0"/>
                          <a:ea typeface="+mn-ea"/>
                          <a:cs typeface="+mn-cs"/>
                        </a:rPr>
                        <a: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High efficiency(96%)</a:t>
                      </a:r>
                    </a:p>
                  </a:txBody>
                  <a:tcPr marT="0" horzOverflow="overflow">
                    <a:lnL>
                      <a:noFill/>
                    </a:lnL>
                    <a:lnR>
                      <a:noFill/>
                    </a:lnR>
                    <a:lnT>
                      <a:noFill/>
                    </a:lnT>
                    <a:lnB>
                      <a:noFill/>
                    </a:lnB>
                    <a:lnTlToBr>
                      <a:noFill/>
                    </a:lnTlToBr>
                    <a:lnBlToTr>
                      <a:noFill/>
                    </a:lnBlToTr>
                    <a:noFill/>
                  </a:tcPr>
                </a:tc>
              </a:tr>
              <a:tr h="1555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400" b="0" i="0" u="none" strike="noStrike" kern="1200" cap="none" normalizeH="0" baseline="0" dirty="0" smtClean="0">
                          <a:ln>
                            <a:noFill/>
                          </a:ln>
                          <a:solidFill>
                            <a:schemeClr val="tx1"/>
                          </a:solidFill>
                          <a:effectLst/>
                          <a:latin typeface="Arial" charset="0"/>
                          <a:ea typeface="+mn-ea"/>
                          <a:cs typeface="+mn-cs"/>
                        </a:rPr>
                        <a:t>±3.6% typical LED current accuracy</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400" b="0" i="0" u="none" strike="noStrike" kern="1200" cap="none" normalizeH="0" baseline="0" dirty="0" smtClean="0">
                          <a:ln>
                            <a:noFill/>
                          </a:ln>
                          <a:solidFill>
                            <a:schemeClr val="tx1"/>
                          </a:solidFill>
                          <a:effectLst/>
                          <a:latin typeface="Arial" charset="0"/>
                          <a:ea typeface="+mn-ea"/>
                          <a:cs typeface="+mn-cs"/>
                        </a:rPr>
                        <a:t>LED current adjustable from 300mA to 450mA</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400" b="0" i="0" u="none" strike="noStrike" kern="1200" cap="none" normalizeH="0" baseline="0" dirty="0" smtClean="0">
                          <a:ln>
                            <a:noFill/>
                          </a:ln>
                          <a:solidFill>
                            <a:schemeClr val="tx1"/>
                          </a:solidFill>
                          <a:effectLst/>
                          <a:latin typeface="Arial" charset="0"/>
                          <a:ea typeface="+mn-ea"/>
                          <a:cs typeface="+mn-cs"/>
                        </a:rPr>
                        <a:t>Up to 96% efficiency</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400" b="0" i="0" u="none" strike="noStrike" kern="1200" cap="none" normalizeH="0" baseline="0" dirty="0" smtClean="0">
                          <a:ln>
                            <a:noFill/>
                          </a:ln>
                          <a:solidFill>
                            <a:schemeClr val="tx1"/>
                          </a:solidFill>
                          <a:effectLst/>
                          <a:latin typeface="Arial" charset="0"/>
                          <a:ea typeface="+mn-ea"/>
                          <a:cs typeface="+mn-cs"/>
                        </a:rPr>
                        <a:t>LED open and short circuit protections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46063">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1730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400" b="0" i="0" u="none" strike="noStrike" kern="1200" cap="none" normalizeH="0" baseline="0" dirty="0" smtClean="0">
                          <a:ln>
                            <a:noFill/>
                          </a:ln>
                          <a:solidFill>
                            <a:schemeClr val="tx1"/>
                          </a:solidFill>
                          <a:effectLst/>
                          <a:latin typeface="Arial" charset="0"/>
                          <a:ea typeface="+mn-ea"/>
                          <a:cs typeface="+mn-cs"/>
                        </a:rPr>
                        <a:t>General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400" b="0" i="0" u="none" strike="noStrike" kern="1200" cap="none" normalizeH="0" baseline="0" dirty="0" smtClean="0">
                          <a:ln>
                            <a:noFill/>
                          </a:ln>
                          <a:solidFill>
                            <a:schemeClr val="tx1"/>
                          </a:solidFill>
                          <a:effectLst/>
                          <a:latin typeface="Arial" charset="0"/>
                          <a:ea typeface="+mn-ea"/>
                          <a:cs typeface="+mn-cs"/>
                        </a:rPr>
                        <a:t>Architecture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23838">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400" b="0" i="0" u="none" strike="noStrike" kern="1200" cap="none" normalizeH="0" baseline="0" dirty="0" smtClean="0">
                          <a:ln>
                            <a:noFill/>
                          </a:ln>
                          <a:solidFill>
                            <a:schemeClr val="tx1"/>
                          </a:solidFill>
                          <a:effectLst/>
                          <a:latin typeface="Arial" charset="0"/>
                          <a:ea typeface="+mn-ea"/>
                          <a:cs typeface="+mn-cs"/>
                        </a:rPr>
                        <a:t>Underwater Lights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grpSp>
        <p:nvGrpSpPr>
          <p:cNvPr id="2" name="Group 19"/>
          <p:cNvGrpSpPr>
            <a:grpSpLocks/>
          </p:cNvGrpSpPr>
          <p:nvPr/>
        </p:nvGrpSpPr>
        <p:grpSpPr bwMode="auto">
          <a:xfrm>
            <a:off x="492125" y="5676900"/>
            <a:ext cx="1447800" cy="449263"/>
            <a:chOff x="288" y="3365"/>
            <a:chExt cx="912" cy="283"/>
          </a:xfrm>
        </p:grpSpPr>
        <p:pic>
          <p:nvPicPr>
            <p:cNvPr id="225311" name="Picture 20" descr="image001"/>
            <p:cNvPicPr>
              <a:picLocks noChangeAspect="1" noChangeArrowheads="1"/>
            </p:cNvPicPr>
            <p:nvPr/>
          </p:nvPicPr>
          <p:blipFill>
            <a:blip r:embed="rId3" cstate="print"/>
            <a:srcRect/>
            <a:stretch>
              <a:fillRect/>
            </a:stretch>
          </p:blipFill>
          <p:spPr bwMode="auto">
            <a:xfrm>
              <a:off x="288" y="3365"/>
              <a:ext cx="912" cy="282"/>
            </a:xfrm>
            <a:prstGeom prst="rect">
              <a:avLst/>
            </a:prstGeom>
            <a:noFill/>
            <a:ln w="9525">
              <a:noFill/>
              <a:miter lim="800000"/>
              <a:headEnd/>
              <a:tailEnd/>
            </a:ln>
          </p:spPr>
        </p:pic>
        <p:sp>
          <p:nvSpPr>
            <p:cNvPr id="22531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ltLang="zh-CN">
                <a:solidFill>
                  <a:srgbClr val="000000"/>
                </a:solidFill>
              </a:endParaRPr>
            </a:p>
          </p:txBody>
        </p:sp>
        <p:sp>
          <p:nvSpPr>
            <p:cNvPr id="22531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altLang="zh-CN" sz="1200">
                  <a:solidFill>
                    <a:srgbClr val="FFFFFF"/>
                  </a:solidFill>
                </a:rPr>
                <a:t>TOOLS</a:t>
              </a:r>
            </a:p>
          </p:txBody>
        </p:sp>
      </p:grpSp>
      <p:sp>
        <p:nvSpPr>
          <p:cNvPr id="225309" name="TextBox 11"/>
          <p:cNvSpPr txBox="1">
            <a:spLocks noChangeArrowheads="1"/>
          </p:cNvSpPr>
          <p:nvPr/>
        </p:nvSpPr>
        <p:spPr bwMode="auto">
          <a:xfrm>
            <a:off x="1897063" y="5753100"/>
            <a:ext cx="2180405" cy="261610"/>
          </a:xfrm>
          <a:prstGeom prst="rect">
            <a:avLst/>
          </a:prstGeom>
          <a:noFill/>
          <a:ln w="9525">
            <a:noFill/>
            <a:miter lim="800000"/>
            <a:headEnd/>
            <a:tailEnd/>
          </a:ln>
        </p:spPr>
        <p:txBody>
          <a:bodyPr wrap="none">
            <a:spAutoFit/>
          </a:bodyPr>
          <a:lstStyle/>
          <a:p>
            <a:pPr>
              <a:buFont typeface="Arial" charset="0"/>
              <a:buNone/>
            </a:pPr>
            <a:r>
              <a:rPr lang="en-US" altLang="zh-CN" sz="1100" dirty="0" smtClean="0">
                <a:solidFill>
                  <a:srgbClr val="000000"/>
                </a:solidFill>
              </a:rPr>
              <a:t>Micro Constant current Driver</a:t>
            </a:r>
            <a:endParaRPr lang="en-US" altLang="zh-CN" sz="1100" dirty="0">
              <a:solidFill>
                <a:srgbClr val="000000"/>
              </a:solidFill>
            </a:endParaRPr>
          </a:p>
        </p:txBody>
      </p:sp>
      <p:pic>
        <p:nvPicPr>
          <p:cNvPr id="462850" name="Picture 2"/>
          <p:cNvPicPr>
            <a:picLocks noChangeAspect="1" noChangeArrowheads="1"/>
          </p:cNvPicPr>
          <p:nvPr/>
        </p:nvPicPr>
        <p:blipFill>
          <a:blip r:embed="rId4" cstate="print"/>
          <a:srcRect/>
          <a:stretch>
            <a:fillRect/>
          </a:stretch>
        </p:blipFill>
        <p:spPr bwMode="auto">
          <a:xfrm>
            <a:off x="6686550" y="1509713"/>
            <a:ext cx="2286000"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r>
              <a:rPr lang="en-US" dirty="0" smtClean="0"/>
              <a:t>Lighting Market Evolution</a:t>
            </a:r>
          </a:p>
        </p:txBody>
      </p:sp>
      <p:sp>
        <p:nvSpPr>
          <p:cNvPr id="5" name="Slide Number Placeholder 4"/>
          <p:cNvSpPr txBox="1">
            <a:spLocks noGrp="1"/>
          </p:cNvSpPr>
          <p:nvPr/>
        </p:nvSpPr>
        <p:spPr bwMode="auto">
          <a:xfrm>
            <a:off x="4360863" y="6600825"/>
            <a:ext cx="404812" cy="173038"/>
          </a:xfrm>
          <a:prstGeom prst="rect">
            <a:avLst/>
          </a:prstGeom>
          <a:noFill/>
          <a:ln>
            <a:miter lim="800000"/>
            <a:headEnd/>
            <a:tailEnd/>
          </a:ln>
        </p:spPr>
        <p:txBody>
          <a:bodyPr wrap="none" lIns="91429" tIns="0" rIns="91429" bIns="0" anchor="ctr"/>
          <a:lstStyle/>
          <a:p>
            <a:pPr algn="ctr" eaLnBrk="0" fontAlgn="auto" hangingPunct="0">
              <a:spcAft>
                <a:spcPts val="0"/>
              </a:spcAft>
              <a:defRPr/>
            </a:pPr>
            <a:fld id="{A5829A0C-6977-4EE8-8886-423F2A17925F}" type="slidenum">
              <a:rPr lang="en-US" sz="800">
                <a:latin typeface="+mn-lt"/>
                <a:cs typeface="+mn-cs"/>
              </a:rPr>
              <a:pPr algn="ctr" eaLnBrk="0" fontAlgn="auto" hangingPunct="0">
                <a:spcAft>
                  <a:spcPts val="0"/>
                </a:spcAft>
                <a:defRPr/>
              </a:pPr>
              <a:t>3</a:t>
            </a:fld>
            <a:endParaRPr lang="en-US" sz="800">
              <a:latin typeface="+mn-lt"/>
              <a:cs typeface="+mn-cs"/>
            </a:endParaRPr>
          </a:p>
        </p:txBody>
      </p:sp>
      <p:sp>
        <p:nvSpPr>
          <p:cNvPr id="23556" name="Rectangle 13"/>
          <p:cNvSpPr>
            <a:spLocks noChangeArrowheads="1"/>
          </p:cNvSpPr>
          <p:nvPr/>
        </p:nvSpPr>
        <p:spPr bwMode="auto">
          <a:xfrm>
            <a:off x="254000" y="1422400"/>
            <a:ext cx="2709863" cy="762000"/>
          </a:xfrm>
          <a:prstGeom prst="rect">
            <a:avLst/>
          </a:prstGeom>
          <a:noFill/>
          <a:ln w="19050" algn="ctr">
            <a:noFill/>
            <a:round/>
            <a:headEnd/>
            <a:tailEnd/>
          </a:ln>
        </p:spPr>
        <p:txBody>
          <a:bodyPr anchor="ctr"/>
          <a:lstStyle/>
          <a:p>
            <a:pPr algn="ctr">
              <a:lnSpc>
                <a:spcPct val="90000"/>
              </a:lnSpc>
              <a:spcBef>
                <a:spcPct val="50000"/>
              </a:spcBef>
            </a:pPr>
            <a:r>
              <a:rPr lang="en-US" sz="2400" b="1" u="sng"/>
              <a:t>Phase 1</a:t>
            </a:r>
            <a:r>
              <a:rPr lang="en-US" sz="2400" b="1"/>
              <a:t/>
            </a:r>
            <a:br>
              <a:rPr lang="en-US" sz="2400" b="1"/>
            </a:br>
            <a:r>
              <a:rPr lang="en-US" sz="2000"/>
              <a:t>(Now)</a:t>
            </a:r>
            <a:endParaRPr lang="en-US" sz="2200"/>
          </a:p>
        </p:txBody>
      </p:sp>
      <p:sp>
        <p:nvSpPr>
          <p:cNvPr id="23557" name="Rectangle 14"/>
          <p:cNvSpPr>
            <a:spLocks noChangeArrowheads="1"/>
          </p:cNvSpPr>
          <p:nvPr/>
        </p:nvSpPr>
        <p:spPr bwMode="auto">
          <a:xfrm>
            <a:off x="254000" y="2209800"/>
            <a:ext cx="2709863" cy="1871663"/>
          </a:xfrm>
          <a:prstGeom prst="rect">
            <a:avLst/>
          </a:prstGeom>
          <a:blipFill dpi="0" rotWithShape="1">
            <a:blip r:embed="rId3" cstate="print"/>
            <a:srcRect/>
            <a:stretch>
              <a:fillRect/>
            </a:stretch>
          </a:blipFill>
          <a:ln w="19050" algn="ctr">
            <a:noFill/>
            <a:round/>
            <a:headEnd/>
            <a:tailEnd/>
          </a:ln>
        </p:spPr>
        <p:txBody>
          <a:bodyPr anchor="ctr"/>
          <a:lstStyle/>
          <a:p>
            <a:pPr algn="ctr">
              <a:lnSpc>
                <a:spcPct val="90000"/>
              </a:lnSpc>
              <a:spcBef>
                <a:spcPct val="50000"/>
              </a:spcBef>
            </a:pPr>
            <a:endParaRPr lang="en-US" sz="2400" b="1">
              <a:solidFill>
                <a:schemeClr val="bg1"/>
              </a:solidFill>
            </a:endParaRPr>
          </a:p>
        </p:txBody>
      </p:sp>
      <p:sp>
        <p:nvSpPr>
          <p:cNvPr id="23558" name="Rectangle 19"/>
          <p:cNvSpPr>
            <a:spLocks noChangeArrowheads="1"/>
          </p:cNvSpPr>
          <p:nvPr/>
        </p:nvSpPr>
        <p:spPr bwMode="auto">
          <a:xfrm>
            <a:off x="254000" y="4140200"/>
            <a:ext cx="2709863" cy="1617663"/>
          </a:xfrm>
          <a:prstGeom prst="rect">
            <a:avLst/>
          </a:prstGeom>
          <a:noFill/>
          <a:ln w="19050" algn="ctr">
            <a:noFill/>
            <a:round/>
            <a:headEnd/>
            <a:tailEnd/>
          </a:ln>
        </p:spPr>
        <p:txBody>
          <a:bodyPr/>
          <a:lstStyle/>
          <a:p>
            <a:pPr marL="169863" indent="-169863">
              <a:buFont typeface="Arial" charset="0"/>
              <a:buChar char="•"/>
            </a:pPr>
            <a:r>
              <a:rPr lang="en-US" sz="2000"/>
              <a:t>Retrofit</a:t>
            </a:r>
          </a:p>
          <a:p>
            <a:pPr marL="169863" indent="-169863">
              <a:buFont typeface="Arial" charset="0"/>
              <a:buChar char="•"/>
            </a:pPr>
            <a:r>
              <a:rPr lang="en-US" sz="2000"/>
              <a:t>Raw Efficacy</a:t>
            </a:r>
          </a:p>
          <a:p>
            <a:pPr marL="169863" indent="-169863">
              <a:buFont typeface="Arial" charset="0"/>
              <a:buChar char="•"/>
            </a:pPr>
            <a:r>
              <a:rPr lang="en-US" sz="2000"/>
              <a:t>Lowest Cost </a:t>
            </a:r>
          </a:p>
          <a:p>
            <a:pPr marL="169863" indent="-169863">
              <a:buFont typeface="Arial" charset="0"/>
              <a:buChar char="•"/>
            </a:pPr>
            <a:r>
              <a:rPr lang="en-US" sz="2000"/>
              <a:t>Lifetime / Reliability</a:t>
            </a:r>
          </a:p>
        </p:txBody>
      </p:sp>
      <p:sp>
        <p:nvSpPr>
          <p:cNvPr id="23559" name="Rectangle 20"/>
          <p:cNvSpPr>
            <a:spLocks noChangeArrowheads="1"/>
          </p:cNvSpPr>
          <p:nvPr/>
        </p:nvSpPr>
        <p:spPr bwMode="auto">
          <a:xfrm>
            <a:off x="3217863" y="1422400"/>
            <a:ext cx="2708275" cy="762000"/>
          </a:xfrm>
          <a:prstGeom prst="rect">
            <a:avLst/>
          </a:prstGeom>
          <a:noFill/>
          <a:ln w="19050" algn="ctr">
            <a:noFill/>
            <a:round/>
            <a:headEnd/>
            <a:tailEnd/>
          </a:ln>
        </p:spPr>
        <p:txBody>
          <a:bodyPr anchor="ctr"/>
          <a:lstStyle/>
          <a:p>
            <a:pPr algn="ctr">
              <a:lnSpc>
                <a:spcPct val="90000"/>
              </a:lnSpc>
              <a:spcBef>
                <a:spcPct val="50000"/>
              </a:spcBef>
            </a:pPr>
            <a:r>
              <a:rPr lang="en-US" sz="2400" b="1" u="sng"/>
              <a:t>Phase 2</a:t>
            </a:r>
            <a:r>
              <a:rPr lang="en-US" sz="2400" b="1"/>
              <a:t/>
            </a:r>
            <a:br>
              <a:rPr lang="en-US" sz="2400" b="1"/>
            </a:br>
            <a:r>
              <a:rPr lang="en-US" sz="2000"/>
              <a:t>(1 – 5 Years)</a:t>
            </a:r>
            <a:endParaRPr lang="en-US" sz="2200"/>
          </a:p>
        </p:txBody>
      </p:sp>
      <p:sp>
        <p:nvSpPr>
          <p:cNvPr id="22" name="Rectangle 21"/>
          <p:cNvSpPr/>
          <p:nvPr/>
        </p:nvSpPr>
        <p:spPr bwMode="auto">
          <a:xfrm>
            <a:off x="3217333" y="2209814"/>
            <a:ext cx="2709333" cy="1871136"/>
          </a:xfrm>
          <a:prstGeom prst="rect">
            <a:avLst/>
          </a:prstGeom>
          <a:blipFill dpi="0" rotWithShape="1">
            <a:blip r:embed="rId4" cstate="print"/>
            <a:srcRect/>
            <a:stretch>
              <a:fillRect l="-1000" t="-1000" r="-1000" b="-1000"/>
            </a:stretch>
          </a:blipFill>
          <a:ln w="19050" cap="flat" cmpd="sng" algn="ctr">
            <a:noFill/>
            <a:prstDash val="solid"/>
            <a:round/>
            <a:headEnd type="none" w="med" len="med"/>
            <a:tailEnd type="none" w="med" len="med"/>
          </a:ln>
          <a:effectLst/>
        </p:spPr>
        <p:txBody>
          <a:bodyPr anchor="ctr"/>
          <a:lstStyle/>
          <a:p>
            <a:pPr algn="ctr">
              <a:lnSpc>
                <a:spcPct val="90000"/>
              </a:lnSpc>
              <a:spcBef>
                <a:spcPct val="50000"/>
              </a:spcBef>
              <a:defRPr/>
            </a:pPr>
            <a:endParaRPr lang="en-US" sz="2400" b="1" dirty="0" err="1">
              <a:solidFill>
                <a:schemeClr val="bg1"/>
              </a:solidFill>
            </a:endParaRPr>
          </a:p>
        </p:txBody>
      </p:sp>
      <p:sp>
        <p:nvSpPr>
          <p:cNvPr id="23563" name="Rectangle 22"/>
          <p:cNvSpPr>
            <a:spLocks noChangeArrowheads="1"/>
          </p:cNvSpPr>
          <p:nvPr/>
        </p:nvSpPr>
        <p:spPr bwMode="auto">
          <a:xfrm>
            <a:off x="3217863" y="4140200"/>
            <a:ext cx="2708275" cy="1617663"/>
          </a:xfrm>
          <a:prstGeom prst="rect">
            <a:avLst/>
          </a:prstGeom>
          <a:noFill/>
          <a:ln w="19050" algn="ctr">
            <a:noFill/>
            <a:round/>
            <a:headEnd/>
            <a:tailEnd/>
          </a:ln>
        </p:spPr>
        <p:txBody>
          <a:bodyPr/>
          <a:lstStyle/>
          <a:p>
            <a:pPr marL="169863" indent="-169863">
              <a:buFont typeface="Arial" charset="0"/>
              <a:buChar char="•"/>
            </a:pPr>
            <a:r>
              <a:rPr lang="en-US" sz="2000"/>
              <a:t>Sensing &amp; Detection</a:t>
            </a:r>
          </a:p>
          <a:p>
            <a:pPr marL="169863" indent="-169863">
              <a:buFont typeface="Arial" charset="0"/>
              <a:buChar char="•"/>
            </a:pPr>
            <a:r>
              <a:rPr lang="en-US" sz="2000"/>
              <a:t>Intelligence</a:t>
            </a:r>
          </a:p>
          <a:p>
            <a:pPr marL="169863" indent="-169863">
              <a:buFont typeface="Arial" charset="0"/>
              <a:buChar char="•"/>
            </a:pPr>
            <a:r>
              <a:rPr lang="en-US" sz="2000"/>
              <a:t>Communications</a:t>
            </a:r>
          </a:p>
          <a:p>
            <a:pPr marL="169863" indent="-169863">
              <a:buFont typeface="Arial" charset="0"/>
              <a:buChar char="•"/>
            </a:pPr>
            <a:r>
              <a:rPr lang="en-US" sz="2000"/>
              <a:t>Controls</a:t>
            </a:r>
          </a:p>
        </p:txBody>
      </p:sp>
      <p:sp>
        <p:nvSpPr>
          <p:cNvPr id="23564" name="Rectangle 23"/>
          <p:cNvSpPr>
            <a:spLocks noChangeArrowheads="1"/>
          </p:cNvSpPr>
          <p:nvPr/>
        </p:nvSpPr>
        <p:spPr bwMode="auto">
          <a:xfrm>
            <a:off x="6180138" y="1422400"/>
            <a:ext cx="2709862" cy="762000"/>
          </a:xfrm>
          <a:prstGeom prst="rect">
            <a:avLst/>
          </a:prstGeom>
          <a:noFill/>
          <a:ln w="19050" algn="ctr">
            <a:noFill/>
            <a:round/>
            <a:headEnd/>
            <a:tailEnd/>
          </a:ln>
        </p:spPr>
        <p:txBody>
          <a:bodyPr anchor="ctr"/>
          <a:lstStyle/>
          <a:p>
            <a:pPr algn="ctr">
              <a:lnSpc>
                <a:spcPct val="90000"/>
              </a:lnSpc>
              <a:spcBef>
                <a:spcPct val="50000"/>
              </a:spcBef>
            </a:pPr>
            <a:r>
              <a:rPr lang="en-US" sz="2400" b="1" u="sng"/>
              <a:t>Phase 3</a:t>
            </a:r>
            <a:r>
              <a:rPr lang="en-US" sz="2400" b="1"/>
              <a:t/>
            </a:r>
            <a:br>
              <a:rPr lang="en-US" sz="2400" b="1"/>
            </a:br>
            <a:r>
              <a:rPr lang="en-US" sz="2000"/>
              <a:t>(3 – 8 Years)</a:t>
            </a:r>
            <a:endParaRPr lang="en-US" sz="2200"/>
          </a:p>
        </p:txBody>
      </p:sp>
      <p:sp>
        <p:nvSpPr>
          <p:cNvPr id="23565" name="Rectangle 24"/>
          <p:cNvSpPr>
            <a:spLocks noChangeArrowheads="1"/>
          </p:cNvSpPr>
          <p:nvPr/>
        </p:nvSpPr>
        <p:spPr bwMode="auto">
          <a:xfrm>
            <a:off x="6180138" y="2209800"/>
            <a:ext cx="2709862" cy="1871663"/>
          </a:xfrm>
          <a:prstGeom prst="rect">
            <a:avLst/>
          </a:prstGeom>
          <a:blipFill dpi="0" rotWithShape="1">
            <a:blip r:embed="rId5" cstate="print"/>
            <a:srcRect/>
            <a:stretch>
              <a:fillRect/>
            </a:stretch>
          </a:blipFill>
          <a:ln w="19050" algn="ctr">
            <a:noFill/>
            <a:round/>
            <a:headEnd/>
            <a:tailEnd/>
          </a:ln>
        </p:spPr>
        <p:txBody>
          <a:bodyPr anchor="ctr"/>
          <a:lstStyle/>
          <a:p>
            <a:pPr algn="ctr">
              <a:lnSpc>
                <a:spcPct val="90000"/>
              </a:lnSpc>
              <a:spcBef>
                <a:spcPct val="50000"/>
              </a:spcBef>
            </a:pPr>
            <a:endParaRPr lang="en-US" sz="2400" b="1">
              <a:solidFill>
                <a:schemeClr val="bg1"/>
              </a:solidFill>
            </a:endParaRPr>
          </a:p>
        </p:txBody>
      </p:sp>
      <p:sp>
        <p:nvSpPr>
          <p:cNvPr id="23566" name="Rectangle 25"/>
          <p:cNvSpPr>
            <a:spLocks noChangeArrowheads="1"/>
          </p:cNvSpPr>
          <p:nvPr/>
        </p:nvSpPr>
        <p:spPr bwMode="auto">
          <a:xfrm>
            <a:off x="6180138" y="4140200"/>
            <a:ext cx="2709862" cy="1617663"/>
          </a:xfrm>
          <a:prstGeom prst="rect">
            <a:avLst/>
          </a:prstGeom>
          <a:noFill/>
          <a:ln w="19050" algn="ctr">
            <a:noFill/>
            <a:round/>
            <a:headEnd/>
            <a:tailEnd/>
          </a:ln>
        </p:spPr>
        <p:txBody>
          <a:bodyPr/>
          <a:lstStyle/>
          <a:p>
            <a:pPr marL="169863" indent="-169863">
              <a:buFont typeface="Arial" charset="0"/>
              <a:buChar char="•"/>
            </a:pPr>
            <a:r>
              <a:rPr lang="en-US" sz="2000"/>
              <a:t>Color / CCT Control</a:t>
            </a:r>
          </a:p>
          <a:p>
            <a:pPr marL="169863" indent="-169863">
              <a:buFont typeface="Arial" charset="0"/>
              <a:buChar char="•"/>
            </a:pPr>
            <a:r>
              <a:rPr lang="en-US" sz="2000"/>
              <a:t>Spectrum Shaping</a:t>
            </a:r>
          </a:p>
          <a:p>
            <a:pPr marL="169863" indent="-169863">
              <a:buFont typeface="Arial" charset="0"/>
              <a:buChar char="•"/>
            </a:pPr>
            <a:r>
              <a:rPr lang="en-US" sz="2000"/>
              <a:t>Ultra-Efficiency</a:t>
            </a:r>
          </a:p>
          <a:p>
            <a:pPr marL="169863" indent="-169863">
              <a:buFont typeface="Arial" charset="0"/>
              <a:buChar char="•"/>
            </a:pPr>
            <a:r>
              <a:rPr lang="en-US" sz="2000"/>
              <a:t>&gt;50 Year Lifetime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Title 1"/>
          <p:cNvSpPr>
            <a:spLocks noGrp="1"/>
          </p:cNvSpPr>
          <p:nvPr>
            <p:ph type="title"/>
          </p:nvPr>
        </p:nvSpPr>
        <p:spPr/>
        <p:txBody>
          <a:bodyPr/>
          <a:lstStyle/>
          <a:p>
            <a:pPr eaLnBrk="1" hangingPunct="1"/>
            <a:r>
              <a:rPr lang="en-US" altLang="zh-CN" dirty="0" smtClean="0">
                <a:solidFill>
                  <a:srgbClr val="0070C0"/>
                </a:solidFill>
                <a:ea typeface="宋体" charset="-122"/>
              </a:rPr>
              <a:t>LM3466</a:t>
            </a:r>
            <a:br>
              <a:rPr lang="en-US" altLang="zh-CN" dirty="0" smtClean="0">
                <a:solidFill>
                  <a:srgbClr val="0070C0"/>
                </a:solidFill>
                <a:ea typeface="宋体" charset="-122"/>
              </a:rPr>
            </a:br>
            <a:r>
              <a:rPr lang="en-US" altLang="zh-CN" sz="2400" dirty="0" smtClean="0">
                <a:solidFill>
                  <a:srgbClr val="0070C0"/>
                </a:solidFill>
                <a:ea typeface="宋体" charset="-122"/>
              </a:rPr>
              <a:t>Smart Linear LED Driver for Multi-Channel LED Systems</a:t>
            </a:r>
            <a:endParaRPr lang="en-US" altLang="zh-CN" sz="1400" dirty="0" smtClean="0">
              <a:solidFill>
                <a:srgbClr val="0070C0"/>
              </a:solidFill>
              <a:ea typeface="宋体" charset="-122"/>
            </a:endParaRPr>
          </a:p>
        </p:txBody>
      </p:sp>
      <p:graphicFrame>
        <p:nvGraphicFramePr>
          <p:cNvPr id="4" name="Table 3"/>
          <p:cNvGraphicFramePr>
            <a:graphicFrameLocks noGrp="1"/>
          </p:cNvGraphicFramePr>
          <p:nvPr/>
        </p:nvGraphicFramePr>
        <p:xfrm>
          <a:off x="342900" y="1016000"/>
          <a:ext cx="8505825" cy="4099560"/>
        </p:xfrm>
        <a:graphic>
          <a:graphicData uri="http://schemas.openxmlformats.org/drawingml/2006/table">
            <a:tbl>
              <a:tblPr/>
              <a:tblGrid>
                <a:gridCol w="4252913"/>
                <a:gridCol w="4252912"/>
              </a:tblGrid>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Wide Input Voltage Range: 6 to 70V </a:t>
                      </a:r>
                    </a:p>
                    <a:p>
                      <a:pPr marL="593725" marR="0" lvl="1" indent="-136525"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smtClean="0">
                          <a:ln>
                            <a:noFill/>
                          </a:ln>
                          <a:solidFill>
                            <a:schemeClr val="tx1"/>
                          </a:solidFill>
                          <a:effectLst/>
                          <a:latin typeface="Arial" charset="0"/>
                        </a:rPr>
                        <a:t>70V, 1.5A MOSFET with 2A Limit</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Support Up to 20 LEDs in Series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Works with Constant Current Power Supplies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Regulates LED String Current Based on User Settings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Automatic Equalization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Balances Current of Every Active String, Even if String Voltages Are Not Equal</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LED Open, LED Short Detection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Fault Flag Notifies MCU of Abnormal Condition</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Thermal Shutdown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Protects LM3466 Against High-Temperature Conditions</a:t>
                      </a:r>
                    </a:p>
                  </a:txBody>
                  <a:tcPr marT="0" horzOverflow="overflow">
                    <a:lnL>
                      <a:noFill/>
                    </a:lnL>
                    <a:lnR>
                      <a:noFill/>
                    </a:lnR>
                    <a:lnT>
                      <a:noFill/>
                    </a:lnT>
                    <a:lnB>
                      <a:noFill/>
                    </a:lnB>
                    <a:lnTlToBr>
                      <a:noFill/>
                    </a:lnTlToBr>
                    <a:lnBlToTr>
                      <a:noFill/>
                    </a:lnBlToTr>
                    <a:noFill/>
                  </a:tcPr>
                </a:tc>
              </a:tr>
              <a:tr h="241300">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382588">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LED Street Lighting, High-Bay Lighting</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charset="0"/>
                        </a:rPr>
                        <a:t>Multi-String LED </a:t>
                      </a:r>
                      <a:r>
                        <a:rPr kumimoji="0" lang="en-US" sz="1400" b="0" i="0" u="none" strike="noStrike" cap="none" normalizeH="0" baseline="0" dirty="0" err="1" smtClean="0">
                          <a:ln>
                            <a:noFill/>
                          </a:ln>
                          <a:solidFill>
                            <a:schemeClr val="tx1"/>
                          </a:solidFill>
                          <a:effectLst/>
                          <a:latin typeface="Arial" charset="0"/>
                        </a:rPr>
                        <a:t>Luminaires</a:t>
                      </a:r>
                      <a:endParaRPr kumimoji="0" lang="en-US" sz="14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69875">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grpSp>
        <p:nvGrpSpPr>
          <p:cNvPr id="312345" name="Group 19"/>
          <p:cNvGrpSpPr>
            <a:grpSpLocks/>
          </p:cNvGrpSpPr>
          <p:nvPr/>
        </p:nvGrpSpPr>
        <p:grpSpPr bwMode="auto">
          <a:xfrm>
            <a:off x="347663" y="5521325"/>
            <a:ext cx="1447800" cy="449263"/>
            <a:chOff x="288" y="3365"/>
            <a:chExt cx="912" cy="283"/>
          </a:xfrm>
        </p:grpSpPr>
        <p:pic>
          <p:nvPicPr>
            <p:cNvPr id="312351" name="Picture 20" descr="image001"/>
            <p:cNvPicPr>
              <a:picLocks noChangeAspect="1" noChangeArrowheads="1"/>
            </p:cNvPicPr>
            <p:nvPr/>
          </p:nvPicPr>
          <p:blipFill>
            <a:blip r:embed="rId3" cstate="print"/>
            <a:srcRect/>
            <a:stretch>
              <a:fillRect/>
            </a:stretch>
          </p:blipFill>
          <p:spPr bwMode="auto">
            <a:xfrm>
              <a:off x="288" y="3365"/>
              <a:ext cx="912" cy="282"/>
            </a:xfrm>
            <a:prstGeom prst="rect">
              <a:avLst/>
            </a:prstGeom>
            <a:noFill/>
            <a:ln w="9525">
              <a:noFill/>
              <a:miter lim="800000"/>
              <a:headEnd/>
              <a:tailEnd/>
            </a:ln>
          </p:spPr>
        </p:pic>
        <p:sp>
          <p:nvSpPr>
            <p:cNvPr id="312352" name="Rectangle 21"/>
            <p:cNvSpPr>
              <a:spLocks noChangeArrowheads="1"/>
            </p:cNvSpPr>
            <p:nvPr/>
          </p:nvSpPr>
          <p:spPr bwMode="auto">
            <a:xfrm>
              <a:off x="768" y="3509"/>
              <a:ext cx="384" cy="96"/>
            </a:xfrm>
            <a:prstGeom prst="rect">
              <a:avLst/>
            </a:prstGeom>
            <a:solidFill>
              <a:schemeClr val="tx1"/>
            </a:solidFill>
            <a:ln w="9525">
              <a:solidFill>
                <a:schemeClr val="tx1"/>
              </a:solidFill>
              <a:miter lim="800000"/>
              <a:headEnd/>
              <a:tailEnd/>
            </a:ln>
          </p:spPr>
          <p:txBody>
            <a:bodyPr wrap="none" anchor="ctr"/>
            <a:lstStyle/>
            <a:p>
              <a:endParaRPr lang="en-US" altLang="zh-CN">
                <a:solidFill>
                  <a:srgbClr val="000000"/>
                </a:solidFill>
              </a:endParaRPr>
            </a:p>
          </p:txBody>
        </p:sp>
        <p:sp>
          <p:nvSpPr>
            <p:cNvPr id="312353" name="Text Box 22"/>
            <p:cNvSpPr txBox="1">
              <a:spLocks noChangeArrowheads="1"/>
            </p:cNvSpPr>
            <p:nvPr/>
          </p:nvSpPr>
          <p:spPr bwMode="auto">
            <a:xfrm>
              <a:off x="752" y="3475"/>
              <a:ext cx="448" cy="173"/>
            </a:xfrm>
            <a:prstGeom prst="rect">
              <a:avLst/>
            </a:prstGeom>
            <a:noFill/>
            <a:ln w="9525">
              <a:noFill/>
              <a:miter lim="800000"/>
              <a:headEnd/>
              <a:tailEnd/>
            </a:ln>
          </p:spPr>
          <p:txBody>
            <a:bodyPr wrap="none">
              <a:spAutoFit/>
            </a:bodyPr>
            <a:lstStyle/>
            <a:p>
              <a:r>
                <a:rPr lang="en-US" altLang="zh-CN" sz="1200">
                  <a:solidFill>
                    <a:srgbClr val="FFFFFF"/>
                  </a:solidFill>
                </a:rPr>
                <a:t>TOOLS</a:t>
              </a:r>
            </a:p>
          </p:txBody>
        </p:sp>
      </p:grpSp>
      <p:sp>
        <p:nvSpPr>
          <p:cNvPr id="312346" name="TextBox 11"/>
          <p:cNvSpPr txBox="1">
            <a:spLocks noChangeArrowheads="1"/>
          </p:cNvSpPr>
          <p:nvPr/>
        </p:nvSpPr>
        <p:spPr bwMode="auto">
          <a:xfrm>
            <a:off x="1752600" y="5453063"/>
            <a:ext cx="454025" cy="260350"/>
          </a:xfrm>
          <a:prstGeom prst="rect">
            <a:avLst/>
          </a:prstGeom>
          <a:noFill/>
          <a:ln w="9525">
            <a:noFill/>
            <a:miter lim="800000"/>
            <a:headEnd/>
            <a:tailEnd/>
          </a:ln>
        </p:spPr>
        <p:txBody>
          <a:bodyPr wrap="none">
            <a:spAutoFit/>
          </a:bodyPr>
          <a:lstStyle/>
          <a:p>
            <a:pPr>
              <a:buFont typeface="Arial" charset="0"/>
              <a:buChar char="•"/>
            </a:pPr>
            <a:r>
              <a:rPr lang="en-US" altLang="zh-CN" sz="1100">
                <a:solidFill>
                  <a:srgbClr val="000000"/>
                </a:solidFill>
              </a:rPr>
              <a:t>tbd</a:t>
            </a:r>
          </a:p>
        </p:txBody>
      </p:sp>
      <p:pic>
        <p:nvPicPr>
          <p:cNvPr id="312347" name="Picture 2"/>
          <p:cNvPicPr>
            <a:picLocks noChangeAspect="1" noChangeArrowheads="1"/>
          </p:cNvPicPr>
          <p:nvPr/>
        </p:nvPicPr>
        <p:blipFill>
          <a:blip r:embed="rId4" cstate="print"/>
          <a:srcRect/>
          <a:stretch>
            <a:fillRect/>
          </a:stretch>
        </p:blipFill>
        <p:spPr bwMode="auto">
          <a:xfrm>
            <a:off x="4818063" y="3708400"/>
            <a:ext cx="3957637" cy="2547938"/>
          </a:xfrm>
          <a:prstGeom prst="rect">
            <a:avLst/>
          </a:prstGeom>
          <a:noFill/>
          <a:ln w="9525">
            <a:solidFill>
              <a:schemeClr val="tx1"/>
            </a:solidFill>
            <a:miter lim="800000"/>
            <a:headEnd/>
            <a:tailEnd/>
          </a:ln>
        </p:spPr>
      </p:pic>
      <p:pic>
        <p:nvPicPr>
          <p:cNvPr id="312348" name="Picture 10" descr="http://www.national.com/assets/en/other/PowerWise_banner.jpg"/>
          <p:cNvPicPr>
            <a:picLocks noChangeAspect="1" noChangeArrowheads="1"/>
          </p:cNvPicPr>
          <p:nvPr/>
        </p:nvPicPr>
        <p:blipFill>
          <a:blip r:embed="rId5" cstate="print"/>
          <a:srcRect/>
          <a:stretch>
            <a:fillRect/>
          </a:stretch>
        </p:blipFill>
        <p:spPr bwMode="auto">
          <a:xfrm>
            <a:off x="7380288" y="5970588"/>
            <a:ext cx="849312" cy="203200"/>
          </a:xfrm>
          <a:prstGeom prst="rect">
            <a:avLst/>
          </a:prstGeom>
          <a:noFill/>
          <a:ln w="9525">
            <a:noFill/>
            <a:miter lim="800000"/>
            <a:headEnd/>
            <a:tailEnd/>
          </a:ln>
        </p:spPr>
      </p:pic>
      <p:pic>
        <p:nvPicPr>
          <p:cNvPr id="312349" name="Picture 6"/>
          <p:cNvPicPr>
            <a:picLocks noChangeAspect="1" noChangeArrowheads="1"/>
          </p:cNvPicPr>
          <p:nvPr/>
        </p:nvPicPr>
        <p:blipFill>
          <a:blip r:embed="rId6" cstate="print"/>
          <a:srcRect/>
          <a:stretch>
            <a:fillRect/>
          </a:stretch>
        </p:blipFill>
        <p:spPr bwMode="auto">
          <a:xfrm>
            <a:off x="347663" y="5951538"/>
            <a:ext cx="871537" cy="171450"/>
          </a:xfrm>
          <a:prstGeom prst="rect">
            <a:avLst/>
          </a:prstGeom>
          <a:noFill/>
          <a:ln w="9525">
            <a:noFill/>
            <a:miter lim="800000"/>
            <a:headEnd/>
            <a:tailEnd/>
          </a:ln>
        </p:spPr>
      </p:pic>
      <p:pic>
        <p:nvPicPr>
          <p:cNvPr id="312350" name="Picture 11" descr="coming-soon">
            <a:hlinkClick r:id="rId7"/>
          </p:cNvPr>
          <p:cNvPicPr>
            <a:picLocks noChangeAspect="1" noChangeArrowheads="1"/>
          </p:cNvPicPr>
          <p:nvPr/>
        </p:nvPicPr>
        <p:blipFill>
          <a:blip r:embed="rId8" cstate="print"/>
          <a:srcRect/>
          <a:stretch>
            <a:fillRect/>
          </a:stretch>
        </p:blipFill>
        <p:spPr bwMode="auto">
          <a:xfrm>
            <a:off x="8442325" y="7938"/>
            <a:ext cx="701675"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6909" cy="4961052"/>
          </a:xfrm>
        </p:spPr>
        <p:txBody>
          <a:bodyPr/>
          <a:lstStyle/>
          <a:p>
            <a:r>
              <a:rPr lang="en-US" sz="2000" dirty="0" smtClean="0"/>
              <a:t>LM3466 is a linear LED driver which acts like an intelligent ballast resistor.  </a:t>
            </a:r>
          </a:p>
          <a:p>
            <a:r>
              <a:rPr lang="en-US" sz="2000" dirty="0" smtClean="0"/>
              <a:t>Each IC communicates with other IC’s to equalize the current in each channel i.e., divides the current equally</a:t>
            </a:r>
          </a:p>
          <a:p>
            <a:r>
              <a:rPr lang="en-US" sz="2000" dirty="0" smtClean="0"/>
              <a:t>Application: high power fixture with multiple output channels and constant current power supply</a:t>
            </a:r>
            <a:endParaRPr lang="en-US" sz="2000" dirty="0"/>
          </a:p>
        </p:txBody>
      </p:sp>
      <p:sp>
        <p:nvSpPr>
          <p:cNvPr id="3" name="Title 2"/>
          <p:cNvSpPr>
            <a:spLocks noGrp="1"/>
          </p:cNvSpPr>
          <p:nvPr>
            <p:ph type="title"/>
          </p:nvPr>
        </p:nvSpPr>
        <p:spPr/>
        <p:txBody>
          <a:bodyPr/>
          <a:lstStyle/>
          <a:p>
            <a:r>
              <a:rPr lang="en-US" dirty="0" smtClean="0">
                <a:solidFill>
                  <a:srgbClr val="4383D1"/>
                </a:solidFill>
              </a:rPr>
              <a:t>LM3466: Dynamic Current Equalizer</a:t>
            </a:r>
            <a:endParaRPr lang="en-US" dirty="0">
              <a:solidFill>
                <a:srgbClr val="4383D1"/>
              </a:solidFill>
            </a:endParaRPr>
          </a:p>
        </p:txBody>
      </p:sp>
      <p:sp>
        <p:nvSpPr>
          <p:cNvPr id="4" name="Slide Number Placeholder 3"/>
          <p:cNvSpPr>
            <a:spLocks noGrp="1"/>
          </p:cNvSpPr>
          <p:nvPr>
            <p:ph type="sldNum" sz="quarter" idx="10"/>
          </p:nvPr>
        </p:nvSpPr>
        <p:spPr/>
        <p:txBody>
          <a:bodyPr/>
          <a:lstStyle/>
          <a:p>
            <a:pPr>
              <a:defRPr/>
            </a:pPr>
            <a:fld id="{C28C9AD6-9DC6-4754-B7B3-6DE486A410F4}" type="slidenum">
              <a:rPr lang="en-US" smtClean="0"/>
              <a:pPr>
                <a:defRPr/>
              </a:pPr>
              <a:t>31</a:t>
            </a:fld>
            <a:endParaRPr lang="en-US"/>
          </a:p>
        </p:txBody>
      </p:sp>
      <p:pic>
        <p:nvPicPr>
          <p:cNvPr id="6" name="Picture 5" descr="LM3466_Schematic_20110531.jpg"/>
          <p:cNvPicPr>
            <a:picLocks noChangeAspect="1"/>
          </p:cNvPicPr>
          <p:nvPr/>
        </p:nvPicPr>
        <p:blipFill>
          <a:blip r:embed="rId3" cstate="print"/>
          <a:stretch>
            <a:fillRect/>
          </a:stretch>
        </p:blipFill>
        <p:spPr>
          <a:xfrm>
            <a:off x="1181102" y="3508695"/>
            <a:ext cx="6262688" cy="234918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1943101" y="3605213"/>
            <a:ext cx="4071937" cy="923925"/>
          </a:xfrm>
          <a:prstGeom prst="rect">
            <a:avLst/>
          </a:prstGeom>
        </p:spPr>
        <p:txBody>
          <a:bodyPr/>
          <a:lstStyle/>
          <a:p>
            <a:pPr marL="574675" lvl="1" indent="-233363" algn="ctr" eaLnBrk="0" hangingPunct="0">
              <a:spcBef>
                <a:spcPct val="20000"/>
              </a:spcBef>
              <a:defRPr/>
            </a:pPr>
            <a:r>
              <a:rPr lang="en-US" altLang="zh-CN" sz="5000" b="0" kern="0" dirty="0">
                <a:solidFill>
                  <a:srgbClr val="FF0000"/>
                </a:solidFill>
                <a:latin typeface="+mn-lt"/>
              </a:rPr>
              <a:t>Thank </a:t>
            </a:r>
            <a:r>
              <a:rPr lang="en-US" altLang="zh-CN" sz="5000" b="0" kern="0" dirty="0" smtClean="0">
                <a:solidFill>
                  <a:srgbClr val="FF0000"/>
                </a:solidFill>
                <a:latin typeface="+mn-lt"/>
              </a:rPr>
              <a:t>You</a:t>
            </a:r>
            <a:endParaRPr lang="en-US" altLang="zh-CN" sz="5000" b="0" kern="0" dirty="0">
              <a:solidFill>
                <a:srgbClr val="FF0000"/>
              </a:solidFill>
              <a:latin typeface="+mn-lt"/>
            </a:endParaRPr>
          </a:p>
        </p:txBody>
      </p:sp>
      <p:pic>
        <p:nvPicPr>
          <p:cNvPr id="3" name="Picture 1" descr="image003"/>
          <p:cNvPicPr>
            <a:picLocks noChangeAspect="1" noChangeArrowheads="1"/>
          </p:cNvPicPr>
          <p:nvPr/>
        </p:nvPicPr>
        <p:blipFill>
          <a:blip r:embed="rId3" cstate="print"/>
          <a:srcRect/>
          <a:stretch>
            <a:fillRect/>
          </a:stretch>
        </p:blipFill>
        <p:spPr bwMode="auto">
          <a:xfrm>
            <a:off x="2338387" y="714375"/>
            <a:ext cx="3209925"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Rectangle 191"/>
          <p:cNvSpPr/>
          <p:nvPr/>
        </p:nvSpPr>
        <p:spPr>
          <a:xfrm>
            <a:off x="3573469" y="1931205"/>
            <a:ext cx="3955716" cy="3750905"/>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5" name="Straight Connector 254"/>
          <p:cNvCxnSpPr/>
          <p:nvPr/>
        </p:nvCxnSpPr>
        <p:spPr>
          <a:xfrm>
            <a:off x="5570530" y="4465935"/>
            <a:ext cx="38405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5224885" y="2315255"/>
            <a:ext cx="0" cy="3341235"/>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5570530" y="3006545"/>
            <a:ext cx="0" cy="57607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5916175" y="5502870"/>
            <a:ext cx="0" cy="307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337160" y="5234035"/>
            <a:ext cx="7296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6914705" y="4504340"/>
            <a:ext cx="84491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84"/>
          <p:cNvGrpSpPr/>
          <p:nvPr/>
        </p:nvGrpSpPr>
        <p:grpSpPr>
          <a:xfrm>
            <a:off x="1115551" y="2046420"/>
            <a:ext cx="2534731" cy="1920250"/>
            <a:chOff x="1115551" y="2046420"/>
            <a:chExt cx="2534731" cy="1920250"/>
          </a:xfrm>
        </p:grpSpPr>
        <p:cxnSp>
          <p:nvCxnSpPr>
            <p:cNvPr id="76" name="Elbow Connector 75"/>
            <p:cNvCxnSpPr/>
            <p:nvPr/>
          </p:nvCxnSpPr>
          <p:spPr>
            <a:xfrm rot="10800000" flipV="1">
              <a:off x="2498131" y="3006544"/>
              <a:ext cx="1152151" cy="960126"/>
            </a:xfrm>
            <a:prstGeom prst="bentConnector3">
              <a:avLst>
                <a:gd name="adj1" fmla="val 18585"/>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498131" y="2046420"/>
              <a:ext cx="1152151" cy="960126"/>
            </a:xfrm>
            <a:prstGeom prst="bentConnector3">
              <a:avLst>
                <a:gd name="adj1" fmla="val 18585"/>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10800000" flipH="1" flipV="1">
              <a:off x="1115551" y="3006544"/>
              <a:ext cx="1152151" cy="960126"/>
            </a:xfrm>
            <a:prstGeom prst="bentConnector3">
              <a:avLst>
                <a:gd name="adj1" fmla="val 18585"/>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H="1">
              <a:off x="1115551" y="2046420"/>
              <a:ext cx="1152151" cy="960126"/>
            </a:xfrm>
            <a:prstGeom prst="bentConnector3">
              <a:avLst>
                <a:gd name="adj1" fmla="val 18585"/>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US" dirty="0" smtClean="0"/>
              <a:t>Solid State Lighting Product Synergy</a:t>
            </a:r>
            <a:br>
              <a:rPr lang="en-US" dirty="0" smtClean="0"/>
            </a:br>
            <a:r>
              <a:rPr lang="en-US" sz="1800" dirty="0" smtClean="0"/>
              <a:t>National Semiconductor and Texas Instruments</a:t>
            </a:r>
            <a:endParaRPr lang="en-US" dirty="0"/>
          </a:p>
        </p:txBody>
      </p:sp>
      <p:sp>
        <p:nvSpPr>
          <p:cNvPr id="7" name="Rectangle 6"/>
          <p:cNvSpPr/>
          <p:nvPr/>
        </p:nvSpPr>
        <p:spPr>
          <a:xfrm>
            <a:off x="4201278" y="1892800"/>
            <a:ext cx="2568332" cy="400110"/>
          </a:xfrm>
          <a:prstGeom prst="rect">
            <a:avLst/>
          </a:prstGeom>
          <a:noFill/>
          <a:ln>
            <a:noFill/>
          </a:ln>
        </p:spPr>
        <p:txBody>
          <a:bodyPr wrap="none" lIns="91440" tIns="45720" rIns="91440" bIns="45720">
            <a:spAutoFit/>
          </a:bodyPr>
          <a:lstStyle/>
          <a:p>
            <a:pPr algn="ctr"/>
            <a:r>
              <a:rPr lang="en-US" sz="20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LED Power Supply</a:t>
            </a:r>
            <a:endParaRPr lang="en-US" sz="20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grpSp>
        <p:nvGrpSpPr>
          <p:cNvPr id="3" name="Group 7"/>
          <p:cNvGrpSpPr/>
          <p:nvPr/>
        </p:nvGrpSpPr>
        <p:grpSpPr>
          <a:xfrm>
            <a:off x="197963" y="2226214"/>
            <a:ext cx="914400" cy="1932481"/>
            <a:chOff x="197963" y="1877217"/>
            <a:chExt cx="914400" cy="1932481"/>
          </a:xfrm>
        </p:grpSpPr>
        <p:sp>
          <p:nvSpPr>
            <p:cNvPr id="9" name="Rectangle 8"/>
            <p:cNvSpPr/>
            <p:nvPr/>
          </p:nvSpPr>
          <p:spPr bwMode="auto">
            <a:xfrm>
              <a:off x="197963" y="1877217"/>
              <a:ext cx="914400" cy="1932481"/>
            </a:xfrm>
            <a:prstGeom prst="rect">
              <a:avLst/>
            </a:prstGeom>
            <a:solidFill>
              <a:schemeClr val="tx1">
                <a:lumMod val="50000"/>
                <a:lumOff val="50000"/>
              </a:schemeClr>
            </a:solidFill>
            <a:ln w="19050"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algn="ctr" fontAlgn="base">
                <a:lnSpc>
                  <a:spcPct val="90000"/>
                </a:lnSpc>
                <a:spcBef>
                  <a:spcPct val="50000"/>
                </a:spcBef>
                <a:spcAft>
                  <a:spcPct val="0"/>
                </a:spcAft>
              </a:pPr>
              <a:r>
                <a:rPr lang="en-US" sz="1800" b="1" dirty="0" smtClean="0">
                  <a:solidFill>
                    <a:schemeClr val="bg1"/>
                  </a:solidFill>
                  <a:cs typeface="Arial" pitchFamily="34" charset="0"/>
                </a:rPr>
                <a:t>AC Mains</a:t>
              </a:r>
            </a:p>
          </p:txBody>
        </p:sp>
        <p:grpSp>
          <p:nvGrpSpPr>
            <p:cNvPr id="5" name="Group 9"/>
            <p:cNvGrpSpPr>
              <a:grpSpLocks noChangeAspect="1"/>
            </p:cNvGrpSpPr>
            <p:nvPr/>
          </p:nvGrpSpPr>
          <p:grpSpPr bwMode="auto">
            <a:xfrm>
              <a:off x="308247" y="2446147"/>
              <a:ext cx="693832" cy="1288383"/>
              <a:chOff x="4088" y="2508"/>
              <a:chExt cx="615" cy="1142"/>
            </a:xfrm>
            <a:solidFill>
              <a:schemeClr val="bg1"/>
            </a:solidFill>
          </p:grpSpPr>
          <p:sp>
            <p:nvSpPr>
              <p:cNvPr id="11" name="Freeform 64"/>
              <p:cNvSpPr>
                <a:spLocks/>
              </p:cNvSpPr>
              <p:nvPr/>
            </p:nvSpPr>
            <p:spPr bwMode="auto">
              <a:xfrm>
                <a:off x="4163" y="2672"/>
                <a:ext cx="180" cy="973"/>
              </a:xfrm>
              <a:custGeom>
                <a:avLst/>
                <a:gdLst/>
                <a:ahLst/>
                <a:cxnLst>
                  <a:cxn ang="0">
                    <a:pos x="289" y="0"/>
                  </a:cxn>
                  <a:cxn ang="0">
                    <a:pos x="0" y="1929"/>
                  </a:cxn>
                  <a:cxn ang="0">
                    <a:pos x="93" y="1946"/>
                  </a:cxn>
                  <a:cxn ang="0">
                    <a:pos x="359" y="26"/>
                  </a:cxn>
                  <a:cxn ang="0">
                    <a:pos x="289" y="0"/>
                  </a:cxn>
                  <a:cxn ang="0">
                    <a:pos x="289" y="0"/>
                  </a:cxn>
                </a:cxnLst>
                <a:rect l="0" t="0" r="r" b="b"/>
                <a:pathLst>
                  <a:path w="359" h="1946">
                    <a:moveTo>
                      <a:pt x="289" y="0"/>
                    </a:moveTo>
                    <a:lnTo>
                      <a:pt x="0" y="1929"/>
                    </a:lnTo>
                    <a:lnTo>
                      <a:pt x="93" y="1946"/>
                    </a:lnTo>
                    <a:lnTo>
                      <a:pt x="359" y="26"/>
                    </a:lnTo>
                    <a:lnTo>
                      <a:pt x="289" y="0"/>
                    </a:lnTo>
                    <a:lnTo>
                      <a:pt x="28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5"/>
              <p:cNvSpPr>
                <a:spLocks/>
              </p:cNvSpPr>
              <p:nvPr/>
            </p:nvSpPr>
            <p:spPr bwMode="auto">
              <a:xfrm>
                <a:off x="4433" y="2677"/>
                <a:ext cx="180" cy="973"/>
              </a:xfrm>
              <a:custGeom>
                <a:avLst/>
                <a:gdLst/>
                <a:ahLst/>
                <a:cxnLst>
                  <a:cxn ang="0">
                    <a:pos x="70" y="0"/>
                  </a:cxn>
                  <a:cxn ang="0">
                    <a:pos x="359" y="1929"/>
                  </a:cxn>
                  <a:cxn ang="0">
                    <a:pos x="266" y="1946"/>
                  </a:cxn>
                  <a:cxn ang="0">
                    <a:pos x="0" y="27"/>
                  </a:cxn>
                  <a:cxn ang="0">
                    <a:pos x="70" y="0"/>
                  </a:cxn>
                  <a:cxn ang="0">
                    <a:pos x="70" y="0"/>
                  </a:cxn>
                </a:cxnLst>
                <a:rect l="0" t="0" r="r" b="b"/>
                <a:pathLst>
                  <a:path w="359" h="1946">
                    <a:moveTo>
                      <a:pt x="70" y="0"/>
                    </a:moveTo>
                    <a:lnTo>
                      <a:pt x="359" y="1929"/>
                    </a:lnTo>
                    <a:lnTo>
                      <a:pt x="266" y="1946"/>
                    </a:lnTo>
                    <a:lnTo>
                      <a:pt x="0" y="27"/>
                    </a:lnTo>
                    <a:lnTo>
                      <a:pt x="70" y="0"/>
                    </a:lnTo>
                    <a:lnTo>
                      <a:pt x="70"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6"/>
              <p:cNvSpPr>
                <a:spLocks/>
              </p:cNvSpPr>
              <p:nvPr/>
            </p:nvSpPr>
            <p:spPr bwMode="auto">
              <a:xfrm>
                <a:off x="4144" y="3313"/>
                <a:ext cx="458" cy="37"/>
              </a:xfrm>
              <a:custGeom>
                <a:avLst/>
                <a:gdLst/>
                <a:ahLst/>
                <a:cxnLst>
                  <a:cxn ang="0">
                    <a:pos x="0" y="74"/>
                  </a:cxn>
                  <a:cxn ang="0">
                    <a:pos x="916" y="74"/>
                  </a:cxn>
                  <a:cxn ang="0">
                    <a:pos x="916" y="0"/>
                  </a:cxn>
                  <a:cxn ang="0">
                    <a:pos x="0" y="0"/>
                  </a:cxn>
                  <a:cxn ang="0">
                    <a:pos x="0" y="74"/>
                  </a:cxn>
                  <a:cxn ang="0">
                    <a:pos x="0" y="74"/>
                  </a:cxn>
                </a:cxnLst>
                <a:rect l="0" t="0" r="r" b="b"/>
                <a:pathLst>
                  <a:path w="916" h="74">
                    <a:moveTo>
                      <a:pt x="0" y="74"/>
                    </a:moveTo>
                    <a:lnTo>
                      <a:pt x="916" y="74"/>
                    </a:lnTo>
                    <a:lnTo>
                      <a:pt x="916" y="0"/>
                    </a:lnTo>
                    <a:lnTo>
                      <a:pt x="0" y="0"/>
                    </a:lnTo>
                    <a:lnTo>
                      <a:pt x="0" y="74"/>
                    </a:lnTo>
                    <a:lnTo>
                      <a:pt x="0" y="7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7"/>
              <p:cNvSpPr>
                <a:spLocks/>
              </p:cNvSpPr>
              <p:nvPr/>
            </p:nvSpPr>
            <p:spPr bwMode="auto">
              <a:xfrm>
                <a:off x="4190" y="3034"/>
                <a:ext cx="386" cy="35"/>
              </a:xfrm>
              <a:custGeom>
                <a:avLst/>
                <a:gdLst/>
                <a:ahLst/>
                <a:cxnLst>
                  <a:cxn ang="0">
                    <a:pos x="0" y="68"/>
                  </a:cxn>
                  <a:cxn ang="0">
                    <a:pos x="774" y="68"/>
                  </a:cxn>
                  <a:cxn ang="0">
                    <a:pos x="774" y="0"/>
                  </a:cxn>
                  <a:cxn ang="0">
                    <a:pos x="0" y="0"/>
                  </a:cxn>
                  <a:cxn ang="0">
                    <a:pos x="0" y="68"/>
                  </a:cxn>
                  <a:cxn ang="0">
                    <a:pos x="0" y="68"/>
                  </a:cxn>
                </a:cxnLst>
                <a:rect l="0" t="0" r="r" b="b"/>
                <a:pathLst>
                  <a:path w="774" h="68">
                    <a:moveTo>
                      <a:pt x="0" y="68"/>
                    </a:moveTo>
                    <a:lnTo>
                      <a:pt x="774" y="68"/>
                    </a:lnTo>
                    <a:lnTo>
                      <a:pt x="774" y="0"/>
                    </a:lnTo>
                    <a:lnTo>
                      <a:pt x="0" y="0"/>
                    </a:lnTo>
                    <a:lnTo>
                      <a:pt x="0" y="68"/>
                    </a:lnTo>
                    <a:lnTo>
                      <a:pt x="0" y="6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68"/>
              <p:cNvSpPr>
                <a:spLocks/>
              </p:cNvSpPr>
              <p:nvPr/>
            </p:nvSpPr>
            <p:spPr bwMode="auto">
              <a:xfrm>
                <a:off x="4224" y="2780"/>
                <a:ext cx="310" cy="29"/>
              </a:xfrm>
              <a:custGeom>
                <a:avLst/>
                <a:gdLst/>
                <a:ahLst/>
                <a:cxnLst>
                  <a:cxn ang="0">
                    <a:pos x="0" y="59"/>
                  </a:cxn>
                  <a:cxn ang="0">
                    <a:pos x="619" y="59"/>
                  </a:cxn>
                  <a:cxn ang="0">
                    <a:pos x="619" y="0"/>
                  </a:cxn>
                  <a:cxn ang="0">
                    <a:pos x="0" y="0"/>
                  </a:cxn>
                  <a:cxn ang="0">
                    <a:pos x="0" y="59"/>
                  </a:cxn>
                  <a:cxn ang="0">
                    <a:pos x="0" y="59"/>
                  </a:cxn>
                </a:cxnLst>
                <a:rect l="0" t="0" r="r" b="b"/>
                <a:pathLst>
                  <a:path w="619" h="59">
                    <a:moveTo>
                      <a:pt x="0" y="59"/>
                    </a:moveTo>
                    <a:lnTo>
                      <a:pt x="619" y="59"/>
                    </a:lnTo>
                    <a:lnTo>
                      <a:pt x="619" y="0"/>
                    </a:lnTo>
                    <a:lnTo>
                      <a:pt x="0" y="0"/>
                    </a:lnTo>
                    <a:lnTo>
                      <a:pt x="0" y="59"/>
                    </a:lnTo>
                    <a:lnTo>
                      <a:pt x="0" y="5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9"/>
              <p:cNvSpPr>
                <a:spLocks/>
              </p:cNvSpPr>
              <p:nvPr/>
            </p:nvSpPr>
            <p:spPr bwMode="auto">
              <a:xfrm>
                <a:off x="4251" y="2653"/>
                <a:ext cx="256" cy="37"/>
              </a:xfrm>
              <a:custGeom>
                <a:avLst/>
                <a:gdLst/>
                <a:ahLst/>
                <a:cxnLst>
                  <a:cxn ang="0">
                    <a:pos x="0" y="75"/>
                  </a:cxn>
                  <a:cxn ang="0">
                    <a:pos x="511" y="75"/>
                  </a:cxn>
                  <a:cxn ang="0">
                    <a:pos x="511" y="0"/>
                  </a:cxn>
                  <a:cxn ang="0">
                    <a:pos x="0" y="0"/>
                  </a:cxn>
                  <a:cxn ang="0">
                    <a:pos x="0" y="75"/>
                  </a:cxn>
                  <a:cxn ang="0">
                    <a:pos x="0" y="75"/>
                  </a:cxn>
                </a:cxnLst>
                <a:rect l="0" t="0" r="r" b="b"/>
                <a:pathLst>
                  <a:path w="511" h="75">
                    <a:moveTo>
                      <a:pt x="0" y="75"/>
                    </a:moveTo>
                    <a:lnTo>
                      <a:pt x="511" y="75"/>
                    </a:lnTo>
                    <a:lnTo>
                      <a:pt x="511" y="0"/>
                    </a:lnTo>
                    <a:lnTo>
                      <a:pt x="0" y="0"/>
                    </a:lnTo>
                    <a:lnTo>
                      <a:pt x="0" y="75"/>
                    </a:lnTo>
                    <a:lnTo>
                      <a:pt x="0" y="7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0"/>
              <p:cNvSpPr>
                <a:spLocks/>
              </p:cNvSpPr>
              <p:nvPr/>
            </p:nvSpPr>
            <p:spPr bwMode="auto">
              <a:xfrm>
                <a:off x="4248" y="3060"/>
                <a:ext cx="292" cy="278"/>
              </a:xfrm>
              <a:custGeom>
                <a:avLst/>
                <a:gdLst/>
                <a:ahLst/>
                <a:cxnLst>
                  <a:cxn ang="0">
                    <a:pos x="0" y="4"/>
                  </a:cxn>
                  <a:cxn ang="0">
                    <a:pos x="553" y="555"/>
                  </a:cxn>
                  <a:cxn ang="0">
                    <a:pos x="586" y="498"/>
                  </a:cxn>
                  <a:cxn ang="0">
                    <a:pos x="93" y="0"/>
                  </a:cxn>
                  <a:cxn ang="0">
                    <a:pos x="0" y="4"/>
                  </a:cxn>
                  <a:cxn ang="0">
                    <a:pos x="0" y="4"/>
                  </a:cxn>
                </a:cxnLst>
                <a:rect l="0" t="0" r="r" b="b"/>
                <a:pathLst>
                  <a:path w="586" h="555">
                    <a:moveTo>
                      <a:pt x="0" y="4"/>
                    </a:moveTo>
                    <a:lnTo>
                      <a:pt x="553" y="555"/>
                    </a:lnTo>
                    <a:lnTo>
                      <a:pt x="586" y="498"/>
                    </a:lnTo>
                    <a:lnTo>
                      <a:pt x="93" y="0"/>
                    </a:lnTo>
                    <a:lnTo>
                      <a:pt x="0" y="4"/>
                    </a:lnTo>
                    <a:lnTo>
                      <a:pt x="0"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71"/>
              <p:cNvSpPr>
                <a:spLocks/>
              </p:cNvSpPr>
              <p:nvPr/>
            </p:nvSpPr>
            <p:spPr bwMode="auto">
              <a:xfrm>
                <a:off x="4226" y="3057"/>
                <a:ext cx="291" cy="281"/>
              </a:xfrm>
              <a:custGeom>
                <a:avLst/>
                <a:gdLst/>
                <a:ahLst/>
                <a:cxnLst>
                  <a:cxn ang="0">
                    <a:pos x="518" y="0"/>
                  </a:cxn>
                  <a:cxn ang="0">
                    <a:pos x="0" y="544"/>
                  </a:cxn>
                  <a:cxn ang="0">
                    <a:pos x="81" y="561"/>
                  </a:cxn>
                  <a:cxn ang="0">
                    <a:pos x="581" y="40"/>
                  </a:cxn>
                  <a:cxn ang="0">
                    <a:pos x="518" y="0"/>
                  </a:cxn>
                  <a:cxn ang="0">
                    <a:pos x="518" y="0"/>
                  </a:cxn>
                </a:cxnLst>
                <a:rect l="0" t="0" r="r" b="b"/>
                <a:pathLst>
                  <a:path w="581" h="561">
                    <a:moveTo>
                      <a:pt x="518" y="0"/>
                    </a:moveTo>
                    <a:lnTo>
                      <a:pt x="0" y="544"/>
                    </a:lnTo>
                    <a:lnTo>
                      <a:pt x="81" y="561"/>
                    </a:lnTo>
                    <a:lnTo>
                      <a:pt x="581" y="40"/>
                    </a:lnTo>
                    <a:lnTo>
                      <a:pt x="518" y="0"/>
                    </a:lnTo>
                    <a:lnTo>
                      <a:pt x="51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72"/>
              <p:cNvSpPr>
                <a:spLocks/>
              </p:cNvSpPr>
              <p:nvPr/>
            </p:nvSpPr>
            <p:spPr bwMode="auto">
              <a:xfrm>
                <a:off x="4257" y="2790"/>
                <a:ext cx="215" cy="258"/>
              </a:xfrm>
              <a:custGeom>
                <a:avLst/>
                <a:gdLst/>
                <a:ahLst/>
                <a:cxnLst>
                  <a:cxn ang="0">
                    <a:pos x="386" y="0"/>
                  </a:cxn>
                  <a:cxn ang="0">
                    <a:pos x="0" y="515"/>
                  </a:cxn>
                  <a:cxn ang="0">
                    <a:pos x="86" y="515"/>
                  </a:cxn>
                  <a:cxn ang="0">
                    <a:pos x="430" y="34"/>
                  </a:cxn>
                  <a:cxn ang="0">
                    <a:pos x="386" y="0"/>
                  </a:cxn>
                  <a:cxn ang="0">
                    <a:pos x="386" y="0"/>
                  </a:cxn>
                </a:cxnLst>
                <a:rect l="0" t="0" r="r" b="b"/>
                <a:pathLst>
                  <a:path w="430" h="515">
                    <a:moveTo>
                      <a:pt x="386" y="0"/>
                    </a:moveTo>
                    <a:lnTo>
                      <a:pt x="0" y="515"/>
                    </a:lnTo>
                    <a:lnTo>
                      <a:pt x="86" y="515"/>
                    </a:lnTo>
                    <a:lnTo>
                      <a:pt x="430" y="34"/>
                    </a:lnTo>
                    <a:lnTo>
                      <a:pt x="386" y="0"/>
                    </a:lnTo>
                    <a:lnTo>
                      <a:pt x="38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73"/>
              <p:cNvSpPr>
                <a:spLocks/>
              </p:cNvSpPr>
              <p:nvPr/>
            </p:nvSpPr>
            <p:spPr bwMode="auto">
              <a:xfrm>
                <a:off x="4300" y="2794"/>
                <a:ext cx="196" cy="263"/>
              </a:xfrm>
              <a:custGeom>
                <a:avLst/>
                <a:gdLst/>
                <a:ahLst/>
                <a:cxnLst>
                  <a:cxn ang="0">
                    <a:pos x="0" y="5"/>
                  </a:cxn>
                  <a:cxn ang="0">
                    <a:pos x="329" y="526"/>
                  </a:cxn>
                  <a:cxn ang="0">
                    <a:pos x="391" y="515"/>
                  </a:cxn>
                  <a:cxn ang="0">
                    <a:pos x="66" y="0"/>
                  </a:cxn>
                  <a:cxn ang="0">
                    <a:pos x="0" y="5"/>
                  </a:cxn>
                  <a:cxn ang="0">
                    <a:pos x="0" y="5"/>
                  </a:cxn>
                </a:cxnLst>
                <a:rect l="0" t="0" r="r" b="b"/>
                <a:pathLst>
                  <a:path w="391" h="526">
                    <a:moveTo>
                      <a:pt x="0" y="5"/>
                    </a:moveTo>
                    <a:lnTo>
                      <a:pt x="329" y="526"/>
                    </a:lnTo>
                    <a:lnTo>
                      <a:pt x="391" y="515"/>
                    </a:lnTo>
                    <a:lnTo>
                      <a:pt x="66" y="0"/>
                    </a:lnTo>
                    <a:lnTo>
                      <a:pt x="0" y="5"/>
                    </a:lnTo>
                    <a:lnTo>
                      <a:pt x="0"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74"/>
              <p:cNvSpPr>
                <a:spLocks/>
              </p:cNvSpPr>
              <p:nvPr/>
            </p:nvSpPr>
            <p:spPr bwMode="auto">
              <a:xfrm>
                <a:off x="4326" y="2677"/>
                <a:ext cx="143" cy="115"/>
              </a:xfrm>
              <a:custGeom>
                <a:avLst/>
                <a:gdLst/>
                <a:ahLst/>
                <a:cxnLst>
                  <a:cxn ang="0">
                    <a:pos x="0" y="34"/>
                  </a:cxn>
                  <a:cxn ang="0">
                    <a:pos x="240" y="230"/>
                  </a:cxn>
                  <a:cxn ang="0">
                    <a:pos x="287" y="209"/>
                  </a:cxn>
                  <a:cxn ang="0">
                    <a:pos x="34" y="0"/>
                  </a:cxn>
                  <a:cxn ang="0">
                    <a:pos x="0" y="34"/>
                  </a:cxn>
                  <a:cxn ang="0">
                    <a:pos x="0" y="34"/>
                  </a:cxn>
                </a:cxnLst>
                <a:rect l="0" t="0" r="r" b="b"/>
                <a:pathLst>
                  <a:path w="287" h="230">
                    <a:moveTo>
                      <a:pt x="0" y="34"/>
                    </a:moveTo>
                    <a:lnTo>
                      <a:pt x="240" y="230"/>
                    </a:lnTo>
                    <a:lnTo>
                      <a:pt x="287" y="209"/>
                    </a:lnTo>
                    <a:lnTo>
                      <a:pt x="34" y="0"/>
                    </a:lnTo>
                    <a:lnTo>
                      <a:pt x="0" y="34"/>
                    </a:lnTo>
                    <a:lnTo>
                      <a:pt x="0" y="3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75"/>
              <p:cNvSpPr>
                <a:spLocks/>
              </p:cNvSpPr>
              <p:nvPr/>
            </p:nvSpPr>
            <p:spPr bwMode="auto">
              <a:xfrm>
                <a:off x="4311" y="2684"/>
                <a:ext cx="147" cy="108"/>
              </a:xfrm>
              <a:custGeom>
                <a:avLst/>
                <a:gdLst/>
                <a:ahLst/>
                <a:cxnLst>
                  <a:cxn ang="0">
                    <a:pos x="268" y="0"/>
                  </a:cxn>
                  <a:cxn ang="0">
                    <a:pos x="0" y="213"/>
                  </a:cxn>
                  <a:cxn ang="0">
                    <a:pos x="59" y="217"/>
                  </a:cxn>
                  <a:cxn ang="0">
                    <a:pos x="292" y="35"/>
                  </a:cxn>
                  <a:cxn ang="0">
                    <a:pos x="268" y="0"/>
                  </a:cxn>
                  <a:cxn ang="0">
                    <a:pos x="268" y="0"/>
                  </a:cxn>
                </a:cxnLst>
                <a:rect l="0" t="0" r="r" b="b"/>
                <a:pathLst>
                  <a:path w="292" h="217">
                    <a:moveTo>
                      <a:pt x="268" y="0"/>
                    </a:moveTo>
                    <a:lnTo>
                      <a:pt x="0" y="213"/>
                    </a:lnTo>
                    <a:lnTo>
                      <a:pt x="59" y="217"/>
                    </a:lnTo>
                    <a:lnTo>
                      <a:pt x="292" y="35"/>
                    </a:lnTo>
                    <a:lnTo>
                      <a:pt x="268" y="0"/>
                    </a:lnTo>
                    <a:lnTo>
                      <a:pt x="26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76"/>
              <p:cNvSpPr>
                <a:spLocks/>
              </p:cNvSpPr>
              <p:nvPr/>
            </p:nvSpPr>
            <p:spPr bwMode="auto">
              <a:xfrm>
                <a:off x="4360" y="3330"/>
                <a:ext cx="221" cy="277"/>
              </a:xfrm>
              <a:custGeom>
                <a:avLst/>
                <a:gdLst/>
                <a:ahLst/>
                <a:cxnLst>
                  <a:cxn ang="0">
                    <a:pos x="0" y="9"/>
                  </a:cxn>
                  <a:cxn ang="0">
                    <a:pos x="442" y="555"/>
                  </a:cxn>
                  <a:cxn ang="0">
                    <a:pos x="441" y="464"/>
                  </a:cxn>
                  <a:cxn ang="0">
                    <a:pos x="89" y="0"/>
                  </a:cxn>
                  <a:cxn ang="0">
                    <a:pos x="0" y="9"/>
                  </a:cxn>
                  <a:cxn ang="0">
                    <a:pos x="0" y="9"/>
                  </a:cxn>
                </a:cxnLst>
                <a:rect l="0" t="0" r="r" b="b"/>
                <a:pathLst>
                  <a:path w="442" h="555">
                    <a:moveTo>
                      <a:pt x="0" y="9"/>
                    </a:moveTo>
                    <a:lnTo>
                      <a:pt x="442" y="555"/>
                    </a:lnTo>
                    <a:lnTo>
                      <a:pt x="441" y="464"/>
                    </a:lnTo>
                    <a:lnTo>
                      <a:pt x="89" y="0"/>
                    </a:lnTo>
                    <a:lnTo>
                      <a:pt x="0" y="9"/>
                    </a:lnTo>
                    <a:lnTo>
                      <a:pt x="0" y="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77"/>
              <p:cNvSpPr>
                <a:spLocks/>
              </p:cNvSpPr>
              <p:nvPr/>
            </p:nvSpPr>
            <p:spPr bwMode="auto">
              <a:xfrm>
                <a:off x="4196" y="3325"/>
                <a:ext cx="221" cy="245"/>
              </a:xfrm>
              <a:custGeom>
                <a:avLst/>
                <a:gdLst/>
                <a:ahLst/>
                <a:cxnLst>
                  <a:cxn ang="0">
                    <a:pos x="355" y="0"/>
                  </a:cxn>
                  <a:cxn ang="0">
                    <a:pos x="0" y="399"/>
                  </a:cxn>
                  <a:cxn ang="0">
                    <a:pos x="0" y="491"/>
                  </a:cxn>
                  <a:cxn ang="0">
                    <a:pos x="441" y="19"/>
                  </a:cxn>
                  <a:cxn ang="0">
                    <a:pos x="355" y="0"/>
                  </a:cxn>
                  <a:cxn ang="0">
                    <a:pos x="355" y="0"/>
                  </a:cxn>
                </a:cxnLst>
                <a:rect l="0" t="0" r="r" b="b"/>
                <a:pathLst>
                  <a:path w="441" h="491">
                    <a:moveTo>
                      <a:pt x="355" y="0"/>
                    </a:moveTo>
                    <a:lnTo>
                      <a:pt x="0" y="399"/>
                    </a:lnTo>
                    <a:lnTo>
                      <a:pt x="0" y="491"/>
                    </a:lnTo>
                    <a:lnTo>
                      <a:pt x="441" y="19"/>
                    </a:lnTo>
                    <a:lnTo>
                      <a:pt x="355" y="0"/>
                    </a:lnTo>
                    <a:lnTo>
                      <a:pt x="35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78"/>
              <p:cNvSpPr>
                <a:spLocks/>
              </p:cNvSpPr>
              <p:nvPr/>
            </p:nvSpPr>
            <p:spPr bwMode="auto">
              <a:xfrm>
                <a:off x="4228" y="3363"/>
                <a:ext cx="107" cy="58"/>
              </a:xfrm>
              <a:custGeom>
                <a:avLst/>
                <a:gdLst/>
                <a:ahLst/>
                <a:cxnLst>
                  <a:cxn ang="0">
                    <a:pos x="0" y="44"/>
                  </a:cxn>
                  <a:cxn ang="0">
                    <a:pos x="171" y="116"/>
                  </a:cxn>
                  <a:cxn ang="0">
                    <a:pos x="215" y="71"/>
                  </a:cxn>
                  <a:cxn ang="0">
                    <a:pos x="14" y="0"/>
                  </a:cxn>
                  <a:cxn ang="0">
                    <a:pos x="0" y="44"/>
                  </a:cxn>
                  <a:cxn ang="0">
                    <a:pos x="0" y="44"/>
                  </a:cxn>
                </a:cxnLst>
                <a:rect l="0" t="0" r="r" b="b"/>
                <a:pathLst>
                  <a:path w="215" h="116">
                    <a:moveTo>
                      <a:pt x="0" y="44"/>
                    </a:moveTo>
                    <a:lnTo>
                      <a:pt x="171" y="116"/>
                    </a:lnTo>
                    <a:lnTo>
                      <a:pt x="215" y="71"/>
                    </a:lnTo>
                    <a:lnTo>
                      <a:pt x="14" y="0"/>
                    </a:lnTo>
                    <a:lnTo>
                      <a:pt x="0" y="44"/>
                    </a:lnTo>
                    <a:lnTo>
                      <a:pt x="0" y="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79"/>
              <p:cNvSpPr>
                <a:spLocks/>
              </p:cNvSpPr>
              <p:nvPr/>
            </p:nvSpPr>
            <p:spPr bwMode="auto">
              <a:xfrm>
                <a:off x="4457" y="3359"/>
                <a:ext cx="88" cy="76"/>
              </a:xfrm>
              <a:custGeom>
                <a:avLst/>
                <a:gdLst/>
                <a:ahLst/>
                <a:cxnLst>
                  <a:cxn ang="0">
                    <a:pos x="0" y="108"/>
                  </a:cxn>
                  <a:cxn ang="0">
                    <a:pos x="166" y="0"/>
                  </a:cxn>
                  <a:cxn ang="0">
                    <a:pos x="177" y="45"/>
                  </a:cxn>
                  <a:cxn ang="0">
                    <a:pos x="29" y="152"/>
                  </a:cxn>
                  <a:cxn ang="0">
                    <a:pos x="0" y="108"/>
                  </a:cxn>
                  <a:cxn ang="0">
                    <a:pos x="0" y="108"/>
                  </a:cxn>
                </a:cxnLst>
                <a:rect l="0" t="0" r="r" b="b"/>
                <a:pathLst>
                  <a:path w="177" h="152">
                    <a:moveTo>
                      <a:pt x="0" y="108"/>
                    </a:moveTo>
                    <a:lnTo>
                      <a:pt x="166" y="0"/>
                    </a:lnTo>
                    <a:lnTo>
                      <a:pt x="177" y="45"/>
                    </a:lnTo>
                    <a:lnTo>
                      <a:pt x="29" y="152"/>
                    </a:lnTo>
                    <a:lnTo>
                      <a:pt x="0" y="108"/>
                    </a:lnTo>
                    <a:lnTo>
                      <a:pt x="0" y="10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81"/>
              <p:cNvSpPr>
                <a:spLocks/>
              </p:cNvSpPr>
              <p:nvPr/>
            </p:nvSpPr>
            <p:spPr bwMode="auto">
              <a:xfrm>
                <a:off x="4088" y="2862"/>
                <a:ext cx="615" cy="22"/>
              </a:xfrm>
              <a:custGeom>
                <a:avLst/>
                <a:gdLst/>
                <a:ahLst/>
                <a:cxnLst>
                  <a:cxn ang="0">
                    <a:pos x="0" y="43"/>
                  </a:cxn>
                  <a:cxn ang="0">
                    <a:pos x="1230" y="43"/>
                  </a:cxn>
                  <a:cxn ang="0">
                    <a:pos x="1230" y="0"/>
                  </a:cxn>
                  <a:cxn ang="0">
                    <a:pos x="0" y="0"/>
                  </a:cxn>
                  <a:cxn ang="0">
                    <a:pos x="0" y="43"/>
                  </a:cxn>
                  <a:cxn ang="0">
                    <a:pos x="0" y="43"/>
                  </a:cxn>
                </a:cxnLst>
                <a:rect l="0" t="0" r="r" b="b"/>
                <a:pathLst>
                  <a:path w="1230" h="43">
                    <a:moveTo>
                      <a:pt x="0" y="43"/>
                    </a:moveTo>
                    <a:lnTo>
                      <a:pt x="1230" y="43"/>
                    </a:lnTo>
                    <a:lnTo>
                      <a:pt x="1230" y="0"/>
                    </a:lnTo>
                    <a:lnTo>
                      <a:pt x="0" y="0"/>
                    </a:lnTo>
                    <a:lnTo>
                      <a:pt x="0" y="43"/>
                    </a:lnTo>
                    <a:lnTo>
                      <a:pt x="0" y="4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82"/>
              <p:cNvSpPr>
                <a:spLocks/>
              </p:cNvSpPr>
              <p:nvPr/>
            </p:nvSpPr>
            <p:spPr bwMode="auto">
              <a:xfrm>
                <a:off x="4100" y="2782"/>
                <a:ext cx="175" cy="97"/>
              </a:xfrm>
              <a:custGeom>
                <a:avLst/>
                <a:gdLst/>
                <a:ahLst/>
                <a:cxnLst>
                  <a:cxn ang="0">
                    <a:pos x="311" y="0"/>
                  </a:cxn>
                  <a:cxn ang="0">
                    <a:pos x="0" y="171"/>
                  </a:cxn>
                  <a:cxn ang="0">
                    <a:pos x="41" y="196"/>
                  </a:cxn>
                  <a:cxn ang="0">
                    <a:pos x="349" y="25"/>
                  </a:cxn>
                  <a:cxn ang="0">
                    <a:pos x="311" y="0"/>
                  </a:cxn>
                  <a:cxn ang="0">
                    <a:pos x="311" y="0"/>
                  </a:cxn>
                </a:cxnLst>
                <a:rect l="0" t="0" r="r" b="b"/>
                <a:pathLst>
                  <a:path w="349" h="196">
                    <a:moveTo>
                      <a:pt x="311" y="0"/>
                    </a:moveTo>
                    <a:lnTo>
                      <a:pt x="0" y="171"/>
                    </a:lnTo>
                    <a:lnTo>
                      <a:pt x="41" y="196"/>
                    </a:lnTo>
                    <a:lnTo>
                      <a:pt x="349" y="25"/>
                    </a:lnTo>
                    <a:lnTo>
                      <a:pt x="311" y="0"/>
                    </a:lnTo>
                    <a:lnTo>
                      <a:pt x="311"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83"/>
              <p:cNvSpPr>
                <a:spLocks/>
              </p:cNvSpPr>
              <p:nvPr/>
            </p:nvSpPr>
            <p:spPr bwMode="auto">
              <a:xfrm>
                <a:off x="4505" y="2784"/>
                <a:ext cx="186" cy="108"/>
              </a:xfrm>
              <a:custGeom>
                <a:avLst/>
                <a:gdLst/>
                <a:ahLst/>
                <a:cxnLst>
                  <a:cxn ang="0">
                    <a:pos x="0" y="28"/>
                  </a:cxn>
                  <a:cxn ang="0">
                    <a:pos x="335" y="215"/>
                  </a:cxn>
                  <a:cxn ang="0">
                    <a:pos x="371" y="190"/>
                  </a:cxn>
                  <a:cxn ang="0">
                    <a:pos x="42" y="0"/>
                  </a:cxn>
                  <a:cxn ang="0">
                    <a:pos x="0" y="28"/>
                  </a:cxn>
                  <a:cxn ang="0">
                    <a:pos x="0" y="28"/>
                  </a:cxn>
                </a:cxnLst>
                <a:rect l="0" t="0" r="r" b="b"/>
                <a:pathLst>
                  <a:path w="371" h="215">
                    <a:moveTo>
                      <a:pt x="0" y="28"/>
                    </a:moveTo>
                    <a:lnTo>
                      <a:pt x="335" y="215"/>
                    </a:lnTo>
                    <a:lnTo>
                      <a:pt x="371" y="190"/>
                    </a:lnTo>
                    <a:lnTo>
                      <a:pt x="42" y="0"/>
                    </a:lnTo>
                    <a:lnTo>
                      <a:pt x="0" y="28"/>
                    </a:lnTo>
                    <a:lnTo>
                      <a:pt x="0" y="2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4"/>
              <p:cNvSpPr>
                <a:spLocks/>
              </p:cNvSpPr>
              <p:nvPr/>
            </p:nvSpPr>
            <p:spPr bwMode="auto">
              <a:xfrm>
                <a:off x="4113" y="2840"/>
                <a:ext cx="28" cy="122"/>
              </a:xfrm>
              <a:custGeom>
                <a:avLst/>
                <a:gdLst/>
                <a:ahLst/>
                <a:cxnLst>
                  <a:cxn ang="0">
                    <a:pos x="0" y="243"/>
                  </a:cxn>
                  <a:cxn ang="0">
                    <a:pos x="57" y="243"/>
                  </a:cxn>
                  <a:cxn ang="0">
                    <a:pos x="57" y="0"/>
                  </a:cxn>
                  <a:cxn ang="0">
                    <a:pos x="0" y="0"/>
                  </a:cxn>
                  <a:cxn ang="0">
                    <a:pos x="0" y="243"/>
                  </a:cxn>
                  <a:cxn ang="0">
                    <a:pos x="0" y="243"/>
                  </a:cxn>
                </a:cxnLst>
                <a:rect l="0" t="0" r="r" b="b"/>
                <a:pathLst>
                  <a:path w="57" h="243">
                    <a:moveTo>
                      <a:pt x="0" y="243"/>
                    </a:moveTo>
                    <a:lnTo>
                      <a:pt x="57" y="243"/>
                    </a:lnTo>
                    <a:lnTo>
                      <a:pt x="57" y="0"/>
                    </a:lnTo>
                    <a:lnTo>
                      <a:pt x="0" y="0"/>
                    </a:lnTo>
                    <a:lnTo>
                      <a:pt x="0" y="243"/>
                    </a:lnTo>
                    <a:lnTo>
                      <a:pt x="0" y="24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85"/>
              <p:cNvSpPr>
                <a:spLocks/>
              </p:cNvSpPr>
              <p:nvPr/>
            </p:nvSpPr>
            <p:spPr bwMode="auto">
              <a:xfrm>
                <a:off x="4652" y="2830"/>
                <a:ext cx="26" cy="139"/>
              </a:xfrm>
              <a:custGeom>
                <a:avLst/>
                <a:gdLst/>
                <a:ahLst/>
                <a:cxnLst>
                  <a:cxn ang="0">
                    <a:pos x="0" y="278"/>
                  </a:cxn>
                  <a:cxn ang="0">
                    <a:pos x="53" y="278"/>
                  </a:cxn>
                  <a:cxn ang="0">
                    <a:pos x="53" y="0"/>
                  </a:cxn>
                  <a:cxn ang="0">
                    <a:pos x="0" y="0"/>
                  </a:cxn>
                  <a:cxn ang="0">
                    <a:pos x="0" y="278"/>
                  </a:cxn>
                  <a:cxn ang="0">
                    <a:pos x="0" y="278"/>
                  </a:cxn>
                </a:cxnLst>
                <a:rect l="0" t="0" r="r" b="b"/>
                <a:pathLst>
                  <a:path w="53" h="278">
                    <a:moveTo>
                      <a:pt x="0" y="278"/>
                    </a:moveTo>
                    <a:lnTo>
                      <a:pt x="53" y="278"/>
                    </a:lnTo>
                    <a:lnTo>
                      <a:pt x="53" y="0"/>
                    </a:lnTo>
                    <a:lnTo>
                      <a:pt x="0" y="0"/>
                    </a:lnTo>
                    <a:lnTo>
                      <a:pt x="0" y="278"/>
                    </a:lnTo>
                    <a:lnTo>
                      <a:pt x="0" y="2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14"/>
              <p:cNvSpPr>
                <a:spLocks/>
              </p:cNvSpPr>
              <p:nvPr/>
            </p:nvSpPr>
            <p:spPr bwMode="auto">
              <a:xfrm>
                <a:off x="4209" y="2508"/>
                <a:ext cx="328" cy="160"/>
              </a:xfrm>
              <a:custGeom>
                <a:avLst/>
                <a:gdLst/>
                <a:ahLst/>
                <a:cxnLst>
                  <a:cxn ang="0">
                    <a:pos x="0" y="15"/>
                  </a:cxn>
                  <a:cxn ang="0">
                    <a:pos x="120" y="311"/>
                  </a:cxn>
                  <a:cxn ang="0">
                    <a:pos x="527" y="321"/>
                  </a:cxn>
                  <a:cxn ang="0">
                    <a:pos x="656" y="0"/>
                  </a:cxn>
                  <a:cxn ang="0">
                    <a:pos x="588" y="13"/>
                  </a:cxn>
                  <a:cxn ang="0">
                    <a:pos x="460" y="300"/>
                  </a:cxn>
                  <a:cxn ang="0">
                    <a:pos x="198" y="294"/>
                  </a:cxn>
                  <a:cxn ang="0">
                    <a:pos x="69" y="30"/>
                  </a:cxn>
                  <a:cxn ang="0">
                    <a:pos x="0" y="15"/>
                  </a:cxn>
                  <a:cxn ang="0">
                    <a:pos x="0" y="15"/>
                  </a:cxn>
                </a:cxnLst>
                <a:rect l="0" t="0" r="r" b="b"/>
                <a:pathLst>
                  <a:path w="656" h="321">
                    <a:moveTo>
                      <a:pt x="0" y="15"/>
                    </a:moveTo>
                    <a:lnTo>
                      <a:pt x="120" y="311"/>
                    </a:lnTo>
                    <a:lnTo>
                      <a:pt x="527" y="321"/>
                    </a:lnTo>
                    <a:lnTo>
                      <a:pt x="656" y="0"/>
                    </a:lnTo>
                    <a:lnTo>
                      <a:pt x="588" y="13"/>
                    </a:lnTo>
                    <a:lnTo>
                      <a:pt x="460" y="300"/>
                    </a:lnTo>
                    <a:lnTo>
                      <a:pt x="198" y="294"/>
                    </a:lnTo>
                    <a:lnTo>
                      <a:pt x="69" y="30"/>
                    </a:lnTo>
                    <a:lnTo>
                      <a:pt x="0" y="15"/>
                    </a:lnTo>
                    <a:lnTo>
                      <a:pt x="0" y="1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4" name="Rectangle 33"/>
          <p:cNvSpPr/>
          <p:nvPr/>
        </p:nvSpPr>
        <p:spPr bwMode="auto">
          <a:xfrm>
            <a:off x="1461195" y="1739180"/>
            <a:ext cx="1766630" cy="572504"/>
          </a:xfrm>
          <a:prstGeom prst="rect">
            <a:avLst/>
          </a:prstGeom>
          <a:solidFill>
            <a:schemeClr val="tx1">
              <a:lumMod val="50000"/>
              <a:lumOff val="50000"/>
            </a:schemeClr>
          </a:solidFill>
          <a:ln w="19050" cap="flat" cmpd="sng" algn="ctr">
            <a:solidFill>
              <a:schemeClr val="tx1">
                <a:lumMod val="50000"/>
                <a:lumOff val="50000"/>
              </a:schemeClr>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514350" fontAlgn="base">
              <a:lnSpc>
                <a:spcPct val="90000"/>
              </a:lnSpc>
              <a:spcBef>
                <a:spcPct val="50000"/>
              </a:spcBef>
              <a:spcAft>
                <a:spcPct val="0"/>
              </a:spcAft>
            </a:pPr>
            <a:r>
              <a:rPr lang="en-US" sz="1800" b="1" dirty="0" smtClean="0">
                <a:solidFill>
                  <a:schemeClr val="bg1"/>
                </a:solidFill>
                <a:cs typeface="Arial" pitchFamily="34" charset="0"/>
              </a:rPr>
              <a:t>Phase Cut Dimming</a:t>
            </a:r>
            <a:endParaRPr lang="en-US" b="1" dirty="0" smtClean="0">
              <a:solidFill>
                <a:schemeClr val="bg1"/>
              </a:solidFill>
              <a:cs typeface="Arial" pitchFamily="34" charset="0"/>
            </a:endParaRPr>
          </a:p>
        </p:txBody>
      </p:sp>
      <p:grpSp>
        <p:nvGrpSpPr>
          <p:cNvPr id="6" name="Group 118"/>
          <p:cNvGrpSpPr>
            <a:grpSpLocks noChangeAspect="1"/>
          </p:cNvGrpSpPr>
          <p:nvPr/>
        </p:nvGrpSpPr>
        <p:grpSpPr bwMode="auto">
          <a:xfrm>
            <a:off x="1499600" y="1815990"/>
            <a:ext cx="339719" cy="412814"/>
            <a:chOff x="3546" y="722"/>
            <a:chExt cx="336" cy="457"/>
          </a:xfrm>
          <a:noFill/>
        </p:grpSpPr>
        <p:sp>
          <p:nvSpPr>
            <p:cNvPr id="36" name="Freeform 120"/>
            <p:cNvSpPr>
              <a:spLocks/>
            </p:cNvSpPr>
            <p:nvPr/>
          </p:nvSpPr>
          <p:spPr bwMode="auto">
            <a:xfrm>
              <a:off x="3546" y="722"/>
              <a:ext cx="333" cy="457"/>
            </a:xfrm>
            <a:custGeom>
              <a:avLst/>
              <a:gdLst/>
              <a:ahLst/>
              <a:cxnLst>
                <a:cxn ang="0">
                  <a:pos x="1666" y="130"/>
                </a:cxn>
                <a:cxn ang="0">
                  <a:pos x="512" y="0"/>
                </a:cxn>
                <a:cxn ang="0">
                  <a:pos x="413" y="77"/>
                </a:cxn>
                <a:cxn ang="0">
                  <a:pos x="367" y="113"/>
                </a:cxn>
                <a:cxn ang="0">
                  <a:pos x="0" y="1965"/>
                </a:cxn>
                <a:cxn ang="0">
                  <a:pos x="9" y="2049"/>
                </a:cxn>
                <a:cxn ang="0">
                  <a:pos x="69" y="2108"/>
                </a:cxn>
                <a:cxn ang="0">
                  <a:pos x="1265" y="2287"/>
                </a:cxn>
                <a:cxn ang="0">
                  <a:pos x="1305" y="2248"/>
                </a:cxn>
                <a:cxn ang="0">
                  <a:pos x="1656" y="201"/>
                </a:cxn>
                <a:cxn ang="0">
                  <a:pos x="1666" y="130"/>
                </a:cxn>
              </a:cxnLst>
              <a:rect l="0" t="0" r="r" b="b"/>
              <a:pathLst>
                <a:path w="1666" h="2287">
                  <a:moveTo>
                    <a:pt x="1666" y="130"/>
                  </a:moveTo>
                  <a:lnTo>
                    <a:pt x="512" y="0"/>
                  </a:lnTo>
                  <a:lnTo>
                    <a:pt x="413" y="77"/>
                  </a:lnTo>
                  <a:lnTo>
                    <a:pt x="367" y="113"/>
                  </a:lnTo>
                  <a:lnTo>
                    <a:pt x="0" y="1965"/>
                  </a:lnTo>
                  <a:lnTo>
                    <a:pt x="9" y="2049"/>
                  </a:lnTo>
                  <a:lnTo>
                    <a:pt x="69" y="2108"/>
                  </a:lnTo>
                  <a:lnTo>
                    <a:pt x="1265" y="2287"/>
                  </a:lnTo>
                  <a:lnTo>
                    <a:pt x="1305" y="2248"/>
                  </a:lnTo>
                  <a:lnTo>
                    <a:pt x="1656" y="201"/>
                  </a:lnTo>
                  <a:lnTo>
                    <a:pt x="1666" y="13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21"/>
            <p:cNvSpPr>
              <a:spLocks/>
            </p:cNvSpPr>
            <p:nvPr/>
          </p:nvSpPr>
          <p:spPr bwMode="auto">
            <a:xfrm>
              <a:off x="3550" y="739"/>
              <a:ext cx="308" cy="415"/>
            </a:xfrm>
            <a:custGeom>
              <a:avLst/>
              <a:gdLst/>
              <a:ahLst/>
              <a:cxnLst>
                <a:cxn ang="0">
                  <a:pos x="1512" y="78"/>
                </a:cxn>
                <a:cxn ang="0">
                  <a:pos x="361" y="0"/>
                </a:cxn>
                <a:cxn ang="0">
                  <a:pos x="0" y="1914"/>
                </a:cxn>
                <a:cxn ang="0">
                  <a:pos x="1138" y="2073"/>
                </a:cxn>
                <a:cxn ang="0">
                  <a:pos x="1512" y="78"/>
                </a:cxn>
              </a:cxnLst>
              <a:rect l="0" t="0" r="r" b="b"/>
              <a:pathLst>
                <a:path w="1512" h="2073">
                  <a:moveTo>
                    <a:pt x="1512" y="78"/>
                  </a:moveTo>
                  <a:lnTo>
                    <a:pt x="361" y="0"/>
                  </a:lnTo>
                  <a:lnTo>
                    <a:pt x="0" y="1914"/>
                  </a:lnTo>
                  <a:lnTo>
                    <a:pt x="1138" y="2073"/>
                  </a:lnTo>
                  <a:lnTo>
                    <a:pt x="1512" y="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22"/>
            <p:cNvSpPr>
              <a:spLocks/>
            </p:cNvSpPr>
            <p:nvPr/>
          </p:nvSpPr>
          <p:spPr bwMode="auto">
            <a:xfrm>
              <a:off x="3618" y="809"/>
              <a:ext cx="165" cy="260"/>
            </a:xfrm>
            <a:custGeom>
              <a:avLst/>
              <a:gdLst/>
              <a:ahLst/>
              <a:cxnLst>
                <a:cxn ang="0">
                  <a:pos x="804" y="58"/>
                </a:cxn>
                <a:cxn ang="0">
                  <a:pos x="826" y="101"/>
                </a:cxn>
                <a:cxn ang="0">
                  <a:pos x="595" y="1277"/>
                </a:cxn>
                <a:cxn ang="0">
                  <a:pos x="520" y="1301"/>
                </a:cxn>
                <a:cxn ang="0">
                  <a:pos x="32" y="1216"/>
                </a:cxn>
                <a:cxn ang="0">
                  <a:pos x="0" y="1162"/>
                </a:cxn>
                <a:cxn ang="0">
                  <a:pos x="226" y="45"/>
                </a:cxn>
                <a:cxn ang="0">
                  <a:pos x="284" y="0"/>
                </a:cxn>
                <a:cxn ang="0">
                  <a:pos x="804" y="58"/>
                </a:cxn>
              </a:cxnLst>
              <a:rect l="0" t="0" r="r" b="b"/>
              <a:pathLst>
                <a:path w="826" h="1301">
                  <a:moveTo>
                    <a:pt x="804" y="58"/>
                  </a:moveTo>
                  <a:lnTo>
                    <a:pt x="826" y="101"/>
                  </a:lnTo>
                  <a:lnTo>
                    <a:pt x="595" y="1277"/>
                  </a:lnTo>
                  <a:lnTo>
                    <a:pt x="520" y="1301"/>
                  </a:lnTo>
                  <a:lnTo>
                    <a:pt x="32" y="1216"/>
                  </a:lnTo>
                  <a:lnTo>
                    <a:pt x="0" y="1162"/>
                  </a:lnTo>
                  <a:lnTo>
                    <a:pt x="226" y="45"/>
                  </a:lnTo>
                  <a:lnTo>
                    <a:pt x="284" y="0"/>
                  </a:lnTo>
                  <a:lnTo>
                    <a:pt x="804" y="5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25"/>
            <p:cNvSpPr>
              <a:spLocks/>
            </p:cNvSpPr>
            <p:nvPr/>
          </p:nvSpPr>
          <p:spPr bwMode="auto">
            <a:xfrm>
              <a:off x="3779" y="743"/>
              <a:ext cx="103" cy="425"/>
            </a:xfrm>
            <a:custGeom>
              <a:avLst/>
              <a:gdLst/>
              <a:ahLst/>
              <a:cxnLst>
                <a:cxn ang="0">
                  <a:pos x="517" y="0"/>
                </a:cxn>
                <a:cxn ang="0">
                  <a:pos x="356" y="46"/>
                </a:cxn>
                <a:cxn ang="0">
                  <a:pos x="0" y="2052"/>
                </a:cxn>
                <a:cxn ang="0">
                  <a:pos x="52" y="2109"/>
                </a:cxn>
                <a:cxn ang="0">
                  <a:pos x="157" y="2124"/>
                </a:cxn>
                <a:cxn ang="0">
                  <a:pos x="517" y="0"/>
                </a:cxn>
              </a:cxnLst>
              <a:rect l="0" t="0" r="r" b="b"/>
              <a:pathLst>
                <a:path w="517" h="2124">
                  <a:moveTo>
                    <a:pt x="517" y="0"/>
                  </a:moveTo>
                  <a:lnTo>
                    <a:pt x="356" y="46"/>
                  </a:lnTo>
                  <a:lnTo>
                    <a:pt x="0" y="2052"/>
                  </a:lnTo>
                  <a:lnTo>
                    <a:pt x="52" y="2109"/>
                  </a:lnTo>
                  <a:lnTo>
                    <a:pt x="157" y="2124"/>
                  </a:lnTo>
                  <a:lnTo>
                    <a:pt x="51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27"/>
            <p:cNvSpPr>
              <a:spLocks/>
            </p:cNvSpPr>
            <p:nvPr/>
          </p:nvSpPr>
          <p:spPr bwMode="auto">
            <a:xfrm>
              <a:off x="3628" y="725"/>
              <a:ext cx="253" cy="37"/>
            </a:xfrm>
            <a:custGeom>
              <a:avLst/>
              <a:gdLst/>
              <a:ahLst/>
              <a:cxnLst>
                <a:cxn ang="0">
                  <a:pos x="1267" y="97"/>
                </a:cxn>
                <a:cxn ang="0">
                  <a:pos x="95" y="0"/>
                </a:cxn>
                <a:cxn ang="0">
                  <a:pos x="2" y="58"/>
                </a:cxn>
                <a:cxn ang="0">
                  <a:pos x="0" y="76"/>
                </a:cxn>
                <a:cxn ang="0">
                  <a:pos x="1098" y="186"/>
                </a:cxn>
                <a:cxn ang="0">
                  <a:pos x="1267" y="97"/>
                </a:cxn>
              </a:cxnLst>
              <a:rect l="0" t="0" r="r" b="b"/>
              <a:pathLst>
                <a:path w="1267" h="186">
                  <a:moveTo>
                    <a:pt x="1267" y="97"/>
                  </a:moveTo>
                  <a:lnTo>
                    <a:pt x="95" y="0"/>
                  </a:lnTo>
                  <a:lnTo>
                    <a:pt x="2" y="58"/>
                  </a:lnTo>
                  <a:lnTo>
                    <a:pt x="0" y="76"/>
                  </a:lnTo>
                  <a:lnTo>
                    <a:pt x="1098" y="186"/>
                  </a:lnTo>
                  <a:lnTo>
                    <a:pt x="1267" y="9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30"/>
            <p:cNvSpPr>
              <a:spLocks/>
            </p:cNvSpPr>
            <p:nvPr/>
          </p:nvSpPr>
          <p:spPr bwMode="auto">
            <a:xfrm>
              <a:off x="3722" y="765"/>
              <a:ext cx="27" cy="29"/>
            </a:xfrm>
            <a:custGeom>
              <a:avLst/>
              <a:gdLst/>
              <a:ahLst/>
              <a:cxnLst>
                <a:cxn ang="0">
                  <a:pos x="68" y="0"/>
                </a:cxn>
                <a:cxn ang="0">
                  <a:pos x="53" y="1"/>
                </a:cxn>
                <a:cxn ang="0">
                  <a:pos x="42" y="6"/>
                </a:cxn>
                <a:cxn ang="0">
                  <a:pos x="30" y="13"/>
                </a:cxn>
                <a:cxn ang="0">
                  <a:pos x="20" y="22"/>
                </a:cxn>
                <a:cxn ang="0">
                  <a:pos x="12" y="33"/>
                </a:cxn>
                <a:cxn ang="0">
                  <a:pos x="5" y="45"/>
                </a:cxn>
                <a:cxn ang="0">
                  <a:pos x="1" y="59"/>
                </a:cxn>
                <a:cxn ang="0">
                  <a:pos x="0" y="75"/>
                </a:cxn>
                <a:cxn ang="0">
                  <a:pos x="1" y="89"/>
                </a:cxn>
                <a:cxn ang="0">
                  <a:pos x="5" y="103"/>
                </a:cxn>
                <a:cxn ang="0">
                  <a:pos x="12" y="116"/>
                </a:cxn>
                <a:cxn ang="0">
                  <a:pos x="20" y="126"/>
                </a:cxn>
                <a:cxn ang="0">
                  <a:pos x="30" y="136"/>
                </a:cxn>
                <a:cxn ang="0">
                  <a:pos x="42" y="143"/>
                </a:cxn>
                <a:cxn ang="0">
                  <a:pos x="53" y="148"/>
                </a:cxn>
                <a:cxn ang="0">
                  <a:pos x="68" y="149"/>
                </a:cxn>
                <a:cxn ang="0">
                  <a:pos x="81" y="148"/>
                </a:cxn>
                <a:cxn ang="0">
                  <a:pos x="94" y="143"/>
                </a:cxn>
                <a:cxn ang="0">
                  <a:pos x="105" y="136"/>
                </a:cxn>
                <a:cxn ang="0">
                  <a:pos x="115" y="126"/>
                </a:cxn>
                <a:cxn ang="0">
                  <a:pos x="123" y="116"/>
                </a:cxn>
                <a:cxn ang="0">
                  <a:pos x="129" y="103"/>
                </a:cxn>
                <a:cxn ang="0">
                  <a:pos x="134" y="89"/>
                </a:cxn>
                <a:cxn ang="0">
                  <a:pos x="135" y="75"/>
                </a:cxn>
                <a:cxn ang="0">
                  <a:pos x="134" y="59"/>
                </a:cxn>
                <a:cxn ang="0">
                  <a:pos x="129" y="45"/>
                </a:cxn>
                <a:cxn ang="0">
                  <a:pos x="123" y="33"/>
                </a:cxn>
                <a:cxn ang="0">
                  <a:pos x="115" y="22"/>
                </a:cxn>
                <a:cxn ang="0">
                  <a:pos x="105" y="13"/>
                </a:cxn>
                <a:cxn ang="0">
                  <a:pos x="94" y="6"/>
                </a:cxn>
                <a:cxn ang="0">
                  <a:pos x="81" y="1"/>
                </a:cxn>
                <a:cxn ang="0">
                  <a:pos x="68" y="0"/>
                </a:cxn>
              </a:cxnLst>
              <a:rect l="0" t="0" r="r" b="b"/>
              <a:pathLst>
                <a:path w="135" h="149">
                  <a:moveTo>
                    <a:pt x="68" y="0"/>
                  </a:moveTo>
                  <a:lnTo>
                    <a:pt x="53" y="1"/>
                  </a:lnTo>
                  <a:lnTo>
                    <a:pt x="42" y="6"/>
                  </a:lnTo>
                  <a:lnTo>
                    <a:pt x="30" y="13"/>
                  </a:lnTo>
                  <a:lnTo>
                    <a:pt x="20" y="22"/>
                  </a:lnTo>
                  <a:lnTo>
                    <a:pt x="12" y="33"/>
                  </a:lnTo>
                  <a:lnTo>
                    <a:pt x="5" y="45"/>
                  </a:lnTo>
                  <a:lnTo>
                    <a:pt x="1" y="59"/>
                  </a:lnTo>
                  <a:lnTo>
                    <a:pt x="0" y="75"/>
                  </a:lnTo>
                  <a:lnTo>
                    <a:pt x="1" y="89"/>
                  </a:lnTo>
                  <a:lnTo>
                    <a:pt x="5" y="103"/>
                  </a:lnTo>
                  <a:lnTo>
                    <a:pt x="12" y="116"/>
                  </a:lnTo>
                  <a:lnTo>
                    <a:pt x="20" y="126"/>
                  </a:lnTo>
                  <a:lnTo>
                    <a:pt x="30" y="136"/>
                  </a:lnTo>
                  <a:lnTo>
                    <a:pt x="42" y="143"/>
                  </a:lnTo>
                  <a:lnTo>
                    <a:pt x="53" y="148"/>
                  </a:lnTo>
                  <a:lnTo>
                    <a:pt x="68" y="149"/>
                  </a:lnTo>
                  <a:lnTo>
                    <a:pt x="81" y="148"/>
                  </a:lnTo>
                  <a:lnTo>
                    <a:pt x="94" y="143"/>
                  </a:lnTo>
                  <a:lnTo>
                    <a:pt x="105" y="136"/>
                  </a:lnTo>
                  <a:lnTo>
                    <a:pt x="115" y="126"/>
                  </a:lnTo>
                  <a:lnTo>
                    <a:pt x="123" y="116"/>
                  </a:lnTo>
                  <a:lnTo>
                    <a:pt x="129" y="103"/>
                  </a:lnTo>
                  <a:lnTo>
                    <a:pt x="134" y="89"/>
                  </a:lnTo>
                  <a:lnTo>
                    <a:pt x="135" y="75"/>
                  </a:lnTo>
                  <a:lnTo>
                    <a:pt x="134" y="59"/>
                  </a:lnTo>
                  <a:lnTo>
                    <a:pt x="129" y="45"/>
                  </a:lnTo>
                  <a:lnTo>
                    <a:pt x="123" y="33"/>
                  </a:lnTo>
                  <a:lnTo>
                    <a:pt x="115" y="22"/>
                  </a:lnTo>
                  <a:lnTo>
                    <a:pt x="105" y="13"/>
                  </a:lnTo>
                  <a:lnTo>
                    <a:pt x="94" y="6"/>
                  </a:lnTo>
                  <a:lnTo>
                    <a:pt x="81" y="1"/>
                  </a:lnTo>
                  <a:lnTo>
                    <a:pt x="6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31"/>
            <p:cNvSpPr>
              <a:spLocks/>
            </p:cNvSpPr>
            <p:nvPr/>
          </p:nvSpPr>
          <p:spPr bwMode="auto">
            <a:xfrm>
              <a:off x="3655" y="1089"/>
              <a:ext cx="26" cy="30"/>
            </a:xfrm>
            <a:custGeom>
              <a:avLst/>
              <a:gdLst/>
              <a:ahLst/>
              <a:cxnLst>
                <a:cxn ang="0">
                  <a:pos x="67" y="0"/>
                </a:cxn>
                <a:cxn ang="0">
                  <a:pos x="54" y="1"/>
                </a:cxn>
                <a:cxn ang="0">
                  <a:pos x="41" y="6"/>
                </a:cxn>
                <a:cxn ang="0">
                  <a:pos x="30" y="13"/>
                </a:cxn>
                <a:cxn ang="0">
                  <a:pos x="20" y="21"/>
                </a:cxn>
                <a:cxn ang="0">
                  <a:pos x="12" y="33"/>
                </a:cxn>
                <a:cxn ang="0">
                  <a:pos x="6" y="45"/>
                </a:cxn>
                <a:cxn ang="0">
                  <a:pos x="1" y="59"/>
                </a:cxn>
                <a:cxn ang="0">
                  <a:pos x="0" y="74"/>
                </a:cxn>
                <a:cxn ang="0">
                  <a:pos x="1" y="88"/>
                </a:cxn>
                <a:cxn ang="0">
                  <a:pos x="6" y="103"/>
                </a:cxn>
                <a:cxn ang="0">
                  <a:pos x="12" y="116"/>
                </a:cxn>
                <a:cxn ang="0">
                  <a:pos x="20" y="126"/>
                </a:cxn>
                <a:cxn ang="0">
                  <a:pos x="30" y="134"/>
                </a:cxn>
                <a:cxn ang="0">
                  <a:pos x="41" y="141"/>
                </a:cxn>
                <a:cxn ang="0">
                  <a:pos x="54" y="146"/>
                </a:cxn>
                <a:cxn ang="0">
                  <a:pos x="67" y="147"/>
                </a:cxn>
                <a:cxn ang="0">
                  <a:pos x="80" y="146"/>
                </a:cxn>
                <a:cxn ang="0">
                  <a:pos x="92" y="141"/>
                </a:cxn>
                <a:cxn ang="0">
                  <a:pos x="103" y="134"/>
                </a:cxn>
                <a:cxn ang="0">
                  <a:pos x="112" y="126"/>
                </a:cxn>
                <a:cxn ang="0">
                  <a:pos x="121" y="116"/>
                </a:cxn>
                <a:cxn ang="0">
                  <a:pos x="126" y="103"/>
                </a:cxn>
                <a:cxn ang="0">
                  <a:pos x="131" y="88"/>
                </a:cxn>
                <a:cxn ang="0">
                  <a:pos x="132" y="74"/>
                </a:cxn>
                <a:cxn ang="0">
                  <a:pos x="131" y="59"/>
                </a:cxn>
                <a:cxn ang="0">
                  <a:pos x="126" y="45"/>
                </a:cxn>
                <a:cxn ang="0">
                  <a:pos x="121" y="33"/>
                </a:cxn>
                <a:cxn ang="0">
                  <a:pos x="112" y="21"/>
                </a:cxn>
                <a:cxn ang="0">
                  <a:pos x="103" y="13"/>
                </a:cxn>
                <a:cxn ang="0">
                  <a:pos x="92" y="6"/>
                </a:cxn>
                <a:cxn ang="0">
                  <a:pos x="80" y="1"/>
                </a:cxn>
                <a:cxn ang="0">
                  <a:pos x="67" y="0"/>
                </a:cxn>
              </a:cxnLst>
              <a:rect l="0" t="0" r="r" b="b"/>
              <a:pathLst>
                <a:path w="132" h="147">
                  <a:moveTo>
                    <a:pt x="67" y="0"/>
                  </a:moveTo>
                  <a:lnTo>
                    <a:pt x="54" y="1"/>
                  </a:lnTo>
                  <a:lnTo>
                    <a:pt x="41" y="6"/>
                  </a:lnTo>
                  <a:lnTo>
                    <a:pt x="30" y="13"/>
                  </a:lnTo>
                  <a:lnTo>
                    <a:pt x="20" y="21"/>
                  </a:lnTo>
                  <a:lnTo>
                    <a:pt x="12" y="33"/>
                  </a:lnTo>
                  <a:lnTo>
                    <a:pt x="6" y="45"/>
                  </a:lnTo>
                  <a:lnTo>
                    <a:pt x="1" y="59"/>
                  </a:lnTo>
                  <a:lnTo>
                    <a:pt x="0" y="74"/>
                  </a:lnTo>
                  <a:lnTo>
                    <a:pt x="1" y="88"/>
                  </a:lnTo>
                  <a:lnTo>
                    <a:pt x="6" y="103"/>
                  </a:lnTo>
                  <a:lnTo>
                    <a:pt x="12" y="116"/>
                  </a:lnTo>
                  <a:lnTo>
                    <a:pt x="20" y="126"/>
                  </a:lnTo>
                  <a:lnTo>
                    <a:pt x="30" y="134"/>
                  </a:lnTo>
                  <a:lnTo>
                    <a:pt x="41" y="141"/>
                  </a:lnTo>
                  <a:lnTo>
                    <a:pt x="54" y="146"/>
                  </a:lnTo>
                  <a:lnTo>
                    <a:pt x="67" y="147"/>
                  </a:lnTo>
                  <a:lnTo>
                    <a:pt x="80" y="146"/>
                  </a:lnTo>
                  <a:lnTo>
                    <a:pt x="92" y="141"/>
                  </a:lnTo>
                  <a:lnTo>
                    <a:pt x="103" y="134"/>
                  </a:lnTo>
                  <a:lnTo>
                    <a:pt x="112" y="126"/>
                  </a:lnTo>
                  <a:lnTo>
                    <a:pt x="121" y="116"/>
                  </a:lnTo>
                  <a:lnTo>
                    <a:pt x="126" y="103"/>
                  </a:lnTo>
                  <a:lnTo>
                    <a:pt x="131" y="88"/>
                  </a:lnTo>
                  <a:lnTo>
                    <a:pt x="132" y="74"/>
                  </a:lnTo>
                  <a:lnTo>
                    <a:pt x="131" y="59"/>
                  </a:lnTo>
                  <a:lnTo>
                    <a:pt x="126" y="45"/>
                  </a:lnTo>
                  <a:lnTo>
                    <a:pt x="121" y="33"/>
                  </a:lnTo>
                  <a:lnTo>
                    <a:pt x="112" y="21"/>
                  </a:lnTo>
                  <a:lnTo>
                    <a:pt x="103" y="13"/>
                  </a:lnTo>
                  <a:lnTo>
                    <a:pt x="92" y="6"/>
                  </a:lnTo>
                  <a:lnTo>
                    <a:pt x="80" y="1"/>
                  </a:lnTo>
                  <a:lnTo>
                    <a:pt x="6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32"/>
            <p:cNvSpPr>
              <a:spLocks/>
            </p:cNvSpPr>
            <p:nvPr/>
          </p:nvSpPr>
          <p:spPr bwMode="auto">
            <a:xfrm>
              <a:off x="3724" y="767"/>
              <a:ext cx="22" cy="25"/>
            </a:xfrm>
            <a:custGeom>
              <a:avLst/>
              <a:gdLst/>
              <a:ahLst/>
              <a:cxnLst>
                <a:cxn ang="0">
                  <a:pos x="56" y="0"/>
                </a:cxn>
                <a:cxn ang="0">
                  <a:pos x="45" y="1"/>
                </a:cxn>
                <a:cxn ang="0">
                  <a:pos x="34" y="5"/>
                </a:cxn>
                <a:cxn ang="0">
                  <a:pos x="25" y="11"/>
                </a:cxn>
                <a:cxn ang="0">
                  <a:pos x="17" y="18"/>
                </a:cxn>
                <a:cxn ang="0">
                  <a:pos x="10" y="27"/>
                </a:cxn>
                <a:cxn ang="0">
                  <a:pos x="5" y="38"/>
                </a:cxn>
                <a:cxn ang="0">
                  <a:pos x="1" y="49"/>
                </a:cxn>
                <a:cxn ang="0">
                  <a:pos x="0" y="62"/>
                </a:cxn>
                <a:cxn ang="0">
                  <a:pos x="1" y="73"/>
                </a:cxn>
                <a:cxn ang="0">
                  <a:pos x="5" y="85"/>
                </a:cxn>
                <a:cxn ang="0">
                  <a:pos x="10" y="96"/>
                </a:cxn>
                <a:cxn ang="0">
                  <a:pos x="17" y="104"/>
                </a:cxn>
                <a:cxn ang="0">
                  <a:pos x="25" y="112"/>
                </a:cxn>
                <a:cxn ang="0">
                  <a:pos x="34" y="118"/>
                </a:cxn>
                <a:cxn ang="0">
                  <a:pos x="45" y="122"/>
                </a:cxn>
                <a:cxn ang="0">
                  <a:pos x="56" y="123"/>
                </a:cxn>
                <a:cxn ang="0">
                  <a:pos x="66" y="122"/>
                </a:cxn>
                <a:cxn ang="0">
                  <a:pos x="77" y="118"/>
                </a:cxn>
                <a:cxn ang="0">
                  <a:pos x="86" y="112"/>
                </a:cxn>
                <a:cxn ang="0">
                  <a:pos x="95" y="104"/>
                </a:cxn>
                <a:cxn ang="0">
                  <a:pos x="102" y="96"/>
                </a:cxn>
                <a:cxn ang="0">
                  <a:pos x="106" y="85"/>
                </a:cxn>
                <a:cxn ang="0">
                  <a:pos x="110" y="73"/>
                </a:cxn>
                <a:cxn ang="0">
                  <a:pos x="111" y="62"/>
                </a:cxn>
                <a:cxn ang="0">
                  <a:pos x="110" y="49"/>
                </a:cxn>
                <a:cxn ang="0">
                  <a:pos x="106" y="38"/>
                </a:cxn>
                <a:cxn ang="0">
                  <a:pos x="102" y="27"/>
                </a:cxn>
                <a:cxn ang="0">
                  <a:pos x="95" y="18"/>
                </a:cxn>
                <a:cxn ang="0">
                  <a:pos x="86" y="11"/>
                </a:cxn>
                <a:cxn ang="0">
                  <a:pos x="77" y="5"/>
                </a:cxn>
                <a:cxn ang="0">
                  <a:pos x="66" y="1"/>
                </a:cxn>
                <a:cxn ang="0">
                  <a:pos x="56" y="0"/>
                </a:cxn>
              </a:cxnLst>
              <a:rect l="0" t="0" r="r" b="b"/>
              <a:pathLst>
                <a:path w="111" h="123">
                  <a:moveTo>
                    <a:pt x="56" y="0"/>
                  </a:moveTo>
                  <a:lnTo>
                    <a:pt x="45" y="1"/>
                  </a:lnTo>
                  <a:lnTo>
                    <a:pt x="34" y="5"/>
                  </a:lnTo>
                  <a:lnTo>
                    <a:pt x="25" y="11"/>
                  </a:lnTo>
                  <a:lnTo>
                    <a:pt x="17" y="18"/>
                  </a:lnTo>
                  <a:lnTo>
                    <a:pt x="10" y="27"/>
                  </a:lnTo>
                  <a:lnTo>
                    <a:pt x="5" y="38"/>
                  </a:lnTo>
                  <a:lnTo>
                    <a:pt x="1" y="49"/>
                  </a:lnTo>
                  <a:lnTo>
                    <a:pt x="0" y="62"/>
                  </a:lnTo>
                  <a:lnTo>
                    <a:pt x="1" y="73"/>
                  </a:lnTo>
                  <a:lnTo>
                    <a:pt x="5" y="85"/>
                  </a:lnTo>
                  <a:lnTo>
                    <a:pt x="10" y="96"/>
                  </a:lnTo>
                  <a:lnTo>
                    <a:pt x="17" y="104"/>
                  </a:lnTo>
                  <a:lnTo>
                    <a:pt x="25" y="112"/>
                  </a:lnTo>
                  <a:lnTo>
                    <a:pt x="34" y="118"/>
                  </a:lnTo>
                  <a:lnTo>
                    <a:pt x="45" y="122"/>
                  </a:lnTo>
                  <a:lnTo>
                    <a:pt x="56" y="123"/>
                  </a:lnTo>
                  <a:lnTo>
                    <a:pt x="66" y="122"/>
                  </a:lnTo>
                  <a:lnTo>
                    <a:pt x="77" y="118"/>
                  </a:lnTo>
                  <a:lnTo>
                    <a:pt x="86" y="112"/>
                  </a:lnTo>
                  <a:lnTo>
                    <a:pt x="95" y="104"/>
                  </a:lnTo>
                  <a:lnTo>
                    <a:pt x="102" y="96"/>
                  </a:lnTo>
                  <a:lnTo>
                    <a:pt x="106" y="85"/>
                  </a:lnTo>
                  <a:lnTo>
                    <a:pt x="110" y="73"/>
                  </a:lnTo>
                  <a:lnTo>
                    <a:pt x="111" y="62"/>
                  </a:lnTo>
                  <a:lnTo>
                    <a:pt x="110" y="49"/>
                  </a:lnTo>
                  <a:lnTo>
                    <a:pt x="106" y="38"/>
                  </a:lnTo>
                  <a:lnTo>
                    <a:pt x="102" y="27"/>
                  </a:lnTo>
                  <a:lnTo>
                    <a:pt x="95" y="18"/>
                  </a:lnTo>
                  <a:lnTo>
                    <a:pt x="86" y="11"/>
                  </a:lnTo>
                  <a:lnTo>
                    <a:pt x="77" y="5"/>
                  </a:lnTo>
                  <a:lnTo>
                    <a:pt x="66" y="1"/>
                  </a:lnTo>
                  <a:lnTo>
                    <a:pt x="5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133"/>
            <p:cNvSpPr>
              <a:spLocks/>
            </p:cNvSpPr>
            <p:nvPr/>
          </p:nvSpPr>
          <p:spPr bwMode="auto">
            <a:xfrm>
              <a:off x="3657" y="1092"/>
              <a:ext cx="22" cy="24"/>
            </a:xfrm>
            <a:custGeom>
              <a:avLst/>
              <a:gdLst/>
              <a:ahLst/>
              <a:cxnLst>
                <a:cxn ang="0">
                  <a:pos x="55" y="0"/>
                </a:cxn>
                <a:cxn ang="0">
                  <a:pos x="45" y="1"/>
                </a:cxn>
                <a:cxn ang="0">
                  <a:pos x="34" y="5"/>
                </a:cxn>
                <a:cxn ang="0">
                  <a:pos x="25" y="11"/>
                </a:cxn>
                <a:cxn ang="0">
                  <a:pos x="16" y="18"/>
                </a:cxn>
                <a:cxn ang="0">
                  <a:pos x="9" y="27"/>
                </a:cxn>
                <a:cxn ang="0">
                  <a:pos x="5" y="38"/>
                </a:cxn>
                <a:cxn ang="0">
                  <a:pos x="1" y="48"/>
                </a:cxn>
                <a:cxn ang="0">
                  <a:pos x="0" y="61"/>
                </a:cxn>
                <a:cxn ang="0">
                  <a:pos x="1" y="73"/>
                </a:cxn>
                <a:cxn ang="0">
                  <a:pos x="5" y="85"/>
                </a:cxn>
                <a:cxn ang="0">
                  <a:pos x="9" y="95"/>
                </a:cxn>
                <a:cxn ang="0">
                  <a:pos x="16" y="104"/>
                </a:cxn>
                <a:cxn ang="0">
                  <a:pos x="25" y="112"/>
                </a:cxn>
                <a:cxn ang="0">
                  <a:pos x="34" y="118"/>
                </a:cxn>
                <a:cxn ang="0">
                  <a:pos x="45" y="121"/>
                </a:cxn>
                <a:cxn ang="0">
                  <a:pos x="55" y="123"/>
                </a:cxn>
                <a:cxn ang="0">
                  <a:pos x="66" y="121"/>
                </a:cxn>
                <a:cxn ang="0">
                  <a:pos x="77" y="118"/>
                </a:cxn>
                <a:cxn ang="0">
                  <a:pos x="86" y="112"/>
                </a:cxn>
                <a:cxn ang="0">
                  <a:pos x="93" y="104"/>
                </a:cxn>
                <a:cxn ang="0">
                  <a:pos x="100" y="95"/>
                </a:cxn>
                <a:cxn ang="0">
                  <a:pos x="105" y="85"/>
                </a:cxn>
                <a:cxn ang="0">
                  <a:pos x="107" y="73"/>
                </a:cxn>
                <a:cxn ang="0">
                  <a:pos x="109" y="61"/>
                </a:cxn>
                <a:cxn ang="0">
                  <a:pos x="107" y="48"/>
                </a:cxn>
                <a:cxn ang="0">
                  <a:pos x="105" y="38"/>
                </a:cxn>
                <a:cxn ang="0">
                  <a:pos x="100" y="27"/>
                </a:cxn>
                <a:cxn ang="0">
                  <a:pos x="93" y="18"/>
                </a:cxn>
                <a:cxn ang="0">
                  <a:pos x="86" y="11"/>
                </a:cxn>
                <a:cxn ang="0">
                  <a:pos x="77" y="5"/>
                </a:cxn>
                <a:cxn ang="0">
                  <a:pos x="66" y="1"/>
                </a:cxn>
                <a:cxn ang="0">
                  <a:pos x="55" y="0"/>
                </a:cxn>
              </a:cxnLst>
              <a:rect l="0" t="0" r="r" b="b"/>
              <a:pathLst>
                <a:path w="109" h="123">
                  <a:moveTo>
                    <a:pt x="55" y="0"/>
                  </a:moveTo>
                  <a:lnTo>
                    <a:pt x="45" y="1"/>
                  </a:lnTo>
                  <a:lnTo>
                    <a:pt x="34" y="5"/>
                  </a:lnTo>
                  <a:lnTo>
                    <a:pt x="25" y="11"/>
                  </a:lnTo>
                  <a:lnTo>
                    <a:pt x="16" y="18"/>
                  </a:lnTo>
                  <a:lnTo>
                    <a:pt x="9" y="27"/>
                  </a:lnTo>
                  <a:lnTo>
                    <a:pt x="5" y="38"/>
                  </a:lnTo>
                  <a:lnTo>
                    <a:pt x="1" y="48"/>
                  </a:lnTo>
                  <a:lnTo>
                    <a:pt x="0" y="61"/>
                  </a:lnTo>
                  <a:lnTo>
                    <a:pt x="1" y="73"/>
                  </a:lnTo>
                  <a:lnTo>
                    <a:pt x="5" y="85"/>
                  </a:lnTo>
                  <a:lnTo>
                    <a:pt x="9" y="95"/>
                  </a:lnTo>
                  <a:lnTo>
                    <a:pt x="16" y="104"/>
                  </a:lnTo>
                  <a:lnTo>
                    <a:pt x="25" y="112"/>
                  </a:lnTo>
                  <a:lnTo>
                    <a:pt x="34" y="118"/>
                  </a:lnTo>
                  <a:lnTo>
                    <a:pt x="45" y="121"/>
                  </a:lnTo>
                  <a:lnTo>
                    <a:pt x="55" y="123"/>
                  </a:lnTo>
                  <a:lnTo>
                    <a:pt x="66" y="121"/>
                  </a:lnTo>
                  <a:lnTo>
                    <a:pt x="77" y="118"/>
                  </a:lnTo>
                  <a:lnTo>
                    <a:pt x="86" y="112"/>
                  </a:lnTo>
                  <a:lnTo>
                    <a:pt x="93" y="104"/>
                  </a:lnTo>
                  <a:lnTo>
                    <a:pt x="100" y="95"/>
                  </a:lnTo>
                  <a:lnTo>
                    <a:pt x="105" y="85"/>
                  </a:lnTo>
                  <a:lnTo>
                    <a:pt x="107" y="73"/>
                  </a:lnTo>
                  <a:lnTo>
                    <a:pt x="109" y="61"/>
                  </a:lnTo>
                  <a:lnTo>
                    <a:pt x="107" y="48"/>
                  </a:lnTo>
                  <a:lnTo>
                    <a:pt x="105" y="38"/>
                  </a:lnTo>
                  <a:lnTo>
                    <a:pt x="100" y="27"/>
                  </a:lnTo>
                  <a:lnTo>
                    <a:pt x="93" y="18"/>
                  </a:lnTo>
                  <a:lnTo>
                    <a:pt x="86" y="11"/>
                  </a:lnTo>
                  <a:lnTo>
                    <a:pt x="77" y="5"/>
                  </a:lnTo>
                  <a:lnTo>
                    <a:pt x="66" y="1"/>
                  </a:lnTo>
                  <a:lnTo>
                    <a:pt x="5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134"/>
            <p:cNvSpPr>
              <a:spLocks/>
            </p:cNvSpPr>
            <p:nvPr/>
          </p:nvSpPr>
          <p:spPr bwMode="auto">
            <a:xfrm>
              <a:off x="3729" y="770"/>
              <a:ext cx="15" cy="17"/>
            </a:xfrm>
            <a:custGeom>
              <a:avLst/>
              <a:gdLst/>
              <a:ahLst/>
              <a:cxnLst>
                <a:cxn ang="0">
                  <a:pos x="39" y="0"/>
                </a:cxn>
                <a:cxn ang="0">
                  <a:pos x="30" y="1"/>
                </a:cxn>
                <a:cxn ang="0">
                  <a:pos x="23" y="4"/>
                </a:cxn>
                <a:cxn ang="0">
                  <a:pos x="16" y="7"/>
                </a:cxn>
                <a:cxn ang="0">
                  <a:pos x="10" y="12"/>
                </a:cxn>
                <a:cxn ang="0">
                  <a:pos x="5" y="19"/>
                </a:cxn>
                <a:cxn ang="0">
                  <a:pos x="2" y="26"/>
                </a:cxn>
                <a:cxn ang="0">
                  <a:pos x="1" y="34"/>
                </a:cxn>
                <a:cxn ang="0">
                  <a:pos x="0" y="43"/>
                </a:cxn>
                <a:cxn ang="0">
                  <a:pos x="1" y="52"/>
                </a:cxn>
                <a:cxn ang="0">
                  <a:pos x="2" y="60"/>
                </a:cxn>
                <a:cxn ang="0">
                  <a:pos x="5" y="67"/>
                </a:cxn>
                <a:cxn ang="0">
                  <a:pos x="10" y="73"/>
                </a:cxn>
                <a:cxn ang="0">
                  <a:pos x="16" y="79"/>
                </a:cxn>
                <a:cxn ang="0">
                  <a:pos x="23" y="83"/>
                </a:cxn>
                <a:cxn ang="0">
                  <a:pos x="30" y="85"/>
                </a:cxn>
                <a:cxn ang="0">
                  <a:pos x="39" y="86"/>
                </a:cxn>
                <a:cxn ang="0">
                  <a:pos x="47" y="85"/>
                </a:cxn>
                <a:cxn ang="0">
                  <a:pos x="54" y="83"/>
                </a:cxn>
                <a:cxn ang="0">
                  <a:pos x="60" y="79"/>
                </a:cxn>
                <a:cxn ang="0">
                  <a:pos x="66" y="73"/>
                </a:cxn>
                <a:cxn ang="0">
                  <a:pos x="70" y="67"/>
                </a:cxn>
                <a:cxn ang="0">
                  <a:pos x="74" y="60"/>
                </a:cxn>
                <a:cxn ang="0">
                  <a:pos x="76" y="52"/>
                </a:cxn>
                <a:cxn ang="0">
                  <a:pos x="77" y="43"/>
                </a:cxn>
                <a:cxn ang="0">
                  <a:pos x="76" y="34"/>
                </a:cxn>
                <a:cxn ang="0">
                  <a:pos x="74" y="26"/>
                </a:cxn>
                <a:cxn ang="0">
                  <a:pos x="70" y="19"/>
                </a:cxn>
                <a:cxn ang="0">
                  <a:pos x="66" y="12"/>
                </a:cxn>
                <a:cxn ang="0">
                  <a:pos x="60" y="7"/>
                </a:cxn>
                <a:cxn ang="0">
                  <a:pos x="54" y="4"/>
                </a:cxn>
                <a:cxn ang="0">
                  <a:pos x="47" y="1"/>
                </a:cxn>
                <a:cxn ang="0">
                  <a:pos x="39" y="0"/>
                </a:cxn>
              </a:cxnLst>
              <a:rect l="0" t="0" r="r" b="b"/>
              <a:pathLst>
                <a:path w="77" h="86">
                  <a:moveTo>
                    <a:pt x="39" y="0"/>
                  </a:moveTo>
                  <a:lnTo>
                    <a:pt x="30" y="1"/>
                  </a:lnTo>
                  <a:lnTo>
                    <a:pt x="23" y="4"/>
                  </a:lnTo>
                  <a:lnTo>
                    <a:pt x="16" y="7"/>
                  </a:lnTo>
                  <a:lnTo>
                    <a:pt x="10" y="12"/>
                  </a:lnTo>
                  <a:lnTo>
                    <a:pt x="5" y="19"/>
                  </a:lnTo>
                  <a:lnTo>
                    <a:pt x="2" y="26"/>
                  </a:lnTo>
                  <a:lnTo>
                    <a:pt x="1" y="34"/>
                  </a:lnTo>
                  <a:lnTo>
                    <a:pt x="0" y="43"/>
                  </a:lnTo>
                  <a:lnTo>
                    <a:pt x="1" y="52"/>
                  </a:lnTo>
                  <a:lnTo>
                    <a:pt x="2" y="60"/>
                  </a:lnTo>
                  <a:lnTo>
                    <a:pt x="5" y="67"/>
                  </a:lnTo>
                  <a:lnTo>
                    <a:pt x="10" y="73"/>
                  </a:lnTo>
                  <a:lnTo>
                    <a:pt x="16" y="79"/>
                  </a:lnTo>
                  <a:lnTo>
                    <a:pt x="23" y="83"/>
                  </a:lnTo>
                  <a:lnTo>
                    <a:pt x="30" y="85"/>
                  </a:lnTo>
                  <a:lnTo>
                    <a:pt x="39" y="86"/>
                  </a:lnTo>
                  <a:lnTo>
                    <a:pt x="47" y="85"/>
                  </a:lnTo>
                  <a:lnTo>
                    <a:pt x="54" y="83"/>
                  </a:lnTo>
                  <a:lnTo>
                    <a:pt x="60" y="79"/>
                  </a:lnTo>
                  <a:lnTo>
                    <a:pt x="66" y="73"/>
                  </a:lnTo>
                  <a:lnTo>
                    <a:pt x="70" y="67"/>
                  </a:lnTo>
                  <a:lnTo>
                    <a:pt x="74" y="60"/>
                  </a:lnTo>
                  <a:lnTo>
                    <a:pt x="76" y="52"/>
                  </a:lnTo>
                  <a:lnTo>
                    <a:pt x="77" y="43"/>
                  </a:lnTo>
                  <a:lnTo>
                    <a:pt x="76" y="34"/>
                  </a:lnTo>
                  <a:lnTo>
                    <a:pt x="74" y="26"/>
                  </a:lnTo>
                  <a:lnTo>
                    <a:pt x="70" y="19"/>
                  </a:lnTo>
                  <a:lnTo>
                    <a:pt x="66" y="12"/>
                  </a:lnTo>
                  <a:lnTo>
                    <a:pt x="60" y="7"/>
                  </a:lnTo>
                  <a:lnTo>
                    <a:pt x="54" y="4"/>
                  </a:lnTo>
                  <a:lnTo>
                    <a:pt x="47" y="1"/>
                  </a:lnTo>
                  <a:lnTo>
                    <a:pt x="3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135"/>
            <p:cNvSpPr>
              <a:spLocks/>
            </p:cNvSpPr>
            <p:nvPr/>
          </p:nvSpPr>
          <p:spPr bwMode="auto">
            <a:xfrm>
              <a:off x="3662" y="1094"/>
              <a:ext cx="15" cy="17"/>
            </a:xfrm>
            <a:custGeom>
              <a:avLst/>
              <a:gdLst/>
              <a:ahLst/>
              <a:cxnLst>
                <a:cxn ang="0">
                  <a:pos x="39" y="0"/>
                </a:cxn>
                <a:cxn ang="0">
                  <a:pos x="31" y="1"/>
                </a:cxn>
                <a:cxn ang="0">
                  <a:pos x="24" y="3"/>
                </a:cxn>
                <a:cxn ang="0">
                  <a:pos x="18" y="7"/>
                </a:cxn>
                <a:cxn ang="0">
                  <a:pos x="12" y="12"/>
                </a:cxn>
                <a:cxn ang="0">
                  <a:pos x="7" y="19"/>
                </a:cxn>
                <a:cxn ang="0">
                  <a:pos x="4" y="26"/>
                </a:cxn>
                <a:cxn ang="0">
                  <a:pos x="2" y="34"/>
                </a:cxn>
                <a:cxn ang="0">
                  <a:pos x="0" y="42"/>
                </a:cxn>
                <a:cxn ang="0">
                  <a:pos x="2" y="50"/>
                </a:cxn>
                <a:cxn ang="0">
                  <a:pos x="4" y="59"/>
                </a:cxn>
                <a:cxn ang="0">
                  <a:pos x="7" y="66"/>
                </a:cxn>
                <a:cxn ang="0">
                  <a:pos x="12" y="73"/>
                </a:cxn>
                <a:cxn ang="0">
                  <a:pos x="18" y="79"/>
                </a:cxn>
                <a:cxn ang="0">
                  <a:pos x="24" y="82"/>
                </a:cxn>
                <a:cxn ang="0">
                  <a:pos x="31" y="85"/>
                </a:cxn>
                <a:cxn ang="0">
                  <a:pos x="39" y="86"/>
                </a:cxn>
                <a:cxn ang="0">
                  <a:pos x="48" y="85"/>
                </a:cxn>
                <a:cxn ang="0">
                  <a:pos x="53" y="82"/>
                </a:cxn>
                <a:cxn ang="0">
                  <a:pos x="61" y="79"/>
                </a:cxn>
                <a:cxn ang="0">
                  <a:pos x="65" y="73"/>
                </a:cxn>
                <a:cxn ang="0">
                  <a:pos x="70" y="66"/>
                </a:cxn>
                <a:cxn ang="0">
                  <a:pos x="74" y="59"/>
                </a:cxn>
                <a:cxn ang="0">
                  <a:pos x="75" y="50"/>
                </a:cxn>
                <a:cxn ang="0">
                  <a:pos x="76" y="42"/>
                </a:cxn>
                <a:cxn ang="0">
                  <a:pos x="75" y="34"/>
                </a:cxn>
                <a:cxn ang="0">
                  <a:pos x="74" y="26"/>
                </a:cxn>
                <a:cxn ang="0">
                  <a:pos x="70" y="19"/>
                </a:cxn>
                <a:cxn ang="0">
                  <a:pos x="65" y="12"/>
                </a:cxn>
                <a:cxn ang="0">
                  <a:pos x="61" y="7"/>
                </a:cxn>
                <a:cxn ang="0">
                  <a:pos x="53" y="3"/>
                </a:cxn>
                <a:cxn ang="0">
                  <a:pos x="48" y="1"/>
                </a:cxn>
                <a:cxn ang="0">
                  <a:pos x="39" y="0"/>
                </a:cxn>
              </a:cxnLst>
              <a:rect l="0" t="0" r="r" b="b"/>
              <a:pathLst>
                <a:path w="76" h="86">
                  <a:moveTo>
                    <a:pt x="39" y="0"/>
                  </a:moveTo>
                  <a:lnTo>
                    <a:pt x="31" y="1"/>
                  </a:lnTo>
                  <a:lnTo>
                    <a:pt x="24" y="3"/>
                  </a:lnTo>
                  <a:lnTo>
                    <a:pt x="18" y="7"/>
                  </a:lnTo>
                  <a:lnTo>
                    <a:pt x="12" y="12"/>
                  </a:lnTo>
                  <a:lnTo>
                    <a:pt x="7" y="19"/>
                  </a:lnTo>
                  <a:lnTo>
                    <a:pt x="4" y="26"/>
                  </a:lnTo>
                  <a:lnTo>
                    <a:pt x="2" y="34"/>
                  </a:lnTo>
                  <a:lnTo>
                    <a:pt x="0" y="42"/>
                  </a:lnTo>
                  <a:lnTo>
                    <a:pt x="2" y="50"/>
                  </a:lnTo>
                  <a:lnTo>
                    <a:pt x="4" y="59"/>
                  </a:lnTo>
                  <a:lnTo>
                    <a:pt x="7" y="66"/>
                  </a:lnTo>
                  <a:lnTo>
                    <a:pt x="12" y="73"/>
                  </a:lnTo>
                  <a:lnTo>
                    <a:pt x="18" y="79"/>
                  </a:lnTo>
                  <a:lnTo>
                    <a:pt x="24" y="82"/>
                  </a:lnTo>
                  <a:lnTo>
                    <a:pt x="31" y="85"/>
                  </a:lnTo>
                  <a:lnTo>
                    <a:pt x="39" y="86"/>
                  </a:lnTo>
                  <a:lnTo>
                    <a:pt x="48" y="85"/>
                  </a:lnTo>
                  <a:lnTo>
                    <a:pt x="53" y="82"/>
                  </a:lnTo>
                  <a:lnTo>
                    <a:pt x="61" y="79"/>
                  </a:lnTo>
                  <a:lnTo>
                    <a:pt x="65" y="73"/>
                  </a:lnTo>
                  <a:lnTo>
                    <a:pt x="70" y="66"/>
                  </a:lnTo>
                  <a:lnTo>
                    <a:pt x="74" y="59"/>
                  </a:lnTo>
                  <a:lnTo>
                    <a:pt x="75" y="50"/>
                  </a:lnTo>
                  <a:lnTo>
                    <a:pt x="76" y="42"/>
                  </a:lnTo>
                  <a:lnTo>
                    <a:pt x="75" y="34"/>
                  </a:lnTo>
                  <a:lnTo>
                    <a:pt x="74" y="26"/>
                  </a:lnTo>
                  <a:lnTo>
                    <a:pt x="70" y="19"/>
                  </a:lnTo>
                  <a:lnTo>
                    <a:pt x="65" y="12"/>
                  </a:lnTo>
                  <a:lnTo>
                    <a:pt x="61" y="7"/>
                  </a:lnTo>
                  <a:lnTo>
                    <a:pt x="53" y="3"/>
                  </a:lnTo>
                  <a:lnTo>
                    <a:pt x="48" y="1"/>
                  </a:lnTo>
                  <a:lnTo>
                    <a:pt x="3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136"/>
            <p:cNvSpPr>
              <a:spLocks/>
            </p:cNvSpPr>
            <p:nvPr/>
          </p:nvSpPr>
          <p:spPr bwMode="auto">
            <a:xfrm>
              <a:off x="3733" y="770"/>
              <a:ext cx="11" cy="12"/>
            </a:xfrm>
            <a:custGeom>
              <a:avLst/>
              <a:gdLst/>
              <a:ahLst/>
              <a:cxnLst>
                <a:cxn ang="0">
                  <a:pos x="29" y="0"/>
                </a:cxn>
                <a:cxn ang="0">
                  <a:pos x="17" y="2"/>
                </a:cxn>
                <a:cxn ang="0">
                  <a:pos x="8" y="8"/>
                </a:cxn>
                <a:cxn ang="0">
                  <a:pos x="3" y="18"/>
                </a:cxn>
                <a:cxn ang="0">
                  <a:pos x="0" y="30"/>
                </a:cxn>
                <a:cxn ang="0">
                  <a:pos x="3" y="41"/>
                </a:cxn>
                <a:cxn ang="0">
                  <a:pos x="8" y="51"/>
                </a:cxn>
                <a:cxn ang="0">
                  <a:pos x="17" y="58"/>
                </a:cxn>
                <a:cxn ang="0">
                  <a:pos x="29" y="60"/>
                </a:cxn>
                <a:cxn ang="0">
                  <a:pos x="38" y="58"/>
                </a:cxn>
                <a:cxn ang="0">
                  <a:pos x="46" y="51"/>
                </a:cxn>
                <a:cxn ang="0">
                  <a:pos x="52" y="41"/>
                </a:cxn>
                <a:cxn ang="0">
                  <a:pos x="54" y="30"/>
                </a:cxn>
                <a:cxn ang="0">
                  <a:pos x="52" y="18"/>
                </a:cxn>
                <a:cxn ang="0">
                  <a:pos x="46" y="8"/>
                </a:cxn>
                <a:cxn ang="0">
                  <a:pos x="38" y="2"/>
                </a:cxn>
                <a:cxn ang="0">
                  <a:pos x="29" y="0"/>
                </a:cxn>
              </a:cxnLst>
              <a:rect l="0" t="0" r="r" b="b"/>
              <a:pathLst>
                <a:path w="54" h="60">
                  <a:moveTo>
                    <a:pt x="29" y="0"/>
                  </a:moveTo>
                  <a:lnTo>
                    <a:pt x="17" y="2"/>
                  </a:lnTo>
                  <a:lnTo>
                    <a:pt x="8" y="8"/>
                  </a:lnTo>
                  <a:lnTo>
                    <a:pt x="3" y="18"/>
                  </a:lnTo>
                  <a:lnTo>
                    <a:pt x="0" y="30"/>
                  </a:lnTo>
                  <a:lnTo>
                    <a:pt x="3" y="41"/>
                  </a:lnTo>
                  <a:lnTo>
                    <a:pt x="8" y="51"/>
                  </a:lnTo>
                  <a:lnTo>
                    <a:pt x="17" y="58"/>
                  </a:lnTo>
                  <a:lnTo>
                    <a:pt x="29" y="60"/>
                  </a:lnTo>
                  <a:lnTo>
                    <a:pt x="38" y="58"/>
                  </a:lnTo>
                  <a:lnTo>
                    <a:pt x="46" y="51"/>
                  </a:lnTo>
                  <a:lnTo>
                    <a:pt x="52" y="41"/>
                  </a:lnTo>
                  <a:lnTo>
                    <a:pt x="54" y="30"/>
                  </a:lnTo>
                  <a:lnTo>
                    <a:pt x="52" y="18"/>
                  </a:lnTo>
                  <a:lnTo>
                    <a:pt x="46" y="8"/>
                  </a:lnTo>
                  <a:lnTo>
                    <a:pt x="38" y="2"/>
                  </a:lnTo>
                  <a:lnTo>
                    <a:pt x="2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137"/>
            <p:cNvSpPr>
              <a:spLocks/>
            </p:cNvSpPr>
            <p:nvPr/>
          </p:nvSpPr>
          <p:spPr bwMode="auto">
            <a:xfrm>
              <a:off x="3667" y="1094"/>
              <a:ext cx="10" cy="12"/>
            </a:xfrm>
            <a:custGeom>
              <a:avLst/>
              <a:gdLst/>
              <a:ahLst/>
              <a:cxnLst>
                <a:cxn ang="0">
                  <a:pos x="27" y="0"/>
                </a:cxn>
                <a:cxn ang="0">
                  <a:pos x="16" y="2"/>
                </a:cxn>
                <a:cxn ang="0">
                  <a:pos x="8" y="8"/>
                </a:cxn>
                <a:cxn ang="0">
                  <a:pos x="2" y="17"/>
                </a:cxn>
                <a:cxn ang="0">
                  <a:pos x="0" y="29"/>
                </a:cxn>
                <a:cxn ang="0">
                  <a:pos x="2" y="41"/>
                </a:cxn>
                <a:cxn ang="0">
                  <a:pos x="8" y="50"/>
                </a:cxn>
                <a:cxn ang="0">
                  <a:pos x="16" y="58"/>
                </a:cxn>
                <a:cxn ang="0">
                  <a:pos x="27" y="60"/>
                </a:cxn>
                <a:cxn ang="0">
                  <a:pos x="37" y="58"/>
                </a:cxn>
                <a:cxn ang="0">
                  <a:pos x="45" y="50"/>
                </a:cxn>
                <a:cxn ang="0">
                  <a:pos x="50" y="41"/>
                </a:cxn>
                <a:cxn ang="0">
                  <a:pos x="52" y="29"/>
                </a:cxn>
                <a:cxn ang="0">
                  <a:pos x="50" y="17"/>
                </a:cxn>
                <a:cxn ang="0">
                  <a:pos x="45" y="8"/>
                </a:cxn>
                <a:cxn ang="0">
                  <a:pos x="37" y="2"/>
                </a:cxn>
                <a:cxn ang="0">
                  <a:pos x="27" y="0"/>
                </a:cxn>
              </a:cxnLst>
              <a:rect l="0" t="0" r="r" b="b"/>
              <a:pathLst>
                <a:path w="52" h="60">
                  <a:moveTo>
                    <a:pt x="27" y="0"/>
                  </a:moveTo>
                  <a:lnTo>
                    <a:pt x="16" y="2"/>
                  </a:lnTo>
                  <a:lnTo>
                    <a:pt x="8" y="8"/>
                  </a:lnTo>
                  <a:lnTo>
                    <a:pt x="2" y="17"/>
                  </a:lnTo>
                  <a:lnTo>
                    <a:pt x="0" y="29"/>
                  </a:lnTo>
                  <a:lnTo>
                    <a:pt x="2" y="41"/>
                  </a:lnTo>
                  <a:lnTo>
                    <a:pt x="8" y="50"/>
                  </a:lnTo>
                  <a:lnTo>
                    <a:pt x="16" y="58"/>
                  </a:lnTo>
                  <a:lnTo>
                    <a:pt x="27" y="60"/>
                  </a:lnTo>
                  <a:lnTo>
                    <a:pt x="37" y="58"/>
                  </a:lnTo>
                  <a:lnTo>
                    <a:pt x="45" y="50"/>
                  </a:lnTo>
                  <a:lnTo>
                    <a:pt x="50" y="41"/>
                  </a:lnTo>
                  <a:lnTo>
                    <a:pt x="52" y="29"/>
                  </a:lnTo>
                  <a:lnTo>
                    <a:pt x="50" y="17"/>
                  </a:lnTo>
                  <a:lnTo>
                    <a:pt x="45" y="8"/>
                  </a:lnTo>
                  <a:lnTo>
                    <a:pt x="37" y="2"/>
                  </a:lnTo>
                  <a:lnTo>
                    <a:pt x="2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38"/>
            <p:cNvSpPr>
              <a:spLocks/>
            </p:cNvSpPr>
            <p:nvPr/>
          </p:nvSpPr>
          <p:spPr bwMode="auto">
            <a:xfrm>
              <a:off x="3732" y="767"/>
              <a:ext cx="6" cy="25"/>
            </a:xfrm>
            <a:custGeom>
              <a:avLst/>
              <a:gdLst/>
              <a:ahLst/>
              <a:cxnLst>
                <a:cxn ang="0">
                  <a:pos x="33" y="4"/>
                </a:cxn>
                <a:cxn ang="0">
                  <a:pos x="22" y="123"/>
                </a:cxn>
                <a:cxn ang="0">
                  <a:pos x="0" y="123"/>
                </a:cxn>
                <a:cxn ang="0">
                  <a:pos x="12" y="0"/>
                </a:cxn>
                <a:cxn ang="0">
                  <a:pos x="14" y="2"/>
                </a:cxn>
                <a:cxn ang="0">
                  <a:pos x="21" y="4"/>
                </a:cxn>
                <a:cxn ang="0">
                  <a:pos x="28" y="5"/>
                </a:cxn>
                <a:cxn ang="0">
                  <a:pos x="33" y="4"/>
                </a:cxn>
              </a:cxnLst>
              <a:rect l="0" t="0" r="r" b="b"/>
              <a:pathLst>
                <a:path w="33" h="123">
                  <a:moveTo>
                    <a:pt x="33" y="4"/>
                  </a:moveTo>
                  <a:lnTo>
                    <a:pt x="22" y="123"/>
                  </a:lnTo>
                  <a:lnTo>
                    <a:pt x="0" y="123"/>
                  </a:lnTo>
                  <a:lnTo>
                    <a:pt x="12" y="0"/>
                  </a:lnTo>
                  <a:lnTo>
                    <a:pt x="14" y="2"/>
                  </a:lnTo>
                  <a:lnTo>
                    <a:pt x="21" y="4"/>
                  </a:lnTo>
                  <a:lnTo>
                    <a:pt x="28" y="5"/>
                  </a:lnTo>
                  <a:lnTo>
                    <a:pt x="33"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39"/>
            <p:cNvSpPr>
              <a:spLocks/>
            </p:cNvSpPr>
            <p:nvPr/>
          </p:nvSpPr>
          <p:spPr bwMode="auto">
            <a:xfrm>
              <a:off x="3665" y="1092"/>
              <a:ext cx="7" cy="25"/>
            </a:xfrm>
            <a:custGeom>
              <a:avLst/>
              <a:gdLst/>
              <a:ahLst/>
              <a:cxnLst>
                <a:cxn ang="0">
                  <a:pos x="34" y="5"/>
                </a:cxn>
                <a:cxn ang="0">
                  <a:pos x="22" y="124"/>
                </a:cxn>
                <a:cxn ang="0">
                  <a:pos x="0" y="124"/>
                </a:cxn>
                <a:cxn ang="0">
                  <a:pos x="11" y="0"/>
                </a:cxn>
                <a:cxn ang="0">
                  <a:pos x="14" y="1"/>
                </a:cxn>
                <a:cxn ang="0">
                  <a:pos x="21" y="3"/>
                </a:cxn>
                <a:cxn ang="0">
                  <a:pos x="28" y="6"/>
                </a:cxn>
                <a:cxn ang="0">
                  <a:pos x="34" y="5"/>
                </a:cxn>
              </a:cxnLst>
              <a:rect l="0" t="0" r="r" b="b"/>
              <a:pathLst>
                <a:path w="34" h="124">
                  <a:moveTo>
                    <a:pt x="34" y="5"/>
                  </a:moveTo>
                  <a:lnTo>
                    <a:pt x="22" y="124"/>
                  </a:lnTo>
                  <a:lnTo>
                    <a:pt x="0" y="124"/>
                  </a:lnTo>
                  <a:lnTo>
                    <a:pt x="11" y="0"/>
                  </a:lnTo>
                  <a:lnTo>
                    <a:pt x="14" y="1"/>
                  </a:lnTo>
                  <a:lnTo>
                    <a:pt x="21" y="3"/>
                  </a:lnTo>
                  <a:lnTo>
                    <a:pt x="28" y="6"/>
                  </a:lnTo>
                  <a:lnTo>
                    <a:pt x="34"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40"/>
            <p:cNvSpPr>
              <a:spLocks/>
            </p:cNvSpPr>
            <p:nvPr/>
          </p:nvSpPr>
          <p:spPr bwMode="auto">
            <a:xfrm>
              <a:off x="3667" y="830"/>
              <a:ext cx="92" cy="61"/>
            </a:xfrm>
            <a:custGeom>
              <a:avLst/>
              <a:gdLst/>
              <a:ahLst/>
              <a:cxnLst>
                <a:cxn ang="0">
                  <a:pos x="35" y="25"/>
                </a:cxn>
                <a:cxn ang="0">
                  <a:pos x="96" y="0"/>
                </a:cxn>
                <a:cxn ang="0">
                  <a:pos x="427" y="42"/>
                </a:cxn>
                <a:cxn ang="0">
                  <a:pos x="460" y="83"/>
                </a:cxn>
                <a:cxn ang="0">
                  <a:pos x="420" y="279"/>
                </a:cxn>
                <a:cxn ang="0">
                  <a:pos x="372" y="303"/>
                </a:cxn>
                <a:cxn ang="0">
                  <a:pos x="7" y="248"/>
                </a:cxn>
                <a:cxn ang="0">
                  <a:pos x="0" y="197"/>
                </a:cxn>
                <a:cxn ang="0">
                  <a:pos x="35" y="25"/>
                </a:cxn>
              </a:cxnLst>
              <a:rect l="0" t="0" r="r" b="b"/>
              <a:pathLst>
                <a:path w="460" h="303">
                  <a:moveTo>
                    <a:pt x="35" y="25"/>
                  </a:moveTo>
                  <a:lnTo>
                    <a:pt x="96" y="0"/>
                  </a:lnTo>
                  <a:lnTo>
                    <a:pt x="427" y="42"/>
                  </a:lnTo>
                  <a:lnTo>
                    <a:pt x="460" y="83"/>
                  </a:lnTo>
                  <a:lnTo>
                    <a:pt x="420" y="279"/>
                  </a:lnTo>
                  <a:lnTo>
                    <a:pt x="372" y="303"/>
                  </a:lnTo>
                  <a:lnTo>
                    <a:pt x="7" y="248"/>
                  </a:lnTo>
                  <a:lnTo>
                    <a:pt x="0" y="197"/>
                  </a:lnTo>
                  <a:lnTo>
                    <a:pt x="35" y="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42"/>
            <p:cNvSpPr>
              <a:spLocks/>
            </p:cNvSpPr>
            <p:nvPr/>
          </p:nvSpPr>
          <p:spPr bwMode="auto">
            <a:xfrm>
              <a:off x="3647" y="894"/>
              <a:ext cx="122" cy="23"/>
            </a:xfrm>
            <a:custGeom>
              <a:avLst/>
              <a:gdLst/>
              <a:ahLst/>
              <a:cxnLst>
                <a:cxn ang="0">
                  <a:pos x="32" y="0"/>
                </a:cxn>
                <a:cxn ang="0">
                  <a:pos x="558" y="73"/>
                </a:cxn>
                <a:cxn ang="0">
                  <a:pos x="606" y="64"/>
                </a:cxn>
                <a:cxn ang="0">
                  <a:pos x="598" y="114"/>
                </a:cxn>
                <a:cxn ang="0">
                  <a:pos x="541" y="114"/>
                </a:cxn>
                <a:cxn ang="0">
                  <a:pos x="0" y="40"/>
                </a:cxn>
                <a:cxn ang="0">
                  <a:pos x="32" y="0"/>
                </a:cxn>
              </a:cxnLst>
              <a:rect l="0" t="0" r="r" b="b"/>
              <a:pathLst>
                <a:path w="606" h="114">
                  <a:moveTo>
                    <a:pt x="32" y="0"/>
                  </a:moveTo>
                  <a:lnTo>
                    <a:pt x="558" y="73"/>
                  </a:lnTo>
                  <a:lnTo>
                    <a:pt x="606" y="64"/>
                  </a:lnTo>
                  <a:lnTo>
                    <a:pt x="598" y="114"/>
                  </a:lnTo>
                  <a:lnTo>
                    <a:pt x="541" y="114"/>
                  </a:lnTo>
                  <a:lnTo>
                    <a:pt x="0" y="4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3" name="Rectangle 52"/>
          <p:cNvSpPr/>
          <p:nvPr/>
        </p:nvSpPr>
        <p:spPr bwMode="auto">
          <a:xfrm>
            <a:off x="1461195" y="3663001"/>
            <a:ext cx="1766630" cy="572504"/>
          </a:xfrm>
          <a:prstGeom prst="rect">
            <a:avLst/>
          </a:prstGeom>
          <a:solidFill>
            <a:schemeClr val="tx1">
              <a:lumMod val="50000"/>
              <a:lumOff val="50000"/>
            </a:schemeClr>
          </a:solidFill>
          <a:ln w="19050" cap="flat" cmpd="sng" algn="ctr">
            <a:solidFill>
              <a:schemeClr val="tx1">
                <a:lumMod val="50000"/>
                <a:lumOff val="50000"/>
              </a:schemeClr>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514350" fontAlgn="base">
              <a:lnSpc>
                <a:spcPct val="90000"/>
              </a:lnSpc>
              <a:spcBef>
                <a:spcPct val="50000"/>
              </a:spcBef>
              <a:spcAft>
                <a:spcPct val="0"/>
              </a:spcAft>
            </a:pPr>
            <a:r>
              <a:rPr lang="en-US" sz="1800" b="1" dirty="0" smtClean="0">
                <a:solidFill>
                  <a:schemeClr val="bg1"/>
                </a:solidFill>
                <a:cs typeface="Arial" pitchFamily="34" charset="0"/>
              </a:rPr>
              <a:t>Power Line Comms</a:t>
            </a:r>
            <a:endParaRPr lang="en-US" b="1" dirty="0" smtClean="0">
              <a:solidFill>
                <a:schemeClr val="bg1"/>
              </a:solidFill>
              <a:cs typeface="Arial" pitchFamily="34" charset="0"/>
            </a:endParaRPr>
          </a:p>
        </p:txBody>
      </p:sp>
      <p:cxnSp>
        <p:nvCxnSpPr>
          <p:cNvPr id="93" name="Straight Connector 92"/>
          <p:cNvCxnSpPr/>
          <p:nvPr/>
        </p:nvCxnSpPr>
        <p:spPr>
          <a:xfrm>
            <a:off x="3496660" y="3006545"/>
            <a:ext cx="4224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42370" name="Picture 2"/>
          <p:cNvPicPr>
            <a:picLocks noChangeAspect="1" noChangeArrowheads="1"/>
          </p:cNvPicPr>
          <p:nvPr/>
        </p:nvPicPr>
        <p:blipFill>
          <a:blip r:embed="rId3" cstate="print">
            <a:clrChange>
              <a:clrFrom>
                <a:srgbClr val="7F7F7F"/>
              </a:clrFrom>
              <a:clrTo>
                <a:srgbClr val="7F7F7F">
                  <a:alpha val="0"/>
                </a:srgbClr>
              </a:clrTo>
            </a:clrChange>
          </a:blip>
          <a:srcRect/>
          <a:stretch>
            <a:fillRect/>
          </a:stretch>
        </p:blipFill>
        <p:spPr bwMode="auto">
          <a:xfrm>
            <a:off x="1461195" y="3813050"/>
            <a:ext cx="489441" cy="307240"/>
          </a:xfrm>
          <a:prstGeom prst="rect">
            <a:avLst/>
          </a:prstGeom>
          <a:noFill/>
          <a:ln w="9525">
            <a:noFill/>
            <a:miter lim="800000"/>
            <a:headEnd/>
            <a:tailEnd/>
          </a:ln>
        </p:spPr>
      </p:pic>
      <p:cxnSp>
        <p:nvCxnSpPr>
          <p:cNvPr id="90" name="Straight Connector 89"/>
          <p:cNvCxnSpPr/>
          <p:nvPr/>
        </p:nvCxnSpPr>
        <p:spPr>
          <a:xfrm>
            <a:off x="1345980" y="3006545"/>
            <a:ext cx="2073870"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1115550" y="3006545"/>
            <a:ext cx="1536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082497" y="2392065"/>
            <a:ext cx="492443" cy="338554"/>
          </a:xfrm>
          <a:prstGeom prst="rect">
            <a:avLst/>
          </a:prstGeom>
          <a:noFill/>
        </p:spPr>
        <p:txBody>
          <a:bodyPr wrap="none" rtlCol="0">
            <a:spAutoFit/>
          </a:bodyPr>
          <a:lstStyle/>
          <a:p>
            <a:r>
              <a:rPr lang="en-US" sz="1600" i="1" dirty="0" smtClean="0"/>
              <a:t>OR</a:t>
            </a:r>
            <a:endParaRPr lang="en-US" sz="1600" i="1" dirty="0"/>
          </a:p>
        </p:txBody>
      </p:sp>
      <p:sp>
        <p:nvSpPr>
          <p:cNvPr id="96" name="TextBox 95"/>
          <p:cNvSpPr txBox="1"/>
          <p:nvPr/>
        </p:nvSpPr>
        <p:spPr>
          <a:xfrm>
            <a:off x="2075675" y="3236975"/>
            <a:ext cx="492443" cy="338554"/>
          </a:xfrm>
          <a:prstGeom prst="rect">
            <a:avLst/>
          </a:prstGeom>
          <a:noFill/>
        </p:spPr>
        <p:txBody>
          <a:bodyPr wrap="none" rtlCol="0">
            <a:spAutoFit/>
          </a:bodyPr>
          <a:lstStyle/>
          <a:p>
            <a:r>
              <a:rPr lang="en-US" sz="1600" i="1" dirty="0" smtClean="0"/>
              <a:t>OR</a:t>
            </a:r>
            <a:endParaRPr lang="en-US" sz="1600" i="1" dirty="0"/>
          </a:p>
        </p:txBody>
      </p:sp>
      <p:cxnSp>
        <p:nvCxnSpPr>
          <p:cNvPr id="103" name="Straight Connector 102"/>
          <p:cNvCxnSpPr/>
          <p:nvPr/>
        </p:nvCxnSpPr>
        <p:spPr>
          <a:xfrm flipV="1">
            <a:off x="3803900" y="4694541"/>
            <a:ext cx="230430" cy="18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4034330" y="4272085"/>
            <a:ext cx="1097280" cy="731520"/>
          </a:xfrm>
          <a:prstGeom prst="rect">
            <a:avLst/>
          </a:prstGeom>
          <a:solidFill>
            <a:srgbClr val="0077C0">
              <a:alpha val="50196"/>
            </a:srgbClr>
          </a:solidFill>
          <a:ln>
            <a:solidFill>
              <a:srgbClr val="0077C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957520" y="2591410"/>
            <a:ext cx="1236282" cy="914400"/>
          </a:xfrm>
          <a:prstGeom prst="rect">
            <a:avLst/>
          </a:prstGeom>
          <a:solidFill>
            <a:srgbClr val="4383D1"/>
          </a:solidFill>
          <a:ln>
            <a:solidFill>
              <a:srgbClr val="0077C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p:nvPr/>
        </p:nvCxnSpPr>
        <p:spPr>
          <a:xfrm>
            <a:off x="3803900" y="3006545"/>
            <a:ext cx="0" cy="1689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5927600" y="2545685"/>
            <a:ext cx="1255940" cy="914400"/>
          </a:xfrm>
          <a:prstGeom prst="rect">
            <a:avLst/>
          </a:prstGeom>
          <a:solidFill>
            <a:srgbClr val="0077C0"/>
          </a:solidFill>
          <a:ln>
            <a:solidFill>
              <a:srgbClr val="007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476"/>
          <p:cNvGrpSpPr/>
          <p:nvPr/>
        </p:nvGrpSpPr>
        <p:grpSpPr>
          <a:xfrm>
            <a:off x="7108166" y="1234071"/>
            <a:ext cx="1780428" cy="572504"/>
            <a:chOff x="5667374" y="1122946"/>
            <a:chExt cx="1590676" cy="572504"/>
          </a:xfrm>
        </p:grpSpPr>
        <p:sp>
          <p:nvSpPr>
            <p:cNvPr id="122" name="Rectangle 121"/>
            <p:cNvSpPr/>
            <p:nvPr/>
          </p:nvSpPr>
          <p:spPr bwMode="auto">
            <a:xfrm>
              <a:off x="5667374" y="1122946"/>
              <a:ext cx="1590676" cy="572504"/>
            </a:xfrm>
            <a:prstGeom prst="rect">
              <a:avLst/>
            </a:prstGeom>
            <a:solidFill>
              <a:schemeClr val="tx1">
                <a:lumMod val="50000"/>
                <a:lumOff val="50000"/>
              </a:schemeClr>
            </a:solidFill>
            <a:ln w="19050"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514350" fontAlgn="base">
                <a:lnSpc>
                  <a:spcPct val="90000"/>
                </a:lnSpc>
                <a:spcBef>
                  <a:spcPct val="50000"/>
                </a:spcBef>
                <a:spcAft>
                  <a:spcPct val="0"/>
                </a:spcAft>
              </a:pPr>
              <a:r>
                <a:rPr lang="en-US" sz="1800" b="1" dirty="0" smtClean="0">
                  <a:solidFill>
                    <a:schemeClr val="bg1"/>
                  </a:solidFill>
                  <a:cs typeface="Arial" pitchFamily="34" charset="0"/>
                </a:rPr>
                <a:t>0-10V Dimming</a:t>
              </a:r>
            </a:p>
          </p:txBody>
        </p:sp>
        <p:grpSp>
          <p:nvGrpSpPr>
            <p:cNvPr id="10" name="Group 118"/>
            <p:cNvGrpSpPr>
              <a:grpSpLocks noChangeAspect="1"/>
            </p:cNvGrpSpPr>
            <p:nvPr/>
          </p:nvGrpSpPr>
          <p:grpSpPr bwMode="auto">
            <a:xfrm>
              <a:off x="5778199" y="1196014"/>
              <a:ext cx="303513" cy="412814"/>
              <a:chOff x="3546" y="722"/>
              <a:chExt cx="336" cy="457"/>
            </a:xfrm>
            <a:noFill/>
          </p:grpSpPr>
          <p:sp>
            <p:nvSpPr>
              <p:cNvPr id="124" name="Freeform 120"/>
              <p:cNvSpPr>
                <a:spLocks/>
              </p:cNvSpPr>
              <p:nvPr/>
            </p:nvSpPr>
            <p:spPr bwMode="auto">
              <a:xfrm>
                <a:off x="3546" y="722"/>
                <a:ext cx="333" cy="457"/>
              </a:xfrm>
              <a:custGeom>
                <a:avLst/>
                <a:gdLst/>
                <a:ahLst/>
                <a:cxnLst>
                  <a:cxn ang="0">
                    <a:pos x="1666" y="130"/>
                  </a:cxn>
                  <a:cxn ang="0">
                    <a:pos x="512" y="0"/>
                  </a:cxn>
                  <a:cxn ang="0">
                    <a:pos x="413" y="77"/>
                  </a:cxn>
                  <a:cxn ang="0">
                    <a:pos x="367" y="113"/>
                  </a:cxn>
                  <a:cxn ang="0">
                    <a:pos x="0" y="1965"/>
                  </a:cxn>
                  <a:cxn ang="0">
                    <a:pos x="9" y="2049"/>
                  </a:cxn>
                  <a:cxn ang="0">
                    <a:pos x="69" y="2108"/>
                  </a:cxn>
                  <a:cxn ang="0">
                    <a:pos x="1265" y="2287"/>
                  </a:cxn>
                  <a:cxn ang="0">
                    <a:pos x="1305" y="2248"/>
                  </a:cxn>
                  <a:cxn ang="0">
                    <a:pos x="1656" y="201"/>
                  </a:cxn>
                  <a:cxn ang="0">
                    <a:pos x="1666" y="130"/>
                  </a:cxn>
                </a:cxnLst>
                <a:rect l="0" t="0" r="r" b="b"/>
                <a:pathLst>
                  <a:path w="1666" h="2287">
                    <a:moveTo>
                      <a:pt x="1666" y="130"/>
                    </a:moveTo>
                    <a:lnTo>
                      <a:pt x="512" y="0"/>
                    </a:lnTo>
                    <a:lnTo>
                      <a:pt x="413" y="77"/>
                    </a:lnTo>
                    <a:lnTo>
                      <a:pt x="367" y="113"/>
                    </a:lnTo>
                    <a:lnTo>
                      <a:pt x="0" y="1965"/>
                    </a:lnTo>
                    <a:lnTo>
                      <a:pt x="9" y="2049"/>
                    </a:lnTo>
                    <a:lnTo>
                      <a:pt x="69" y="2108"/>
                    </a:lnTo>
                    <a:lnTo>
                      <a:pt x="1265" y="2287"/>
                    </a:lnTo>
                    <a:lnTo>
                      <a:pt x="1305" y="2248"/>
                    </a:lnTo>
                    <a:lnTo>
                      <a:pt x="1656" y="201"/>
                    </a:lnTo>
                    <a:lnTo>
                      <a:pt x="1666" y="13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21"/>
              <p:cNvSpPr>
                <a:spLocks/>
              </p:cNvSpPr>
              <p:nvPr/>
            </p:nvSpPr>
            <p:spPr bwMode="auto">
              <a:xfrm>
                <a:off x="3550" y="739"/>
                <a:ext cx="308" cy="415"/>
              </a:xfrm>
              <a:custGeom>
                <a:avLst/>
                <a:gdLst/>
                <a:ahLst/>
                <a:cxnLst>
                  <a:cxn ang="0">
                    <a:pos x="1512" y="78"/>
                  </a:cxn>
                  <a:cxn ang="0">
                    <a:pos x="361" y="0"/>
                  </a:cxn>
                  <a:cxn ang="0">
                    <a:pos x="0" y="1914"/>
                  </a:cxn>
                  <a:cxn ang="0">
                    <a:pos x="1138" y="2073"/>
                  </a:cxn>
                  <a:cxn ang="0">
                    <a:pos x="1512" y="78"/>
                  </a:cxn>
                </a:cxnLst>
                <a:rect l="0" t="0" r="r" b="b"/>
                <a:pathLst>
                  <a:path w="1512" h="2073">
                    <a:moveTo>
                      <a:pt x="1512" y="78"/>
                    </a:moveTo>
                    <a:lnTo>
                      <a:pt x="361" y="0"/>
                    </a:lnTo>
                    <a:lnTo>
                      <a:pt x="0" y="1914"/>
                    </a:lnTo>
                    <a:lnTo>
                      <a:pt x="1138" y="2073"/>
                    </a:lnTo>
                    <a:lnTo>
                      <a:pt x="1512" y="7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2"/>
              <p:cNvSpPr>
                <a:spLocks/>
              </p:cNvSpPr>
              <p:nvPr/>
            </p:nvSpPr>
            <p:spPr bwMode="auto">
              <a:xfrm>
                <a:off x="3618" y="809"/>
                <a:ext cx="165" cy="260"/>
              </a:xfrm>
              <a:custGeom>
                <a:avLst/>
                <a:gdLst/>
                <a:ahLst/>
                <a:cxnLst>
                  <a:cxn ang="0">
                    <a:pos x="804" y="58"/>
                  </a:cxn>
                  <a:cxn ang="0">
                    <a:pos x="826" y="101"/>
                  </a:cxn>
                  <a:cxn ang="0">
                    <a:pos x="595" y="1277"/>
                  </a:cxn>
                  <a:cxn ang="0">
                    <a:pos x="520" y="1301"/>
                  </a:cxn>
                  <a:cxn ang="0">
                    <a:pos x="32" y="1216"/>
                  </a:cxn>
                  <a:cxn ang="0">
                    <a:pos x="0" y="1162"/>
                  </a:cxn>
                  <a:cxn ang="0">
                    <a:pos x="226" y="45"/>
                  </a:cxn>
                  <a:cxn ang="0">
                    <a:pos x="284" y="0"/>
                  </a:cxn>
                  <a:cxn ang="0">
                    <a:pos x="804" y="58"/>
                  </a:cxn>
                </a:cxnLst>
                <a:rect l="0" t="0" r="r" b="b"/>
                <a:pathLst>
                  <a:path w="826" h="1301">
                    <a:moveTo>
                      <a:pt x="804" y="58"/>
                    </a:moveTo>
                    <a:lnTo>
                      <a:pt x="826" y="101"/>
                    </a:lnTo>
                    <a:lnTo>
                      <a:pt x="595" y="1277"/>
                    </a:lnTo>
                    <a:lnTo>
                      <a:pt x="520" y="1301"/>
                    </a:lnTo>
                    <a:lnTo>
                      <a:pt x="32" y="1216"/>
                    </a:lnTo>
                    <a:lnTo>
                      <a:pt x="0" y="1162"/>
                    </a:lnTo>
                    <a:lnTo>
                      <a:pt x="226" y="45"/>
                    </a:lnTo>
                    <a:lnTo>
                      <a:pt x="284" y="0"/>
                    </a:lnTo>
                    <a:lnTo>
                      <a:pt x="804" y="58"/>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25"/>
              <p:cNvSpPr>
                <a:spLocks/>
              </p:cNvSpPr>
              <p:nvPr/>
            </p:nvSpPr>
            <p:spPr bwMode="auto">
              <a:xfrm>
                <a:off x="3779" y="743"/>
                <a:ext cx="103" cy="425"/>
              </a:xfrm>
              <a:custGeom>
                <a:avLst/>
                <a:gdLst/>
                <a:ahLst/>
                <a:cxnLst>
                  <a:cxn ang="0">
                    <a:pos x="517" y="0"/>
                  </a:cxn>
                  <a:cxn ang="0">
                    <a:pos x="356" y="46"/>
                  </a:cxn>
                  <a:cxn ang="0">
                    <a:pos x="0" y="2052"/>
                  </a:cxn>
                  <a:cxn ang="0">
                    <a:pos x="52" y="2109"/>
                  </a:cxn>
                  <a:cxn ang="0">
                    <a:pos x="157" y="2124"/>
                  </a:cxn>
                  <a:cxn ang="0">
                    <a:pos x="517" y="0"/>
                  </a:cxn>
                </a:cxnLst>
                <a:rect l="0" t="0" r="r" b="b"/>
                <a:pathLst>
                  <a:path w="517" h="2124">
                    <a:moveTo>
                      <a:pt x="517" y="0"/>
                    </a:moveTo>
                    <a:lnTo>
                      <a:pt x="356" y="46"/>
                    </a:lnTo>
                    <a:lnTo>
                      <a:pt x="0" y="2052"/>
                    </a:lnTo>
                    <a:lnTo>
                      <a:pt x="52" y="2109"/>
                    </a:lnTo>
                    <a:lnTo>
                      <a:pt x="157" y="2124"/>
                    </a:lnTo>
                    <a:lnTo>
                      <a:pt x="51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27"/>
              <p:cNvSpPr>
                <a:spLocks/>
              </p:cNvSpPr>
              <p:nvPr/>
            </p:nvSpPr>
            <p:spPr bwMode="auto">
              <a:xfrm>
                <a:off x="3628" y="725"/>
                <a:ext cx="253" cy="37"/>
              </a:xfrm>
              <a:custGeom>
                <a:avLst/>
                <a:gdLst/>
                <a:ahLst/>
                <a:cxnLst>
                  <a:cxn ang="0">
                    <a:pos x="1267" y="97"/>
                  </a:cxn>
                  <a:cxn ang="0">
                    <a:pos x="95" y="0"/>
                  </a:cxn>
                  <a:cxn ang="0">
                    <a:pos x="2" y="58"/>
                  </a:cxn>
                  <a:cxn ang="0">
                    <a:pos x="0" y="76"/>
                  </a:cxn>
                  <a:cxn ang="0">
                    <a:pos x="1098" y="186"/>
                  </a:cxn>
                  <a:cxn ang="0">
                    <a:pos x="1267" y="97"/>
                  </a:cxn>
                </a:cxnLst>
                <a:rect l="0" t="0" r="r" b="b"/>
                <a:pathLst>
                  <a:path w="1267" h="186">
                    <a:moveTo>
                      <a:pt x="1267" y="97"/>
                    </a:moveTo>
                    <a:lnTo>
                      <a:pt x="95" y="0"/>
                    </a:lnTo>
                    <a:lnTo>
                      <a:pt x="2" y="58"/>
                    </a:lnTo>
                    <a:lnTo>
                      <a:pt x="0" y="76"/>
                    </a:lnTo>
                    <a:lnTo>
                      <a:pt x="1098" y="186"/>
                    </a:lnTo>
                    <a:lnTo>
                      <a:pt x="1267" y="97"/>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30"/>
              <p:cNvSpPr>
                <a:spLocks/>
              </p:cNvSpPr>
              <p:nvPr/>
            </p:nvSpPr>
            <p:spPr bwMode="auto">
              <a:xfrm>
                <a:off x="3722" y="765"/>
                <a:ext cx="27" cy="29"/>
              </a:xfrm>
              <a:custGeom>
                <a:avLst/>
                <a:gdLst/>
                <a:ahLst/>
                <a:cxnLst>
                  <a:cxn ang="0">
                    <a:pos x="68" y="0"/>
                  </a:cxn>
                  <a:cxn ang="0">
                    <a:pos x="53" y="1"/>
                  </a:cxn>
                  <a:cxn ang="0">
                    <a:pos x="42" y="6"/>
                  </a:cxn>
                  <a:cxn ang="0">
                    <a:pos x="30" y="13"/>
                  </a:cxn>
                  <a:cxn ang="0">
                    <a:pos x="20" y="22"/>
                  </a:cxn>
                  <a:cxn ang="0">
                    <a:pos x="12" y="33"/>
                  </a:cxn>
                  <a:cxn ang="0">
                    <a:pos x="5" y="45"/>
                  </a:cxn>
                  <a:cxn ang="0">
                    <a:pos x="1" y="59"/>
                  </a:cxn>
                  <a:cxn ang="0">
                    <a:pos x="0" y="75"/>
                  </a:cxn>
                  <a:cxn ang="0">
                    <a:pos x="1" y="89"/>
                  </a:cxn>
                  <a:cxn ang="0">
                    <a:pos x="5" y="103"/>
                  </a:cxn>
                  <a:cxn ang="0">
                    <a:pos x="12" y="116"/>
                  </a:cxn>
                  <a:cxn ang="0">
                    <a:pos x="20" y="126"/>
                  </a:cxn>
                  <a:cxn ang="0">
                    <a:pos x="30" y="136"/>
                  </a:cxn>
                  <a:cxn ang="0">
                    <a:pos x="42" y="143"/>
                  </a:cxn>
                  <a:cxn ang="0">
                    <a:pos x="53" y="148"/>
                  </a:cxn>
                  <a:cxn ang="0">
                    <a:pos x="68" y="149"/>
                  </a:cxn>
                  <a:cxn ang="0">
                    <a:pos x="81" y="148"/>
                  </a:cxn>
                  <a:cxn ang="0">
                    <a:pos x="94" y="143"/>
                  </a:cxn>
                  <a:cxn ang="0">
                    <a:pos x="105" y="136"/>
                  </a:cxn>
                  <a:cxn ang="0">
                    <a:pos x="115" y="126"/>
                  </a:cxn>
                  <a:cxn ang="0">
                    <a:pos x="123" y="116"/>
                  </a:cxn>
                  <a:cxn ang="0">
                    <a:pos x="129" y="103"/>
                  </a:cxn>
                  <a:cxn ang="0">
                    <a:pos x="134" y="89"/>
                  </a:cxn>
                  <a:cxn ang="0">
                    <a:pos x="135" y="75"/>
                  </a:cxn>
                  <a:cxn ang="0">
                    <a:pos x="134" y="59"/>
                  </a:cxn>
                  <a:cxn ang="0">
                    <a:pos x="129" y="45"/>
                  </a:cxn>
                  <a:cxn ang="0">
                    <a:pos x="123" y="33"/>
                  </a:cxn>
                  <a:cxn ang="0">
                    <a:pos x="115" y="22"/>
                  </a:cxn>
                  <a:cxn ang="0">
                    <a:pos x="105" y="13"/>
                  </a:cxn>
                  <a:cxn ang="0">
                    <a:pos x="94" y="6"/>
                  </a:cxn>
                  <a:cxn ang="0">
                    <a:pos x="81" y="1"/>
                  </a:cxn>
                  <a:cxn ang="0">
                    <a:pos x="68" y="0"/>
                  </a:cxn>
                </a:cxnLst>
                <a:rect l="0" t="0" r="r" b="b"/>
                <a:pathLst>
                  <a:path w="135" h="149">
                    <a:moveTo>
                      <a:pt x="68" y="0"/>
                    </a:moveTo>
                    <a:lnTo>
                      <a:pt x="53" y="1"/>
                    </a:lnTo>
                    <a:lnTo>
                      <a:pt x="42" y="6"/>
                    </a:lnTo>
                    <a:lnTo>
                      <a:pt x="30" y="13"/>
                    </a:lnTo>
                    <a:lnTo>
                      <a:pt x="20" y="22"/>
                    </a:lnTo>
                    <a:lnTo>
                      <a:pt x="12" y="33"/>
                    </a:lnTo>
                    <a:lnTo>
                      <a:pt x="5" y="45"/>
                    </a:lnTo>
                    <a:lnTo>
                      <a:pt x="1" y="59"/>
                    </a:lnTo>
                    <a:lnTo>
                      <a:pt x="0" y="75"/>
                    </a:lnTo>
                    <a:lnTo>
                      <a:pt x="1" y="89"/>
                    </a:lnTo>
                    <a:lnTo>
                      <a:pt x="5" y="103"/>
                    </a:lnTo>
                    <a:lnTo>
                      <a:pt x="12" y="116"/>
                    </a:lnTo>
                    <a:lnTo>
                      <a:pt x="20" y="126"/>
                    </a:lnTo>
                    <a:lnTo>
                      <a:pt x="30" y="136"/>
                    </a:lnTo>
                    <a:lnTo>
                      <a:pt x="42" y="143"/>
                    </a:lnTo>
                    <a:lnTo>
                      <a:pt x="53" y="148"/>
                    </a:lnTo>
                    <a:lnTo>
                      <a:pt x="68" y="149"/>
                    </a:lnTo>
                    <a:lnTo>
                      <a:pt x="81" y="148"/>
                    </a:lnTo>
                    <a:lnTo>
                      <a:pt x="94" y="143"/>
                    </a:lnTo>
                    <a:lnTo>
                      <a:pt x="105" y="136"/>
                    </a:lnTo>
                    <a:lnTo>
                      <a:pt x="115" y="126"/>
                    </a:lnTo>
                    <a:lnTo>
                      <a:pt x="123" y="116"/>
                    </a:lnTo>
                    <a:lnTo>
                      <a:pt x="129" y="103"/>
                    </a:lnTo>
                    <a:lnTo>
                      <a:pt x="134" y="89"/>
                    </a:lnTo>
                    <a:lnTo>
                      <a:pt x="135" y="75"/>
                    </a:lnTo>
                    <a:lnTo>
                      <a:pt x="134" y="59"/>
                    </a:lnTo>
                    <a:lnTo>
                      <a:pt x="129" y="45"/>
                    </a:lnTo>
                    <a:lnTo>
                      <a:pt x="123" y="33"/>
                    </a:lnTo>
                    <a:lnTo>
                      <a:pt x="115" y="22"/>
                    </a:lnTo>
                    <a:lnTo>
                      <a:pt x="105" y="13"/>
                    </a:lnTo>
                    <a:lnTo>
                      <a:pt x="94" y="6"/>
                    </a:lnTo>
                    <a:lnTo>
                      <a:pt x="81" y="1"/>
                    </a:lnTo>
                    <a:lnTo>
                      <a:pt x="68"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31"/>
              <p:cNvSpPr>
                <a:spLocks/>
              </p:cNvSpPr>
              <p:nvPr/>
            </p:nvSpPr>
            <p:spPr bwMode="auto">
              <a:xfrm>
                <a:off x="3655" y="1089"/>
                <a:ext cx="26" cy="30"/>
              </a:xfrm>
              <a:custGeom>
                <a:avLst/>
                <a:gdLst/>
                <a:ahLst/>
                <a:cxnLst>
                  <a:cxn ang="0">
                    <a:pos x="67" y="0"/>
                  </a:cxn>
                  <a:cxn ang="0">
                    <a:pos x="54" y="1"/>
                  </a:cxn>
                  <a:cxn ang="0">
                    <a:pos x="41" y="6"/>
                  </a:cxn>
                  <a:cxn ang="0">
                    <a:pos x="30" y="13"/>
                  </a:cxn>
                  <a:cxn ang="0">
                    <a:pos x="20" y="21"/>
                  </a:cxn>
                  <a:cxn ang="0">
                    <a:pos x="12" y="33"/>
                  </a:cxn>
                  <a:cxn ang="0">
                    <a:pos x="6" y="45"/>
                  </a:cxn>
                  <a:cxn ang="0">
                    <a:pos x="1" y="59"/>
                  </a:cxn>
                  <a:cxn ang="0">
                    <a:pos x="0" y="74"/>
                  </a:cxn>
                  <a:cxn ang="0">
                    <a:pos x="1" y="88"/>
                  </a:cxn>
                  <a:cxn ang="0">
                    <a:pos x="6" y="103"/>
                  </a:cxn>
                  <a:cxn ang="0">
                    <a:pos x="12" y="116"/>
                  </a:cxn>
                  <a:cxn ang="0">
                    <a:pos x="20" y="126"/>
                  </a:cxn>
                  <a:cxn ang="0">
                    <a:pos x="30" y="134"/>
                  </a:cxn>
                  <a:cxn ang="0">
                    <a:pos x="41" y="141"/>
                  </a:cxn>
                  <a:cxn ang="0">
                    <a:pos x="54" y="146"/>
                  </a:cxn>
                  <a:cxn ang="0">
                    <a:pos x="67" y="147"/>
                  </a:cxn>
                  <a:cxn ang="0">
                    <a:pos x="80" y="146"/>
                  </a:cxn>
                  <a:cxn ang="0">
                    <a:pos x="92" y="141"/>
                  </a:cxn>
                  <a:cxn ang="0">
                    <a:pos x="103" y="134"/>
                  </a:cxn>
                  <a:cxn ang="0">
                    <a:pos x="112" y="126"/>
                  </a:cxn>
                  <a:cxn ang="0">
                    <a:pos x="121" y="116"/>
                  </a:cxn>
                  <a:cxn ang="0">
                    <a:pos x="126" y="103"/>
                  </a:cxn>
                  <a:cxn ang="0">
                    <a:pos x="131" y="88"/>
                  </a:cxn>
                  <a:cxn ang="0">
                    <a:pos x="132" y="74"/>
                  </a:cxn>
                  <a:cxn ang="0">
                    <a:pos x="131" y="59"/>
                  </a:cxn>
                  <a:cxn ang="0">
                    <a:pos x="126" y="45"/>
                  </a:cxn>
                  <a:cxn ang="0">
                    <a:pos x="121" y="33"/>
                  </a:cxn>
                  <a:cxn ang="0">
                    <a:pos x="112" y="21"/>
                  </a:cxn>
                  <a:cxn ang="0">
                    <a:pos x="103" y="13"/>
                  </a:cxn>
                  <a:cxn ang="0">
                    <a:pos x="92" y="6"/>
                  </a:cxn>
                  <a:cxn ang="0">
                    <a:pos x="80" y="1"/>
                  </a:cxn>
                  <a:cxn ang="0">
                    <a:pos x="67" y="0"/>
                  </a:cxn>
                </a:cxnLst>
                <a:rect l="0" t="0" r="r" b="b"/>
                <a:pathLst>
                  <a:path w="132" h="147">
                    <a:moveTo>
                      <a:pt x="67" y="0"/>
                    </a:moveTo>
                    <a:lnTo>
                      <a:pt x="54" y="1"/>
                    </a:lnTo>
                    <a:lnTo>
                      <a:pt x="41" y="6"/>
                    </a:lnTo>
                    <a:lnTo>
                      <a:pt x="30" y="13"/>
                    </a:lnTo>
                    <a:lnTo>
                      <a:pt x="20" y="21"/>
                    </a:lnTo>
                    <a:lnTo>
                      <a:pt x="12" y="33"/>
                    </a:lnTo>
                    <a:lnTo>
                      <a:pt x="6" y="45"/>
                    </a:lnTo>
                    <a:lnTo>
                      <a:pt x="1" y="59"/>
                    </a:lnTo>
                    <a:lnTo>
                      <a:pt x="0" y="74"/>
                    </a:lnTo>
                    <a:lnTo>
                      <a:pt x="1" y="88"/>
                    </a:lnTo>
                    <a:lnTo>
                      <a:pt x="6" y="103"/>
                    </a:lnTo>
                    <a:lnTo>
                      <a:pt x="12" y="116"/>
                    </a:lnTo>
                    <a:lnTo>
                      <a:pt x="20" y="126"/>
                    </a:lnTo>
                    <a:lnTo>
                      <a:pt x="30" y="134"/>
                    </a:lnTo>
                    <a:lnTo>
                      <a:pt x="41" y="141"/>
                    </a:lnTo>
                    <a:lnTo>
                      <a:pt x="54" y="146"/>
                    </a:lnTo>
                    <a:lnTo>
                      <a:pt x="67" y="147"/>
                    </a:lnTo>
                    <a:lnTo>
                      <a:pt x="80" y="146"/>
                    </a:lnTo>
                    <a:lnTo>
                      <a:pt x="92" y="141"/>
                    </a:lnTo>
                    <a:lnTo>
                      <a:pt x="103" y="134"/>
                    </a:lnTo>
                    <a:lnTo>
                      <a:pt x="112" y="126"/>
                    </a:lnTo>
                    <a:lnTo>
                      <a:pt x="121" y="116"/>
                    </a:lnTo>
                    <a:lnTo>
                      <a:pt x="126" y="103"/>
                    </a:lnTo>
                    <a:lnTo>
                      <a:pt x="131" y="88"/>
                    </a:lnTo>
                    <a:lnTo>
                      <a:pt x="132" y="74"/>
                    </a:lnTo>
                    <a:lnTo>
                      <a:pt x="131" y="59"/>
                    </a:lnTo>
                    <a:lnTo>
                      <a:pt x="126" y="45"/>
                    </a:lnTo>
                    <a:lnTo>
                      <a:pt x="121" y="33"/>
                    </a:lnTo>
                    <a:lnTo>
                      <a:pt x="112" y="21"/>
                    </a:lnTo>
                    <a:lnTo>
                      <a:pt x="103" y="13"/>
                    </a:lnTo>
                    <a:lnTo>
                      <a:pt x="92" y="6"/>
                    </a:lnTo>
                    <a:lnTo>
                      <a:pt x="80" y="1"/>
                    </a:lnTo>
                    <a:lnTo>
                      <a:pt x="6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32"/>
              <p:cNvSpPr>
                <a:spLocks/>
              </p:cNvSpPr>
              <p:nvPr/>
            </p:nvSpPr>
            <p:spPr bwMode="auto">
              <a:xfrm>
                <a:off x="3724" y="767"/>
                <a:ext cx="22" cy="25"/>
              </a:xfrm>
              <a:custGeom>
                <a:avLst/>
                <a:gdLst/>
                <a:ahLst/>
                <a:cxnLst>
                  <a:cxn ang="0">
                    <a:pos x="56" y="0"/>
                  </a:cxn>
                  <a:cxn ang="0">
                    <a:pos x="45" y="1"/>
                  </a:cxn>
                  <a:cxn ang="0">
                    <a:pos x="34" y="5"/>
                  </a:cxn>
                  <a:cxn ang="0">
                    <a:pos x="25" y="11"/>
                  </a:cxn>
                  <a:cxn ang="0">
                    <a:pos x="17" y="18"/>
                  </a:cxn>
                  <a:cxn ang="0">
                    <a:pos x="10" y="27"/>
                  </a:cxn>
                  <a:cxn ang="0">
                    <a:pos x="5" y="38"/>
                  </a:cxn>
                  <a:cxn ang="0">
                    <a:pos x="1" y="49"/>
                  </a:cxn>
                  <a:cxn ang="0">
                    <a:pos x="0" y="62"/>
                  </a:cxn>
                  <a:cxn ang="0">
                    <a:pos x="1" y="73"/>
                  </a:cxn>
                  <a:cxn ang="0">
                    <a:pos x="5" y="85"/>
                  </a:cxn>
                  <a:cxn ang="0">
                    <a:pos x="10" y="96"/>
                  </a:cxn>
                  <a:cxn ang="0">
                    <a:pos x="17" y="104"/>
                  </a:cxn>
                  <a:cxn ang="0">
                    <a:pos x="25" y="112"/>
                  </a:cxn>
                  <a:cxn ang="0">
                    <a:pos x="34" y="118"/>
                  </a:cxn>
                  <a:cxn ang="0">
                    <a:pos x="45" y="122"/>
                  </a:cxn>
                  <a:cxn ang="0">
                    <a:pos x="56" y="123"/>
                  </a:cxn>
                  <a:cxn ang="0">
                    <a:pos x="66" y="122"/>
                  </a:cxn>
                  <a:cxn ang="0">
                    <a:pos x="77" y="118"/>
                  </a:cxn>
                  <a:cxn ang="0">
                    <a:pos x="86" y="112"/>
                  </a:cxn>
                  <a:cxn ang="0">
                    <a:pos x="95" y="104"/>
                  </a:cxn>
                  <a:cxn ang="0">
                    <a:pos x="102" y="96"/>
                  </a:cxn>
                  <a:cxn ang="0">
                    <a:pos x="106" y="85"/>
                  </a:cxn>
                  <a:cxn ang="0">
                    <a:pos x="110" y="73"/>
                  </a:cxn>
                  <a:cxn ang="0">
                    <a:pos x="111" y="62"/>
                  </a:cxn>
                  <a:cxn ang="0">
                    <a:pos x="110" y="49"/>
                  </a:cxn>
                  <a:cxn ang="0">
                    <a:pos x="106" y="38"/>
                  </a:cxn>
                  <a:cxn ang="0">
                    <a:pos x="102" y="27"/>
                  </a:cxn>
                  <a:cxn ang="0">
                    <a:pos x="95" y="18"/>
                  </a:cxn>
                  <a:cxn ang="0">
                    <a:pos x="86" y="11"/>
                  </a:cxn>
                  <a:cxn ang="0">
                    <a:pos x="77" y="5"/>
                  </a:cxn>
                  <a:cxn ang="0">
                    <a:pos x="66" y="1"/>
                  </a:cxn>
                  <a:cxn ang="0">
                    <a:pos x="56" y="0"/>
                  </a:cxn>
                </a:cxnLst>
                <a:rect l="0" t="0" r="r" b="b"/>
                <a:pathLst>
                  <a:path w="111" h="123">
                    <a:moveTo>
                      <a:pt x="56" y="0"/>
                    </a:moveTo>
                    <a:lnTo>
                      <a:pt x="45" y="1"/>
                    </a:lnTo>
                    <a:lnTo>
                      <a:pt x="34" y="5"/>
                    </a:lnTo>
                    <a:lnTo>
                      <a:pt x="25" y="11"/>
                    </a:lnTo>
                    <a:lnTo>
                      <a:pt x="17" y="18"/>
                    </a:lnTo>
                    <a:lnTo>
                      <a:pt x="10" y="27"/>
                    </a:lnTo>
                    <a:lnTo>
                      <a:pt x="5" y="38"/>
                    </a:lnTo>
                    <a:lnTo>
                      <a:pt x="1" y="49"/>
                    </a:lnTo>
                    <a:lnTo>
                      <a:pt x="0" y="62"/>
                    </a:lnTo>
                    <a:lnTo>
                      <a:pt x="1" y="73"/>
                    </a:lnTo>
                    <a:lnTo>
                      <a:pt x="5" y="85"/>
                    </a:lnTo>
                    <a:lnTo>
                      <a:pt x="10" y="96"/>
                    </a:lnTo>
                    <a:lnTo>
                      <a:pt x="17" y="104"/>
                    </a:lnTo>
                    <a:lnTo>
                      <a:pt x="25" y="112"/>
                    </a:lnTo>
                    <a:lnTo>
                      <a:pt x="34" y="118"/>
                    </a:lnTo>
                    <a:lnTo>
                      <a:pt x="45" y="122"/>
                    </a:lnTo>
                    <a:lnTo>
                      <a:pt x="56" y="123"/>
                    </a:lnTo>
                    <a:lnTo>
                      <a:pt x="66" y="122"/>
                    </a:lnTo>
                    <a:lnTo>
                      <a:pt x="77" y="118"/>
                    </a:lnTo>
                    <a:lnTo>
                      <a:pt x="86" y="112"/>
                    </a:lnTo>
                    <a:lnTo>
                      <a:pt x="95" y="104"/>
                    </a:lnTo>
                    <a:lnTo>
                      <a:pt x="102" y="96"/>
                    </a:lnTo>
                    <a:lnTo>
                      <a:pt x="106" y="85"/>
                    </a:lnTo>
                    <a:lnTo>
                      <a:pt x="110" y="73"/>
                    </a:lnTo>
                    <a:lnTo>
                      <a:pt x="111" y="62"/>
                    </a:lnTo>
                    <a:lnTo>
                      <a:pt x="110" y="49"/>
                    </a:lnTo>
                    <a:lnTo>
                      <a:pt x="106" y="38"/>
                    </a:lnTo>
                    <a:lnTo>
                      <a:pt x="102" y="27"/>
                    </a:lnTo>
                    <a:lnTo>
                      <a:pt x="95" y="18"/>
                    </a:lnTo>
                    <a:lnTo>
                      <a:pt x="86" y="11"/>
                    </a:lnTo>
                    <a:lnTo>
                      <a:pt x="77" y="5"/>
                    </a:lnTo>
                    <a:lnTo>
                      <a:pt x="66" y="1"/>
                    </a:lnTo>
                    <a:lnTo>
                      <a:pt x="56"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33"/>
              <p:cNvSpPr>
                <a:spLocks/>
              </p:cNvSpPr>
              <p:nvPr/>
            </p:nvSpPr>
            <p:spPr bwMode="auto">
              <a:xfrm>
                <a:off x="3657" y="1092"/>
                <a:ext cx="22" cy="24"/>
              </a:xfrm>
              <a:custGeom>
                <a:avLst/>
                <a:gdLst/>
                <a:ahLst/>
                <a:cxnLst>
                  <a:cxn ang="0">
                    <a:pos x="55" y="0"/>
                  </a:cxn>
                  <a:cxn ang="0">
                    <a:pos x="45" y="1"/>
                  </a:cxn>
                  <a:cxn ang="0">
                    <a:pos x="34" y="5"/>
                  </a:cxn>
                  <a:cxn ang="0">
                    <a:pos x="25" y="11"/>
                  </a:cxn>
                  <a:cxn ang="0">
                    <a:pos x="16" y="18"/>
                  </a:cxn>
                  <a:cxn ang="0">
                    <a:pos x="9" y="27"/>
                  </a:cxn>
                  <a:cxn ang="0">
                    <a:pos x="5" y="38"/>
                  </a:cxn>
                  <a:cxn ang="0">
                    <a:pos x="1" y="48"/>
                  </a:cxn>
                  <a:cxn ang="0">
                    <a:pos x="0" y="61"/>
                  </a:cxn>
                  <a:cxn ang="0">
                    <a:pos x="1" y="73"/>
                  </a:cxn>
                  <a:cxn ang="0">
                    <a:pos x="5" y="85"/>
                  </a:cxn>
                  <a:cxn ang="0">
                    <a:pos x="9" y="95"/>
                  </a:cxn>
                  <a:cxn ang="0">
                    <a:pos x="16" y="104"/>
                  </a:cxn>
                  <a:cxn ang="0">
                    <a:pos x="25" y="112"/>
                  </a:cxn>
                  <a:cxn ang="0">
                    <a:pos x="34" y="118"/>
                  </a:cxn>
                  <a:cxn ang="0">
                    <a:pos x="45" y="121"/>
                  </a:cxn>
                  <a:cxn ang="0">
                    <a:pos x="55" y="123"/>
                  </a:cxn>
                  <a:cxn ang="0">
                    <a:pos x="66" y="121"/>
                  </a:cxn>
                  <a:cxn ang="0">
                    <a:pos x="77" y="118"/>
                  </a:cxn>
                  <a:cxn ang="0">
                    <a:pos x="86" y="112"/>
                  </a:cxn>
                  <a:cxn ang="0">
                    <a:pos x="93" y="104"/>
                  </a:cxn>
                  <a:cxn ang="0">
                    <a:pos x="100" y="95"/>
                  </a:cxn>
                  <a:cxn ang="0">
                    <a:pos x="105" y="85"/>
                  </a:cxn>
                  <a:cxn ang="0">
                    <a:pos x="107" y="73"/>
                  </a:cxn>
                  <a:cxn ang="0">
                    <a:pos x="109" y="61"/>
                  </a:cxn>
                  <a:cxn ang="0">
                    <a:pos x="107" y="48"/>
                  </a:cxn>
                  <a:cxn ang="0">
                    <a:pos x="105" y="38"/>
                  </a:cxn>
                  <a:cxn ang="0">
                    <a:pos x="100" y="27"/>
                  </a:cxn>
                  <a:cxn ang="0">
                    <a:pos x="93" y="18"/>
                  </a:cxn>
                  <a:cxn ang="0">
                    <a:pos x="86" y="11"/>
                  </a:cxn>
                  <a:cxn ang="0">
                    <a:pos x="77" y="5"/>
                  </a:cxn>
                  <a:cxn ang="0">
                    <a:pos x="66" y="1"/>
                  </a:cxn>
                  <a:cxn ang="0">
                    <a:pos x="55" y="0"/>
                  </a:cxn>
                </a:cxnLst>
                <a:rect l="0" t="0" r="r" b="b"/>
                <a:pathLst>
                  <a:path w="109" h="123">
                    <a:moveTo>
                      <a:pt x="55" y="0"/>
                    </a:moveTo>
                    <a:lnTo>
                      <a:pt x="45" y="1"/>
                    </a:lnTo>
                    <a:lnTo>
                      <a:pt x="34" y="5"/>
                    </a:lnTo>
                    <a:lnTo>
                      <a:pt x="25" y="11"/>
                    </a:lnTo>
                    <a:lnTo>
                      <a:pt x="16" y="18"/>
                    </a:lnTo>
                    <a:lnTo>
                      <a:pt x="9" y="27"/>
                    </a:lnTo>
                    <a:lnTo>
                      <a:pt x="5" y="38"/>
                    </a:lnTo>
                    <a:lnTo>
                      <a:pt x="1" y="48"/>
                    </a:lnTo>
                    <a:lnTo>
                      <a:pt x="0" y="61"/>
                    </a:lnTo>
                    <a:lnTo>
                      <a:pt x="1" y="73"/>
                    </a:lnTo>
                    <a:lnTo>
                      <a:pt x="5" y="85"/>
                    </a:lnTo>
                    <a:lnTo>
                      <a:pt x="9" y="95"/>
                    </a:lnTo>
                    <a:lnTo>
                      <a:pt x="16" y="104"/>
                    </a:lnTo>
                    <a:lnTo>
                      <a:pt x="25" y="112"/>
                    </a:lnTo>
                    <a:lnTo>
                      <a:pt x="34" y="118"/>
                    </a:lnTo>
                    <a:lnTo>
                      <a:pt x="45" y="121"/>
                    </a:lnTo>
                    <a:lnTo>
                      <a:pt x="55" y="123"/>
                    </a:lnTo>
                    <a:lnTo>
                      <a:pt x="66" y="121"/>
                    </a:lnTo>
                    <a:lnTo>
                      <a:pt x="77" y="118"/>
                    </a:lnTo>
                    <a:lnTo>
                      <a:pt x="86" y="112"/>
                    </a:lnTo>
                    <a:lnTo>
                      <a:pt x="93" y="104"/>
                    </a:lnTo>
                    <a:lnTo>
                      <a:pt x="100" y="95"/>
                    </a:lnTo>
                    <a:lnTo>
                      <a:pt x="105" y="85"/>
                    </a:lnTo>
                    <a:lnTo>
                      <a:pt x="107" y="73"/>
                    </a:lnTo>
                    <a:lnTo>
                      <a:pt x="109" y="61"/>
                    </a:lnTo>
                    <a:lnTo>
                      <a:pt x="107" y="48"/>
                    </a:lnTo>
                    <a:lnTo>
                      <a:pt x="105" y="38"/>
                    </a:lnTo>
                    <a:lnTo>
                      <a:pt x="100" y="27"/>
                    </a:lnTo>
                    <a:lnTo>
                      <a:pt x="93" y="18"/>
                    </a:lnTo>
                    <a:lnTo>
                      <a:pt x="86" y="11"/>
                    </a:lnTo>
                    <a:lnTo>
                      <a:pt x="77" y="5"/>
                    </a:lnTo>
                    <a:lnTo>
                      <a:pt x="66" y="1"/>
                    </a:lnTo>
                    <a:lnTo>
                      <a:pt x="55"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34"/>
              <p:cNvSpPr>
                <a:spLocks/>
              </p:cNvSpPr>
              <p:nvPr/>
            </p:nvSpPr>
            <p:spPr bwMode="auto">
              <a:xfrm>
                <a:off x="3729" y="770"/>
                <a:ext cx="15" cy="17"/>
              </a:xfrm>
              <a:custGeom>
                <a:avLst/>
                <a:gdLst/>
                <a:ahLst/>
                <a:cxnLst>
                  <a:cxn ang="0">
                    <a:pos x="39" y="0"/>
                  </a:cxn>
                  <a:cxn ang="0">
                    <a:pos x="30" y="1"/>
                  </a:cxn>
                  <a:cxn ang="0">
                    <a:pos x="23" y="4"/>
                  </a:cxn>
                  <a:cxn ang="0">
                    <a:pos x="16" y="7"/>
                  </a:cxn>
                  <a:cxn ang="0">
                    <a:pos x="10" y="12"/>
                  </a:cxn>
                  <a:cxn ang="0">
                    <a:pos x="5" y="19"/>
                  </a:cxn>
                  <a:cxn ang="0">
                    <a:pos x="2" y="26"/>
                  </a:cxn>
                  <a:cxn ang="0">
                    <a:pos x="1" y="34"/>
                  </a:cxn>
                  <a:cxn ang="0">
                    <a:pos x="0" y="43"/>
                  </a:cxn>
                  <a:cxn ang="0">
                    <a:pos x="1" y="52"/>
                  </a:cxn>
                  <a:cxn ang="0">
                    <a:pos x="2" y="60"/>
                  </a:cxn>
                  <a:cxn ang="0">
                    <a:pos x="5" y="67"/>
                  </a:cxn>
                  <a:cxn ang="0">
                    <a:pos x="10" y="73"/>
                  </a:cxn>
                  <a:cxn ang="0">
                    <a:pos x="16" y="79"/>
                  </a:cxn>
                  <a:cxn ang="0">
                    <a:pos x="23" y="83"/>
                  </a:cxn>
                  <a:cxn ang="0">
                    <a:pos x="30" y="85"/>
                  </a:cxn>
                  <a:cxn ang="0">
                    <a:pos x="39" y="86"/>
                  </a:cxn>
                  <a:cxn ang="0">
                    <a:pos x="47" y="85"/>
                  </a:cxn>
                  <a:cxn ang="0">
                    <a:pos x="54" y="83"/>
                  </a:cxn>
                  <a:cxn ang="0">
                    <a:pos x="60" y="79"/>
                  </a:cxn>
                  <a:cxn ang="0">
                    <a:pos x="66" y="73"/>
                  </a:cxn>
                  <a:cxn ang="0">
                    <a:pos x="70" y="67"/>
                  </a:cxn>
                  <a:cxn ang="0">
                    <a:pos x="74" y="60"/>
                  </a:cxn>
                  <a:cxn ang="0">
                    <a:pos x="76" y="52"/>
                  </a:cxn>
                  <a:cxn ang="0">
                    <a:pos x="77" y="43"/>
                  </a:cxn>
                  <a:cxn ang="0">
                    <a:pos x="76" y="34"/>
                  </a:cxn>
                  <a:cxn ang="0">
                    <a:pos x="74" y="26"/>
                  </a:cxn>
                  <a:cxn ang="0">
                    <a:pos x="70" y="19"/>
                  </a:cxn>
                  <a:cxn ang="0">
                    <a:pos x="66" y="12"/>
                  </a:cxn>
                  <a:cxn ang="0">
                    <a:pos x="60" y="7"/>
                  </a:cxn>
                  <a:cxn ang="0">
                    <a:pos x="54" y="4"/>
                  </a:cxn>
                  <a:cxn ang="0">
                    <a:pos x="47" y="1"/>
                  </a:cxn>
                  <a:cxn ang="0">
                    <a:pos x="39" y="0"/>
                  </a:cxn>
                </a:cxnLst>
                <a:rect l="0" t="0" r="r" b="b"/>
                <a:pathLst>
                  <a:path w="77" h="86">
                    <a:moveTo>
                      <a:pt x="39" y="0"/>
                    </a:moveTo>
                    <a:lnTo>
                      <a:pt x="30" y="1"/>
                    </a:lnTo>
                    <a:lnTo>
                      <a:pt x="23" y="4"/>
                    </a:lnTo>
                    <a:lnTo>
                      <a:pt x="16" y="7"/>
                    </a:lnTo>
                    <a:lnTo>
                      <a:pt x="10" y="12"/>
                    </a:lnTo>
                    <a:lnTo>
                      <a:pt x="5" y="19"/>
                    </a:lnTo>
                    <a:lnTo>
                      <a:pt x="2" y="26"/>
                    </a:lnTo>
                    <a:lnTo>
                      <a:pt x="1" y="34"/>
                    </a:lnTo>
                    <a:lnTo>
                      <a:pt x="0" y="43"/>
                    </a:lnTo>
                    <a:lnTo>
                      <a:pt x="1" y="52"/>
                    </a:lnTo>
                    <a:lnTo>
                      <a:pt x="2" y="60"/>
                    </a:lnTo>
                    <a:lnTo>
                      <a:pt x="5" y="67"/>
                    </a:lnTo>
                    <a:lnTo>
                      <a:pt x="10" y="73"/>
                    </a:lnTo>
                    <a:lnTo>
                      <a:pt x="16" y="79"/>
                    </a:lnTo>
                    <a:lnTo>
                      <a:pt x="23" y="83"/>
                    </a:lnTo>
                    <a:lnTo>
                      <a:pt x="30" y="85"/>
                    </a:lnTo>
                    <a:lnTo>
                      <a:pt x="39" y="86"/>
                    </a:lnTo>
                    <a:lnTo>
                      <a:pt x="47" y="85"/>
                    </a:lnTo>
                    <a:lnTo>
                      <a:pt x="54" y="83"/>
                    </a:lnTo>
                    <a:lnTo>
                      <a:pt x="60" y="79"/>
                    </a:lnTo>
                    <a:lnTo>
                      <a:pt x="66" y="73"/>
                    </a:lnTo>
                    <a:lnTo>
                      <a:pt x="70" y="67"/>
                    </a:lnTo>
                    <a:lnTo>
                      <a:pt x="74" y="60"/>
                    </a:lnTo>
                    <a:lnTo>
                      <a:pt x="76" y="52"/>
                    </a:lnTo>
                    <a:lnTo>
                      <a:pt x="77" y="43"/>
                    </a:lnTo>
                    <a:lnTo>
                      <a:pt x="76" y="34"/>
                    </a:lnTo>
                    <a:lnTo>
                      <a:pt x="74" y="26"/>
                    </a:lnTo>
                    <a:lnTo>
                      <a:pt x="70" y="19"/>
                    </a:lnTo>
                    <a:lnTo>
                      <a:pt x="66" y="12"/>
                    </a:lnTo>
                    <a:lnTo>
                      <a:pt x="60" y="7"/>
                    </a:lnTo>
                    <a:lnTo>
                      <a:pt x="54" y="4"/>
                    </a:lnTo>
                    <a:lnTo>
                      <a:pt x="47" y="1"/>
                    </a:lnTo>
                    <a:lnTo>
                      <a:pt x="3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5"/>
              <p:cNvSpPr>
                <a:spLocks/>
              </p:cNvSpPr>
              <p:nvPr/>
            </p:nvSpPr>
            <p:spPr bwMode="auto">
              <a:xfrm>
                <a:off x="3662" y="1094"/>
                <a:ext cx="15" cy="17"/>
              </a:xfrm>
              <a:custGeom>
                <a:avLst/>
                <a:gdLst/>
                <a:ahLst/>
                <a:cxnLst>
                  <a:cxn ang="0">
                    <a:pos x="39" y="0"/>
                  </a:cxn>
                  <a:cxn ang="0">
                    <a:pos x="31" y="1"/>
                  </a:cxn>
                  <a:cxn ang="0">
                    <a:pos x="24" y="3"/>
                  </a:cxn>
                  <a:cxn ang="0">
                    <a:pos x="18" y="7"/>
                  </a:cxn>
                  <a:cxn ang="0">
                    <a:pos x="12" y="12"/>
                  </a:cxn>
                  <a:cxn ang="0">
                    <a:pos x="7" y="19"/>
                  </a:cxn>
                  <a:cxn ang="0">
                    <a:pos x="4" y="26"/>
                  </a:cxn>
                  <a:cxn ang="0">
                    <a:pos x="2" y="34"/>
                  </a:cxn>
                  <a:cxn ang="0">
                    <a:pos x="0" y="42"/>
                  </a:cxn>
                  <a:cxn ang="0">
                    <a:pos x="2" y="50"/>
                  </a:cxn>
                  <a:cxn ang="0">
                    <a:pos x="4" y="59"/>
                  </a:cxn>
                  <a:cxn ang="0">
                    <a:pos x="7" y="66"/>
                  </a:cxn>
                  <a:cxn ang="0">
                    <a:pos x="12" y="73"/>
                  </a:cxn>
                  <a:cxn ang="0">
                    <a:pos x="18" y="79"/>
                  </a:cxn>
                  <a:cxn ang="0">
                    <a:pos x="24" y="82"/>
                  </a:cxn>
                  <a:cxn ang="0">
                    <a:pos x="31" y="85"/>
                  </a:cxn>
                  <a:cxn ang="0">
                    <a:pos x="39" y="86"/>
                  </a:cxn>
                  <a:cxn ang="0">
                    <a:pos x="48" y="85"/>
                  </a:cxn>
                  <a:cxn ang="0">
                    <a:pos x="53" y="82"/>
                  </a:cxn>
                  <a:cxn ang="0">
                    <a:pos x="61" y="79"/>
                  </a:cxn>
                  <a:cxn ang="0">
                    <a:pos x="65" y="73"/>
                  </a:cxn>
                  <a:cxn ang="0">
                    <a:pos x="70" y="66"/>
                  </a:cxn>
                  <a:cxn ang="0">
                    <a:pos x="74" y="59"/>
                  </a:cxn>
                  <a:cxn ang="0">
                    <a:pos x="75" y="50"/>
                  </a:cxn>
                  <a:cxn ang="0">
                    <a:pos x="76" y="42"/>
                  </a:cxn>
                  <a:cxn ang="0">
                    <a:pos x="75" y="34"/>
                  </a:cxn>
                  <a:cxn ang="0">
                    <a:pos x="74" y="26"/>
                  </a:cxn>
                  <a:cxn ang="0">
                    <a:pos x="70" y="19"/>
                  </a:cxn>
                  <a:cxn ang="0">
                    <a:pos x="65" y="12"/>
                  </a:cxn>
                  <a:cxn ang="0">
                    <a:pos x="61" y="7"/>
                  </a:cxn>
                  <a:cxn ang="0">
                    <a:pos x="53" y="3"/>
                  </a:cxn>
                  <a:cxn ang="0">
                    <a:pos x="48" y="1"/>
                  </a:cxn>
                  <a:cxn ang="0">
                    <a:pos x="39" y="0"/>
                  </a:cxn>
                </a:cxnLst>
                <a:rect l="0" t="0" r="r" b="b"/>
                <a:pathLst>
                  <a:path w="76" h="86">
                    <a:moveTo>
                      <a:pt x="39" y="0"/>
                    </a:moveTo>
                    <a:lnTo>
                      <a:pt x="31" y="1"/>
                    </a:lnTo>
                    <a:lnTo>
                      <a:pt x="24" y="3"/>
                    </a:lnTo>
                    <a:lnTo>
                      <a:pt x="18" y="7"/>
                    </a:lnTo>
                    <a:lnTo>
                      <a:pt x="12" y="12"/>
                    </a:lnTo>
                    <a:lnTo>
                      <a:pt x="7" y="19"/>
                    </a:lnTo>
                    <a:lnTo>
                      <a:pt x="4" y="26"/>
                    </a:lnTo>
                    <a:lnTo>
                      <a:pt x="2" y="34"/>
                    </a:lnTo>
                    <a:lnTo>
                      <a:pt x="0" y="42"/>
                    </a:lnTo>
                    <a:lnTo>
                      <a:pt x="2" y="50"/>
                    </a:lnTo>
                    <a:lnTo>
                      <a:pt x="4" y="59"/>
                    </a:lnTo>
                    <a:lnTo>
                      <a:pt x="7" y="66"/>
                    </a:lnTo>
                    <a:lnTo>
                      <a:pt x="12" y="73"/>
                    </a:lnTo>
                    <a:lnTo>
                      <a:pt x="18" y="79"/>
                    </a:lnTo>
                    <a:lnTo>
                      <a:pt x="24" y="82"/>
                    </a:lnTo>
                    <a:lnTo>
                      <a:pt x="31" y="85"/>
                    </a:lnTo>
                    <a:lnTo>
                      <a:pt x="39" y="86"/>
                    </a:lnTo>
                    <a:lnTo>
                      <a:pt x="48" y="85"/>
                    </a:lnTo>
                    <a:lnTo>
                      <a:pt x="53" y="82"/>
                    </a:lnTo>
                    <a:lnTo>
                      <a:pt x="61" y="79"/>
                    </a:lnTo>
                    <a:lnTo>
                      <a:pt x="65" y="73"/>
                    </a:lnTo>
                    <a:lnTo>
                      <a:pt x="70" y="66"/>
                    </a:lnTo>
                    <a:lnTo>
                      <a:pt x="74" y="59"/>
                    </a:lnTo>
                    <a:lnTo>
                      <a:pt x="75" y="50"/>
                    </a:lnTo>
                    <a:lnTo>
                      <a:pt x="76" y="42"/>
                    </a:lnTo>
                    <a:lnTo>
                      <a:pt x="75" y="34"/>
                    </a:lnTo>
                    <a:lnTo>
                      <a:pt x="74" y="26"/>
                    </a:lnTo>
                    <a:lnTo>
                      <a:pt x="70" y="19"/>
                    </a:lnTo>
                    <a:lnTo>
                      <a:pt x="65" y="12"/>
                    </a:lnTo>
                    <a:lnTo>
                      <a:pt x="61" y="7"/>
                    </a:lnTo>
                    <a:lnTo>
                      <a:pt x="53" y="3"/>
                    </a:lnTo>
                    <a:lnTo>
                      <a:pt x="48" y="1"/>
                    </a:lnTo>
                    <a:lnTo>
                      <a:pt x="3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36"/>
              <p:cNvSpPr>
                <a:spLocks/>
              </p:cNvSpPr>
              <p:nvPr/>
            </p:nvSpPr>
            <p:spPr bwMode="auto">
              <a:xfrm>
                <a:off x="3733" y="770"/>
                <a:ext cx="11" cy="12"/>
              </a:xfrm>
              <a:custGeom>
                <a:avLst/>
                <a:gdLst/>
                <a:ahLst/>
                <a:cxnLst>
                  <a:cxn ang="0">
                    <a:pos x="29" y="0"/>
                  </a:cxn>
                  <a:cxn ang="0">
                    <a:pos x="17" y="2"/>
                  </a:cxn>
                  <a:cxn ang="0">
                    <a:pos x="8" y="8"/>
                  </a:cxn>
                  <a:cxn ang="0">
                    <a:pos x="3" y="18"/>
                  </a:cxn>
                  <a:cxn ang="0">
                    <a:pos x="0" y="30"/>
                  </a:cxn>
                  <a:cxn ang="0">
                    <a:pos x="3" y="41"/>
                  </a:cxn>
                  <a:cxn ang="0">
                    <a:pos x="8" y="51"/>
                  </a:cxn>
                  <a:cxn ang="0">
                    <a:pos x="17" y="58"/>
                  </a:cxn>
                  <a:cxn ang="0">
                    <a:pos x="29" y="60"/>
                  </a:cxn>
                  <a:cxn ang="0">
                    <a:pos x="38" y="58"/>
                  </a:cxn>
                  <a:cxn ang="0">
                    <a:pos x="46" y="51"/>
                  </a:cxn>
                  <a:cxn ang="0">
                    <a:pos x="52" y="41"/>
                  </a:cxn>
                  <a:cxn ang="0">
                    <a:pos x="54" y="30"/>
                  </a:cxn>
                  <a:cxn ang="0">
                    <a:pos x="52" y="18"/>
                  </a:cxn>
                  <a:cxn ang="0">
                    <a:pos x="46" y="8"/>
                  </a:cxn>
                  <a:cxn ang="0">
                    <a:pos x="38" y="2"/>
                  </a:cxn>
                  <a:cxn ang="0">
                    <a:pos x="29" y="0"/>
                  </a:cxn>
                </a:cxnLst>
                <a:rect l="0" t="0" r="r" b="b"/>
                <a:pathLst>
                  <a:path w="54" h="60">
                    <a:moveTo>
                      <a:pt x="29" y="0"/>
                    </a:moveTo>
                    <a:lnTo>
                      <a:pt x="17" y="2"/>
                    </a:lnTo>
                    <a:lnTo>
                      <a:pt x="8" y="8"/>
                    </a:lnTo>
                    <a:lnTo>
                      <a:pt x="3" y="18"/>
                    </a:lnTo>
                    <a:lnTo>
                      <a:pt x="0" y="30"/>
                    </a:lnTo>
                    <a:lnTo>
                      <a:pt x="3" y="41"/>
                    </a:lnTo>
                    <a:lnTo>
                      <a:pt x="8" y="51"/>
                    </a:lnTo>
                    <a:lnTo>
                      <a:pt x="17" y="58"/>
                    </a:lnTo>
                    <a:lnTo>
                      <a:pt x="29" y="60"/>
                    </a:lnTo>
                    <a:lnTo>
                      <a:pt x="38" y="58"/>
                    </a:lnTo>
                    <a:lnTo>
                      <a:pt x="46" y="51"/>
                    </a:lnTo>
                    <a:lnTo>
                      <a:pt x="52" y="41"/>
                    </a:lnTo>
                    <a:lnTo>
                      <a:pt x="54" y="30"/>
                    </a:lnTo>
                    <a:lnTo>
                      <a:pt x="52" y="18"/>
                    </a:lnTo>
                    <a:lnTo>
                      <a:pt x="46" y="8"/>
                    </a:lnTo>
                    <a:lnTo>
                      <a:pt x="38" y="2"/>
                    </a:lnTo>
                    <a:lnTo>
                      <a:pt x="29"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37"/>
              <p:cNvSpPr>
                <a:spLocks/>
              </p:cNvSpPr>
              <p:nvPr/>
            </p:nvSpPr>
            <p:spPr bwMode="auto">
              <a:xfrm>
                <a:off x="3667" y="1094"/>
                <a:ext cx="10" cy="12"/>
              </a:xfrm>
              <a:custGeom>
                <a:avLst/>
                <a:gdLst/>
                <a:ahLst/>
                <a:cxnLst>
                  <a:cxn ang="0">
                    <a:pos x="27" y="0"/>
                  </a:cxn>
                  <a:cxn ang="0">
                    <a:pos x="16" y="2"/>
                  </a:cxn>
                  <a:cxn ang="0">
                    <a:pos x="8" y="8"/>
                  </a:cxn>
                  <a:cxn ang="0">
                    <a:pos x="2" y="17"/>
                  </a:cxn>
                  <a:cxn ang="0">
                    <a:pos x="0" y="29"/>
                  </a:cxn>
                  <a:cxn ang="0">
                    <a:pos x="2" y="41"/>
                  </a:cxn>
                  <a:cxn ang="0">
                    <a:pos x="8" y="50"/>
                  </a:cxn>
                  <a:cxn ang="0">
                    <a:pos x="16" y="58"/>
                  </a:cxn>
                  <a:cxn ang="0">
                    <a:pos x="27" y="60"/>
                  </a:cxn>
                  <a:cxn ang="0">
                    <a:pos x="37" y="58"/>
                  </a:cxn>
                  <a:cxn ang="0">
                    <a:pos x="45" y="50"/>
                  </a:cxn>
                  <a:cxn ang="0">
                    <a:pos x="50" y="41"/>
                  </a:cxn>
                  <a:cxn ang="0">
                    <a:pos x="52" y="29"/>
                  </a:cxn>
                  <a:cxn ang="0">
                    <a:pos x="50" y="17"/>
                  </a:cxn>
                  <a:cxn ang="0">
                    <a:pos x="45" y="8"/>
                  </a:cxn>
                  <a:cxn ang="0">
                    <a:pos x="37" y="2"/>
                  </a:cxn>
                  <a:cxn ang="0">
                    <a:pos x="27" y="0"/>
                  </a:cxn>
                </a:cxnLst>
                <a:rect l="0" t="0" r="r" b="b"/>
                <a:pathLst>
                  <a:path w="52" h="60">
                    <a:moveTo>
                      <a:pt x="27" y="0"/>
                    </a:moveTo>
                    <a:lnTo>
                      <a:pt x="16" y="2"/>
                    </a:lnTo>
                    <a:lnTo>
                      <a:pt x="8" y="8"/>
                    </a:lnTo>
                    <a:lnTo>
                      <a:pt x="2" y="17"/>
                    </a:lnTo>
                    <a:lnTo>
                      <a:pt x="0" y="29"/>
                    </a:lnTo>
                    <a:lnTo>
                      <a:pt x="2" y="41"/>
                    </a:lnTo>
                    <a:lnTo>
                      <a:pt x="8" y="50"/>
                    </a:lnTo>
                    <a:lnTo>
                      <a:pt x="16" y="58"/>
                    </a:lnTo>
                    <a:lnTo>
                      <a:pt x="27" y="60"/>
                    </a:lnTo>
                    <a:lnTo>
                      <a:pt x="37" y="58"/>
                    </a:lnTo>
                    <a:lnTo>
                      <a:pt x="45" y="50"/>
                    </a:lnTo>
                    <a:lnTo>
                      <a:pt x="50" y="41"/>
                    </a:lnTo>
                    <a:lnTo>
                      <a:pt x="52" y="29"/>
                    </a:lnTo>
                    <a:lnTo>
                      <a:pt x="50" y="17"/>
                    </a:lnTo>
                    <a:lnTo>
                      <a:pt x="45" y="8"/>
                    </a:lnTo>
                    <a:lnTo>
                      <a:pt x="37" y="2"/>
                    </a:lnTo>
                    <a:lnTo>
                      <a:pt x="27"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38"/>
              <p:cNvSpPr>
                <a:spLocks/>
              </p:cNvSpPr>
              <p:nvPr/>
            </p:nvSpPr>
            <p:spPr bwMode="auto">
              <a:xfrm>
                <a:off x="3732" y="767"/>
                <a:ext cx="6" cy="25"/>
              </a:xfrm>
              <a:custGeom>
                <a:avLst/>
                <a:gdLst/>
                <a:ahLst/>
                <a:cxnLst>
                  <a:cxn ang="0">
                    <a:pos x="33" y="4"/>
                  </a:cxn>
                  <a:cxn ang="0">
                    <a:pos x="22" y="123"/>
                  </a:cxn>
                  <a:cxn ang="0">
                    <a:pos x="0" y="123"/>
                  </a:cxn>
                  <a:cxn ang="0">
                    <a:pos x="12" y="0"/>
                  </a:cxn>
                  <a:cxn ang="0">
                    <a:pos x="14" y="2"/>
                  </a:cxn>
                  <a:cxn ang="0">
                    <a:pos x="21" y="4"/>
                  </a:cxn>
                  <a:cxn ang="0">
                    <a:pos x="28" y="5"/>
                  </a:cxn>
                  <a:cxn ang="0">
                    <a:pos x="33" y="4"/>
                  </a:cxn>
                </a:cxnLst>
                <a:rect l="0" t="0" r="r" b="b"/>
                <a:pathLst>
                  <a:path w="33" h="123">
                    <a:moveTo>
                      <a:pt x="33" y="4"/>
                    </a:moveTo>
                    <a:lnTo>
                      <a:pt x="22" y="123"/>
                    </a:lnTo>
                    <a:lnTo>
                      <a:pt x="0" y="123"/>
                    </a:lnTo>
                    <a:lnTo>
                      <a:pt x="12" y="0"/>
                    </a:lnTo>
                    <a:lnTo>
                      <a:pt x="14" y="2"/>
                    </a:lnTo>
                    <a:lnTo>
                      <a:pt x="21" y="4"/>
                    </a:lnTo>
                    <a:lnTo>
                      <a:pt x="28" y="5"/>
                    </a:lnTo>
                    <a:lnTo>
                      <a:pt x="33" y="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39"/>
              <p:cNvSpPr>
                <a:spLocks/>
              </p:cNvSpPr>
              <p:nvPr/>
            </p:nvSpPr>
            <p:spPr bwMode="auto">
              <a:xfrm>
                <a:off x="3665" y="1092"/>
                <a:ext cx="7" cy="25"/>
              </a:xfrm>
              <a:custGeom>
                <a:avLst/>
                <a:gdLst/>
                <a:ahLst/>
                <a:cxnLst>
                  <a:cxn ang="0">
                    <a:pos x="34" y="5"/>
                  </a:cxn>
                  <a:cxn ang="0">
                    <a:pos x="22" y="124"/>
                  </a:cxn>
                  <a:cxn ang="0">
                    <a:pos x="0" y="124"/>
                  </a:cxn>
                  <a:cxn ang="0">
                    <a:pos x="11" y="0"/>
                  </a:cxn>
                  <a:cxn ang="0">
                    <a:pos x="14" y="1"/>
                  </a:cxn>
                  <a:cxn ang="0">
                    <a:pos x="21" y="3"/>
                  </a:cxn>
                  <a:cxn ang="0">
                    <a:pos x="28" y="6"/>
                  </a:cxn>
                  <a:cxn ang="0">
                    <a:pos x="34" y="5"/>
                  </a:cxn>
                </a:cxnLst>
                <a:rect l="0" t="0" r="r" b="b"/>
                <a:pathLst>
                  <a:path w="34" h="124">
                    <a:moveTo>
                      <a:pt x="34" y="5"/>
                    </a:moveTo>
                    <a:lnTo>
                      <a:pt x="22" y="124"/>
                    </a:lnTo>
                    <a:lnTo>
                      <a:pt x="0" y="124"/>
                    </a:lnTo>
                    <a:lnTo>
                      <a:pt x="11" y="0"/>
                    </a:lnTo>
                    <a:lnTo>
                      <a:pt x="14" y="1"/>
                    </a:lnTo>
                    <a:lnTo>
                      <a:pt x="21" y="3"/>
                    </a:lnTo>
                    <a:lnTo>
                      <a:pt x="28" y="6"/>
                    </a:lnTo>
                    <a:lnTo>
                      <a:pt x="34"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40"/>
              <p:cNvSpPr>
                <a:spLocks/>
              </p:cNvSpPr>
              <p:nvPr/>
            </p:nvSpPr>
            <p:spPr bwMode="auto">
              <a:xfrm>
                <a:off x="3667" y="830"/>
                <a:ext cx="92" cy="61"/>
              </a:xfrm>
              <a:custGeom>
                <a:avLst/>
                <a:gdLst/>
                <a:ahLst/>
                <a:cxnLst>
                  <a:cxn ang="0">
                    <a:pos x="35" y="25"/>
                  </a:cxn>
                  <a:cxn ang="0">
                    <a:pos x="96" y="0"/>
                  </a:cxn>
                  <a:cxn ang="0">
                    <a:pos x="427" y="42"/>
                  </a:cxn>
                  <a:cxn ang="0">
                    <a:pos x="460" y="83"/>
                  </a:cxn>
                  <a:cxn ang="0">
                    <a:pos x="420" y="279"/>
                  </a:cxn>
                  <a:cxn ang="0">
                    <a:pos x="372" y="303"/>
                  </a:cxn>
                  <a:cxn ang="0">
                    <a:pos x="7" y="248"/>
                  </a:cxn>
                  <a:cxn ang="0">
                    <a:pos x="0" y="197"/>
                  </a:cxn>
                  <a:cxn ang="0">
                    <a:pos x="35" y="25"/>
                  </a:cxn>
                </a:cxnLst>
                <a:rect l="0" t="0" r="r" b="b"/>
                <a:pathLst>
                  <a:path w="460" h="303">
                    <a:moveTo>
                      <a:pt x="35" y="25"/>
                    </a:moveTo>
                    <a:lnTo>
                      <a:pt x="96" y="0"/>
                    </a:lnTo>
                    <a:lnTo>
                      <a:pt x="427" y="42"/>
                    </a:lnTo>
                    <a:lnTo>
                      <a:pt x="460" y="83"/>
                    </a:lnTo>
                    <a:lnTo>
                      <a:pt x="420" y="279"/>
                    </a:lnTo>
                    <a:lnTo>
                      <a:pt x="372" y="303"/>
                    </a:lnTo>
                    <a:lnTo>
                      <a:pt x="7" y="248"/>
                    </a:lnTo>
                    <a:lnTo>
                      <a:pt x="0" y="197"/>
                    </a:lnTo>
                    <a:lnTo>
                      <a:pt x="35" y="2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42"/>
              <p:cNvSpPr>
                <a:spLocks/>
              </p:cNvSpPr>
              <p:nvPr/>
            </p:nvSpPr>
            <p:spPr bwMode="auto">
              <a:xfrm>
                <a:off x="3647" y="894"/>
                <a:ext cx="122" cy="23"/>
              </a:xfrm>
              <a:custGeom>
                <a:avLst/>
                <a:gdLst/>
                <a:ahLst/>
                <a:cxnLst>
                  <a:cxn ang="0">
                    <a:pos x="32" y="0"/>
                  </a:cxn>
                  <a:cxn ang="0">
                    <a:pos x="558" y="73"/>
                  </a:cxn>
                  <a:cxn ang="0">
                    <a:pos x="606" y="64"/>
                  </a:cxn>
                  <a:cxn ang="0">
                    <a:pos x="598" y="114"/>
                  </a:cxn>
                  <a:cxn ang="0">
                    <a:pos x="541" y="114"/>
                  </a:cxn>
                  <a:cxn ang="0">
                    <a:pos x="0" y="40"/>
                  </a:cxn>
                  <a:cxn ang="0">
                    <a:pos x="32" y="0"/>
                  </a:cxn>
                </a:cxnLst>
                <a:rect l="0" t="0" r="r" b="b"/>
                <a:pathLst>
                  <a:path w="606" h="114">
                    <a:moveTo>
                      <a:pt x="32" y="0"/>
                    </a:moveTo>
                    <a:lnTo>
                      <a:pt x="558" y="73"/>
                    </a:lnTo>
                    <a:lnTo>
                      <a:pt x="606" y="64"/>
                    </a:lnTo>
                    <a:lnTo>
                      <a:pt x="598" y="114"/>
                    </a:lnTo>
                    <a:lnTo>
                      <a:pt x="541" y="114"/>
                    </a:lnTo>
                    <a:lnTo>
                      <a:pt x="0" y="40"/>
                    </a:lnTo>
                    <a:lnTo>
                      <a:pt x="32" y="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149" name="Elbow Connector 148"/>
          <p:cNvCxnSpPr/>
          <p:nvPr/>
        </p:nvCxnSpPr>
        <p:spPr>
          <a:xfrm rot="5400000">
            <a:off x="6511452" y="1950408"/>
            <a:ext cx="1036937" cy="153620"/>
          </a:xfrm>
          <a:prstGeom prst="bentConnector3">
            <a:avLst>
              <a:gd name="adj1" fmla="val 397"/>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5371195" y="3595425"/>
            <a:ext cx="890625" cy="448055"/>
          </a:xfrm>
          <a:prstGeom prst="rect">
            <a:avLst/>
          </a:prstGeom>
          <a:solidFill>
            <a:srgbClr val="0077C0"/>
          </a:solidFill>
          <a:ln>
            <a:solidFill>
              <a:srgbClr val="007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p:cNvCxnSpPr/>
          <p:nvPr/>
        </p:nvCxnSpPr>
        <p:spPr>
          <a:xfrm flipV="1">
            <a:off x="4572000" y="3467405"/>
            <a:ext cx="0" cy="806505"/>
          </a:xfrm>
          <a:prstGeom prst="line">
            <a:avLst/>
          </a:prstGeom>
          <a:ln w="28575">
            <a:solidFill>
              <a:schemeClr val="tx1"/>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5" name="Rectangle 164"/>
          <p:cNvSpPr/>
          <p:nvPr/>
        </p:nvSpPr>
        <p:spPr>
          <a:xfrm>
            <a:off x="5724150" y="4273910"/>
            <a:ext cx="1613010" cy="38405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385803" y="4932932"/>
            <a:ext cx="991232" cy="576492"/>
          </a:xfrm>
          <a:prstGeom prst="rect">
            <a:avLst/>
          </a:prstGeom>
          <a:solidFill>
            <a:srgbClr val="0077C0">
              <a:alpha val="49804"/>
            </a:srgbClr>
          </a:solidFill>
          <a:ln>
            <a:solidFill>
              <a:srgbClr val="0077C0">
                <a:alpha val="3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6461143" y="4932932"/>
            <a:ext cx="991232" cy="576492"/>
          </a:xfrm>
          <a:prstGeom prst="rect">
            <a:avLst/>
          </a:prstGeom>
          <a:solidFill>
            <a:srgbClr val="FF0000"/>
          </a:solidFill>
          <a:ln w="19050" cap="flat" cmpd="sng" algn="ctr">
            <a:solidFill>
              <a:srgbClr val="FF0000"/>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514350">
              <a:lnSpc>
                <a:spcPct val="90000"/>
              </a:lnSpc>
              <a:spcBef>
                <a:spcPct val="50000"/>
              </a:spcBef>
            </a:pPr>
            <a:endParaRPr lang="en-US" sz="1800" dirty="0" smtClean="0">
              <a:solidFill>
                <a:schemeClr val="bg1"/>
              </a:solidFill>
              <a:latin typeface="Arial" charset="0"/>
              <a:cs typeface="Arial" pitchFamily="34" charset="0"/>
            </a:endParaRPr>
          </a:p>
        </p:txBody>
      </p:sp>
      <p:grpSp>
        <p:nvGrpSpPr>
          <p:cNvPr id="225" name="Group 301"/>
          <p:cNvGrpSpPr/>
          <p:nvPr/>
        </p:nvGrpSpPr>
        <p:grpSpPr>
          <a:xfrm>
            <a:off x="7721210" y="2353659"/>
            <a:ext cx="1224826" cy="1154797"/>
            <a:chOff x="7288492" y="2192980"/>
            <a:chExt cx="1648118" cy="1304600"/>
          </a:xfrm>
        </p:grpSpPr>
        <p:sp>
          <p:nvSpPr>
            <p:cNvPr id="176" name="Rectangle 175"/>
            <p:cNvSpPr/>
            <p:nvPr/>
          </p:nvSpPr>
          <p:spPr bwMode="auto">
            <a:xfrm>
              <a:off x="7288492" y="2192980"/>
              <a:ext cx="1648118" cy="1304600"/>
            </a:xfrm>
            <a:prstGeom prst="rect">
              <a:avLst/>
            </a:prstGeom>
            <a:solidFill>
              <a:schemeClr val="tx1">
                <a:lumMod val="50000"/>
                <a:lumOff val="50000"/>
              </a:schemeClr>
            </a:solidFill>
            <a:ln w="19050" cap="flat" cmpd="sng" algn="ctr">
              <a:no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algn="ctr" fontAlgn="base">
                <a:lnSpc>
                  <a:spcPct val="90000"/>
                </a:lnSpc>
                <a:spcBef>
                  <a:spcPct val="50000"/>
                </a:spcBef>
                <a:spcAft>
                  <a:spcPct val="0"/>
                </a:spcAft>
              </a:pPr>
              <a:r>
                <a:rPr lang="en-US" sz="1800" b="1" dirty="0" smtClean="0">
                  <a:solidFill>
                    <a:schemeClr val="bg1"/>
                  </a:solidFill>
                  <a:cs typeface="Arial" pitchFamily="34" charset="0"/>
                </a:rPr>
                <a:t>LEDs</a:t>
              </a:r>
            </a:p>
          </p:txBody>
        </p:sp>
        <p:grpSp>
          <p:nvGrpSpPr>
            <p:cNvPr id="226" name="Group 300"/>
            <p:cNvGrpSpPr/>
            <p:nvPr/>
          </p:nvGrpSpPr>
          <p:grpSpPr>
            <a:xfrm>
              <a:off x="7505505" y="2574291"/>
              <a:ext cx="1046460" cy="805741"/>
              <a:chOff x="7475025" y="2574291"/>
              <a:chExt cx="1046460" cy="805741"/>
            </a:xfrm>
          </p:grpSpPr>
          <p:sp>
            <p:nvSpPr>
              <p:cNvPr id="178" name="TextBox 177"/>
              <p:cNvSpPr txBox="1"/>
              <p:nvPr/>
            </p:nvSpPr>
            <p:spPr>
              <a:xfrm rot="5400000">
                <a:off x="7995966" y="2966048"/>
                <a:ext cx="328612" cy="123825"/>
              </a:xfrm>
              <a:prstGeom prst="rect">
                <a:avLst/>
              </a:prstGeom>
              <a:noFill/>
            </p:spPr>
            <p:txBody>
              <a:bodyPr wrap="square" lIns="0" tIns="0" rIns="0" bIns="0" rtlCol="0" anchor="ctr" anchorCtr="0">
                <a:noAutofit/>
              </a:bodyPr>
              <a:lstStyle/>
              <a:p>
                <a:pPr algn="ctr">
                  <a:lnSpc>
                    <a:spcPct val="90000"/>
                  </a:lnSpc>
                </a:pPr>
                <a:r>
                  <a:rPr lang="en-US" b="1" dirty="0" smtClean="0">
                    <a:solidFill>
                      <a:schemeClr val="bg1"/>
                    </a:solidFill>
                  </a:rPr>
                  <a:t>...</a:t>
                </a:r>
                <a:endParaRPr lang="en-US" b="1" dirty="0" err="1" smtClean="0">
                  <a:solidFill>
                    <a:schemeClr val="bg1"/>
                  </a:solidFill>
                </a:endParaRPr>
              </a:p>
            </p:txBody>
          </p:sp>
          <p:grpSp>
            <p:nvGrpSpPr>
              <p:cNvPr id="227" name="Group 276"/>
              <p:cNvGrpSpPr/>
              <p:nvPr/>
            </p:nvGrpSpPr>
            <p:grpSpPr>
              <a:xfrm>
                <a:off x="7475025" y="2574291"/>
                <a:ext cx="1046452" cy="314251"/>
                <a:chOff x="7537252" y="2447926"/>
                <a:chExt cx="1094275" cy="328612"/>
              </a:xfrm>
            </p:grpSpPr>
            <p:grpSp>
              <p:nvGrpSpPr>
                <p:cNvPr id="230" name="Group 250"/>
                <p:cNvGrpSpPr/>
                <p:nvPr/>
              </p:nvGrpSpPr>
              <p:grpSpPr>
                <a:xfrm>
                  <a:off x="7537252" y="2555111"/>
                  <a:ext cx="1094275" cy="221427"/>
                  <a:chOff x="7510463" y="2553217"/>
                  <a:chExt cx="1166542" cy="236050"/>
                </a:xfrm>
              </p:grpSpPr>
              <p:sp>
                <p:nvSpPr>
                  <p:cNvPr id="205" name="Isosceles Triangle 204"/>
                  <p:cNvSpPr/>
                  <p:nvPr/>
                </p:nvSpPr>
                <p:spPr bwMode="auto">
                  <a:xfrm rot="5400000">
                    <a:off x="7728573" y="2569497"/>
                    <a:ext cx="236049" cy="203490"/>
                  </a:xfrm>
                  <a:prstGeom prst="triangle">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cxnSp>
                <p:nvCxnSpPr>
                  <p:cNvPr id="206" name="Straight Connector 205"/>
                  <p:cNvCxnSpPr/>
                  <p:nvPr/>
                </p:nvCxnSpPr>
                <p:spPr bwMode="auto">
                  <a:xfrm rot="5400000">
                    <a:off x="7827158" y="2671242"/>
                    <a:ext cx="223842" cy="0"/>
                  </a:xfrm>
                  <a:prstGeom prst="line">
                    <a:avLst/>
                  </a:prstGeom>
                  <a:solidFill>
                    <a:schemeClr val="bg1"/>
                  </a:solidFill>
                  <a:ln w="22225" cap="flat" cmpd="sng" algn="ctr">
                    <a:solidFill>
                      <a:schemeClr val="bg1"/>
                    </a:solidFill>
                    <a:prstDash val="solid"/>
                    <a:round/>
                    <a:headEnd type="none" w="med" len="med"/>
                    <a:tailEnd type="none" w="med" len="med"/>
                  </a:ln>
                  <a:effectLst/>
                </p:spPr>
              </p:cxnSp>
              <p:cxnSp>
                <p:nvCxnSpPr>
                  <p:cNvPr id="207" name="Straight Connector 206"/>
                  <p:cNvCxnSpPr>
                    <a:stCxn id="205" idx="3"/>
                  </p:cNvCxnSpPr>
                  <p:nvPr/>
                </p:nvCxnSpPr>
                <p:spPr bwMode="auto">
                  <a:xfrm rot="10800000" flipV="1">
                    <a:off x="7510463" y="2671242"/>
                    <a:ext cx="234390" cy="1"/>
                  </a:xfrm>
                  <a:prstGeom prst="line">
                    <a:avLst/>
                  </a:prstGeom>
                  <a:solidFill>
                    <a:schemeClr val="hlink"/>
                  </a:solidFill>
                  <a:ln w="19050" cap="flat" cmpd="sng" algn="ctr">
                    <a:solidFill>
                      <a:schemeClr val="bg1"/>
                    </a:solidFill>
                    <a:prstDash val="solid"/>
                    <a:round/>
                    <a:headEnd type="none" w="med" len="med"/>
                    <a:tailEnd type="none" w="med" len="med"/>
                  </a:ln>
                  <a:effectLst/>
                </p:spPr>
              </p:cxnSp>
              <p:grpSp>
                <p:nvGrpSpPr>
                  <p:cNvPr id="231" name="Group 244"/>
                  <p:cNvGrpSpPr/>
                  <p:nvPr/>
                </p:nvGrpSpPr>
                <p:grpSpPr>
                  <a:xfrm>
                    <a:off x="8473515" y="2553218"/>
                    <a:ext cx="203490" cy="236049"/>
                    <a:chOff x="8473515" y="2553217"/>
                    <a:chExt cx="203490" cy="236049"/>
                  </a:xfrm>
                </p:grpSpPr>
                <p:sp>
                  <p:nvSpPr>
                    <p:cNvPr id="212" name="Isosceles Triangle 211"/>
                    <p:cNvSpPr/>
                    <p:nvPr/>
                  </p:nvSpPr>
                  <p:spPr bwMode="auto">
                    <a:xfrm rot="5400000">
                      <a:off x="8457235" y="2569497"/>
                      <a:ext cx="236049" cy="203490"/>
                    </a:xfrm>
                    <a:prstGeom prst="triangle">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cxnSp>
                  <p:nvCxnSpPr>
                    <p:cNvPr id="213" name="Straight Connector 212"/>
                    <p:cNvCxnSpPr/>
                    <p:nvPr/>
                  </p:nvCxnSpPr>
                  <p:spPr bwMode="auto">
                    <a:xfrm rot="5400000">
                      <a:off x="8555820" y="2671242"/>
                      <a:ext cx="223842" cy="0"/>
                    </a:xfrm>
                    <a:prstGeom prst="line">
                      <a:avLst/>
                    </a:prstGeom>
                    <a:solidFill>
                      <a:schemeClr val="bg1"/>
                    </a:solidFill>
                    <a:ln w="22225" cap="flat" cmpd="sng" algn="ctr">
                      <a:solidFill>
                        <a:schemeClr val="bg1"/>
                      </a:solidFill>
                      <a:prstDash val="solid"/>
                      <a:round/>
                      <a:headEnd type="none" w="med" len="med"/>
                      <a:tailEnd type="none" w="med" len="med"/>
                    </a:ln>
                    <a:effectLst/>
                  </p:spPr>
                </p:cxnSp>
              </p:grpSp>
              <p:cxnSp>
                <p:nvCxnSpPr>
                  <p:cNvPr id="209" name="Straight Connector 208"/>
                  <p:cNvCxnSpPr>
                    <a:stCxn id="205" idx="0"/>
                  </p:cNvCxnSpPr>
                  <p:nvPr/>
                </p:nvCxnSpPr>
                <p:spPr bwMode="auto">
                  <a:xfrm>
                    <a:off x="7948343" y="2671243"/>
                    <a:ext cx="100274" cy="0"/>
                  </a:xfrm>
                  <a:prstGeom prst="line">
                    <a:avLst/>
                  </a:prstGeom>
                  <a:solidFill>
                    <a:schemeClr val="hlink"/>
                  </a:solidFill>
                  <a:ln w="19050" cap="flat" cmpd="sng" algn="ctr">
                    <a:solidFill>
                      <a:schemeClr val="bg1"/>
                    </a:solidFill>
                    <a:prstDash val="solid"/>
                    <a:round/>
                    <a:headEnd type="none" w="med" len="med"/>
                    <a:tailEnd type="none" w="med" len="med"/>
                  </a:ln>
                  <a:effectLst/>
                </p:spPr>
              </p:cxnSp>
              <p:cxnSp>
                <p:nvCxnSpPr>
                  <p:cNvPr id="210" name="Straight Connector 209"/>
                  <p:cNvCxnSpPr>
                    <a:stCxn id="212" idx="3"/>
                  </p:cNvCxnSpPr>
                  <p:nvPr/>
                </p:nvCxnSpPr>
                <p:spPr bwMode="auto">
                  <a:xfrm rot="10800000" flipV="1">
                    <a:off x="8374857" y="2671243"/>
                    <a:ext cx="98659" cy="519"/>
                  </a:xfrm>
                  <a:prstGeom prst="line">
                    <a:avLst/>
                  </a:prstGeom>
                  <a:solidFill>
                    <a:schemeClr val="hlink"/>
                  </a:solidFill>
                  <a:ln w="19050" cap="flat" cmpd="sng" algn="ctr">
                    <a:solidFill>
                      <a:schemeClr val="bg1"/>
                    </a:solidFill>
                    <a:prstDash val="solid"/>
                    <a:round/>
                    <a:headEnd type="none" w="med" len="med"/>
                    <a:tailEnd type="none" w="med" len="med"/>
                  </a:ln>
                  <a:effectLst/>
                </p:spPr>
              </p:cxnSp>
              <p:cxnSp>
                <p:nvCxnSpPr>
                  <p:cNvPr id="211" name="Straight Connector 210"/>
                  <p:cNvCxnSpPr/>
                  <p:nvPr/>
                </p:nvCxnSpPr>
                <p:spPr bwMode="auto">
                  <a:xfrm>
                    <a:off x="8065292" y="2671762"/>
                    <a:ext cx="309563" cy="0"/>
                  </a:xfrm>
                  <a:prstGeom prst="line">
                    <a:avLst/>
                  </a:prstGeom>
                  <a:solidFill>
                    <a:schemeClr val="hlink"/>
                  </a:solidFill>
                  <a:ln w="19050" cap="flat" cmpd="sng" algn="ctr">
                    <a:solidFill>
                      <a:schemeClr val="bg1"/>
                    </a:solidFill>
                    <a:prstDash val="sysDot"/>
                    <a:round/>
                    <a:headEnd type="none" w="med" len="med"/>
                    <a:tailEnd type="none" w="med" len="med"/>
                  </a:ln>
                  <a:effectLst/>
                </p:spPr>
              </p:cxnSp>
            </p:grpSp>
            <p:grpSp>
              <p:nvGrpSpPr>
                <p:cNvPr id="232" name="Group 272"/>
                <p:cNvGrpSpPr/>
                <p:nvPr/>
              </p:nvGrpSpPr>
              <p:grpSpPr>
                <a:xfrm>
                  <a:off x="8465343" y="2447926"/>
                  <a:ext cx="154785" cy="123032"/>
                  <a:chOff x="7779543" y="2447926"/>
                  <a:chExt cx="154785" cy="123032"/>
                </a:xfrm>
              </p:grpSpPr>
              <p:cxnSp>
                <p:nvCxnSpPr>
                  <p:cNvPr id="203" name="Straight Arrow Connector 202"/>
                  <p:cNvCxnSpPr/>
                  <p:nvPr/>
                </p:nvCxnSpPr>
                <p:spPr bwMode="auto">
                  <a:xfrm rot="5400000" flipH="1" flipV="1">
                    <a:off x="7777957" y="2449512"/>
                    <a:ext cx="88107" cy="84935"/>
                  </a:xfrm>
                  <a:prstGeom prst="straightConnector1">
                    <a:avLst/>
                  </a:prstGeom>
                  <a:solidFill>
                    <a:schemeClr val="hlink"/>
                  </a:solidFill>
                  <a:ln w="19050" cap="flat" cmpd="sng" algn="ctr">
                    <a:solidFill>
                      <a:schemeClr val="bg1"/>
                    </a:solidFill>
                    <a:prstDash val="solid"/>
                    <a:round/>
                    <a:headEnd type="none" w="med" len="med"/>
                    <a:tailEnd type="stealth" w="med" len="med"/>
                  </a:ln>
                  <a:effectLst/>
                </p:spPr>
              </p:cxnSp>
              <p:cxnSp>
                <p:nvCxnSpPr>
                  <p:cNvPr id="204" name="Straight Arrow Connector 203"/>
                  <p:cNvCxnSpPr/>
                  <p:nvPr/>
                </p:nvCxnSpPr>
                <p:spPr bwMode="auto">
                  <a:xfrm rot="5400000" flipH="1" flipV="1">
                    <a:off x="7847807" y="2484437"/>
                    <a:ext cx="88107" cy="84935"/>
                  </a:xfrm>
                  <a:prstGeom prst="straightConnector1">
                    <a:avLst/>
                  </a:prstGeom>
                  <a:solidFill>
                    <a:schemeClr val="hlink"/>
                  </a:solidFill>
                  <a:ln w="19050" cap="flat" cmpd="sng" algn="ctr">
                    <a:solidFill>
                      <a:schemeClr val="bg1"/>
                    </a:solidFill>
                    <a:prstDash val="solid"/>
                    <a:round/>
                    <a:headEnd type="none" w="med" len="med"/>
                    <a:tailEnd type="stealth" w="med" len="med"/>
                  </a:ln>
                  <a:effectLst/>
                </p:spPr>
              </p:cxnSp>
            </p:grpSp>
            <p:grpSp>
              <p:nvGrpSpPr>
                <p:cNvPr id="234" name="Group 273"/>
                <p:cNvGrpSpPr/>
                <p:nvPr/>
              </p:nvGrpSpPr>
              <p:grpSpPr>
                <a:xfrm>
                  <a:off x="7782718" y="2447926"/>
                  <a:ext cx="154785" cy="123032"/>
                  <a:chOff x="7779543" y="2447926"/>
                  <a:chExt cx="154785" cy="123032"/>
                </a:xfrm>
              </p:grpSpPr>
              <p:cxnSp>
                <p:nvCxnSpPr>
                  <p:cNvPr id="201" name="Straight Arrow Connector 200"/>
                  <p:cNvCxnSpPr/>
                  <p:nvPr/>
                </p:nvCxnSpPr>
                <p:spPr bwMode="auto">
                  <a:xfrm rot="5400000" flipH="1" flipV="1">
                    <a:off x="7777957" y="2449512"/>
                    <a:ext cx="88107" cy="84935"/>
                  </a:xfrm>
                  <a:prstGeom prst="straightConnector1">
                    <a:avLst/>
                  </a:prstGeom>
                  <a:solidFill>
                    <a:schemeClr val="hlink"/>
                  </a:solidFill>
                  <a:ln w="19050" cap="flat" cmpd="sng" algn="ctr">
                    <a:solidFill>
                      <a:schemeClr val="bg1"/>
                    </a:solidFill>
                    <a:prstDash val="solid"/>
                    <a:round/>
                    <a:headEnd type="none" w="med" len="med"/>
                    <a:tailEnd type="stealth" w="med" len="med"/>
                  </a:ln>
                  <a:effectLst/>
                </p:spPr>
              </p:cxnSp>
              <p:cxnSp>
                <p:nvCxnSpPr>
                  <p:cNvPr id="202" name="Straight Arrow Connector 201"/>
                  <p:cNvCxnSpPr/>
                  <p:nvPr/>
                </p:nvCxnSpPr>
                <p:spPr bwMode="auto">
                  <a:xfrm rot="5400000" flipH="1" flipV="1">
                    <a:off x="7847807" y="2484437"/>
                    <a:ext cx="88107" cy="84935"/>
                  </a:xfrm>
                  <a:prstGeom prst="straightConnector1">
                    <a:avLst/>
                  </a:prstGeom>
                  <a:solidFill>
                    <a:schemeClr val="hlink"/>
                  </a:solidFill>
                  <a:ln w="19050" cap="flat" cmpd="sng" algn="ctr">
                    <a:solidFill>
                      <a:schemeClr val="bg1"/>
                    </a:solidFill>
                    <a:prstDash val="solid"/>
                    <a:round/>
                    <a:headEnd type="none" w="med" len="med"/>
                    <a:tailEnd type="stealth" w="med" len="med"/>
                  </a:ln>
                  <a:effectLst/>
                </p:spPr>
              </p:cxnSp>
            </p:grpSp>
          </p:grpSp>
          <p:grpSp>
            <p:nvGrpSpPr>
              <p:cNvPr id="235" name="Group 277"/>
              <p:cNvGrpSpPr/>
              <p:nvPr/>
            </p:nvGrpSpPr>
            <p:grpSpPr>
              <a:xfrm>
                <a:off x="7475025" y="3065781"/>
                <a:ext cx="1046452" cy="314251"/>
                <a:chOff x="7537252" y="2447926"/>
                <a:chExt cx="1094275" cy="328612"/>
              </a:xfrm>
            </p:grpSpPr>
            <p:grpSp>
              <p:nvGrpSpPr>
                <p:cNvPr id="237" name="Group 278"/>
                <p:cNvGrpSpPr/>
                <p:nvPr/>
              </p:nvGrpSpPr>
              <p:grpSpPr>
                <a:xfrm>
                  <a:off x="7537259" y="2555111"/>
                  <a:ext cx="1094276" cy="221427"/>
                  <a:chOff x="7510463" y="2553217"/>
                  <a:chExt cx="1166542" cy="236050"/>
                </a:xfrm>
              </p:grpSpPr>
              <p:sp>
                <p:nvSpPr>
                  <p:cNvPr id="189" name="Isosceles Triangle 188"/>
                  <p:cNvSpPr/>
                  <p:nvPr/>
                </p:nvSpPr>
                <p:spPr bwMode="auto">
                  <a:xfrm rot="5400000">
                    <a:off x="7728573" y="2569497"/>
                    <a:ext cx="236049" cy="203490"/>
                  </a:xfrm>
                  <a:prstGeom prst="triangle">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cxnSp>
                <p:nvCxnSpPr>
                  <p:cNvPr id="190" name="Straight Connector 189"/>
                  <p:cNvCxnSpPr/>
                  <p:nvPr/>
                </p:nvCxnSpPr>
                <p:spPr bwMode="auto">
                  <a:xfrm rot="5400000">
                    <a:off x="7827158" y="2671242"/>
                    <a:ext cx="223842" cy="0"/>
                  </a:xfrm>
                  <a:prstGeom prst="line">
                    <a:avLst/>
                  </a:prstGeom>
                  <a:solidFill>
                    <a:schemeClr val="bg1"/>
                  </a:solidFill>
                  <a:ln w="22225" cap="flat" cmpd="sng" algn="ctr">
                    <a:solidFill>
                      <a:schemeClr val="bg1"/>
                    </a:solidFill>
                    <a:prstDash val="solid"/>
                    <a:round/>
                    <a:headEnd type="none" w="med" len="med"/>
                    <a:tailEnd type="none" w="med" len="med"/>
                  </a:ln>
                  <a:effectLst/>
                </p:spPr>
              </p:cxnSp>
              <p:cxnSp>
                <p:nvCxnSpPr>
                  <p:cNvPr id="191" name="Straight Connector 190"/>
                  <p:cNvCxnSpPr>
                    <a:stCxn id="189" idx="3"/>
                  </p:cNvCxnSpPr>
                  <p:nvPr/>
                </p:nvCxnSpPr>
                <p:spPr bwMode="auto">
                  <a:xfrm rot="10800000" flipV="1">
                    <a:off x="7510463" y="2671242"/>
                    <a:ext cx="234390" cy="1"/>
                  </a:xfrm>
                  <a:prstGeom prst="line">
                    <a:avLst/>
                  </a:prstGeom>
                  <a:solidFill>
                    <a:schemeClr val="hlink"/>
                  </a:solidFill>
                  <a:ln w="19050" cap="flat" cmpd="sng" algn="ctr">
                    <a:solidFill>
                      <a:schemeClr val="bg1"/>
                    </a:solidFill>
                    <a:prstDash val="solid"/>
                    <a:round/>
                    <a:headEnd type="none" w="med" len="med"/>
                    <a:tailEnd type="none" w="med" len="med"/>
                  </a:ln>
                  <a:effectLst/>
                </p:spPr>
              </p:cxnSp>
              <p:grpSp>
                <p:nvGrpSpPr>
                  <p:cNvPr id="238" name="Group 288"/>
                  <p:cNvGrpSpPr/>
                  <p:nvPr/>
                </p:nvGrpSpPr>
                <p:grpSpPr>
                  <a:xfrm>
                    <a:off x="8473515" y="2553218"/>
                    <a:ext cx="203490" cy="236049"/>
                    <a:chOff x="8473515" y="2553217"/>
                    <a:chExt cx="203490" cy="236049"/>
                  </a:xfrm>
                </p:grpSpPr>
                <p:sp>
                  <p:nvSpPr>
                    <p:cNvPr id="196" name="Isosceles Triangle 195"/>
                    <p:cNvSpPr/>
                    <p:nvPr/>
                  </p:nvSpPr>
                  <p:spPr bwMode="auto">
                    <a:xfrm rot="5400000">
                      <a:off x="8457235" y="2569497"/>
                      <a:ext cx="236049" cy="203490"/>
                    </a:xfrm>
                    <a:prstGeom prst="triangle">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cxnSp>
                  <p:nvCxnSpPr>
                    <p:cNvPr id="197" name="Straight Connector 196"/>
                    <p:cNvCxnSpPr/>
                    <p:nvPr/>
                  </p:nvCxnSpPr>
                  <p:spPr bwMode="auto">
                    <a:xfrm rot="5400000">
                      <a:off x="8555820" y="2671242"/>
                      <a:ext cx="223842" cy="0"/>
                    </a:xfrm>
                    <a:prstGeom prst="line">
                      <a:avLst/>
                    </a:prstGeom>
                    <a:solidFill>
                      <a:schemeClr val="bg1"/>
                    </a:solidFill>
                    <a:ln w="22225" cap="flat" cmpd="sng" algn="ctr">
                      <a:solidFill>
                        <a:schemeClr val="bg1"/>
                      </a:solidFill>
                      <a:prstDash val="solid"/>
                      <a:round/>
                      <a:headEnd type="none" w="med" len="med"/>
                      <a:tailEnd type="none" w="med" len="med"/>
                    </a:ln>
                    <a:effectLst/>
                  </p:spPr>
                </p:cxnSp>
              </p:grpSp>
              <p:cxnSp>
                <p:nvCxnSpPr>
                  <p:cNvPr id="193" name="Straight Connector 192"/>
                  <p:cNvCxnSpPr>
                    <a:stCxn id="189" idx="0"/>
                  </p:cNvCxnSpPr>
                  <p:nvPr/>
                </p:nvCxnSpPr>
                <p:spPr bwMode="auto">
                  <a:xfrm>
                    <a:off x="7948343" y="2671243"/>
                    <a:ext cx="100274" cy="0"/>
                  </a:xfrm>
                  <a:prstGeom prst="line">
                    <a:avLst/>
                  </a:prstGeom>
                  <a:solidFill>
                    <a:schemeClr val="hlink"/>
                  </a:solidFill>
                  <a:ln w="19050" cap="flat" cmpd="sng" algn="ctr">
                    <a:solidFill>
                      <a:schemeClr val="bg1"/>
                    </a:solidFill>
                    <a:prstDash val="solid"/>
                    <a:round/>
                    <a:headEnd type="none" w="med" len="med"/>
                    <a:tailEnd type="none" w="med" len="med"/>
                  </a:ln>
                  <a:effectLst/>
                </p:spPr>
              </p:cxnSp>
              <p:cxnSp>
                <p:nvCxnSpPr>
                  <p:cNvPr id="194" name="Straight Connector 193"/>
                  <p:cNvCxnSpPr>
                    <a:stCxn id="196" idx="3"/>
                  </p:cNvCxnSpPr>
                  <p:nvPr/>
                </p:nvCxnSpPr>
                <p:spPr bwMode="auto">
                  <a:xfrm rot="10800000" flipV="1">
                    <a:off x="8374857" y="2671243"/>
                    <a:ext cx="98659" cy="519"/>
                  </a:xfrm>
                  <a:prstGeom prst="line">
                    <a:avLst/>
                  </a:prstGeom>
                  <a:solidFill>
                    <a:schemeClr val="hlink"/>
                  </a:solidFill>
                  <a:ln w="19050" cap="flat" cmpd="sng" algn="ctr">
                    <a:solidFill>
                      <a:schemeClr val="bg1"/>
                    </a:solidFill>
                    <a:prstDash val="solid"/>
                    <a:round/>
                    <a:headEnd type="none" w="med" len="med"/>
                    <a:tailEnd type="none" w="med" len="med"/>
                  </a:ln>
                  <a:effectLst/>
                </p:spPr>
              </p:cxnSp>
              <p:cxnSp>
                <p:nvCxnSpPr>
                  <p:cNvPr id="195" name="Straight Connector 194"/>
                  <p:cNvCxnSpPr/>
                  <p:nvPr/>
                </p:nvCxnSpPr>
                <p:spPr bwMode="auto">
                  <a:xfrm>
                    <a:off x="8065292" y="2671762"/>
                    <a:ext cx="309563" cy="0"/>
                  </a:xfrm>
                  <a:prstGeom prst="line">
                    <a:avLst/>
                  </a:prstGeom>
                  <a:solidFill>
                    <a:schemeClr val="hlink"/>
                  </a:solidFill>
                  <a:ln w="19050" cap="flat" cmpd="sng" algn="ctr">
                    <a:solidFill>
                      <a:schemeClr val="bg1"/>
                    </a:solidFill>
                    <a:prstDash val="sysDot"/>
                    <a:round/>
                    <a:headEnd type="none" w="med" len="med"/>
                    <a:tailEnd type="none" w="med" len="med"/>
                  </a:ln>
                  <a:effectLst/>
                </p:spPr>
              </p:cxnSp>
            </p:grpSp>
            <p:grpSp>
              <p:nvGrpSpPr>
                <p:cNvPr id="240" name="Group 279"/>
                <p:cNvGrpSpPr/>
                <p:nvPr/>
              </p:nvGrpSpPr>
              <p:grpSpPr>
                <a:xfrm>
                  <a:off x="8465343" y="2447926"/>
                  <a:ext cx="154785" cy="123032"/>
                  <a:chOff x="7779543" y="2447926"/>
                  <a:chExt cx="154785" cy="123032"/>
                </a:xfrm>
              </p:grpSpPr>
              <p:cxnSp>
                <p:nvCxnSpPr>
                  <p:cNvPr id="187" name="Straight Arrow Connector 186"/>
                  <p:cNvCxnSpPr/>
                  <p:nvPr/>
                </p:nvCxnSpPr>
                <p:spPr bwMode="auto">
                  <a:xfrm rot="5400000" flipH="1" flipV="1">
                    <a:off x="7777957" y="2449512"/>
                    <a:ext cx="88107" cy="84935"/>
                  </a:xfrm>
                  <a:prstGeom prst="straightConnector1">
                    <a:avLst/>
                  </a:prstGeom>
                  <a:solidFill>
                    <a:schemeClr val="hlink"/>
                  </a:solidFill>
                  <a:ln w="19050" cap="flat" cmpd="sng" algn="ctr">
                    <a:solidFill>
                      <a:schemeClr val="bg1"/>
                    </a:solidFill>
                    <a:prstDash val="solid"/>
                    <a:round/>
                    <a:headEnd type="none" w="med" len="med"/>
                    <a:tailEnd type="stealth" w="med" len="med"/>
                  </a:ln>
                  <a:effectLst/>
                </p:spPr>
              </p:cxnSp>
              <p:cxnSp>
                <p:nvCxnSpPr>
                  <p:cNvPr id="188" name="Straight Arrow Connector 187"/>
                  <p:cNvCxnSpPr/>
                  <p:nvPr/>
                </p:nvCxnSpPr>
                <p:spPr bwMode="auto">
                  <a:xfrm rot="5400000" flipH="1" flipV="1">
                    <a:off x="7847807" y="2484437"/>
                    <a:ext cx="88107" cy="84935"/>
                  </a:xfrm>
                  <a:prstGeom prst="straightConnector1">
                    <a:avLst/>
                  </a:prstGeom>
                  <a:solidFill>
                    <a:schemeClr val="hlink"/>
                  </a:solidFill>
                  <a:ln w="19050" cap="flat" cmpd="sng" algn="ctr">
                    <a:solidFill>
                      <a:schemeClr val="bg1"/>
                    </a:solidFill>
                    <a:prstDash val="solid"/>
                    <a:round/>
                    <a:headEnd type="none" w="med" len="med"/>
                    <a:tailEnd type="stealth" w="med" len="med"/>
                  </a:ln>
                  <a:effectLst/>
                </p:spPr>
              </p:cxnSp>
            </p:grpSp>
            <p:grpSp>
              <p:nvGrpSpPr>
                <p:cNvPr id="242" name="Group 280"/>
                <p:cNvGrpSpPr/>
                <p:nvPr/>
              </p:nvGrpSpPr>
              <p:grpSpPr>
                <a:xfrm>
                  <a:off x="7782718" y="2447926"/>
                  <a:ext cx="154785" cy="123032"/>
                  <a:chOff x="7779543" y="2447926"/>
                  <a:chExt cx="154785" cy="123032"/>
                </a:xfrm>
              </p:grpSpPr>
              <p:cxnSp>
                <p:nvCxnSpPr>
                  <p:cNvPr id="185" name="Straight Arrow Connector 184"/>
                  <p:cNvCxnSpPr/>
                  <p:nvPr/>
                </p:nvCxnSpPr>
                <p:spPr bwMode="auto">
                  <a:xfrm rot="5400000" flipH="1" flipV="1">
                    <a:off x="7777957" y="2449512"/>
                    <a:ext cx="88107" cy="84935"/>
                  </a:xfrm>
                  <a:prstGeom prst="straightConnector1">
                    <a:avLst/>
                  </a:prstGeom>
                  <a:solidFill>
                    <a:schemeClr val="hlink"/>
                  </a:solidFill>
                  <a:ln w="19050" cap="flat" cmpd="sng" algn="ctr">
                    <a:solidFill>
                      <a:schemeClr val="bg1"/>
                    </a:solidFill>
                    <a:prstDash val="solid"/>
                    <a:round/>
                    <a:headEnd type="none" w="med" len="med"/>
                    <a:tailEnd type="stealth" w="med" len="med"/>
                  </a:ln>
                  <a:effectLst/>
                </p:spPr>
              </p:cxnSp>
              <p:cxnSp>
                <p:nvCxnSpPr>
                  <p:cNvPr id="186" name="Straight Arrow Connector 185"/>
                  <p:cNvCxnSpPr/>
                  <p:nvPr/>
                </p:nvCxnSpPr>
                <p:spPr bwMode="auto">
                  <a:xfrm rot="5400000" flipH="1" flipV="1">
                    <a:off x="7847807" y="2484437"/>
                    <a:ext cx="88107" cy="84935"/>
                  </a:xfrm>
                  <a:prstGeom prst="straightConnector1">
                    <a:avLst/>
                  </a:prstGeom>
                  <a:solidFill>
                    <a:schemeClr val="hlink"/>
                  </a:solidFill>
                  <a:ln w="19050" cap="flat" cmpd="sng" algn="ctr">
                    <a:solidFill>
                      <a:schemeClr val="bg1"/>
                    </a:solidFill>
                    <a:prstDash val="solid"/>
                    <a:round/>
                    <a:headEnd type="none" w="med" len="med"/>
                    <a:tailEnd type="stealth" w="med" len="med"/>
                  </a:ln>
                  <a:effectLst/>
                </p:spPr>
              </p:cxnSp>
            </p:grpSp>
          </p:grpSp>
          <p:cxnSp>
            <p:nvCxnSpPr>
              <p:cNvPr id="181" name="Shape 297"/>
              <p:cNvCxnSpPr>
                <a:stCxn id="212" idx="0"/>
                <a:endCxn id="196" idx="0"/>
              </p:cNvCxnSpPr>
              <p:nvPr/>
            </p:nvCxnSpPr>
            <p:spPr bwMode="auto">
              <a:xfrm>
                <a:off x="8521477" y="2782669"/>
                <a:ext cx="8" cy="491490"/>
              </a:xfrm>
              <a:prstGeom prst="bentConnector3">
                <a:avLst>
                  <a:gd name="adj1" fmla="val 2147483647"/>
                </a:avLst>
              </a:prstGeom>
              <a:solidFill>
                <a:schemeClr val="hlink"/>
              </a:solidFill>
              <a:ln w="19050" cap="flat" cmpd="sng" algn="ctr">
                <a:solidFill>
                  <a:schemeClr val="bg1"/>
                </a:solidFill>
                <a:prstDash val="solid"/>
                <a:round/>
                <a:headEnd type="none" w="med" len="med"/>
                <a:tailEnd type="none" w="med" len="med"/>
              </a:ln>
              <a:effectLst/>
            </p:spPr>
          </p:cxnSp>
        </p:grpSp>
      </p:grpSp>
      <p:sp>
        <p:nvSpPr>
          <p:cNvPr id="214" name="Rectangle 213"/>
          <p:cNvSpPr/>
          <p:nvPr/>
        </p:nvSpPr>
        <p:spPr>
          <a:xfrm>
            <a:off x="7766913" y="3927847"/>
            <a:ext cx="991232" cy="768517"/>
          </a:xfrm>
          <a:prstGeom prst="rect">
            <a:avLst/>
          </a:prstGeom>
          <a:solidFill>
            <a:srgbClr val="0077C0"/>
          </a:solidFill>
          <a:ln>
            <a:solidFill>
              <a:srgbClr val="0077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412"/>
          <p:cNvGrpSpPr/>
          <p:nvPr/>
        </p:nvGrpSpPr>
        <p:grpSpPr>
          <a:xfrm rot="10800000">
            <a:off x="7798021" y="4623960"/>
            <a:ext cx="891364" cy="648479"/>
            <a:chOff x="3980739" y="5340686"/>
            <a:chExt cx="891364" cy="648479"/>
          </a:xfrm>
        </p:grpSpPr>
        <p:sp>
          <p:nvSpPr>
            <p:cNvPr id="219" name="Arc 218"/>
            <p:cNvSpPr/>
            <p:nvPr/>
          </p:nvSpPr>
          <p:spPr bwMode="auto">
            <a:xfrm rot="13500000">
              <a:off x="4235531" y="5352594"/>
              <a:ext cx="648479" cy="624664"/>
            </a:xfrm>
            <a:prstGeom prst="arc">
              <a:avLst/>
            </a:prstGeom>
            <a:noFill/>
            <a:ln w="19050" cap="flat" cmpd="sng" algn="ctr">
              <a:solidFill>
                <a:schemeClr val="bg1">
                  <a:lumMod val="50000"/>
                </a:schemeClr>
              </a:solidFill>
              <a:prstDash val="solid"/>
              <a:round/>
              <a:headEnd type="none" w="med" len="med"/>
              <a:tailEnd type="none" w="med" len="med"/>
            </a:ln>
            <a:effectLst/>
          </p:spPr>
          <p:txBody>
            <a:bodyPr rtlCol="0" anchor="ctr"/>
            <a:lstStyle/>
            <a:p>
              <a:pPr algn="ctr"/>
              <a:endParaRPr lang="en-US"/>
            </a:p>
          </p:txBody>
        </p:sp>
        <p:sp>
          <p:nvSpPr>
            <p:cNvPr id="220" name="Arc 219"/>
            <p:cNvSpPr/>
            <p:nvPr/>
          </p:nvSpPr>
          <p:spPr bwMode="auto">
            <a:xfrm rot="13500000">
              <a:off x="4102181" y="5352594"/>
              <a:ext cx="648479" cy="624664"/>
            </a:xfrm>
            <a:prstGeom prst="arc">
              <a:avLst/>
            </a:prstGeom>
            <a:noFill/>
            <a:ln w="19050" cap="flat" cmpd="sng" algn="ctr">
              <a:solidFill>
                <a:schemeClr val="bg1">
                  <a:lumMod val="50000"/>
                </a:schemeClr>
              </a:solidFill>
              <a:prstDash val="solid"/>
              <a:round/>
              <a:headEnd type="none" w="med" len="med"/>
              <a:tailEnd type="none" w="med" len="med"/>
            </a:ln>
            <a:effectLst/>
          </p:spPr>
          <p:txBody>
            <a:bodyPr rtlCol="0" anchor="ctr"/>
            <a:lstStyle/>
            <a:p>
              <a:pPr algn="ctr"/>
              <a:endParaRPr lang="en-US"/>
            </a:p>
          </p:txBody>
        </p:sp>
        <p:sp>
          <p:nvSpPr>
            <p:cNvPr id="221" name="Arc 220"/>
            <p:cNvSpPr/>
            <p:nvPr/>
          </p:nvSpPr>
          <p:spPr bwMode="auto">
            <a:xfrm rot="13500000">
              <a:off x="3968831" y="5352594"/>
              <a:ext cx="648479" cy="624664"/>
            </a:xfrm>
            <a:prstGeom prst="arc">
              <a:avLst/>
            </a:prstGeom>
            <a:noFill/>
            <a:ln w="19050" cap="flat" cmpd="sng" algn="ctr">
              <a:solidFill>
                <a:schemeClr val="bg1">
                  <a:lumMod val="50000"/>
                </a:schemeClr>
              </a:solidFill>
              <a:prstDash val="solid"/>
              <a:round/>
              <a:headEnd type="none" w="med" len="med"/>
              <a:tailEnd type="none" w="med" len="med"/>
            </a:ln>
            <a:effectLst/>
          </p:spPr>
          <p:txBody>
            <a:bodyPr rtlCol="0" anchor="ctr"/>
            <a:lstStyle/>
            <a:p>
              <a:pPr algn="ctr"/>
              <a:endParaRPr lang="en-US"/>
            </a:p>
          </p:txBody>
        </p:sp>
      </p:grpSp>
      <p:sp>
        <p:nvSpPr>
          <p:cNvPr id="222" name="Isosceles Triangle 221"/>
          <p:cNvSpPr/>
          <p:nvPr/>
        </p:nvSpPr>
        <p:spPr bwMode="auto">
          <a:xfrm rot="10800000">
            <a:off x="7858618" y="4841163"/>
            <a:ext cx="409575" cy="248307"/>
          </a:xfrm>
          <a:prstGeom prst="triangle">
            <a:avLst/>
          </a:prstGeom>
          <a:ln w="381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50000"/>
              </a:spcBef>
              <a:spcAft>
                <a:spcPct val="0"/>
              </a:spcAft>
              <a:buClrTx/>
              <a:buSzTx/>
              <a:buFontTx/>
              <a:buNone/>
              <a:tabLst/>
            </a:pPr>
            <a:endParaRPr kumimoji="0" lang="en-US" sz="2400" b="1" i="0" u="none" strike="noStrike" cap="none" normalizeH="0" baseline="0" dirty="0" err="1" smtClean="0">
              <a:ln>
                <a:noFill/>
              </a:ln>
              <a:solidFill>
                <a:schemeClr val="bg1"/>
              </a:solidFill>
              <a:effectLst/>
              <a:cs typeface="Arial" pitchFamily="34" charset="0"/>
            </a:endParaRPr>
          </a:p>
        </p:txBody>
      </p:sp>
      <p:cxnSp>
        <p:nvCxnSpPr>
          <p:cNvPr id="223" name="Straight Connector 222"/>
          <p:cNvCxnSpPr>
            <a:stCxn id="222" idx="0"/>
            <a:endCxn id="222" idx="3"/>
          </p:cNvCxnSpPr>
          <p:nvPr/>
        </p:nvCxnSpPr>
        <p:spPr bwMode="auto">
          <a:xfrm flipV="1">
            <a:off x="8063405" y="4841163"/>
            <a:ext cx="0" cy="248307"/>
          </a:xfrm>
          <a:prstGeom prst="line">
            <a:avLst/>
          </a:prstGeom>
          <a:solidFill>
            <a:schemeClr val="hlink"/>
          </a:solidFill>
          <a:ln w="28575" cap="flat" cmpd="sng" algn="ctr">
            <a:solidFill>
              <a:schemeClr val="tx1"/>
            </a:solidFill>
            <a:prstDash val="solid"/>
            <a:round/>
            <a:headEnd type="none" w="med" len="med"/>
            <a:tailEnd type="none" w="med" len="med"/>
          </a:ln>
          <a:effectLst/>
        </p:spPr>
      </p:cxnSp>
      <p:sp>
        <p:nvSpPr>
          <p:cNvPr id="224" name="TextBox 223"/>
          <p:cNvSpPr txBox="1"/>
          <p:nvPr/>
        </p:nvSpPr>
        <p:spPr>
          <a:xfrm>
            <a:off x="7605995" y="5387655"/>
            <a:ext cx="1452497" cy="385938"/>
          </a:xfrm>
          <a:prstGeom prst="rect">
            <a:avLst/>
          </a:prstGeom>
          <a:noFill/>
        </p:spPr>
        <p:txBody>
          <a:bodyPr wrap="square" lIns="0" tIns="0" rIns="0" bIns="0" rtlCol="0" anchor="b" anchorCtr="0">
            <a:noAutofit/>
          </a:bodyPr>
          <a:lstStyle/>
          <a:p>
            <a:pPr algn="ctr">
              <a:lnSpc>
                <a:spcPct val="90000"/>
              </a:lnSpc>
            </a:pPr>
            <a:r>
              <a:rPr lang="en-US" sz="1200" b="1" i="1" dirty="0" err="1" smtClean="0"/>
              <a:t>ZigBee</a:t>
            </a:r>
            <a:r>
              <a:rPr lang="en-US" sz="1200" b="1" i="1" dirty="0" smtClean="0"/>
              <a:t>™, 6LoWPan</a:t>
            </a:r>
          </a:p>
          <a:p>
            <a:pPr algn="ctr">
              <a:lnSpc>
                <a:spcPct val="90000"/>
              </a:lnSpc>
            </a:pPr>
            <a:r>
              <a:rPr lang="en-US" sz="1200" b="1" i="1" dirty="0" err="1" smtClean="0"/>
              <a:t>Zwave</a:t>
            </a:r>
            <a:r>
              <a:rPr lang="en-US" sz="1200" b="1" i="1" dirty="0" smtClean="0"/>
              <a:t>, </a:t>
            </a:r>
            <a:r>
              <a:rPr lang="en-US" sz="1200" b="1" i="1" dirty="0" err="1" smtClean="0"/>
              <a:t>Enocean</a:t>
            </a:r>
            <a:r>
              <a:rPr lang="en-US" sz="1200" b="1" i="1" dirty="0" smtClean="0"/>
              <a:t>, </a:t>
            </a:r>
            <a:r>
              <a:rPr lang="en-US" sz="1200" b="1" i="1" dirty="0" err="1" smtClean="0"/>
              <a:t>WiFi</a:t>
            </a:r>
            <a:r>
              <a:rPr lang="en-US" sz="1200" b="1" i="1" dirty="0" smtClean="0"/>
              <a:t>. BT</a:t>
            </a:r>
          </a:p>
        </p:txBody>
      </p:sp>
      <p:cxnSp>
        <p:nvCxnSpPr>
          <p:cNvPr id="229" name="Straight Connector 228"/>
          <p:cNvCxnSpPr/>
          <p:nvPr/>
        </p:nvCxnSpPr>
        <p:spPr>
          <a:xfrm flipV="1">
            <a:off x="8066855" y="5042010"/>
            <a:ext cx="0" cy="1920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4648810" y="5886920"/>
            <a:ext cx="2541070" cy="211755"/>
          </a:xfrm>
          <a:prstGeom prst="rect">
            <a:avLst/>
          </a:prstGeom>
          <a:noFill/>
        </p:spPr>
        <p:txBody>
          <a:bodyPr wrap="square" lIns="0" tIns="0" rIns="0" bIns="0" rtlCol="0" anchor="b" anchorCtr="0">
            <a:noAutofit/>
          </a:bodyPr>
          <a:lstStyle/>
          <a:p>
            <a:pPr algn="ctr">
              <a:lnSpc>
                <a:spcPct val="90000"/>
              </a:lnSpc>
            </a:pPr>
            <a:r>
              <a:rPr lang="en-US" sz="1200" b="1" i="1" dirty="0" smtClean="0"/>
              <a:t>Ethernet, DALI, DMX512, etc</a:t>
            </a:r>
          </a:p>
        </p:txBody>
      </p:sp>
      <p:cxnSp>
        <p:nvCxnSpPr>
          <p:cNvPr id="241" name="Straight Arrow Connector 240"/>
          <p:cNvCxnSpPr/>
          <p:nvPr/>
        </p:nvCxnSpPr>
        <p:spPr>
          <a:xfrm flipV="1">
            <a:off x="6645870" y="3467405"/>
            <a:ext cx="0" cy="806505"/>
          </a:xfrm>
          <a:prstGeom prst="straightConnector1">
            <a:avLst/>
          </a:prstGeom>
          <a:ln w="28575">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5570530" y="4043480"/>
            <a:ext cx="0" cy="7681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a:off x="5570530" y="4811580"/>
            <a:ext cx="1574605"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6261820" y="4811580"/>
            <a:ext cx="0" cy="11521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7145135" y="4811580"/>
            <a:ext cx="0" cy="11521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V="1">
            <a:off x="6953110" y="4619555"/>
            <a:ext cx="0" cy="307241"/>
          </a:xfrm>
          <a:prstGeom prst="straightConnector1">
            <a:avLst/>
          </a:prstGeom>
          <a:ln w="28575">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flipV="1">
            <a:off x="5916175" y="4619555"/>
            <a:ext cx="0" cy="307241"/>
          </a:xfrm>
          <a:prstGeom prst="straightConnector1">
            <a:avLst/>
          </a:prstGeom>
          <a:ln w="28575">
            <a:solidFill>
              <a:schemeClr val="tx1"/>
            </a:solidFill>
            <a:prstDash val="soli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a:xfrm>
            <a:off x="347450" y="6040540"/>
            <a:ext cx="230217" cy="192024"/>
          </a:xfrm>
          <a:prstGeom prst="rect">
            <a:avLst/>
          </a:prstGeom>
          <a:solidFill>
            <a:schemeClr val="tx1">
              <a:lumMod val="50000"/>
              <a:lumOff val="50000"/>
            </a:schemeClr>
          </a:solidFill>
          <a:ln w="19050" cap="flat" cmpd="sng" algn="ctr">
            <a:solidFill>
              <a:schemeClr val="tx1">
                <a:lumMod val="50000"/>
                <a:lumOff val="50000"/>
              </a:schemeClr>
            </a:solidFill>
            <a:prstDash val="solid"/>
            <a:round/>
            <a:headEnd type="none" w="med" len="med"/>
            <a:tailEnd type="none" w="med" len="med"/>
          </a:ln>
          <a:effectLst/>
        </p:spPr>
        <p:txBody>
          <a:bodyPr vert="horz" wrap="square" lIns="0" tIns="45720" rIns="0" bIns="45720" numCol="1" rtlCol="0" anchor="t" anchorCtr="0" compatLnSpc="1">
            <a:prstTxWarp prst="textNoShape">
              <a:avLst/>
            </a:prstTxWarp>
          </a:bodyPr>
          <a:lstStyle/>
          <a:p>
            <a:pPr marL="514350">
              <a:lnSpc>
                <a:spcPct val="90000"/>
              </a:lnSpc>
              <a:spcBef>
                <a:spcPct val="50000"/>
              </a:spcBef>
            </a:pPr>
            <a:endParaRPr lang="en-US" sz="1800" dirty="0" smtClean="0">
              <a:solidFill>
                <a:schemeClr val="bg1"/>
              </a:solidFill>
              <a:latin typeface="Arial" charset="0"/>
              <a:cs typeface="Arial" pitchFamily="34" charset="0"/>
            </a:endParaRPr>
          </a:p>
        </p:txBody>
      </p:sp>
      <p:sp>
        <p:nvSpPr>
          <p:cNvPr id="264" name="TextBox 263"/>
          <p:cNvSpPr txBox="1"/>
          <p:nvPr/>
        </p:nvSpPr>
        <p:spPr>
          <a:xfrm>
            <a:off x="539475" y="5993971"/>
            <a:ext cx="1435008" cy="276999"/>
          </a:xfrm>
          <a:prstGeom prst="rect">
            <a:avLst/>
          </a:prstGeom>
          <a:noFill/>
        </p:spPr>
        <p:txBody>
          <a:bodyPr wrap="none" rtlCol="0">
            <a:spAutoFit/>
          </a:bodyPr>
          <a:lstStyle/>
          <a:p>
            <a:r>
              <a:rPr lang="en-US" sz="1200" i="1" dirty="0" smtClean="0"/>
              <a:t>3</a:t>
            </a:r>
            <a:r>
              <a:rPr lang="en-US" sz="1200" i="1" baseline="30000" dirty="0" smtClean="0"/>
              <a:t>rd</a:t>
            </a:r>
            <a:r>
              <a:rPr lang="en-US" sz="1200" i="1" dirty="0" smtClean="0"/>
              <a:t> party solution</a:t>
            </a:r>
            <a:endParaRPr lang="en-US" sz="1200" i="1" dirty="0"/>
          </a:p>
        </p:txBody>
      </p:sp>
      <p:sp>
        <p:nvSpPr>
          <p:cNvPr id="171" name="Freeform 170"/>
          <p:cNvSpPr/>
          <p:nvPr/>
        </p:nvSpPr>
        <p:spPr>
          <a:xfrm>
            <a:off x="4027918" y="4275746"/>
            <a:ext cx="1091013" cy="726392"/>
          </a:xfrm>
          <a:custGeom>
            <a:avLst/>
            <a:gdLst>
              <a:gd name="connsiteX0" fmla="*/ 0 w 1091013"/>
              <a:gd name="connsiteY0" fmla="*/ 0 h 726392"/>
              <a:gd name="connsiteX1" fmla="*/ 1091013 w 1091013"/>
              <a:gd name="connsiteY1" fmla="*/ 0 h 726392"/>
              <a:gd name="connsiteX2" fmla="*/ 1091013 w 1091013"/>
              <a:gd name="connsiteY2" fmla="*/ 726392 h 726392"/>
              <a:gd name="connsiteX3" fmla="*/ 0 w 1091013"/>
              <a:gd name="connsiteY3" fmla="*/ 0 h 726392"/>
            </a:gdLst>
            <a:ahLst/>
            <a:cxnLst>
              <a:cxn ang="0">
                <a:pos x="connsiteX0" y="connsiteY0"/>
              </a:cxn>
              <a:cxn ang="0">
                <a:pos x="connsiteX1" y="connsiteY1"/>
              </a:cxn>
              <a:cxn ang="0">
                <a:pos x="connsiteX2" y="connsiteY2"/>
              </a:cxn>
              <a:cxn ang="0">
                <a:pos x="connsiteX3" y="connsiteY3"/>
              </a:cxn>
            </a:cxnLst>
            <a:rect l="l" t="t" r="r" b="b"/>
            <a:pathLst>
              <a:path w="1091013" h="726392">
                <a:moveTo>
                  <a:pt x="0" y="0"/>
                </a:moveTo>
                <a:lnTo>
                  <a:pt x="1091013" y="0"/>
                </a:lnTo>
                <a:lnTo>
                  <a:pt x="1091013" y="726392"/>
                </a:lnTo>
                <a:lnTo>
                  <a:pt x="0"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a:off x="6642100" y="2546350"/>
            <a:ext cx="541440" cy="539750"/>
          </a:xfrm>
          <a:custGeom>
            <a:avLst/>
            <a:gdLst>
              <a:gd name="connsiteX0" fmla="*/ 0 w 1264777"/>
              <a:gd name="connsiteY0" fmla="*/ 0 h 922945"/>
              <a:gd name="connsiteX1" fmla="*/ 1261928 w 1264777"/>
              <a:gd name="connsiteY1" fmla="*/ 2848 h 922945"/>
              <a:gd name="connsiteX2" fmla="*/ 1264777 w 1264777"/>
              <a:gd name="connsiteY2" fmla="*/ 922945 h 922945"/>
              <a:gd name="connsiteX3" fmla="*/ 0 w 1264777"/>
              <a:gd name="connsiteY3" fmla="*/ 0 h 922945"/>
            </a:gdLst>
            <a:ahLst/>
            <a:cxnLst>
              <a:cxn ang="0">
                <a:pos x="connsiteX0" y="connsiteY0"/>
              </a:cxn>
              <a:cxn ang="0">
                <a:pos x="connsiteX1" y="connsiteY1"/>
              </a:cxn>
              <a:cxn ang="0">
                <a:pos x="connsiteX2" y="connsiteY2"/>
              </a:cxn>
              <a:cxn ang="0">
                <a:pos x="connsiteX3" y="connsiteY3"/>
              </a:cxn>
            </a:cxnLst>
            <a:rect l="l" t="t" r="r" b="b"/>
            <a:pathLst>
              <a:path w="1264777" h="922945">
                <a:moveTo>
                  <a:pt x="0" y="0"/>
                </a:moveTo>
                <a:lnTo>
                  <a:pt x="1261928" y="2848"/>
                </a:lnTo>
                <a:cubicBezTo>
                  <a:pt x="1262878" y="309547"/>
                  <a:pt x="1263827" y="616246"/>
                  <a:pt x="1264777" y="922945"/>
                </a:cubicBezTo>
                <a:lnTo>
                  <a:pt x="0"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178"/>
          <p:cNvSpPr/>
          <p:nvPr/>
        </p:nvSpPr>
        <p:spPr>
          <a:xfrm>
            <a:off x="5370871" y="3591232"/>
            <a:ext cx="892277" cy="454742"/>
          </a:xfrm>
          <a:custGeom>
            <a:avLst/>
            <a:gdLst>
              <a:gd name="connsiteX0" fmla="*/ 0 w 892277"/>
              <a:gd name="connsiteY0" fmla="*/ 0 h 454742"/>
              <a:gd name="connsiteX1" fmla="*/ 889819 w 892277"/>
              <a:gd name="connsiteY1" fmla="*/ 0 h 454742"/>
              <a:gd name="connsiteX2" fmla="*/ 892277 w 892277"/>
              <a:gd name="connsiteY2" fmla="*/ 454742 h 454742"/>
              <a:gd name="connsiteX3" fmla="*/ 0 w 892277"/>
              <a:gd name="connsiteY3" fmla="*/ 0 h 454742"/>
            </a:gdLst>
            <a:ahLst/>
            <a:cxnLst>
              <a:cxn ang="0">
                <a:pos x="connsiteX0" y="connsiteY0"/>
              </a:cxn>
              <a:cxn ang="0">
                <a:pos x="connsiteX1" y="connsiteY1"/>
              </a:cxn>
              <a:cxn ang="0">
                <a:pos x="connsiteX2" y="connsiteY2"/>
              </a:cxn>
              <a:cxn ang="0">
                <a:pos x="connsiteX3" y="connsiteY3"/>
              </a:cxn>
            </a:cxnLst>
            <a:rect l="l" t="t" r="r" b="b"/>
            <a:pathLst>
              <a:path w="892277" h="454742">
                <a:moveTo>
                  <a:pt x="0" y="0"/>
                </a:moveTo>
                <a:lnTo>
                  <a:pt x="889819" y="0"/>
                </a:lnTo>
                <a:cubicBezTo>
                  <a:pt x="890638" y="151581"/>
                  <a:pt x="891458" y="303161"/>
                  <a:pt x="892277" y="454742"/>
                </a:cubicBezTo>
                <a:lnTo>
                  <a:pt x="0"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Freeform 179"/>
          <p:cNvSpPr/>
          <p:nvPr/>
        </p:nvSpPr>
        <p:spPr>
          <a:xfrm>
            <a:off x="5390535" y="4935794"/>
            <a:ext cx="983226" cy="565354"/>
          </a:xfrm>
          <a:custGeom>
            <a:avLst/>
            <a:gdLst>
              <a:gd name="connsiteX0" fmla="*/ 0 w 983226"/>
              <a:gd name="connsiteY0" fmla="*/ 0 h 565354"/>
              <a:gd name="connsiteX1" fmla="*/ 983226 w 983226"/>
              <a:gd name="connsiteY1" fmla="*/ 0 h 565354"/>
              <a:gd name="connsiteX2" fmla="*/ 983226 w 983226"/>
              <a:gd name="connsiteY2" fmla="*/ 565354 h 565354"/>
              <a:gd name="connsiteX3" fmla="*/ 0 w 983226"/>
              <a:gd name="connsiteY3" fmla="*/ 0 h 565354"/>
            </a:gdLst>
            <a:ahLst/>
            <a:cxnLst>
              <a:cxn ang="0">
                <a:pos x="connsiteX0" y="connsiteY0"/>
              </a:cxn>
              <a:cxn ang="0">
                <a:pos x="connsiteX1" y="connsiteY1"/>
              </a:cxn>
              <a:cxn ang="0">
                <a:pos x="connsiteX2" y="connsiteY2"/>
              </a:cxn>
              <a:cxn ang="0">
                <a:pos x="connsiteX3" y="connsiteY3"/>
              </a:cxn>
            </a:cxnLst>
            <a:rect l="l" t="t" r="r" b="b"/>
            <a:pathLst>
              <a:path w="983226" h="565354">
                <a:moveTo>
                  <a:pt x="0" y="0"/>
                </a:moveTo>
                <a:lnTo>
                  <a:pt x="983226" y="0"/>
                </a:lnTo>
                <a:lnTo>
                  <a:pt x="983226" y="565354"/>
                </a:lnTo>
                <a:lnTo>
                  <a:pt x="0"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183"/>
          <p:cNvSpPr/>
          <p:nvPr/>
        </p:nvSpPr>
        <p:spPr>
          <a:xfrm>
            <a:off x="7766790" y="3924066"/>
            <a:ext cx="995743" cy="776960"/>
          </a:xfrm>
          <a:custGeom>
            <a:avLst/>
            <a:gdLst>
              <a:gd name="connsiteX0" fmla="*/ 0 w 995743"/>
              <a:gd name="connsiteY0" fmla="*/ 0 h 776960"/>
              <a:gd name="connsiteX1" fmla="*/ 990133 w 995743"/>
              <a:gd name="connsiteY1" fmla="*/ 0 h 776960"/>
              <a:gd name="connsiteX2" fmla="*/ 995743 w 995743"/>
              <a:gd name="connsiteY2" fmla="*/ 776960 h 776960"/>
              <a:gd name="connsiteX3" fmla="*/ 0 w 995743"/>
              <a:gd name="connsiteY3" fmla="*/ 0 h 776960"/>
            </a:gdLst>
            <a:ahLst/>
            <a:cxnLst>
              <a:cxn ang="0">
                <a:pos x="connsiteX0" y="connsiteY0"/>
              </a:cxn>
              <a:cxn ang="0">
                <a:pos x="connsiteX1" y="connsiteY1"/>
              </a:cxn>
              <a:cxn ang="0">
                <a:pos x="connsiteX2" y="connsiteY2"/>
              </a:cxn>
              <a:cxn ang="0">
                <a:pos x="connsiteX3" y="connsiteY3"/>
              </a:cxn>
            </a:cxnLst>
            <a:rect l="l" t="t" r="r" b="b"/>
            <a:pathLst>
              <a:path w="995743" h="776960">
                <a:moveTo>
                  <a:pt x="0" y="0"/>
                </a:moveTo>
                <a:lnTo>
                  <a:pt x="990133" y="0"/>
                </a:lnTo>
                <a:lnTo>
                  <a:pt x="995743" y="776960"/>
                </a:lnTo>
                <a:lnTo>
                  <a:pt x="0" y="0"/>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xtBox 198"/>
          <p:cNvSpPr txBox="1"/>
          <p:nvPr/>
        </p:nvSpPr>
        <p:spPr>
          <a:xfrm>
            <a:off x="3995925" y="4234097"/>
            <a:ext cx="1152150" cy="807913"/>
          </a:xfrm>
          <a:prstGeom prst="rect">
            <a:avLst/>
          </a:prstGeom>
          <a:noFill/>
        </p:spPr>
        <p:txBody>
          <a:bodyPr wrap="square" rtlCol="0">
            <a:spAutoFit/>
          </a:bodyPr>
          <a:lstStyle/>
          <a:p>
            <a:pPr algn="ctr"/>
            <a:r>
              <a:rPr lang="en-US" sz="1800" dirty="0" smtClean="0">
                <a:solidFill>
                  <a:schemeClr val="bg1"/>
                </a:solidFill>
              </a:rPr>
              <a:t>Wired</a:t>
            </a:r>
          </a:p>
          <a:p>
            <a:pPr algn="ctr"/>
            <a:r>
              <a:rPr lang="en-US" sz="1800" dirty="0" smtClean="0">
                <a:solidFill>
                  <a:schemeClr val="bg1"/>
                </a:solidFill>
              </a:rPr>
              <a:t>Comms</a:t>
            </a:r>
          </a:p>
          <a:p>
            <a:pPr algn="ctr"/>
            <a:r>
              <a:rPr lang="en-US" sz="1050" dirty="0" smtClean="0">
                <a:solidFill>
                  <a:schemeClr val="bg1"/>
                </a:solidFill>
              </a:rPr>
              <a:t>(PLC)</a:t>
            </a:r>
            <a:endParaRPr lang="en-US" sz="1050" dirty="0">
              <a:solidFill>
                <a:schemeClr val="bg1"/>
              </a:solidFill>
            </a:endParaRPr>
          </a:p>
        </p:txBody>
      </p:sp>
      <p:sp>
        <p:nvSpPr>
          <p:cNvPr id="200" name="TextBox 199"/>
          <p:cNvSpPr txBox="1"/>
          <p:nvPr/>
        </p:nvSpPr>
        <p:spPr>
          <a:xfrm>
            <a:off x="5724150" y="2519980"/>
            <a:ext cx="1641586" cy="969496"/>
          </a:xfrm>
          <a:prstGeom prst="rect">
            <a:avLst/>
          </a:prstGeom>
          <a:noFill/>
        </p:spPr>
        <p:txBody>
          <a:bodyPr wrap="square" rtlCol="0">
            <a:spAutoFit/>
          </a:bodyPr>
          <a:lstStyle/>
          <a:p>
            <a:pPr algn="ctr"/>
            <a:r>
              <a:rPr lang="en-US" sz="1800" dirty="0" smtClean="0">
                <a:solidFill>
                  <a:schemeClr val="bg1"/>
                </a:solidFill>
              </a:rPr>
              <a:t>DC/DC LED Driver</a:t>
            </a:r>
          </a:p>
          <a:p>
            <a:pPr algn="ctr"/>
            <a:r>
              <a:rPr lang="en-US" sz="1050" dirty="0" smtClean="0">
                <a:solidFill>
                  <a:schemeClr val="bg1"/>
                </a:solidFill>
              </a:rPr>
              <a:t>CC, DHC, Dim, Fault Detection</a:t>
            </a:r>
            <a:endParaRPr lang="en-US" sz="1050" dirty="0">
              <a:solidFill>
                <a:schemeClr val="bg1"/>
              </a:solidFill>
            </a:endParaRPr>
          </a:p>
        </p:txBody>
      </p:sp>
      <p:sp>
        <p:nvSpPr>
          <p:cNvPr id="208" name="TextBox 207"/>
          <p:cNvSpPr txBox="1"/>
          <p:nvPr/>
        </p:nvSpPr>
        <p:spPr>
          <a:xfrm>
            <a:off x="5234714" y="3544215"/>
            <a:ext cx="1180726" cy="530915"/>
          </a:xfrm>
          <a:prstGeom prst="rect">
            <a:avLst/>
          </a:prstGeom>
          <a:noFill/>
        </p:spPr>
        <p:txBody>
          <a:bodyPr wrap="square" rtlCol="0">
            <a:spAutoFit/>
          </a:bodyPr>
          <a:lstStyle/>
          <a:p>
            <a:pPr algn="ctr"/>
            <a:r>
              <a:rPr lang="en-US" sz="1800" dirty="0" smtClean="0">
                <a:solidFill>
                  <a:schemeClr val="bg1"/>
                </a:solidFill>
              </a:rPr>
              <a:t>DC/DC </a:t>
            </a:r>
            <a:r>
              <a:rPr lang="en-US" sz="1050" dirty="0" smtClean="0">
                <a:solidFill>
                  <a:schemeClr val="bg1"/>
                </a:solidFill>
              </a:rPr>
              <a:t>POL</a:t>
            </a:r>
            <a:endParaRPr lang="en-US" sz="1050" dirty="0">
              <a:solidFill>
                <a:schemeClr val="bg1"/>
              </a:solidFill>
            </a:endParaRPr>
          </a:p>
        </p:txBody>
      </p:sp>
      <p:sp>
        <p:nvSpPr>
          <p:cNvPr id="217" name="TextBox 216"/>
          <p:cNvSpPr txBox="1"/>
          <p:nvPr/>
        </p:nvSpPr>
        <p:spPr>
          <a:xfrm>
            <a:off x="5810789" y="4203855"/>
            <a:ext cx="1411156" cy="530915"/>
          </a:xfrm>
          <a:prstGeom prst="rect">
            <a:avLst/>
          </a:prstGeom>
          <a:noFill/>
        </p:spPr>
        <p:txBody>
          <a:bodyPr wrap="square" rtlCol="0">
            <a:spAutoFit/>
          </a:bodyPr>
          <a:lstStyle/>
          <a:p>
            <a:pPr algn="ctr"/>
            <a:r>
              <a:rPr lang="en-US" sz="1800" dirty="0" smtClean="0">
                <a:solidFill>
                  <a:schemeClr val="bg1"/>
                </a:solidFill>
              </a:rPr>
              <a:t>Processor </a:t>
            </a:r>
            <a:r>
              <a:rPr lang="en-US" sz="1050" dirty="0" smtClean="0">
                <a:solidFill>
                  <a:schemeClr val="bg1"/>
                </a:solidFill>
              </a:rPr>
              <a:t>MCU, ARM, DSP</a:t>
            </a:r>
            <a:endParaRPr lang="en-US" sz="1050" dirty="0">
              <a:solidFill>
                <a:schemeClr val="bg1"/>
              </a:solidFill>
            </a:endParaRPr>
          </a:p>
        </p:txBody>
      </p:sp>
      <p:sp>
        <p:nvSpPr>
          <p:cNvPr id="218" name="TextBox 217"/>
          <p:cNvSpPr txBox="1"/>
          <p:nvPr/>
        </p:nvSpPr>
        <p:spPr>
          <a:xfrm>
            <a:off x="5301695" y="4894944"/>
            <a:ext cx="1152150" cy="646331"/>
          </a:xfrm>
          <a:prstGeom prst="rect">
            <a:avLst/>
          </a:prstGeom>
          <a:noFill/>
        </p:spPr>
        <p:txBody>
          <a:bodyPr wrap="square" rtlCol="0">
            <a:spAutoFit/>
          </a:bodyPr>
          <a:lstStyle/>
          <a:p>
            <a:pPr algn="ctr"/>
            <a:r>
              <a:rPr lang="en-US" sz="1800" dirty="0" smtClean="0">
                <a:solidFill>
                  <a:schemeClr val="bg1"/>
                </a:solidFill>
              </a:rPr>
              <a:t>Wired</a:t>
            </a:r>
          </a:p>
          <a:p>
            <a:pPr algn="ctr"/>
            <a:r>
              <a:rPr lang="en-US" sz="1800" dirty="0" smtClean="0">
                <a:solidFill>
                  <a:schemeClr val="bg1"/>
                </a:solidFill>
              </a:rPr>
              <a:t>Comms</a:t>
            </a:r>
          </a:p>
        </p:txBody>
      </p:sp>
      <p:sp>
        <p:nvSpPr>
          <p:cNvPr id="249" name="TextBox 248"/>
          <p:cNvSpPr txBox="1"/>
          <p:nvPr/>
        </p:nvSpPr>
        <p:spPr>
          <a:xfrm>
            <a:off x="6377035" y="4894944"/>
            <a:ext cx="1152150" cy="646331"/>
          </a:xfrm>
          <a:prstGeom prst="rect">
            <a:avLst/>
          </a:prstGeom>
          <a:noFill/>
        </p:spPr>
        <p:txBody>
          <a:bodyPr wrap="square" rtlCol="0">
            <a:spAutoFit/>
          </a:bodyPr>
          <a:lstStyle/>
          <a:p>
            <a:pPr algn="ctr"/>
            <a:r>
              <a:rPr lang="en-US" sz="1800" dirty="0" smtClean="0">
                <a:solidFill>
                  <a:schemeClr val="bg1"/>
                </a:solidFill>
              </a:rPr>
              <a:t>Wireless</a:t>
            </a:r>
          </a:p>
          <a:p>
            <a:pPr algn="ctr"/>
            <a:r>
              <a:rPr lang="en-US" sz="1800" dirty="0" smtClean="0">
                <a:solidFill>
                  <a:schemeClr val="bg1"/>
                </a:solidFill>
              </a:rPr>
              <a:t>Comms</a:t>
            </a:r>
          </a:p>
        </p:txBody>
      </p:sp>
      <p:sp>
        <p:nvSpPr>
          <p:cNvPr id="252" name="TextBox 251"/>
          <p:cNvSpPr txBox="1"/>
          <p:nvPr/>
        </p:nvSpPr>
        <p:spPr>
          <a:xfrm>
            <a:off x="7682805" y="3889860"/>
            <a:ext cx="1152150" cy="854080"/>
          </a:xfrm>
          <a:prstGeom prst="rect">
            <a:avLst/>
          </a:prstGeom>
          <a:solidFill>
            <a:schemeClr val="bg2"/>
          </a:solidFill>
        </p:spPr>
        <p:txBody>
          <a:bodyPr wrap="square" rtlCol="0">
            <a:spAutoFit/>
          </a:bodyPr>
          <a:lstStyle/>
          <a:p>
            <a:pPr algn="ctr"/>
            <a:r>
              <a:rPr lang="en-US" sz="1800" dirty="0" smtClean="0">
                <a:solidFill>
                  <a:schemeClr val="bg1"/>
                </a:solidFill>
              </a:rPr>
              <a:t>Sensors</a:t>
            </a:r>
          </a:p>
          <a:p>
            <a:pPr algn="ctr"/>
            <a:r>
              <a:rPr lang="en-US" sz="1050" dirty="0" smtClean="0">
                <a:solidFill>
                  <a:schemeClr val="bg1"/>
                </a:solidFill>
              </a:rPr>
              <a:t>Temperature, Motion, Ambient Light</a:t>
            </a:r>
          </a:p>
        </p:txBody>
      </p:sp>
      <p:sp>
        <p:nvSpPr>
          <p:cNvPr id="173" name="Snip Single Corner Rectangle 172"/>
          <p:cNvSpPr/>
          <p:nvPr/>
        </p:nvSpPr>
        <p:spPr bwMode="auto">
          <a:xfrm>
            <a:off x="3957637" y="2590800"/>
            <a:ext cx="1243011" cy="914400"/>
          </a:xfrm>
          <a:prstGeom prst="snip1Rect">
            <a:avLst>
              <a:gd name="adj" fmla="val 50000"/>
            </a:avLst>
          </a:prstGeom>
          <a:solidFill>
            <a:schemeClr val="tx2"/>
          </a:solidFill>
          <a:ln w="9525" cap="flat" cmpd="sng" algn="ctr">
            <a:solidFill>
              <a:schemeClr val="tx2"/>
            </a:solidFill>
            <a:prstDash val="solid"/>
            <a:round/>
            <a:headEnd type="none" w="med" len="med"/>
            <a:tailEnd type="none" w="med" len="med"/>
          </a:ln>
          <a:effectLst>
            <a:outerShdw blurRad="50800" dist="50800" dir="5400000" algn="ctr" rotWithShape="0">
              <a:srgbClr val="000000">
                <a:alpha val="0"/>
              </a:srgbClr>
            </a:outerShdw>
          </a:effectLst>
          <a:scene3d>
            <a:camera prst="orthographicFront">
              <a:rot lat="0" lon="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600" b="1" i="0" u="none" strike="noStrike" cap="none" normalizeH="0" baseline="0" smtClean="0">
              <a:ln>
                <a:noFill/>
              </a:ln>
              <a:solidFill>
                <a:schemeClr val="tx1"/>
              </a:solidFill>
              <a:effectLst/>
              <a:latin typeface="Arial" charset="0"/>
            </a:endParaRPr>
          </a:p>
        </p:txBody>
      </p:sp>
      <p:sp>
        <p:nvSpPr>
          <p:cNvPr id="198" name="TextBox 197"/>
          <p:cNvSpPr txBox="1"/>
          <p:nvPr/>
        </p:nvSpPr>
        <p:spPr>
          <a:xfrm>
            <a:off x="3953859" y="2659693"/>
            <a:ext cx="1152150" cy="692497"/>
          </a:xfrm>
          <a:prstGeom prst="rect">
            <a:avLst/>
          </a:prstGeom>
          <a:noFill/>
        </p:spPr>
        <p:txBody>
          <a:bodyPr wrap="square" rtlCol="0">
            <a:spAutoFit/>
          </a:bodyPr>
          <a:lstStyle/>
          <a:p>
            <a:pPr algn="ctr"/>
            <a:r>
              <a:rPr lang="en-US" sz="1800" dirty="0" smtClean="0">
                <a:solidFill>
                  <a:schemeClr val="bg1"/>
                </a:solidFill>
              </a:rPr>
              <a:t>AC/DC</a:t>
            </a:r>
          </a:p>
          <a:p>
            <a:pPr algn="ctr"/>
            <a:r>
              <a:rPr lang="en-US" sz="1050" dirty="0" smtClean="0">
                <a:solidFill>
                  <a:schemeClr val="bg1"/>
                </a:solidFill>
              </a:rPr>
              <a:t>PFC, TRIAC Decode</a:t>
            </a:r>
            <a:endParaRPr lang="en-US" sz="1050" dirty="0">
              <a:solidFill>
                <a:schemeClr val="bg1"/>
              </a:solidFill>
            </a:endParaRPr>
          </a:p>
        </p:txBody>
      </p:sp>
      <p:grpSp>
        <p:nvGrpSpPr>
          <p:cNvPr id="246" name="Group 256"/>
          <p:cNvGrpSpPr/>
          <p:nvPr/>
        </p:nvGrpSpPr>
        <p:grpSpPr>
          <a:xfrm>
            <a:off x="4578350" y="2317750"/>
            <a:ext cx="3136900" cy="393700"/>
            <a:chOff x="4578350" y="2317750"/>
            <a:chExt cx="3136900" cy="393700"/>
          </a:xfrm>
        </p:grpSpPr>
        <p:cxnSp>
          <p:nvCxnSpPr>
            <p:cNvPr id="182" name="Straight Connector 181"/>
            <p:cNvCxnSpPr>
              <a:stCxn id="173" idx="3"/>
            </p:cNvCxnSpPr>
            <p:nvPr/>
          </p:nvCxnSpPr>
          <p:spPr bwMode="auto">
            <a:xfrm flipH="1" flipV="1">
              <a:off x="4578350" y="2317750"/>
              <a:ext cx="793" cy="273050"/>
            </a:xfrm>
            <a:prstGeom prst="line">
              <a:avLst/>
            </a:prstGeom>
            <a:solidFill>
              <a:schemeClr val="accent1"/>
            </a:solidFill>
            <a:ln w="34925" cap="flat" cmpd="sng" algn="ctr">
              <a:solidFill>
                <a:schemeClr val="tx1"/>
              </a:solidFill>
              <a:prstDash val="sysDash"/>
              <a:round/>
              <a:headEnd type="none" w="med" len="med"/>
              <a:tailEnd type="none" w="med" len="med"/>
            </a:ln>
            <a:effectLst/>
          </p:spPr>
        </p:cxnSp>
        <p:cxnSp>
          <p:nvCxnSpPr>
            <p:cNvPr id="215" name="Straight Connector 214"/>
            <p:cNvCxnSpPr/>
            <p:nvPr/>
          </p:nvCxnSpPr>
          <p:spPr bwMode="auto">
            <a:xfrm>
              <a:off x="4578350" y="2317750"/>
              <a:ext cx="2857500" cy="0"/>
            </a:xfrm>
            <a:prstGeom prst="line">
              <a:avLst/>
            </a:prstGeom>
            <a:solidFill>
              <a:schemeClr val="accent1"/>
            </a:solidFill>
            <a:ln w="34925" cap="flat" cmpd="sng" algn="ctr">
              <a:solidFill>
                <a:schemeClr val="tx1"/>
              </a:solidFill>
              <a:prstDash val="sysDash"/>
              <a:round/>
              <a:headEnd type="none" w="med" len="med"/>
              <a:tailEnd type="none" w="med" len="med"/>
            </a:ln>
            <a:effectLst/>
          </p:spPr>
        </p:cxnSp>
        <p:cxnSp>
          <p:nvCxnSpPr>
            <p:cNvPr id="247" name="Straight Connector 246"/>
            <p:cNvCxnSpPr/>
            <p:nvPr/>
          </p:nvCxnSpPr>
          <p:spPr bwMode="auto">
            <a:xfrm>
              <a:off x="7423150" y="2324100"/>
              <a:ext cx="0" cy="381000"/>
            </a:xfrm>
            <a:prstGeom prst="line">
              <a:avLst/>
            </a:prstGeom>
            <a:solidFill>
              <a:schemeClr val="accent1"/>
            </a:solidFill>
            <a:ln w="34925" cap="flat" cmpd="sng" algn="ctr">
              <a:solidFill>
                <a:schemeClr val="tx1"/>
              </a:solidFill>
              <a:prstDash val="sysDash"/>
              <a:round/>
              <a:headEnd type="none" w="med" len="med"/>
              <a:tailEnd type="none" w="med" len="med"/>
            </a:ln>
            <a:effectLst/>
          </p:spPr>
        </p:cxnSp>
        <p:cxnSp>
          <p:nvCxnSpPr>
            <p:cNvPr id="256" name="Straight Connector 255"/>
            <p:cNvCxnSpPr/>
            <p:nvPr/>
          </p:nvCxnSpPr>
          <p:spPr bwMode="auto">
            <a:xfrm>
              <a:off x="7416800" y="2711450"/>
              <a:ext cx="298450" cy="0"/>
            </a:xfrm>
            <a:prstGeom prst="line">
              <a:avLst/>
            </a:prstGeom>
            <a:solidFill>
              <a:schemeClr val="accent1"/>
            </a:solidFill>
            <a:ln w="34925" cap="flat" cmpd="sng" algn="ctr">
              <a:solidFill>
                <a:schemeClr val="tx1"/>
              </a:solidFill>
              <a:prstDash val="sysDash"/>
              <a:round/>
              <a:headEnd type="none" w="med" len="med"/>
              <a:tailEnd type="none" w="med" len="med"/>
            </a:ln>
            <a:effectLst/>
          </p:spPr>
        </p:cxnSp>
      </p:gr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8" descr="http://cfnewsads.thomasnet.com/images/large/552/552074.jpg"/>
          <p:cNvPicPr>
            <a:picLocks noChangeAspect="1" noChangeArrowheads="1"/>
          </p:cNvPicPr>
          <p:nvPr/>
        </p:nvPicPr>
        <p:blipFill>
          <a:blip r:embed="rId3" cstate="print"/>
          <a:srcRect/>
          <a:stretch>
            <a:fillRect/>
          </a:stretch>
        </p:blipFill>
        <p:spPr bwMode="auto">
          <a:xfrm>
            <a:off x="5431499" y="3043473"/>
            <a:ext cx="862702" cy="685800"/>
          </a:xfrm>
          <a:prstGeom prst="rect">
            <a:avLst/>
          </a:prstGeom>
          <a:noFill/>
          <a:ln w="9525">
            <a:noFill/>
            <a:miter lim="800000"/>
            <a:headEnd/>
            <a:tailEnd/>
          </a:ln>
        </p:spPr>
      </p:pic>
      <p:graphicFrame>
        <p:nvGraphicFramePr>
          <p:cNvPr id="50" name="Table 49"/>
          <p:cNvGraphicFramePr>
            <a:graphicFrameLocks noGrp="1"/>
          </p:cNvGraphicFramePr>
          <p:nvPr/>
        </p:nvGraphicFramePr>
        <p:xfrm>
          <a:off x="365163" y="1389973"/>
          <a:ext cx="2239766" cy="208788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t>B10, GU10,</a:t>
                      </a:r>
                      <a:r>
                        <a:rPr lang="en-US" sz="1200" b="1" baseline="0" dirty="0" smtClean="0"/>
                        <a:t> A19, PAR20-38</a:t>
                      </a:r>
                      <a:endParaRPr lang="en-US" sz="1200" b="1" dirty="0" smtClean="0"/>
                    </a:p>
                  </a:txBody>
                  <a:tcPr anchor="ctr">
                    <a:solidFill>
                      <a:schemeClr val="accent1">
                        <a:lumMod val="75000"/>
                      </a:schemeClr>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LM3445/8</a:t>
                      </a:r>
                      <a:endParaRPr lang="en-US" sz="1100" b="1" dirty="0">
                        <a:solidFill>
                          <a:schemeClr val="accent3"/>
                        </a:solidFill>
                      </a:endParaRPr>
                    </a:p>
                  </a:txBody>
                  <a:tcPr>
                    <a:solidFill>
                      <a:schemeClr val="tx2"/>
                    </a:solidFill>
                  </a:tcPr>
                </a:tc>
                <a:tc>
                  <a:txBody>
                    <a:bodyPr/>
                    <a:lstStyle/>
                    <a:p>
                      <a:pPr algn="l"/>
                      <a:endParaRPr lang="en-US" sz="1100" b="1" dirty="0">
                        <a:solidFill>
                          <a:schemeClr val="tx1"/>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TPS92070</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LM3447</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TPS92001/2</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TPS92310/1</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TPS92314</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TPS92210</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r>
            </a:tbl>
          </a:graphicData>
        </a:graphic>
      </p:graphicFrame>
      <p:pic>
        <p:nvPicPr>
          <p:cNvPr id="18" name="Picture 25" descr="led-kerze-e14-warmweiss-200-lumen-120_0"/>
          <p:cNvPicPr preferRelativeResize="0">
            <a:picLocks noChangeAspect="1" noChangeArrowheads="1"/>
          </p:cNvPicPr>
          <p:nvPr/>
        </p:nvPicPr>
        <p:blipFill>
          <a:blip r:embed="rId4" cstate="print"/>
          <a:srcRect t="14769"/>
          <a:stretch>
            <a:fillRect/>
          </a:stretch>
        </p:blipFill>
        <p:spPr bwMode="auto">
          <a:xfrm rot="5400000">
            <a:off x="2268051" y="3194160"/>
            <a:ext cx="520991" cy="379776"/>
          </a:xfrm>
          <a:prstGeom prst="rect">
            <a:avLst/>
          </a:prstGeom>
          <a:noFill/>
          <a:ln w="9525">
            <a:noFill/>
            <a:miter lim="800000"/>
            <a:headEnd/>
            <a:tailEnd/>
          </a:ln>
        </p:spPr>
      </p:pic>
      <p:sp>
        <p:nvSpPr>
          <p:cNvPr id="5" name="Title 4"/>
          <p:cNvSpPr>
            <a:spLocks noGrp="1"/>
          </p:cNvSpPr>
          <p:nvPr>
            <p:ph type="title"/>
          </p:nvPr>
        </p:nvSpPr>
        <p:spPr>
          <a:xfrm>
            <a:off x="342900" y="0"/>
            <a:ext cx="8458200" cy="842963"/>
          </a:xfrm>
        </p:spPr>
        <p:txBody>
          <a:bodyPr/>
          <a:lstStyle/>
          <a:p>
            <a:r>
              <a:rPr lang="en-US" sz="2800" dirty="0" smtClean="0"/>
              <a:t>TI Lighting Power Products at a Glance</a:t>
            </a:r>
            <a:endParaRPr lang="en-US" sz="2800" dirty="0"/>
          </a:p>
        </p:txBody>
      </p:sp>
      <p:sp>
        <p:nvSpPr>
          <p:cNvPr id="14" name="Text Placeholder 7"/>
          <p:cNvSpPr txBox="1">
            <a:spLocks/>
          </p:cNvSpPr>
          <p:nvPr/>
        </p:nvSpPr>
        <p:spPr bwMode="auto">
          <a:xfrm>
            <a:off x="6404873" y="616517"/>
            <a:ext cx="2304415" cy="639762"/>
          </a:xfrm>
          <a:prstGeom prst="rect">
            <a:avLst/>
          </a:prstGeom>
          <a:solidFill>
            <a:schemeClr val="accent3">
              <a:lumMod val="50000"/>
            </a:schemeClr>
          </a:solidFill>
          <a:ln w="9525" algn="ctr">
            <a:noFill/>
            <a:miter lim="800000"/>
            <a:headEnd/>
            <a:tailEnd/>
          </a:ln>
        </p:spPr>
        <p:txBody>
          <a:bodyPr vert="horz" wrap="square" lIns="91440" tIns="45720" rIns="91440" bIns="45720" numCol="1" anchor="ctr" anchorCtr="1" compatLnSpc="1">
            <a:prstTxWarp prst="textNoShape">
              <a:avLst/>
            </a:prstTxWarp>
          </a:bodyPr>
          <a:lstStyle/>
          <a:p>
            <a:pPr marL="0" marR="0" lvl="0" indent="0" algn="l" defTabSz="914400" rtl="0" eaLnBrk="1" fontAlgn="base" latinLnBrk="0" hangingPunct="1">
              <a:lnSpc>
                <a:spcPct val="100000"/>
              </a:lnSpc>
              <a:spcBef>
                <a:spcPct val="65000"/>
              </a:spcBef>
              <a:spcAft>
                <a:spcPct val="0"/>
              </a:spcAft>
              <a:buClrTx/>
              <a:buSzTx/>
              <a:buFontTx/>
              <a:buNone/>
              <a:tabLst/>
              <a:defRPr/>
            </a:pPr>
            <a:r>
              <a:rPr kumimoji="0" lang="en-US" sz="1800" b="1" i="0" u="none" strike="noStrike" kern="0" cap="none" spc="0" normalizeH="0" baseline="0" noProof="0" dirty="0" smtClean="0">
                <a:ln>
                  <a:noFill/>
                </a:ln>
                <a:solidFill>
                  <a:schemeClr val="bg1"/>
                </a:solidFill>
                <a:effectLst/>
                <a:uLnTx/>
                <a:uFillTx/>
                <a:latin typeface="+mn-lt"/>
                <a:ea typeface="+mn-ea"/>
                <a:cs typeface="+mn-cs"/>
              </a:rPr>
              <a:t>Automotive</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graphicFrame>
        <p:nvGraphicFramePr>
          <p:cNvPr id="11" name="Table 10"/>
          <p:cNvGraphicFramePr>
            <a:graphicFrameLocks noGrp="1"/>
          </p:cNvGraphicFramePr>
          <p:nvPr/>
        </p:nvGraphicFramePr>
        <p:xfrm>
          <a:off x="367437" y="3656586"/>
          <a:ext cx="2239766" cy="131064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t>MR16,  AR111</a:t>
                      </a:r>
                    </a:p>
                  </a:txBody>
                  <a:tcPr anchor="ctr">
                    <a:solidFill>
                      <a:schemeClr val="accent1">
                        <a:lumMod val="75000"/>
                      </a:schemeClr>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ctr"/>
                      <a:endParaRPr lang="en-US" sz="1100" b="1" dirty="0">
                        <a:solidFill>
                          <a:schemeClr val="accent3"/>
                        </a:solidFill>
                      </a:endParaRPr>
                    </a:p>
                  </a:txBody>
                  <a:tcPr anchor="ctr">
                    <a:solidFill>
                      <a:schemeClr val="bg1"/>
                    </a:solidFill>
                  </a:tcPr>
                </a:tc>
                <a:tc>
                  <a:txBody>
                    <a:bodyPr/>
                    <a:lstStyle/>
                    <a:p>
                      <a:pPr algn="ctr"/>
                      <a:r>
                        <a:rPr lang="en-US" sz="1100" b="1" dirty="0" smtClean="0">
                          <a:solidFill>
                            <a:schemeClr val="accent3"/>
                          </a:solidFill>
                        </a:rPr>
                        <a:t>LM3401</a:t>
                      </a:r>
                      <a:endParaRPr lang="en-US" sz="1100" b="1" dirty="0">
                        <a:solidFill>
                          <a:schemeClr val="accent3"/>
                        </a:solidFill>
                      </a:endParaRPr>
                    </a:p>
                  </a:txBody>
                  <a:tcPr anchor="ctr">
                    <a:solidFill>
                      <a:schemeClr val="tx2"/>
                    </a:solidFill>
                  </a:tcPr>
                </a:tc>
                <a:tc>
                  <a:txBody>
                    <a:bodyPr/>
                    <a:lstStyle/>
                    <a:p>
                      <a:pPr algn="ctr"/>
                      <a:endParaRPr lang="en-US" sz="1100" b="1" dirty="0">
                        <a:solidFill>
                          <a:schemeClr val="accent3"/>
                        </a:solidFill>
                      </a:endParaRPr>
                    </a:p>
                  </a:txBody>
                  <a:tcPr anchor="ctr">
                    <a:solidFill>
                      <a:schemeClr val="bg1"/>
                    </a:solidFill>
                  </a:tcPr>
                </a:tc>
              </a:tr>
              <a:tr h="181283">
                <a:tc>
                  <a:txBody>
                    <a:bodyPr/>
                    <a:lstStyle/>
                    <a:p>
                      <a:pPr algn="ctr"/>
                      <a:endParaRPr lang="en-US" sz="1100" b="1" dirty="0">
                        <a:solidFill>
                          <a:schemeClr val="accent3"/>
                        </a:solidFill>
                      </a:endParaRPr>
                    </a:p>
                  </a:txBody>
                  <a:tcPr anchor="ctr">
                    <a:solidFill>
                      <a:schemeClr val="bg1"/>
                    </a:solidFill>
                  </a:tcPr>
                </a:tc>
                <a:tc>
                  <a:txBody>
                    <a:bodyPr/>
                    <a:lstStyle/>
                    <a:p>
                      <a:pPr algn="ctr"/>
                      <a:r>
                        <a:rPr lang="en-US" sz="1100" b="1" dirty="0" smtClean="0">
                          <a:solidFill>
                            <a:schemeClr val="accent3"/>
                          </a:solidFill>
                        </a:rPr>
                        <a:t>LM3444</a:t>
                      </a:r>
                      <a:endParaRPr lang="en-US" sz="1100" b="1" dirty="0">
                        <a:solidFill>
                          <a:schemeClr val="accent3"/>
                        </a:solidFill>
                      </a:endParaRPr>
                    </a:p>
                  </a:txBody>
                  <a:tcPr anchor="ctr">
                    <a:solidFill>
                      <a:schemeClr val="tx2"/>
                    </a:solidFill>
                  </a:tcPr>
                </a:tc>
                <a:tc>
                  <a:txBody>
                    <a:bodyPr/>
                    <a:lstStyle/>
                    <a:p>
                      <a:pPr algn="ctr"/>
                      <a:endParaRPr lang="en-US" sz="1100" b="1" dirty="0">
                        <a:solidFill>
                          <a:schemeClr val="accent3"/>
                        </a:solidFill>
                      </a:endParaRPr>
                    </a:p>
                  </a:txBody>
                  <a:tcPr anchor="ctr">
                    <a:solidFill>
                      <a:schemeClr val="bg1"/>
                    </a:solidFill>
                  </a:tcPr>
                </a:tc>
              </a:tr>
              <a:tr h="181283">
                <a:tc>
                  <a:txBody>
                    <a:bodyPr/>
                    <a:lstStyle/>
                    <a:p>
                      <a:pPr algn="ctr"/>
                      <a:endParaRPr lang="en-US" sz="1100" b="1" dirty="0">
                        <a:solidFill>
                          <a:schemeClr val="accent3"/>
                        </a:solidFill>
                      </a:endParaRPr>
                    </a:p>
                  </a:txBody>
                  <a:tcPr anchor="ctr">
                    <a:solidFill>
                      <a:schemeClr val="bg1"/>
                    </a:solidFill>
                  </a:tcPr>
                </a:tc>
                <a:tc>
                  <a:txBody>
                    <a:bodyPr/>
                    <a:lstStyle/>
                    <a:p>
                      <a:pPr algn="ctr"/>
                      <a:r>
                        <a:rPr lang="en-US" sz="1100" b="1" dirty="0" smtClean="0">
                          <a:solidFill>
                            <a:schemeClr val="accent3"/>
                          </a:solidFill>
                        </a:rPr>
                        <a:t>LM3492</a:t>
                      </a:r>
                      <a:endParaRPr lang="en-US" sz="1100" b="1" dirty="0">
                        <a:solidFill>
                          <a:schemeClr val="accent3"/>
                        </a:solidFill>
                      </a:endParaRPr>
                    </a:p>
                  </a:txBody>
                  <a:tcPr anchor="ctr">
                    <a:solidFill>
                      <a:schemeClr val="tx2"/>
                    </a:solidFill>
                  </a:tcPr>
                </a:tc>
                <a:tc>
                  <a:txBody>
                    <a:bodyPr/>
                    <a:lstStyle/>
                    <a:p>
                      <a:pPr algn="ctr"/>
                      <a:endParaRPr lang="en-US" sz="1100" b="1" dirty="0">
                        <a:solidFill>
                          <a:schemeClr val="accent3"/>
                        </a:solidFill>
                      </a:endParaRPr>
                    </a:p>
                  </a:txBody>
                  <a:tcPr anchor="ctr">
                    <a:solidFill>
                      <a:schemeClr val="bg1"/>
                    </a:solidFill>
                  </a:tcPr>
                </a:tc>
              </a:tr>
              <a:tr h="181283">
                <a:tc>
                  <a:txBody>
                    <a:bodyPr/>
                    <a:lstStyle/>
                    <a:p>
                      <a:pPr algn="ctr"/>
                      <a:endParaRPr lang="en-US" sz="1100" b="1" dirty="0">
                        <a:solidFill>
                          <a:schemeClr val="accent3"/>
                        </a:solidFill>
                      </a:endParaRPr>
                    </a:p>
                  </a:txBody>
                  <a:tcPr anchor="ctr">
                    <a:solidFill>
                      <a:schemeClr val="bg1"/>
                    </a:solidFill>
                  </a:tcPr>
                </a:tc>
                <a:tc>
                  <a:txBody>
                    <a:bodyPr/>
                    <a:lstStyle/>
                    <a:p>
                      <a:pPr algn="ctr"/>
                      <a:r>
                        <a:rPr lang="en-US" sz="1100" b="1" dirty="0" smtClean="0">
                          <a:solidFill>
                            <a:schemeClr val="accent3"/>
                          </a:solidFill>
                        </a:rPr>
                        <a:t>TPS40211</a:t>
                      </a:r>
                      <a:endParaRPr lang="en-US" sz="1100" b="1" dirty="0">
                        <a:solidFill>
                          <a:schemeClr val="accent3"/>
                        </a:solidFill>
                      </a:endParaRPr>
                    </a:p>
                  </a:txBody>
                  <a:tcPr anchor="ctr">
                    <a:solidFill>
                      <a:schemeClr val="tx2"/>
                    </a:solidFill>
                  </a:tcPr>
                </a:tc>
                <a:tc>
                  <a:txBody>
                    <a:bodyPr/>
                    <a:lstStyle/>
                    <a:p>
                      <a:pPr algn="ctr"/>
                      <a:endParaRPr lang="en-US" sz="1100" b="1" dirty="0">
                        <a:solidFill>
                          <a:schemeClr val="accent3"/>
                        </a:solidFill>
                      </a:endParaRPr>
                    </a:p>
                  </a:txBody>
                  <a:tcPr anchor="ctr">
                    <a:solidFill>
                      <a:schemeClr val="bg1"/>
                    </a:solidFill>
                  </a:tcPr>
                </a:tc>
              </a:tr>
            </a:tbl>
          </a:graphicData>
        </a:graphic>
      </p:graphicFrame>
      <p:graphicFrame>
        <p:nvGraphicFramePr>
          <p:cNvPr id="12" name="Table 11"/>
          <p:cNvGraphicFramePr>
            <a:graphicFrameLocks noGrp="1"/>
          </p:cNvGraphicFramePr>
          <p:nvPr/>
        </p:nvGraphicFramePr>
        <p:xfrm>
          <a:off x="383358" y="4971551"/>
          <a:ext cx="2239766" cy="123444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t>Architectural,</a:t>
                      </a:r>
                      <a:r>
                        <a:rPr lang="en-US" sz="1200" b="1" baseline="0" dirty="0" smtClean="0"/>
                        <a:t> Wall Washers, Sconces, Downlights</a:t>
                      </a:r>
                      <a:endParaRPr lang="en-US" sz="1200" b="1" dirty="0" smtClean="0"/>
                    </a:p>
                  </a:txBody>
                  <a:tcPr anchor="ctr">
                    <a:solidFill>
                      <a:schemeClr val="accent1">
                        <a:lumMod val="75000"/>
                      </a:schemeClr>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LM3450A</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TPS92070</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TPS92210</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bl>
          </a:graphicData>
        </a:graphic>
      </p:graphicFrame>
      <p:graphicFrame>
        <p:nvGraphicFramePr>
          <p:cNvPr id="13" name="Table 12"/>
          <p:cNvGraphicFramePr>
            <a:graphicFrameLocks noGrp="1"/>
          </p:cNvGraphicFramePr>
          <p:nvPr/>
        </p:nvGraphicFramePr>
        <p:xfrm>
          <a:off x="3405201" y="1375685"/>
          <a:ext cx="2239766" cy="434340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t>Street Light, High Bay,</a:t>
                      </a:r>
                      <a:r>
                        <a:rPr lang="en-US" sz="1200" b="1" baseline="0" dirty="0" smtClean="0"/>
                        <a:t> </a:t>
                      </a:r>
                      <a:r>
                        <a:rPr lang="en-US" sz="1200" b="1" dirty="0" smtClean="0"/>
                        <a:t>Parking, Pathway, Troffers</a:t>
                      </a:r>
                    </a:p>
                  </a:txBody>
                  <a:tcPr anchor="ctr" anchorCtr="1">
                    <a:solidFill>
                      <a:schemeClr val="accent1">
                        <a:lumMod val="75000"/>
                      </a:schemeClr>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UCC28810/1</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nchor="ctr" anchorCtr="1">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TPS92210</a:t>
                      </a:r>
                    </a:p>
                  </a:txBody>
                  <a:tcPr>
                    <a:solidFill>
                      <a:schemeClr val="tx2"/>
                    </a:solidFill>
                  </a:tcPr>
                </a:tc>
                <a:tc>
                  <a:txBody>
                    <a:bodyPr/>
                    <a:lstStyle/>
                    <a:p>
                      <a:pPr algn="l"/>
                      <a:endParaRPr lang="en-US" sz="1100" b="1" dirty="0">
                        <a:solidFill>
                          <a:schemeClr val="accent3"/>
                        </a:solidFill>
                      </a:endParaRPr>
                    </a:p>
                  </a:txBody>
                  <a:tcPr anchor="ctr" anchorCtr="1">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LM3401/9</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nchor="ctr" anchorCtr="1">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LM3433/34 </a:t>
                      </a:r>
                    </a:p>
                  </a:txBody>
                  <a:tcPr>
                    <a:solidFill>
                      <a:schemeClr val="tx2"/>
                    </a:solidFill>
                  </a:tcPr>
                </a:tc>
                <a:tc>
                  <a:txBody>
                    <a:bodyPr/>
                    <a:lstStyle/>
                    <a:p>
                      <a:pPr algn="l"/>
                      <a:endParaRPr lang="en-US" sz="1100" b="1" dirty="0">
                        <a:solidFill>
                          <a:schemeClr val="accent3"/>
                        </a:solidFill>
                      </a:endParaRPr>
                    </a:p>
                  </a:txBody>
                  <a:tcPr anchor="ctr" anchorCtr="1">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b="1" dirty="0" smtClean="0">
                          <a:solidFill>
                            <a:schemeClr val="accent3"/>
                          </a:solidFill>
                        </a:rPr>
                        <a:t>TPS92550/1</a:t>
                      </a:r>
                    </a:p>
                  </a:txBody>
                  <a:tcPr>
                    <a:solidFill>
                      <a:schemeClr val="tx2"/>
                    </a:solidFill>
                  </a:tcPr>
                </a:tc>
                <a:tc>
                  <a:txBody>
                    <a:bodyPr/>
                    <a:lstStyle/>
                    <a:p>
                      <a:pPr algn="l"/>
                      <a:endParaRPr lang="en-US" sz="1100" b="1" dirty="0">
                        <a:solidFill>
                          <a:schemeClr val="accent3"/>
                        </a:solidFill>
                      </a:endParaRPr>
                    </a:p>
                  </a:txBody>
                  <a:tcPr anchor="ctr" anchorCtr="1">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LM3402/4/5/5A/6/7</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nchor="ctr" anchorCtr="1">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LM3414</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nchor="ctr" anchorCtr="1">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LM3430/31</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nchor="ctr" anchorCtr="1">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LM3410</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LM3421/3/4/9</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TPS40211</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LM3432 </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LM3492</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LM3464 </a:t>
                      </a: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nchor="ctr" anchorCtr="1">
                    <a:solidFill>
                      <a:schemeClr val="bg1"/>
                    </a:solidFill>
                  </a:tcPr>
                </a:tc>
              </a:tr>
              <a:tr h="1812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solidFill>
                      <a:schemeClr val="bg1"/>
                    </a:solidFill>
                  </a:tcPr>
                </a:tc>
                <a:tc>
                  <a:txBody>
                    <a:bodyPr/>
                    <a:lstStyle/>
                    <a:p>
                      <a:pPr algn="l"/>
                      <a:r>
                        <a:rPr lang="en-US" sz="1100" b="1" dirty="0" smtClean="0">
                          <a:solidFill>
                            <a:schemeClr val="accent3"/>
                          </a:solidFill>
                        </a:rPr>
                        <a:t>LM3466 </a:t>
                      </a:r>
                      <a:endParaRPr lang="en-US" sz="1100" b="1" dirty="0">
                        <a:solidFill>
                          <a:schemeClr val="accent3"/>
                        </a:solidFill>
                      </a:endParaRPr>
                    </a:p>
                  </a:txBody>
                  <a:tcPr>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smtClean="0">
                        <a:solidFill>
                          <a:schemeClr val="accent3"/>
                        </a:solidFill>
                      </a:endParaRPr>
                    </a:p>
                  </a:txBody>
                  <a:tcPr anchor="ctr" anchorCtr="1">
                    <a:solidFill>
                      <a:schemeClr val="bg1"/>
                    </a:solidFill>
                  </a:tcPr>
                </a:tc>
              </a:tr>
            </a:tbl>
          </a:graphicData>
        </a:graphic>
      </p:graphicFrame>
      <p:graphicFrame>
        <p:nvGraphicFramePr>
          <p:cNvPr id="15" name="Table 14"/>
          <p:cNvGraphicFramePr>
            <a:graphicFrameLocks noGrp="1"/>
          </p:cNvGraphicFramePr>
          <p:nvPr/>
        </p:nvGraphicFramePr>
        <p:xfrm>
          <a:off x="6445239" y="1375685"/>
          <a:ext cx="2239766" cy="1752600"/>
        </p:xfrm>
        <a:graphic>
          <a:graphicData uri="http://schemas.openxmlformats.org/drawingml/2006/table">
            <a:tbl>
              <a:tblPr firstRow="1" bandRow="1">
                <a:tableStyleId>{5C22544A-7EE6-4342-B048-85BDC9FD1C3A}</a:tableStyleId>
              </a:tblPr>
              <a:tblGrid>
                <a:gridCol w="397332"/>
                <a:gridCol w="1484415"/>
                <a:gridCol w="358019"/>
              </a:tblGrid>
              <a:tr h="191947">
                <a:tc gridSpan="3">
                  <a:txBody>
                    <a:bodyPr/>
                    <a:lstStyle/>
                    <a:p>
                      <a:pPr algn="ctr">
                        <a:spcBef>
                          <a:spcPts val="0"/>
                        </a:spcBef>
                        <a:buNone/>
                      </a:pPr>
                      <a:r>
                        <a:rPr lang="en-US" sz="1200" b="1" dirty="0" smtClean="0"/>
                        <a:t>Exterior</a:t>
                      </a:r>
                      <a:r>
                        <a:rPr lang="en-US" sz="1200" b="1" baseline="0" dirty="0" smtClean="0"/>
                        <a:t>, Interior &amp; Infotainment backlighting</a:t>
                      </a:r>
                      <a:endParaRPr lang="en-US" sz="1200" b="1" dirty="0" smtClean="0"/>
                    </a:p>
                  </a:txBody>
                  <a:tcPr anchor="ctr">
                    <a:solidFill>
                      <a:schemeClr val="accent1">
                        <a:lumMod val="75000"/>
                      </a:schemeClr>
                    </a:solidFill>
                  </a:tcPr>
                </a:tc>
                <a:tc hMerge="1">
                  <a:txBody>
                    <a:bodyPr/>
                    <a:lstStyle/>
                    <a:p>
                      <a:pPr algn="l">
                        <a:spcBef>
                          <a:spcPts val="0"/>
                        </a:spcBef>
                        <a:buNone/>
                      </a:pPr>
                      <a:endParaRPr lang="en-US" sz="1200" b="1" dirty="0" smtClean="0"/>
                    </a:p>
                  </a:txBody>
                  <a:tcPr/>
                </a:tc>
                <a:tc hMerge="1">
                  <a:txBody>
                    <a:bodyPr/>
                    <a:lstStyle/>
                    <a:p>
                      <a:pPr algn="l">
                        <a:spcBef>
                          <a:spcPts val="0"/>
                        </a:spcBef>
                        <a:buNone/>
                      </a:pPr>
                      <a:endParaRPr lang="en-US" sz="1200" b="1" dirty="0" smtClean="0"/>
                    </a:p>
                  </a:txBody>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LM3424Q</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LM3421Q/23Q/29Q</a:t>
                      </a: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LM3409Q</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algn="l"/>
                      <a:r>
                        <a:rPr lang="en-US" sz="1100" b="1" dirty="0" smtClean="0">
                          <a:solidFill>
                            <a:schemeClr val="accent3"/>
                          </a:solidFill>
                        </a:rPr>
                        <a:t>LM3410Q</a:t>
                      </a:r>
                      <a:endParaRPr lang="en-US" sz="1100" b="1" dirty="0">
                        <a:solidFill>
                          <a:schemeClr val="accent3"/>
                        </a:solidFill>
                      </a:endParaRP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r h="181283">
                <a:tc>
                  <a:txBody>
                    <a:bodyPr/>
                    <a:lstStyle/>
                    <a:p>
                      <a:pPr algn="l"/>
                      <a:endParaRPr lang="en-US" sz="1100" b="1" dirty="0">
                        <a:solidFill>
                          <a:schemeClr val="accent3"/>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solidFill>
                        </a:rPr>
                        <a:t>LM3431Q</a:t>
                      </a:r>
                    </a:p>
                  </a:txBody>
                  <a:tcPr>
                    <a:solidFill>
                      <a:schemeClr val="tx2"/>
                    </a:solidFill>
                  </a:tcPr>
                </a:tc>
                <a:tc>
                  <a:txBody>
                    <a:bodyPr/>
                    <a:lstStyle/>
                    <a:p>
                      <a:pPr algn="l"/>
                      <a:endParaRPr lang="en-US" sz="1100" b="1" dirty="0">
                        <a:solidFill>
                          <a:schemeClr val="accent3"/>
                        </a:solidFill>
                      </a:endParaRPr>
                    </a:p>
                  </a:txBody>
                  <a:tcPr>
                    <a:solidFill>
                      <a:schemeClr val="bg1"/>
                    </a:solidFill>
                  </a:tcPr>
                </a:tc>
              </a:tr>
            </a:tbl>
          </a:graphicData>
        </a:graphic>
      </p:graphicFrame>
      <p:pic>
        <p:nvPicPr>
          <p:cNvPr id="17" name="Picture 52" descr="21pwz7l1tsL"/>
          <p:cNvPicPr preferRelativeResize="0">
            <a:picLocks noChangeAspect="1" noChangeArrowheads="1"/>
          </p:cNvPicPr>
          <p:nvPr/>
        </p:nvPicPr>
        <p:blipFill>
          <a:blip r:embed="rId5" cstate="print"/>
          <a:srcRect l="33566" t="13427" r="33566" b="13427"/>
          <a:stretch>
            <a:fillRect/>
          </a:stretch>
        </p:blipFill>
        <p:spPr bwMode="auto">
          <a:xfrm>
            <a:off x="191386" y="1841041"/>
            <a:ext cx="353858" cy="787515"/>
          </a:xfrm>
          <a:prstGeom prst="rect">
            <a:avLst/>
          </a:prstGeom>
          <a:noFill/>
          <a:ln w="9525">
            <a:noFill/>
            <a:miter lim="800000"/>
            <a:headEnd/>
            <a:tailEnd/>
          </a:ln>
        </p:spPr>
      </p:pic>
      <p:pic>
        <p:nvPicPr>
          <p:cNvPr id="19" name="Picture 49" descr="MR16-LED"/>
          <p:cNvPicPr preferRelativeResize="0">
            <a:picLocks noChangeAspect="1" noChangeArrowheads="1"/>
          </p:cNvPicPr>
          <p:nvPr/>
        </p:nvPicPr>
        <p:blipFill>
          <a:blip r:embed="rId6" cstate="print"/>
          <a:srcRect/>
          <a:stretch>
            <a:fillRect/>
          </a:stretch>
        </p:blipFill>
        <p:spPr bwMode="auto">
          <a:xfrm>
            <a:off x="253604" y="4281055"/>
            <a:ext cx="387060" cy="387060"/>
          </a:xfrm>
          <a:prstGeom prst="rect">
            <a:avLst/>
          </a:prstGeom>
          <a:noFill/>
          <a:ln w="9525">
            <a:noFill/>
            <a:miter lim="800000"/>
            <a:headEnd/>
            <a:tailEnd/>
          </a:ln>
        </p:spPr>
      </p:pic>
      <p:pic>
        <p:nvPicPr>
          <p:cNvPr id="20" name="Picture 13"/>
          <p:cNvPicPr>
            <a:picLocks noChangeAspect="1" noChangeArrowheads="1"/>
          </p:cNvPicPr>
          <p:nvPr/>
        </p:nvPicPr>
        <p:blipFill>
          <a:blip r:embed="rId7" cstate="print"/>
          <a:srcRect/>
          <a:stretch>
            <a:fillRect/>
          </a:stretch>
        </p:blipFill>
        <p:spPr bwMode="auto">
          <a:xfrm>
            <a:off x="2361198" y="2379046"/>
            <a:ext cx="588818" cy="497081"/>
          </a:xfrm>
          <a:prstGeom prst="rect">
            <a:avLst/>
          </a:prstGeom>
          <a:noFill/>
          <a:ln w="9525">
            <a:noFill/>
            <a:miter lim="800000"/>
            <a:headEnd/>
            <a:tailEnd/>
          </a:ln>
        </p:spPr>
      </p:pic>
      <p:pic>
        <p:nvPicPr>
          <p:cNvPr id="21" name="Picture 10" descr="http://i.imgwww.com/img/i/292/wle120c32k-0-16-30.jpg"/>
          <p:cNvPicPr>
            <a:picLocks noChangeAspect="1" noChangeArrowheads="1"/>
          </p:cNvPicPr>
          <p:nvPr/>
        </p:nvPicPr>
        <p:blipFill>
          <a:blip r:embed="rId8" cstate="email"/>
          <a:srcRect l="13714" t="20571" r="20571" b="20571"/>
          <a:stretch>
            <a:fillRect/>
          </a:stretch>
        </p:blipFill>
        <p:spPr bwMode="auto">
          <a:xfrm>
            <a:off x="57116" y="5559986"/>
            <a:ext cx="631341" cy="565458"/>
          </a:xfrm>
          <a:prstGeom prst="rect">
            <a:avLst/>
          </a:prstGeom>
          <a:noFill/>
        </p:spPr>
      </p:pic>
      <p:pic>
        <p:nvPicPr>
          <p:cNvPr id="22" name="Picture 21" descr="Aluminum_High_Bay_Fitting"/>
          <p:cNvPicPr>
            <a:picLocks noChangeAspect="1" noChangeArrowheads="1"/>
          </p:cNvPicPr>
          <p:nvPr/>
        </p:nvPicPr>
        <p:blipFill>
          <a:blip r:embed="rId9" cstate="print"/>
          <a:srcRect/>
          <a:stretch>
            <a:fillRect/>
          </a:stretch>
        </p:blipFill>
        <p:spPr bwMode="auto">
          <a:xfrm>
            <a:off x="3096401" y="2417276"/>
            <a:ext cx="637398" cy="637332"/>
          </a:xfrm>
          <a:prstGeom prst="rect">
            <a:avLst/>
          </a:prstGeom>
          <a:noFill/>
          <a:ln w="9525">
            <a:noFill/>
            <a:miter lim="800000"/>
            <a:headEnd/>
            <a:tailEnd/>
          </a:ln>
        </p:spPr>
      </p:pic>
      <p:pic>
        <p:nvPicPr>
          <p:cNvPr id="23" name="Picture 4" descr="http://www.greenstarled.com/Web/GreenStar-Product_General_files/Bottom_Three-Quarter.jpg"/>
          <p:cNvPicPr>
            <a:picLocks noChangeAspect="1" noChangeArrowheads="1"/>
          </p:cNvPicPr>
          <p:nvPr/>
        </p:nvPicPr>
        <p:blipFill>
          <a:blip r:embed="rId10" cstate="print"/>
          <a:srcRect/>
          <a:stretch>
            <a:fillRect/>
          </a:stretch>
        </p:blipFill>
        <p:spPr bwMode="auto">
          <a:xfrm>
            <a:off x="5407865" y="1793035"/>
            <a:ext cx="856319" cy="695325"/>
          </a:xfrm>
          <a:prstGeom prst="rect">
            <a:avLst/>
          </a:prstGeom>
          <a:noFill/>
        </p:spPr>
      </p:pic>
      <p:pic>
        <p:nvPicPr>
          <p:cNvPr id="24" name="Picture 12" descr="http://www.creeledlighting.com/Libraries/Product_Shots_-_LE6/LE6_installed.sflb.ashx"/>
          <p:cNvPicPr>
            <a:picLocks noChangeAspect="1" noChangeArrowheads="1"/>
          </p:cNvPicPr>
          <p:nvPr/>
        </p:nvPicPr>
        <p:blipFill>
          <a:blip r:embed="rId11" cstate="print"/>
          <a:srcRect/>
          <a:stretch>
            <a:fillRect/>
          </a:stretch>
        </p:blipFill>
        <p:spPr bwMode="auto">
          <a:xfrm>
            <a:off x="2340840" y="5599836"/>
            <a:ext cx="567345" cy="472787"/>
          </a:xfrm>
          <a:prstGeom prst="rect">
            <a:avLst/>
          </a:prstGeom>
          <a:noFill/>
        </p:spPr>
      </p:pic>
      <p:sp>
        <p:nvSpPr>
          <p:cNvPr id="25" name="Rectangle 24"/>
          <p:cNvSpPr/>
          <p:nvPr/>
        </p:nvSpPr>
        <p:spPr bwMode="auto">
          <a:xfrm>
            <a:off x="5512406" y="4770823"/>
            <a:ext cx="654627" cy="486981"/>
          </a:xfrm>
          <a:prstGeom prst="rect">
            <a:avLst/>
          </a:prstGeom>
          <a:blipFill dpi="0" rotWithShape="1">
            <a:blip r:embed="rId12" cstate="print"/>
            <a:srcRect/>
            <a:stretch>
              <a:fillRect/>
            </a:stretch>
          </a:blipFill>
          <a:ln w="19050" cap="flat" cmpd="sng" algn="ctr">
            <a:solidFill>
              <a:schemeClr val="accent3"/>
            </a:solidFill>
            <a:prstDash val="solid"/>
            <a:round/>
            <a:headEnd type="none" w="med" len="med"/>
            <a:tailEnd type="none" w="med" len="med"/>
          </a:ln>
          <a:effectLst/>
        </p:spPr>
        <p:txBody>
          <a:bodyPr anchor="ctr"/>
          <a:lstStyle/>
          <a:p>
            <a:pPr algn="ctr">
              <a:lnSpc>
                <a:spcPct val="90000"/>
              </a:lnSpc>
              <a:spcBef>
                <a:spcPct val="50000"/>
              </a:spcBef>
              <a:defRPr/>
            </a:pPr>
            <a:endParaRPr lang="en-US" sz="2400" b="1" dirty="0" err="1">
              <a:solidFill>
                <a:schemeClr val="bg1"/>
              </a:solidFill>
            </a:endParaRPr>
          </a:p>
        </p:txBody>
      </p:sp>
      <p:pic>
        <p:nvPicPr>
          <p:cNvPr id="27" name="Picture 2" descr="http://img.ledsmagazine.com/objects/news/7/1/2/AudiA8_1.jpg"/>
          <p:cNvPicPr>
            <a:picLocks noChangeAspect="1" noChangeArrowheads="1"/>
          </p:cNvPicPr>
          <p:nvPr/>
        </p:nvPicPr>
        <p:blipFill>
          <a:blip r:embed="rId13" cstate="print"/>
          <a:srcRect/>
          <a:stretch>
            <a:fillRect/>
          </a:stretch>
        </p:blipFill>
        <p:spPr bwMode="auto">
          <a:xfrm>
            <a:off x="6989091" y="3159374"/>
            <a:ext cx="1181612" cy="809353"/>
          </a:xfrm>
          <a:prstGeom prst="rect">
            <a:avLst/>
          </a:prstGeom>
          <a:noFill/>
          <a:ln>
            <a:solidFill>
              <a:schemeClr val="accent3"/>
            </a:solidFill>
          </a:ln>
        </p:spPr>
      </p:pic>
      <p:pic>
        <p:nvPicPr>
          <p:cNvPr id="29" name="Picture 39" descr="lexus_LED"/>
          <p:cNvPicPr>
            <a:picLocks noChangeAspect="1" noChangeArrowheads="1"/>
          </p:cNvPicPr>
          <p:nvPr/>
        </p:nvPicPr>
        <p:blipFill>
          <a:blip r:embed="rId14" cstate="print"/>
          <a:srcRect/>
          <a:stretch>
            <a:fillRect/>
          </a:stretch>
        </p:blipFill>
        <p:spPr bwMode="auto">
          <a:xfrm>
            <a:off x="6684946" y="4113887"/>
            <a:ext cx="846172" cy="594230"/>
          </a:xfrm>
          <a:prstGeom prst="rect">
            <a:avLst/>
          </a:prstGeom>
          <a:noFill/>
          <a:ln>
            <a:noFill/>
          </a:ln>
        </p:spPr>
      </p:pic>
      <p:pic>
        <p:nvPicPr>
          <p:cNvPr id="30" name="Picture 31" descr="CHMSL"/>
          <p:cNvPicPr>
            <a:picLocks noChangeAspect="1" noChangeArrowheads="1"/>
          </p:cNvPicPr>
          <p:nvPr/>
        </p:nvPicPr>
        <p:blipFill>
          <a:blip r:embed="rId15" cstate="print"/>
          <a:srcRect/>
          <a:stretch>
            <a:fillRect/>
          </a:stretch>
        </p:blipFill>
        <p:spPr bwMode="auto">
          <a:xfrm>
            <a:off x="7762551" y="4100034"/>
            <a:ext cx="854977" cy="659947"/>
          </a:xfrm>
          <a:prstGeom prst="rect">
            <a:avLst/>
          </a:prstGeom>
          <a:noFill/>
          <a:ln>
            <a:noFill/>
          </a:ln>
        </p:spPr>
      </p:pic>
      <p:sp>
        <p:nvSpPr>
          <p:cNvPr id="31" name="Right Brace 30"/>
          <p:cNvSpPr/>
          <p:nvPr/>
        </p:nvSpPr>
        <p:spPr>
          <a:xfrm>
            <a:off x="2271713" y="1763083"/>
            <a:ext cx="200186" cy="56578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32" name="TextBox 31"/>
          <p:cNvSpPr txBox="1"/>
          <p:nvPr/>
        </p:nvSpPr>
        <p:spPr>
          <a:xfrm>
            <a:off x="2405762" y="1976426"/>
            <a:ext cx="718466" cy="400110"/>
          </a:xfrm>
          <a:prstGeom prst="rect">
            <a:avLst/>
          </a:prstGeom>
          <a:noFill/>
        </p:spPr>
        <p:txBody>
          <a:bodyPr wrap="none" rtlCol="0">
            <a:spAutoFit/>
          </a:bodyPr>
          <a:lstStyle/>
          <a:p>
            <a:r>
              <a:rPr lang="en-US" sz="1000" dirty="0" smtClean="0">
                <a:latin typeface="Calibri" pitchFamily="34" charset="0"/>
                <a:cs typeface="Calibri" pitchFamily="34" charset="0"/>
              </a:rPr>
              <a:t>AC-DC </a:t>
            </a:r>
          </a:p>
          <a:p>
            <a:r>
              <a:rPr lang="en-US" sz="1000" dirty="0" smtClean="0">
                <a:latin typeface="Calibri" pitchFamily="34" charset="0"/>
                <a:cs typeface="Calibri" pitchFamily="34" charset="0"/>
              </a:rPr>
              <a:t>Dimmable</a:t>
            </a:r>
            <a:endParaRPr lang="en-US" sz="1000" dirty="0">
              <a:latin typeface="Calibri" pitchFamily="34" charset="0"/>
              <a:cs typeface="Calibri" pitchFamily="34" charset="0"/>
            </a:endParaRPr>
          </a:p>
        </p:txBody>
      </p:sp>
      <p:sp>
        <p:nvSpPr>
          <p:cNvPr id="33" name="Left Brace 32"/>
          <p:cNvSpPr/>
          <p:nvPr/>
        </p:nvSpPr>
        <p:spPr>
          <a:xfrm>
            <a:off x="514350" y="2557456"/>
            <a:ext cx="178986" cy="791063"/>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p:cNvSpPr txBox="1"/>
          <p:nvPr/>
        </p:nvSpPr>
        <p:spPr>
          <a:xfrm>
            <a:off x="-39607" y="2669055"/>
            <a:ext cx="783771" cy="553998"/>
          </a:xfrm>
          <a:prstGeom prst="rect">
            <a:avLst/>
          </a:prstGeom>
          <a:noFill/>
        </p:spPr>
        <p:txBody>
          <a:bodyPr wrap="square" rtlCol="0">
            <a:spAutoFit/>
          </a:bodyPr>
          <a:lstStyle/>
          <a:p>
            <a:r>
              <a:rPr lang="en-US" sz="1000" dirty="0" smtClean="0">
                <a:latin typeface="Calibri" pitchFamily="34" charset="0"/>
                <a:cs typeface="Calibri" pitchFamily="34" charset="0"/>
              </a:rPr>
              <a:t>AC-DC  </a:t>
            </a:r>
          </a:p>
          <a:p>
            <a:r>
              <a:rPr lang="en-US" sz="1000" dirty="0" smtClean="0">
                <a:latin typeface="Calibri" pitchFamily="34" charset="0"/>
                <a:cs typeface="Calibri" pitchFamily="34" charset="0"/>
              </a:rPr>
              <a:t>External</a:t>
            </a:r>
          </a:p>
          <a:p>
            <a:r>
              <a:rPr lang="en-US" sz="1000" dirty="0" smtClean="0">
                <a:latin typeface="Calibri" pitchFamily="34" charset="0"/>
                <a:cs typeface="Calibri" pitchFamily="34" charset="0"/>
              </a:rPr>
              <a:t>Dimming</a:t>
            </a:r>
            <a:endParaRPr lang="en-US" sz="1000" dirty="0">
              <a:latin typeface="Calibri" pitchFamily="34" charset="0"/>
              <a:cs typeface="Calibri" pitchFamily="34" charset="0"/>
            </a:endParaRPr>
          </a:p>
        </p:txBody>
      </p:sp>
      <p:sp>
        <p:nvSpPr>
          <p:cNvPr id="35" name="Left Brace 34"/>
          <p:cNvSpPr/>
          <p:nvPr/>
        </p:nvSpPr>
        <p:spPr>
          <a:xfrm>
            <a:off x="3515563" y="1928408"/>
            <a:ext cx="258999" cy="319492"/>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p:cNvSpPr txBox="1"/>
          <p:nvPr/>
        </p:nvSpPr>
        <p:spPr>
          <a:xfrm>
            <a:off x="3142966" y="1834792"/>
            <a:ext cx="542136" cy="553998"/>
          </a:xfrm>
          <a:prstGeom prst="rect">
            <a:avLst/>
          </a:prstGeom>
          <a:noFill/>
        </p:spPr>
        <p:txBody>
          <a:bodyPr wrap="none" rtlCol="0">
            <a:spAutoFit/>
          </a:bodyPr>
          <a:lstStyle/>
          <a:p>
            <a:r>
              <a:rPr lang="en-US" sz="1000" dirty="0" smtClean="0">
                <a:latin typeface="Calibri" pitchFamily="34" charset="0"/>
                <a:cs typeface="Calibri" pitchFamily="34" charset="0"/>
              </a:rPr>
              <a:t>AC-DC </a:t>
            </a:r>
          </a:p>
          <a:p>
            <a:r>
              <a:rPr lang="en-US" sz="1000" dirty="0" smtClean="0">
                <a:latin typeface="Calibri" pitchFamily="34" charset="0"/>
                <a:cs typeface="Calibri" pitchFamily="34" charset="0"/>
              </a:rPr>
              <a:t>Front</a:t>
            </a:r>
          </a:p>
          <a:p>
            <a:r>
              <a:rPr lang="en-US" sz="1000" dirty="0" smtClean="0">
                <a:latin typeface="Calibri" pitchFamily="34" charset="0"/>
                <a:cs typeface="Calibri" pitchFamily="34" charset="0"/>
              </a:rPr>
              <a:t> End</a:t>
            </a:r>
            <a:endParaRPr lang="en-US" sz="1000" dirty="0">
              <a:latin typeface="Calibri" pitchFamily="34" charset="0"/>
              <a:cs typeface="Calibri" pitchFamily="34" charset="0"/>
            </a:endParaRPr>
          </a:p>
        </p:txBody>
      </p:sp>
      <p:sp>
        <p:nvSpPr>
          <p:cNvPr id="37" name="Right Brace 36"/>
          <p:cNvSpPr/>
          <p:nvPr/>
        </p:nvSpPr>
        <p:spPr>
          <a:xfrm>
            <a:off x="5282783" y="2451679"/>
            <a:ext cx="200075" cy="322001"/>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39" name="Left Brace 38"/>
          <p:cNvSpPr/>
          <p:nvPr/>
        </p:nvSpPr>
        <p:spPr>
          <a:xfrm>
            <a:off x="3561645" y="3017521"/>
            <a:ext cx="164535" cy="541019"/>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2958135" y="3200731"/>
            <a:ext cx="756938" cy="400110"/>
          </a:xfrm>
          <a:prstGeom prst="rect">
            <a:avLst/>
          </a:prstGeom>
          <a:noFill/>
        </p:spPr>
        <p:txBody>
          <a:bodyPr wrap="none" rtlCol="0">
            <a:spAutoFit/>
          </a:bodyPr>
          <a:lstStyle/>
          <a:p>
            <a:r>
              <a:rPr lang="en-US" sz="1000" dirty="0" smtClean="0">
                <a:latin typeface="Calibri" pitchFamily="34" charset="0"/>
                <a:cs typeface="Calibri" pitchFamily="34" charset="0"/>
              </a:rPr>
              <a:t>Buck </a:t>
            </a:r>
          </a:p>
          <a:p>
            <a:r>
              <a:rPr lang="en-US" sz="1000" dirty="0" smtClean="0">
                <a:latin typeface="Calibri" pitchFamily="34" charset="0"/>
                <a:cs typeface="Calibri" pitchFamily="34" charset="0"/>
              </a:rPr>
              <a:t>Converters</a:t>
            </a:r>
            <a:endParaRPr lang="en-US" sz="1000" dirty="0">
              <a:latin typeface="Calibri" pitchFamily="34" charset="0"/>
              <a:cs typeface="Calibri" pitchFamily="34" charset="0"/>
            </a:endParaRPr>
          </a:p>
        </p:txBody>
      </p:sp>
      <p:grpSp>
        <p:nvGrpSpPr>
          <p:cNvPr id="70" name="Group 69"/>
          <p:cNvGrpSpPr/>
          <p:nvPr/>
        </p:nvGrpSpPr>
        <p:grpSpPr>
          <a:xfrm>
            <a:off x="2905498" y="3849849"/>
            <a:ext cx="879694" cy="400110"/>
            <a:chOff x="2905498" y="4116549"/>
            <a:chExt cx="879694" cy="400110"/>
          </a:xfrm>
        </p:grpSpPr>
        <p:sp>
          <p:nvSpPr>
            <p:cNvPr id="44" name="Left Brace 43"/>
            <p:cNvSpPr/>
            <p:nvPr/>
          </p:nvSpPr>
          <p:spPr>
            <a:xfrm>
              <a:off x="3593806" y="4180754"/>
              <a:ext cx="191386" cy="242394"/>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p:cNvSpPr txBox="1"/>
            <p:nvPr/>
          </p:nvSpPr>
          <p:spPr>
            <a:xfrm>
              <a:off x="2905498" y="4116549"/>
              <a:ext cx="756938" cy="400110"/>
            </a:xfrm>
            <a:prstGeom prst="rect">
              <a:avLst/>
            </a:prstGeom>
            <a:noFill/>
          </p:spPr>
          <p:txBody>
            <a:bodyPr wrap="none" rtlCol="0">
              <a:spAutoFit/>
            </a:bodyPr>
            <a:lstStyle/>
            <a:p>
              <a:r>
                <a:rPr lang="en-US" sz="1000" dirty="0" smtClean="0">
                  <a:latin typeface="Calibri" pitchFamily="34" charset="0"/>
                  <a:cs typeface="Calibri" pitchFamily="34" charset="0"/>
                </a:rPr>
                <a:t>Boost</a:t>
              </a:r>
            </a:p>
            <a:p>
              <a:r>
                <a:rPr lang="en-US" sz="1000" dirty="0" smtClean="0">
                  <a:latin typeface="Calibri" pitchFamily="34" charset="0"/>
                  <a:cs typeface="Calibri" pitchFamily="34" charset="0"/>
                </a:rPr>
                <a:t>Converters</a:t>
              </a:r>
              <a:endParaRPr lang="en-US" sz="1000" dirty="0">
                <a:latin typeface="Calibri" pitchFamily="34" charset="0"/>
                <a:cs typeface="Calibri" pitchFamily="34" charset="0"/>
              </a:endParaRPr>
            </a:p>
          </p:txBody>
        </p:sp>
      </p:grpSp>
      <p:grpSp>
        <p:nvGrpSpPr>
          <p:cNvPr id="71" name="Group 70"/>
          <p:cNvGrpSpPr/>
          <p:nvPr/>
        </p:nvGrpSpPr>
        <p:grpSpPr>
          <a:xfrm>
            <a:off x="5284381" y="4173637"/>
            <a:ext cx="1151657" cy="496186"/>
            <a:chOff x="5284381" y="4447957"/>
            <a:chExt cx="1151657" cy="496186"/>
          </a:xfrm>
        </p:grpSpPr>
        <p:sp>
          <p:nvSpPr>
            <p:cNvPr id="46" name="Right Brace 45"/>
            <p:cNvSpPr/>
            <p:nvPr/>
          </p:nvSpPr>
          <p:spPr>
            <a:xfrm>
              <a:off x="5284381" y="4447957"/>
              <a:ext cx="228421" cy="496186"/>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47" name="TextBox 46"/>
            <p:cNvSpPr txBox="1"/>
            <p:nvPr/>
          </p:nvSpPr>
          <p:spPr>
            <a:xfrm>
              <a:off x="5446665" y="4499316"/>
              <a:ext cx="989373" cy="400110"/>
            </a:xfrm>
            <a:prstGeom prst="rect">
              <a:avLst/>
            </a:prstGeom>
            <a:noFill/>
          </p:spPr>
          <p:txBody>
            <a:bodyPr wrap="none" rtlCol="0">
              <a:spAutoFit/>
            </a:bodyPr>
            <a:lstStyle/>
            <a:p>
              <a:r>
                <a:rPr lang="en-US" sz="1000" dirty="0" smtClean="0">
                  <a:latin typeface="Calibri" pitchFamily="34" charset="0"/>
                  <a:cs typeface="Calibri" pitchFamily="34" charset="0"/>
                </a:rPr>
                <a:t>Multi- topology</a:t>
              </a:r>
            </a:p>
            <a:p>
              <a:r>
                <a:rPr lang="en-US" sz="1000" dirty="0" smtClean="0">
                  <a:latin typeface="Calibri" pitchFamily="34" charset="0"/>
                  <a:cs typeface="Calibri" pitchFamily="34" charset="0"/>
                </a:rPr>
                <a:t>controllers</a:t>
              </a:r>
              <a:endParaRPr lang="en-US" sz="1000" dirty="0">
                <a:latin typeface="Calibri" pitchFamily="34" charset="0"/>
                <a:cs typeface="Calibri" pitchFamily="34" charset="0"/>
              </a:endParaRPr>
            </a:p>
          </p:txBody>
        </p:sp>
      </p:grpSp>
      <p:grpSp>
        <p:nvGrpSpPr>
          <p:cNvPr id="72" name="Group 71"/>
          <p:cNvGrpSpPr/>
          <p:nvPr/>
        </p:nvGrpSpPr>
        <p:grpSpPr>
          <a:xfrm>
            <a:off x="2806249" y="4695707"/>
            <a:ext cx="961222" cy="483399"/>
            <a:chOff x="2806249" y="4985267"/>
            <a:chExt cx="961222" cy="483399"/>
          </a:xfrm>
        </p:grpSpPr>
        <p:sp>
          <p:nvSpPr>
            <p:cNvPr id="42" name="TextBox 41"/>
            <p:cNvSpPr txBox="1"/>
            <p:nvPr/>
          </p:nvSpPr>
          <p:spPr>
            <a:xfrm>
              <a:off x="2806249" y="5006133"/>
              <a:ext cx="925253" cy="400110"/>
            </a:xfrm>
            <a:prstGeom prst="rect">
              <a:avLst/>
            </a:prstGeom>
            <a:noFill/>
          </p:spPr>
          <p:txBody>
            <a:bodyPr wrap="none" rtlCol="0">
              <a:spAutoFit/>
            </a:bodyPr>
            <a:lstStyle/>
            <a:p>
              <a:r>
                <a:rPr lang="en-US" sz="1000" dirty="0" smtClean="0">
                  <a:latin typeface="Calibri" pitchFamily="34" charset="0"/>
                  <a:cs typeface="Calibri" pitchFamily="34" charset="0"/>
                </a:rPr>
                <a:t>Boost + Linear</a:t>
              </a:r>
            </a:p>
            <a:p>
              <a:r>
                <a:rPr lang="en-US" sz="1000" dirty="0" smtClean="0">
                  <a:latin typeface="Calibri" pitchFamily="34" charset="0"/>
                  <a:cs typeface="Calibri" pitchFamily="34" charset="0"/>
                </a:rPr>
                <a:t>Controllers</a:t>
              </a:r>
              <a:endParaRPr lang="en-US" sz="1000" dirty="0">
                <a:latin typeface="Calibri" pitchFamily="34" charset="0"/>
                <a:cs typeface="Calibri" pitchFamily="34" charset="0"/>
              </a:endParaRPr>
            </a:p>
          </p:txBody>
        </p:sp>
        <p:sp>
          <p:nvSpPr>
            <p:cNvPr id="48" name="Left Brace 47"/>
            <p:cNvSpPr/>
            <p:nvPr/>
          </p:nvSpPr>
          <p:spPr>
            <a:xfrm>
              <a:off x="3565189" y="4985267"/>
              <a:ext cx="202282" cy="483399"/>
            </a:xfrm>
            <a:prstGeom prst="lef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Group 72"/>
          <p:cNvGrpSpPr/>
          <p:nvPr/>
        </p:nvGrpSpPr>
        <p:grpSpPr>
          <a:xfrm>
            <a:off x="5298553" y="5206574"/>
            <a:ext cx="688820" cy="505756"/>
            <a:chOff x="5298553" y="5206574"/>
            <a:chExt cx="688820" cy="505756"/>
          </a:xfrm>
        </p:grpSpPr>
        <p:sp>
          <p:nvSpPr>
            <p:cNvPr id="38" name="TextBox 37"/>
            <p:cNvSpPr txBox="1"/>
            <p:nvPr/>
          </p:nvSpPr>
          <p:spPr>
            <a:xfrm>
              <a:off x="5482106" y="5341943"/>
              <a:ext cx="505267" cy="246221"/>
            </a:xfrm>
            <a:prstGeom prst="rect">
              <a:avLst/>
            </a:prstGeom>
            <a:noFill/>
          </p:spPr>
          <p:txBody>
            <a:bodyPr wrap="none" rtlCol="0">
              <a:spAutoFit/>
            </a:bodyPr>
            <a:lstStyle/>
            <a:p>
              <a:r>
                <a:rPr lang="en-US" sz="1000" dirty="0" smtClean="0">
                  <a:latin typeface="Calibri" pitchFamily="34" charset="0"/>
                  <a:cs typeface="Calibri" pitchFamily="34" charset="0"/>
                </a:rPr>
                <a:t>Linear</a:t>
              </a:r>
              <a:endParaRPr lang="en-US" sz="1000" dirty="0">
                <a:latin typeface="Calibri" pitchFamily="34" charset="0"/>
                <a:cs typeface="Calibri" pitchFamily="34" charset="0"/>
              </a:endParaRPr>
            </a:p>
          </p:txBody>
        </p:sp>
        <p:sp>
          <p:nvSpPr>
            <p:cNvPr id="49" name="Right Brace 48"/>
            <p:cNvSpPr/>
            <p:nvPr/>
          </p:nvSpPr>
          <p:spPr>
            <a:xfrm>
              <a:off x="5298553" y="5206574"/>
              <a:ext cx="200075" cy="505756"/>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grpSp>
      <p:sp>
        <p:nvSpPr>
          <p:cNvPr id="51" name="TextBox 50"/>
          <p:cNvSpPr txBox="1"/>
          <p:nvPr/>
        </p:nvSpPr>
        <p:spPr>
          <a:xfrm>
            <a:off x="5428149" y="2422118"/>
            <a:ext cx="760144" cy="400110"/>
          </a:xfrm>
          <a:prstGeom prst="rect">
            <a:avLst/>
          </a:prstGeom>
          <a:noFill/>
        </p:spPr>
        <p:txBody>
          <a:bodyPr wrap="none" rtlCol="0">
            <a:spAutoFit/>
          </a:bodyPr>
          <a:lstStyle/>
          <a:p>
            <a:r>
              <a:rPr lang="en-US" sz="1000" dirty="0" smtClean="0">
                <a:latin typeface="Calibri" pitchFamily="34" charset="0"/>
                <a:cs typeface="Calibri" pitchFamily="34" charset="0"/>
              </a:rPr>
              <a:t>Buck </a:t>
            </a:r>
          </a:p>
          <a:p>
            <a:r>
              <a:rPr lang="en-US" sz="1000" dirty="0" smtClean="0">
                <a:latin typeface="Calibri" pitchFamily="34" charset="0"/>
                <a:cs typeface="Calibri" pitchFamily="34" charset="0"/>
              </a:rPr>
              <a:t>Controllers</a:t>
            </a:r>
            <a:endParaRPr lang="en-US" sz="1000" dirty="0">
              <a:latin typeface="Calibri" pitchFamily="34" charset="0"/>
              <a:cs typeface="Calibri" pitchFamily="34" charset="0"/>
            </a:endParaRPr>
          </a:p>
        </p:txBody>
      </p:sp>
      <p:grpSp>
        <p:nvGrpSpPr>
          <p:cNvPr id="69" name="Group 68"/>
          <p:cNvGrpSpPr/>
          <p:nvPr/>
        </p:nvGrpSpPr>
        <p:grpSpPr>
          <a:xfrm>
            <a:off x="5295014" y="3584365"/>
            <a:ext cx="900499" cy="400110"/>
            <a:chOff x="5295014" y="3851065"/>
            <a:chExt cx="900499" cy="400110"/>
          </a:xfrm>
        </p:grpSpPr>
        <p:sp>
          <p:nvSpPr>
            <p:cNvPr id="41" name="Right Brace 40"/>
            <p:cNvSpPr/>
            <p:nvPr/>
          </p:nvSpPr>
          <p:spPr>
            <a:xfrm>
              <a:off x="5295014" y="3934050"/>
              <a:ext cx="203612" cy="22328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p>
          </p:txBody>
        </p:sp>
        <p:sp>
          <p:nvSpPr>
            <p:cNvPr id="43" name="TextBox 42"/>
            <p:cNvSpPr txBox="1"/>
            <p:nvPr/>
          </p:nvSpPr>
          <p:spPr>
            <a:xfrm>
              <a:off x="5435369" y="3851065"/>
              <a:ext cx="760144" cy="400110"/>
            </a:xfrm>
            <a:prstGeom prst="rect">
              <a:avLst/>
            </a:prstGeom>
            <a:noFill/>
          </p:spPr>
          <p:txBody>
            <a:bodyPr wrap="none" rtlCol="0">
              <a:spAutoFit/>
            </a:bodyPr>
            <a:lstStyle/>
            <a:p>
              <a:r>
                <a:rPr lang="en-US" sz="1000" dirty="0" smtClean="0">
                  <a:latin typeface="Calibri" pitchFamily="34" charset="0"/>
                  <a:cs typeface="Calibri" pitchFamily="34" charset="0"/>
                </a:rPr>
                <a:t>Boost</a:t>
              </a:r>
            </a:p>
            <a:p>
              <a:r>
                <a:rPr lang="en-US" sz="1000" dirty="0" smtClean="0">
                  <a:latin typeface="Calibri" pitchFamily="34" charset="0"/>
                  <a:cs typeface="Calibri" pitchFamily="34" charset="0"/>
                </a:rPr>
                <a:t>Controllers</a:t>
              </a:r>
              <a:endParaRPr lang="en-US" sz="1000" dirty="0">
                <a:latin typeface="Calibri" pitchFamily="34" charset="0"/>
                <a:cs typeface="Calibri" pitchFamily="34" charset="0"/>
              </a:endParaRPr>
            </a:p>
          </p:txBody>
        </p:sp>
      </p:grpSp>
      <p:sp>
        <p:nvSpPr>
          <p:cNvPr id="52" name="Text Placeholder 7"/>
          <p:cNvSpPr txBox="1">
            <a:spLocks/>
          </p:cNvSpPr>
          <p:nvPr/>
        </p:nvSpPr>
        <p:spPr bwMode="auto">
          <a:xfrm>
            <a:off x="3381330" y="629640"/>
            <a:ext cx="2304415" cy="639762"/>
          </a:xfrm>
          <a:prstGeom prst="rect">
            <a:avLst/>
          </a:prstGeom>
          <a:solidFill>
            <a:schemeClr val="accent3">
              <a:lumMod val="50000"/>
            </a:schemeClr>
          </a:solidFill>
          <a:ln w="9525" algn="ctr">
            <a:noFill/>
            <a:miter lim="800000"/>
            <a:headEnd/>
            <a:tailEnd/>
          </a:ln>
        </p:spPr>
        <p:txBody>
          <a:bodyPr vert="horz" wrap="square" lIns="91440" tIns="45720" rIns="91440" bIns="45720" numCol="1" anchor="ctr" anchorCtr="1" compatLnSpc="1">
            <a:prstTxWarp prst="textNoShape">
              <a:avLst/>
            </a:prstTxWarp>
          </a:bodyPr>
          <a:lstStyle/>
          <a:p>
            <a:r>
              <a:rPr lang="en-US" sz="1800" dirty="0" smtClean="0">
                <a:solidFill>
                  <a:schemeClr val="bg1"/>
                </a:solidFill>
              </a:rPr>
              <a:t>High Power Wide Area </a:t>
            </a:r>
            <a:r>
              <a:rPr lang="en-US" sz="1800" dirty="0" err="1" smtClean="0">
                <a:solidFill>
                  <a:schemeClr val="bg1"/>
                </a:solidFill>
              </a:rPr>
              <a:t>Luminaires</a:t>
            </a:r>
            <a:endParaRPr lang="en-US" sz="1800" dirty="0">
              <a:solidFill>
                <a:schemeClr val="bg1"/>
              </a:solidFill>
            </a:endParaRPr>
          </a:p>
        </p:txBody>
      </p:sp>
      <p:sp>
        <p:nvSpPr>
          <p:cNvPr id="53" name="Text Placeholder 7"/>
          <p:cNvSpPr txBox="1">
            <a:spLocks/>
          </p:cNvSpPr>
          <p:nvPr/>
        </p:nvSpPr>
        <p:spPr bwMode="auto">
          <a:xfrm>
            <a:off x="347450" y="616517"/>
            <a:ext cx="2304415" cy="639762"/>
          </a:xfrm>
          <a:prstGeom prst="rect">
            <a:avLst/>
          </a:prstGeom>
          <a:solidFill>
            <a:schemeClr val="accent3">
              <a:lumMod val="50000"/>
            </a:schemeClr>
          </a:solidFill>
          <a:ln w="9525" algn="ctr">
            <a:noFill/>
            <a:miter lim="800000"/>
            <a:headEnd/>
            <a:tailEnd/>
          </a:ln>
        </p:spPr>
        <p:txBody>
          <a:bodyPr vert="horz" wrap="square" lIns="91440" tIns="45720" rIns="91440" bIns="45720" numCol="1" anchor="ctr" anchorCtr="1" compatLnSpc="1">
            <a:prstTxWarp prst="textNoShape">
              <a:avLst/>
            </a:prstTxWarp>
          </a:bodyPr>
          <a:lstStyle/>
          <a:p>
            <a:r>
              <a:rPr lang="en-US" sz="1800" dirty="0" smtClean="0">
                <a:solidFill>
                  <a:schemeClr val="accent3"/>
                </a:solidFill>
              </a:rPr>
              <a:t>Light Bulbs &amp; Low Power </a:t>
            </a:r>
            <a:r>
              <a:rPr lang="en-US" sz="1800" dirty="0" err="1" smtClean="0">
                <a:solidFill>
                  <a:schemeClr val="accent3"/>
                </a:solidFill>
              </a:rPr>
              <a:t>Luminaires</a:t>
            </a:r>
            <a:endParaRPr lang="en-US" sz="1800" dirty="0">
              <a:solidFill>
                <a:schemeClr val="accent3"/>
              </a:solidFill>
            </a:endParaRPr>
          </a:p>
        </p:txBody>
      </p:sp>
      <p:sp>
        <p:nvSpPr>
          <p:cNvPr id="54" name="Explosion 2 53"/>
          <p:cNvSpPr/>
          <p:nvPr/>
        </p:nvSpPr>
        <p:spPr bwMode="auto">
          <a:xfrm>
            <a:off x="1685925" y="1647826"/>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55" name="Explosion 2 54"/>
          <p:cNvSpPr/>
          <p:nvPr/>
        </p:nvSpPr>
        <p:spPr bwMode="auto">
          <a:xfrm>
            <a:off x="1733550" y="2176463"/>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56" name="Explosion 2 55"/>
          <p:cNvSpPr/>
          <p:nvPr/>
        </p:nvSpPr>
        <p:spPr bwMode="auto">
          <a:xfrm>
            <a:off x="1724025" y="2690813"/>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57" name="Explosion 2 56"/>
          <p:cNvSpPr/>
          <p:nvPr/>
        </p:nvSpPr>
        <p:spPr bwMode="auto">
          <a:xfrm>
            <a:off x="1800225" y="4433888"/>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58" name="Explosion 2 57"/>
          <p:cNvSpPr/>
          <p:nvPr/>
        </p:nvSpPr>
        <p:spPr bwMode="auto">
          <a:xfrm>
            <a:off x="1804988" y="4157663"/>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59" name="Explosion 2 58"/>
          <p:cNvSpPr/>
          <p:nvPr/>
        </p:nvSpPr>
        <p:spPr bwMode="auto">
          <a:xfrm>
            <a:off x="1766886" y="5414962"/>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60" name="Explosion 2 59"/>
          <p:cNvSpPr/>
          <p:nvPr/>
        </p:nvSpPr>
        <p:spPr bwMode="auto">
          <a:xfrm>
            <a:off x="1766888" y="5667376"/>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61" name="Explosion 2 60"/>
          <p:cNvSpPr/>
          <p:nvPr/>
        </p:nvSpPr>
        <p:spPr bwMode="auto">
          <a:xfrm>
            <a:off x="4757738" y="1819275"/>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62" name="Explosion 2 61"/>
          <p:cNvSpPr/>
          <p:nvPr/>
        </p:nvSpPr>
        <p:spPr bwMode="auto">
          <a:xfrm>
            <a:off x="4748213" y="2851785"/>
            <a:ext cx="547688" cy="285750"/>
          </a:xfrm>
          <a:prstGeom prst="irregularSeal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New</a:t>
            </a:r>
            <a:endParaRPr kumimoji="0" lang="zh-CN" altLang="en-US" sz="800" b="1" i="0" u="none" strike="noStrike" cap="none" normalizeH="0" baseline="0" dirty="0" smtClean="0">
              <a:ln>
                <a:noFill/>
              </a:ln>
              <a:solidFill>
                <a:srgbClr val="FF0000"/>
              </a:solidFill>
              <a:effectLst/>
              <a:latin typeface="Arial" charset="0"/>
            </a:endParaRPr>
          </a:p>
        </p:txBody>
      </p:sp>
      <p:sp>
        <p:nvSpPr>
          <p:cNvPr id="63" name="Explosion 2 62"/>
          <p:cNvSpPr/>
          <p:nvPr/>
        </p:nvSpPr>
        <p:spPr bwMode="auto">
          <a:xfrm>
            <a:off x="4800601" y="3371851"/>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64" name="Explosion 2 63"/>
          <p:cNvSpPr/>
          <p:nvPr/>
        </p:nvSpPr>
        <p:spPr bwMode="auto">
          <a:xfrm>
            <a:off x="5060633" y="3079434"/>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66" name="Explosion 2 65"/>
          <p:cNvSpPr/>
          <p:nvPr/>
        </p:nvSpPr>
        <p:spPr bwMode="auto">
          <a:xfrm>
            <a:off x="4764406" y="4136709"/>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67" name="Explosion 2 66"/>
          <p:cNvSpPr/>
          <p:nvPr/>
        </p:nvSpPr>
        <p:spPr bwMode="auto">
          <a:xfrm>
            <a:off x="8153400" y="2062162"/>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68" name="Explosion 2 67"/>
          <p:cNvSpPr/>
          <p:nvPr/>
        </p:nvSpPr>
        <p:spPr bwMode="auto">
          <a:xfrm>
            <a:off x="7767607" y="2343150"/>
            <a:ext cx="547688" cy="285750"/>
          </a:xfrm>
          <a:prstGeom prst="irregularSeal2">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Hero</a:t>
            </a:r>
            <a:endParaRPr kumimoji="0" lang="zh-CN" altLang="en-US" sz="800" b="1" i="0" u="none" strike="noStrike" cap="none" normalizeH="0" baseline="0" dirty="0" smtClean="0">
              <a:ln>
                <a:noFill/>
              </a:ln>
              <a:solidFill>
                <a:srgbClr val="FF0000"/>
              </a:solidFill>
              <a:effectLst/>
              <a:latin typeface="Arial" charset="0"/>
            </a:endParaRPr>
          </a:p>
        </p:txBody>
      </p:sp>
      <p:sp>
        <p:nvSpPr>
          <p:cNvPr id="74" name="Explosion 2 73"/>
          <p:cNvSpPr/>
          <p:nvPr/>
        </p:nvSpPr>
        <p:spPr bwMode="auto">
          <a:xfrm>
            <a:off x="1707833" y="2958465"/>
            <a:ext cx="547688" cy="285750"/>
          </a:xfrm>
          <a:prstGeom prst="irregularSeal2">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800" b="1" i="0" u="none" strike="noStrike" cap="none" normalizeH="0" baseline="0" dirty="0" smtClean="0">
                <a:ln>
                  <a:noFill/>
                </a:ln>
                <a:solidFill>
                  <a:srgbClr val="FF0000"/>
                </a:solidFill>
                <a:effectLst/>
                <a:latin typeface="Arial" charset="0"/>
              </a:rPr>
              <a:t>New</a:t>
            </a:r>
            <a:endParaRPr kumimoji="0" lang="zh-CN" altLang="en-US" sz="800" b="1" i="0" u="none" strike="noStrike" cap="none" normalizeH="0" baseline="0" dirty="0" smtClean="0">
              <a:ln>
                <a:noFill/>
              </a:ln>
              <a:solidFill>
                <a:srgbClr val="FF0000"/>
              </a:solidFill>
              <a:effectLst/>
              <a:latin typeface="Arial"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linds(horizontal)">
                                      <p:cBhvr>
                                        <p:cTn id="11" dur="500"/>
                                        <p:tgtEl>
                                          <p:spTgt spid="55"/>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linds(horizontal)">
                                      <p:cBhvr>
                                        <p:cTn id="15" dur="500"/>
                                        <p:tgtEl>
                                          <p:spTgt spid="56"/>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blinds(horizontal)">
                                      <p:cBhvr>
                                        <p:cTn id="19" dur="500"/>
                                        <p:tgtEl>
                                          <p:spTgt spid="58"/>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blinds(horizontal)">
                                      <p:cBhvr>
                                        <p:cTn id="23" dur="500"/>
                                        <p:tgtEl>
                                          <p:spTgt spid="57"/>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childTnLst>
                          </p:cTn>
                        </p:par>
                        <p:par>
                          <p:cTn id="28" fill="hold">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blinds(horizontal)">
                                      <p:cBhvr>
                                        <p:cTn id="31" dur="500"/>
                                        <p:tgtEl>
                                          <p:spTgt spid="60"/>
                                        </p:tgtEl>
                                      </p:cBhvr>
                                    </p:animEffect>
                                  </p:childTnLst>
                                </p:cTn>
                              </p:par>
                            </p:childTnLst>
                          </p:cTn>
                        </p:par>
                        <p:par>
                          <p:cTn id="32" fill="hold">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blinds(horizontal)">
                                      <p:cBhvr>
                                        <p:cTn id="35" dur="500"/>
                                        <p:tgtEl>
                                          <p:spTgt spid="61"/>
                                        </p:tgtEl>
                                      </p:cBhvr>
                                    </p:animEffect>
                                  </p:childTnLst>
                                </p:cTn>
                              </p:par>
                            </p:childTnLst>
                          </p:cTn>
                        </p:par>
                        <p:par>
                          <p:cTn id="36" fill="hold">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blinds(horizontal)">
                                      <p:cBhvr>
                                        <p:cTn id="39" dur="500"/>
                                        <p:tgtEl>
                                          <p:spTgt spid="62"/>
                                        </p:tgtEl>
                                      </p:cBhvr>
                                    </p:animEffect>
                                  </p:childTnLst>
                                </p:cTn>
                              </p:par>
                            </p:childTnLst>
                          </p:cTn>
                        </p:par>
                        <p:par>
                          <p:cTn id="40" fill="hold">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blinds(horizontal)">
                                      <p:cBhvr>
                                        <p:cTn id="43" dur="500"/>
                                        <p:tgtEl>
                                          <p:spTgt spid="63"/>
                                        </p:tgtEl>
                                      </p:cBhvr>
                                    </p:animEffect>
                                  </p:childTnLst>
                                </p:cTn>
                              </p:par>
                            </p:childTnLst>
                          </p:cTn>
                        </p:par>
                        <p:par>
                          <p:cTn id="44" fill="hold">
                            <p:stCondLst>
                              <p:cond delay="5000"/>
                            </p:stCondLst>
                            <p:childTnLst>
                              <p:par>
                                <p:cTn id="45" presetID="3" presetClass="entr" presetSubtype="10"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linds(horizontal)">
                                      <p:cBhvr>
                                        <p:cTn id="47" dur="500"/>
                                        <p:tgtEl>
                                          <p:spTgt spid="64"/>
                                        </p:tgtEl>
                                      </p:cBhvr>
                                    </p:animEffect>
                                  </p:childTnLst>
                                </p:cTn>
                              </p:par>
                            </p:childTnLst>
                          </p:cTn>
                        </p:par>
                        <p:par>
                          <p:cTn id="48" fill="hold">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blinds(horizontal)">
                                      <p:cBhvr>
                                        <p:cTn id="51" dur="500"/>
                                        <p:tgtEl>
                                          <p:spTgt spid="66"/>
                                        </p:tgtEl>
                                      </p:cBhvr>
                                    </p:animEffect>
                                  </p:childTnLst>
                                </p:cTn>
                              </p:par>
                            </p:childTnLst>
                          </p:cTn>
                        </p:par>
                        <p:par>
                          <p:cTn id="52" fill="hold">
                            <p:stCondLst>
                              <p:cond delay="6000"/>
                            </p:stCondLst>
                            <p:childTnLst>
                              <p:par>
                                <p:cTn id="53" presetID="3" presetClass="entr" presetSubtype="1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blinds(horizontal)">
                                      <p:cBhvr>
                                        <p:cTn id="55" dur="500"/>
                                        <p:tgtEl>
                                          <p:spTgt spid="67"/>
                                        </p:tgtEl>
                                      </p:cBhvr>
                                    </p:animEffect>
                                  </p:childTnLst>
                                </p:cTn>
                              </p:par>
                            </p:childTnLst>
                          </p:cTn>
                        </p:par>
                        <p:par>
                          <p:cTn id="56" fill="hold">
                            <p:stCondLst>
                              <p:cond delay="6500"/>
                            </p:stCondLst>
                            <p:childTnLst>
                              <p:par>
                                <p:cTn id="57" presetID="3" presetClass="entr" presetSubtype="10"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blinds(horizontal)">
                                      <p:cBhvr>
                                        <p:cTn id="59" dur="500"/>
                                        <p:tgtEl>
                                          <p:spTgt spid="68"/>
                                        </p:tgtEl>
                                      </p:cBhvr>
                                    </p:animEffect>
                                  </p:childTnLst>
                                </p:cTn>
                              </p:par>
                            </p:childTnLst>
                          </p:cTn>
                        </p:par>
                        <p:par>
                          <p:cTn id="60" fill="hold">
                            <p:stCondLst>
                              <p:cond delay="7000"/>
                            </p:stCondLst>
                            <p:childTnLst>
                              <p:par>
                                <p:cTn id="61" presetID="3" presetClass="entr" presetSubtype="10" fill="hold" grpId="0" nodeType="after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blinds(horizontal)">
                                      <p:cBhvr>
                                        <p:cTn id="6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6" grpId="0" animBg="1"/>
      <p:bldP spid="67" grpId="0" animBg="1"/>
      <p:bldP spid="68"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ctrTitle"/>
          </p:nvPr>
        </p:nvSpPr>
        <p:spPr/>
        <p:txBody>
          <a:bodyPr/>
          <a:lstStyle/>
          <a:p>
            <a:r>
              <a:rPr lang="en-US" altLang="zh-CN" smtClean="0">
                <a:ea typeface="宋体" charset="-122"/>
              </a:rPr>
              <a:t>Offline (AC/DC) LED Lighting Solutions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675142" y="1046703"/>
          <a:ext cx="8043507" cy="4297680"/>
        </p:xfrm>
        <a:graphic>
          <a:graphicData uri="http://schemas.openxmlformats.org/drawingml/2006/table">
            <a:tbl>
              <a:tblPr/>
              <a:tblGrid>
                <a:gridCol w="4021754"/>
                <a:gridCol w="4021753"/>
              </a:tblGrid>
              <a:tr h="387942">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Features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rgbClr val="000099"/>
                          </a:solidFill>
                          <a:effectLst>
                            <a:outerShdw blurRad="38100" dist="38100" dir="2700000" algn="tl">
                              <a:srgbClr val="C0C0C0"/>
                            </a:outerShdw>
                          </a:effectLst>
                          <a:latin typeface="Impact" pitchFamily="34" charset="0"/>
                        </a:rPr>
                        <a:t>Benefits</a:t>
                      </a:r>
                    </a:p>
                  </a:txBody>
                  <a:tcPr marT="0" horzOverflow="overflow">
                    <a:lnL>
                      <a:noFill/>
                    </a:lnL>
                    <a:lnR>
                      <a:noFill/>
                    </a:lnR>
                    <a:lnT>
                      <a:noFill/>
                    </a:lnT>
                    <a:lnB>
                      <a:noFill/>
                    </a:lnB>
                    <a:lnTlToBr>
                      <a:noFill/>
                    </a:lnTlToBr>
                    <a:lnBlToTr>
                      <a:noFill/>
                    </a:lnBlToTr>
                    <a:noFill/>
                  </a:tcPr>
                </a:tc>
              </a:tr>
              <a:tr h="2456966">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Integrated phase angle decode </a:t>
                      </a:r>
                    </a:p>
                    <a:p>
                      <a:pPr marL="27305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  </a:t>
                      </a:r>
                      <a:r>
                        <a:rPr kumimoji="0" lang="en-US" altLang="zh-CN" sz="1100" b="0" i="0" u="none" strike="noStrike" kern="1200" cap="none" normalizeH="0" baseline="0" dirty="0" smtClean="0">
                          <a:ln>
                            <a:noFill/>
                          </a:ln>
                          <a:solidFill>
                            <a:schemeClr val="tx1"/>
                          </a:solidFill>
                          <a:effectLst/>
                          <a:latin typeface="Arial" charset="0"/>
                          <a:ea typeface="+mn-ea"/>
                          <a:cs typeface="+mn-cs"/>
                        </a:rPr>
                        <a:t>Leading</a:t>
                      </a:r>
                      <a:r>
                        <a:rPr kumimoji="0" lang="en-US" altLang="zh-CN" sz="1200" b="0" i="0" u="none" strike="noStrike" kern="1200" cap="none" normalizeH="0" baseline="0" dirty="0" smtClean="0">
                          <a:ln>
                            <a:noFill/>
                          </a:ln>
                          <a:solidFill>
                            <a:schemeClr val="tx1"/>
                          </a:solidFill>
                          <a:effectLst/>
                          <a:latin typeface="Arial" charset="0"/>
                          <a:ea typeface="+mn-ea"/>
                          <a:cs typeface="+mn-cs"/>
                        </a:rPr>
                        <a:t> </a:t>
                      </a:r>
                      <a:r>
                        <a:rPr kumimoji="0" lang="en-US" altLang="zh-CN" sz="1100" b="0" i="0" u="none" strike="noStrike" kern="1200" cap="none" normalizeH="0" baseline="0" dirty="0" smtClean="0">
                          <a:ln>
                            <a:noFill/>
                          </a:ln>
                          <a:solidFill>
                            <a:schemeClr val="tx1"/>
                          </a:solidFill>
                          <a:effectLst/>
                          <a:latin typeface="Arial" charset="0"/>
                          <a:ea typeface="+mn-ea"/>
                          <a:cs typeface="+mn-cs"/>
                        </a:rPr>
                        <a:t>and</a:t>
                      </a:r>
                      <a:r>
                        <a:rPr kumimoji="0" lang="en-US" altLang="zh-CN" sz="1200" b="0" i="0" u="none" strike="noStrike" kern="1200" cap="none" normalizeH="0" baseline="0" dirty="0" smtClean="0">
                          <a:ln>
                            <a:noFill/>
                          </a:ln>
                          <a:solidFill>
                            <a:schemeClr val="tx1"/>
                          </a:solidFill>
                          <a:effectLst/>
                          <a:latin typeface="Arial" charset="0"/>
                          <a:ea typeface="+mn-ea"/>
                          <a:cs typeface="+mn-cs"/>
                        </a:rPr>
                        <a:t> </a:t>
                      </a:r>
                      <a:r>
                        <a:rPr kumimoji="0" lang="en-US" altLang="zh-CN" sz="1100" b="0" i="0" u="none" strike="noStrike" kern="1200" cap="none" normalizeH="0" baseline="0" dirty="0" smtClean="0">
                          <a:ln>
                            <a:noFill/>
                          </a:ln>
                          <a:solidFill>
                            <a:schemeClr val="tx1"/>
                          </a:solidFill>
                          <a:effectLst/>
                          <a:latin typeface="Arial" charset="0"/>
                          <a:ea typeface="+mn-ea"/>
                          <a:cs typeface="+mn-cs"/>
                        </a:rPr>
                        <a:t>trailing</a:t>
                      </a:r>
                      <a:r>
                        <a:rPr kumimoji="0" lang="en-US" altLang="zh-CN" sz="1200" b="0" i="0" u="none" strike="noStrike" kern="1200" cap="none" normalizeH="0" baseline="0" dirty="0" smtClean="0">
                          <a:ln>
                            <a:noFill/>
                          </a:ln>
                          <a:solidFill>
                            <a:schemeClr val="tx1"/>
                          </a:solidFill>
                          <a:effectLst/>
                          <a:latin typeface="Arial" charset="0"/>
                          <a:ea typeface="+mn-ea"/>
                          <a:cs typeface="+mn-cs"/>
                        </a:rPr>
                        <a:t> </a:t>
                      </a:r>
                      <a:r>
                        <a:rPr kumimoji="0" lang="en-US" altLang="zh-CN" sz="1100" b="0" i="0" u="none" strike="noStrike" kern="1200" cap="none" normalizeH="0" baseline="0" dirty="0" smtClean="0">
                          <a:ln>
                            <a:noFill/>
                          </a:ln>
                          <a:solidFill>
                            <a:schemeClr val="tx1"/>
                          </a:solidFill>
                          <a:effectLst/>
                          <a:latin typeface="Arial" charset="0"/>
                          <a:ea typeface="+mn-ea"/>
                          <a:cs typeface="+mn-cs"/>
                        </a:rPr>
                        <a:t>edge</a:t>
                      </a:r>
                      <a:r>
                        <a:rPr kumimoji="0" lang="en-US" altLang="zh-CN" sz="1200" b="0" i="0" u="none" strike="noStrike" kern="1200" cap="none" normalizeH="0" baseline="0" dirty="0" smtClean="0">
                          <a:ln>
                            <a:noFill/>
                          </a:ln>
                          <a:solidFill>
                            <a:schemeClr val="tx1"/>
                          </a:solidFill>
                          <a:effectLst/>
                          <a:latin typeface="Arial" charset="0"/>
                          <a:ea typeface="+mn-ea"/>
                          <a:cs typeface="+mn-cs"/>
                        </a:rPr>
                        <a:t> </a:t>
                      </a:r>
                      <a:r>
                        <a:rPr kumimoji="0" lang="en-US" altLang="zh-CN" sz="1100" b="0" i="0" u="none" strike="noStrike" kern="1200" cap="none" normalizeH="0" baseline="0" dirty="0" smtClean="0">
                          <a:ln>
                            <a:noFill/>
                          </a:ln>
                          <a:solidFill>
                            <a:schemeClr val="tx1"/>
                          </a:solidFill>
                          <a:effectLst/>
                          <a:latin typeface="Arial" charset="0"/>
                          <a:ea typeface="+mn-ea"/>
                          <a:cs typeface="+mn-cs"/>
                        </a:rPr>
                        <a:t>compatible</a:t>
                      </a:r>
                    </a:p>
                    <a:p>
                      <a:pPr marL="27305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  </a:t>
                      </a:r>
                      <a:r>
                        <a:rPr kumimoji="0" lang="en-US" altLang="zh-CN" sz="1100" b="0" i="0" u="none" strike="noStrike" kern="1200" cap="none" normalizeH="0" baseline="0" dirty="0" smtClean="0">
                          <a:ln>
                            <a:noFill/>
                          </a:ln>
                          <a:solidFill>
                            <a:schemeClr val="tx1"/>
                          </a:solidFill>
                          <a:effectLst/>
                          <a:latin typeface="Arial" charset="0"/>
                          <a:ea typeface="+mn-ea"/>
                          <a:cs typeface="+mn-cs"/>
                        </a:rPr>
                        <a:t>Over</a:t>
                      </a:r>
                      <a:r>
                        <a:rPr kumimoji="0" lang="en-US" altLang="zh-CN" sz="1200" b="0" i="0" u="none" strike="noStrike" kern="1200" cap="none" normalizeH="0" baseline="0" dirty="0" smtClean="0">
                          <a:ln>
                            <a:noFill/>
                          </a:ln>
                          <a:solidFill>
                            <a:schemeClr val="tx1"/>
                          </a:solidFill>
                          <a:effectLst/>
                          <a:latin typeface="Arial" charset="0"/>
                          <a:ea typeface="+mn-ea"/>
                          <a:cs typeface="+mn-cs"/>
                        </a:rPr>
                        <a:t> </a:t>
                      </a:r>
                      <a:r>
                        <a:rPr kumimoji="0" lang="en-US" altLang="zh-CN" sz="1100" b="0" i="0" u="none" strike="noStrike" kern="1200" cap="none" normalizeH="0" baseline="0" dirty="0" smtClean="0">
                          <a:ln>
                            <a:noFill/>
                          </a:ln>
                          <a:solidFill>
                            <a:schemeClr val="tx1"/>
                          </a:solidFill>
                          <a:effectLst/>
                          <a:latin typeface="Arial" charset="0"/>
                          <a:ea typeface="+mn-ea"/>
                          <a:cs typeface="+mn-cs"/>
                        </a:rPr>
                        <a:t>50:1</a:t>
                      </a:r>
                      <a:r>
                        <a:rPr kumimoji="0" lang="en-US" altLang="zh-CN" sz="1200" b="0" i="0" u="none" strike="noStrike" kern="1200" cap="none" normalizeH="0" baseline="0" dirty="0" smtClean="0">
                          <a:ln>
                            <a:noFill/>
                          </a:ln>
                          <a:solidFill>
                            <a:schemeClr val="tx1"/>
                          </a:solidFill>
                          <a:effectLst/>
                          <a:latin typeface="Arial" charset="0"/>
                          <a:ea typeface="+mn-ea"/>
                          <a:cs typeface="+mn-cs"/>
                        </a:rPr>
                        <a:t> </a:t>
                      </a:r>
                      <a:r>
                        <a:rPr kumimoji="0" lang="en-US" altLang="zh-CN" sz="1100" b="0" i="0" u="none" strike="noStrike" kern="1200" cap="none" normalizeH="0" baseline="0" dirty="0" smtClean="0">
                          <a:ln>
                            <a:noFill/>
                          </a:ln>
                          <a:solidFill>
                            <a:schemeClr val="tx1"/>
                          </a:solidFill>
                          <a:effectLst/>
                          <a:latin typeface="Arial" charset="0"/>
                          <a:ea typeface="+mn-ea"/>
                          <a:cs typeface="+mn-cs"/>
                        </a:rPr>
                        <a:t>dimming</a:t>
                      </a:r>
                      <a:r>
                        <a:rPr kumimoji="0" lang="en-US" altLang="zh-CN" sz="1200" b="0" i="0" u="none" strike="noStrike" kern="1200" cap="none" normalizeH="0" baseline="0" dirty="0" smtClean="0">
                          <a:ln>
                            <a:noFill/>
                          </a:ln>
                          <a:solidFill>
                            <a:schemeClr val="tx1"/>
                          </a:solidFill>
                          <a:effectLst/>
                          <a:latin typeface="Arial" charset="0"/>
                          <a:ea typeface="+mn-ea"/>
                          <a:cs typeface="+mn-cs"/>
                        </a:rPr>
                        <a:t> </a:t>
                      </a:r>
                      <a:r>
                        <a:rPr kumimoji="0" lang="en-US" altLang="zh-CN" sz="1100" b="0" i="0" u="none" strike="noStrike" kern="1200" cap="none" normalizeH="0" baseline="0" dirty="0" smtClean="0">
                          <a:ln>
                            <a:noFill/>
                          </a:ln>
                          <a:solidFill>
                            <a:schemeClr val="tx1"/>
                          </a:solidFill>
                          <a:effectLst/>
                          <a:latin typeface="Arial" charset="0"/>
                          <a:ea typeface="+mn-ea"/>
                          <a:cs typeface="+mn-cs"/>
                        </a:rPr>
                        <a:t>range</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Primary side control using input voltage feed forward technique</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Constant input power operation with improved line regulation over wide input voltage range</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Fixed frequency discontinuous conduction mode operation with power factor correction</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Valley switching operation to achieve high efficiency and low EMI </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Efficient TRIAC hold current management</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Thermal </a:t>
                      </a:r>
                      <a:r>
                        <a:rPr kumimoji="0" lang="en-US" altLang="zh-CN" sz="1200" b="0" i="0" u="none" strike="noStrike" kern="1200" cap="none" normalizeH="0" baseline="0" dirty="0" err="1" smtClean="0">
                          <a:ln>
                            <a:noFill/>
                          </a:ln>
                          <a:solidFill>
                            <a:schemeClr val="tx1"/>
                          </a:solidFill>
                          <a:effectLst/>
                          <a:latin typeface="Arial" charset="0"/>
                          <a:ea typeface="+mn-ea"/>
                          <a:cs typeface="+mn-cs"/>
                        </a:rPr>
                        <a:t>foldback</a:t>
                      </a:r>
                      <a:r>
                        <a:rPr kumimoji="0" lang="en-US" altLang="zh-CN" sz="1200" b="0" i="0" u="none" strike="noStrike" kern="1200" cap="none" normalizeH="0" baseline="0" dirty="0" smtClean="0">
                          <a:ln>
                            <a:noFill/>
                          </a:ln>
                          <a:solidFill>
                            <a:schemeClr val="tx1"/>
                          </a:solidFill>
                          <a:effectLst/>
                          <a:latin typeface="Arial" charset="0"/>
                          <a:ea typeface="+mn-ea"/>
                          <a:cs typeface="+mn-cs"/>
                        </a:rPr>
                        <a:t> function for LED protection</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LED open circuit and short circuit protection</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PSR, high PF, high efficiency</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Less peripheral components  </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Low EMI</a:t>
                      </a:r>
                    </a:p>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Arial" charset="0"/>
                        </a:rPr>
                        <a:t>Good line regulation</a:t>
                      </a:r>
                    </a:p>
                  </a:txBody>
                  <a:tcPr marT="0" horzOverflow="overflow">
                    <a:lnL>
                      <a:noFill/>
                    </a:lnL>
                    <a:lnR>
                      <a:noFill/>
                    </a:lnR>
                    <a:lnT>
                      <a:noFill/>
                    </a:lnT>
                    <a:lnB>
                      <a:noFill/>
                    </a:lnB>
                    <a:lnTlToBr>
                      <a:noFill/>
                    </a:lnTlToBr>
                    <a:lnBlToTr>
                      <a:noFill/>
                    </a:lnBlToTr>
                    <a:noFill/>
                  </a:tcPr>
                </a:tc>
              </a:tr>
              <a:tr h="387942">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000099"/>
                          </a:solidFill>
                          <a:effectLst>
                            <a:outerShdw blurRad="38100" dist="38100" dir="2700000" algn="tl">
                              <a:srgbClr val="C0C0C0"/>
                            </a:outerShdw>
                          </a:effectLst>
                          <a:latin typeface="Impact" pitchFamily="34" charset="0"/>
                        </a:rPr>
                        <a:t>Applications</a:t>
                      </a:r>
                    </a:p>
                  </a:txBody>
                  <a:tcPr marT="0"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72996">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fr-FR" altLang="zh-CN" sz="1200" b="0" i="0" u="none" strike="noStrike" kern="1200" cap="none" normalizeH="0" baseline="0" dirty="0" err="1" smtClean="0">
                          <a:ln>
                            <a:noFill/>
                          </a:ln>
                          <a:solidFill>
                            <a:schemeClr val="tx1"/>
                          </a:solidFill>
                          <a:effectLst/>
                          <a:latin typeface="Arial" charset="0"/>
                          <a:ea typeface="+mn-ea"/>
                          <a:cs typeface="+mn-cs"/>
                        </a:rPr>
                        <a:t>Dimmable</a:t>
                      </a:r>
                      <a:r>
                        <a:rPr kumimoji="0" lang="fr-FR" altLang="zh-CN" sz="1200" b="0" i="0" u="none" strike="noStrike" kern="1200" cap="none" normalizeH="0" baseline="0" dirty="0" smtClean="0">
                          <a:ln>
                            <a:noFill/>
                          </a:ln>
                          <a:solidFill>
                            <a:schemeClr val="tx1"/>
                          </a:solidFill>
                          <a:effectLst/>
                          <a:latin typeface="Arial" charset="0"/>
                          <a:ea typeface="+mn-ea"/>
                          <a:cs typeface="+mn-cs"/>
                        </a:rPr>
                        <a:t> A19, R20, PAR30/38 LED </a:t>
                      </a:r>
                      <a:r>
                        <a:rPr kumimoji="0" lang="fr-FR" altLang="zh-CN" sz="1200" b="0" i="0" u="none" strike="noStrike" kern="1200" cap="none" normalizeH="0" baseline="0" dirty="0" err="1" smtClean="0">
                          <a:ln>
                            <a:noFill/>
                          </a:ln>
                          <a:solidFill>
                            <a:schemeClr val="tx1"/>
                          </a:solidFill>
                          <a:effectLst/>
                          <a:latin typeface="Arial" charset="0"/>
                          <a:ea typeface="+mn-ea"/>
                          <a:cs typeface="+mn-cs"/>
                        </a:rPr>
                        <a:t>Lamps</a:t>
                      </a:r>
                      <a:endParaRPr kumimoji="0" lang="en-US" sz="1200" b="0" i="0" u="none" strike="noStrike" kern="1200" cap="none" normalizeH="0" baseline="0" dirty="0" smtClean="0">
                        <a:ln>
                          <a:noFill/>
                        </a:ln>
                        <a:solidFill>
                          <a:schemeClr val="tx1"/>
                        </a:solidFill>
                        <a:effectLst/>
                        <a:latin typeface="Arial" charset="0"/>
                        <a:ea typeface="+mn-ea"/>
                        <a:cs typeface="+mn-cs"/>
                      </a:endParaRPr>
                    </a:p>
                  </a:txBody>
                  <a:tcPr marT="0" anchor="ctr"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72996">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Recessed LED </a:t>
                      </a:r>
                      <a:r>
                        <a:rPr kumimoji="0" lang="en-US" altLang="zh-CN" sz="1200" b="0" i="0" u="none" strike="noStrike" kern="1200" cap="none" normalizeH="0" baseline="0" dirty="0" err="1" smtClean="0">
                          <a:ln>
                            <a:noFill/>
                          </a:ln>
                          <a:solidFill>
                            <a:schemeClr val="tx1"/>
                          </a:solidFill>
                          <a:effectLst/>
                          <a:latin typeface="Arial" charset="0"/>
                          <a:ea typeface="+mn-ea"/>
                          <a:cs typeface="+mn-cs"/>
                        </a:rPr>
                        <a:t>Downlights</a:t>
                      </a:r>
                      <a:r>
                        <a:rPr kumimoji="0" lang="en-US" altLang="zh-CN" sz="1200" b="0" i="0" u="none" strike="noStrike" kern="1200" cap="none" normalizeH="0" baseline="0" dirty="0" smtClean="0">
                          <a:ln>
                            <a:noFill/>
                          </a:ln>
                          <a:solidFill>
                            <a:schemeClr val="tx1"/>
                          </a:solidFill>
                          <a:effectLst/>
                          <a:latin typeface="Arial" charset="0"/>
                          <a:ea typeface="+mn-ea"/>
                          <a:cs typeface="+mn-cs"/>
                        </a:rPr>
                        <a:t> and Pendent Lights</a:t>
                      </a:r>
                    </a:p>
                  </a:txBody>
                  <a:tcPr marT="0" anchor="ctr"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r h="236339">
                <a:tc>
                  <a:txBody>
                    <a:bodyPr/>
                    <a:lstStyle/>
                    <a:p>
                      <a:pPr marL="136525" marR="0" lvl="0" indent="-136525" algn="l" defTabSz="914400" rtl="0" eaLnBrk="1" fontAlgn="base" latinLnBrk="0" hangingPunct="1">
                        <a:lnSpc>
                          <a:spcPct val="100000"/>
                        </a:lnSpc>
                        <a:spcBef>
                          <a:spcPct val="0"/>
                        </a:spcBef>
                        <a:spcAft>
                          <a:spcPct val="0"/>
                        </a:spcAft>
                        <a:buClrTx/>
                        <a:buSzTx/>
                        <a:buFontTx/>
                        <a:buChar char="•"/>
                        <a:tabLst/>
                      </a:pPr>
                      <a:r>
                        <a:rPr kumimoji="0" lang="en-US" altLang="zh-CN" sz="1200" b="0" i="0" u="none" strike="noStrike" kern="1200" cap="none" normalizeH="0" baseline="0" dirty="0" smtClean="0">
                          <a:ln>
                            <a:noFill/>
                          </a:ln>
                          <a:solidFill>
                            <a:schemeClr val="tx1"/>
                          </a:solidFill>
                          <a:effectLst/>
                          <a:latin typeface="Arial" charset="0"/>
                          <a:ea typeface="+mn-ea"/>
                          <a:cs typeface="+mn-cs"/>
                        </a:rPr>
                        <a:t>Industrial and </a:t>
                      </a:r>
                      <a:r>
                        <a:rPr kumimoji="0" lang="en-US" altLang="zh-CN" sz="1200" b="0" i="0" u="none" strike="noStrike" kern="1200" cap="none" normalizeH="0" baseline="0" dirty="0" err="1" smtClean="0">
                          <a:ln>
                            <a:noFill/>
                          </a:ln>
                          <a:solidFill>
                            <a:schemeClr val="tx1"/>
                          </a:solidFill>
                          <a:effectLst/>
                          <a:latin typeface="Arial" charset="0"/>
                          <a:ea typeface="+mn-ea"/>
                          <a:cs typeface="+mn-cs"/>
                        </a:rPr>
                        <a:t>Comercial</a:t>
                      </a:r>
                      <a:r>
                        <a:rPr kumimoji="0" lang="en-US" altLang="zh-CN" sz="1200" b="0" i="0" u="none" strike="noStrike" kern="1200" cap="none" normalizeH="0" baseline="0" dirty="0" smtClean="0">
                          <a:ln>
                            <a:noFill/>
                          </a:ln>
                          <a:solidFill>
                            <a:schemeClr val="tx1"/>
                          </a:solidFill>
                          <a:effectLst/>
                          <a:latin typeface="Arial" charset="0"/>
                          <a:ea typeface="+mn-ea"/>
                          <a:cs typeface="+mn-cs"/>
                        </a:rPr>
                        <a:t> Solid State Lighting</a:t>
                      </a:r>
                    </a:p>
                  </a:txBody>
                  <a:tcPr marT="0" anchor="ctr" horzOverflow="overflow">
                    <a:lnL>
                      <a:noFill/>
                    </a:lnL>
                    <a:lnR>
                      <a:noFill/>
                    </a:lnR>
                    <a:lnT>
                      <a:noFill/>
                    </a:lnT>
                    <a:lnB>
                      <a:noFill/>
                    </a:lnB>
                    <a:lnTlToBr>
                      <a:noFill/>
                    </a:lnTlToBr>
                    <a:lnBlToTr>
                      <a:noFill/>
                    </a:lnBlToTr>
                    <a:noFill/>
                  </a:tcPr>
                </a:tc>
                <a:tc>
                  <a:txBody>
                    <a:bodyPr/>
                    <a:lstStyle/>
                    <a:p>
                      <a:pPr marL="136525" marR="0" lvl="0" indent="-136525"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endParaRPr>
                    </a:p>
                  </a:txBody>
                  <a:tcPr marT="0" horzOverflow="overflow">
                    <a:lnL>
                      <a:noFill/>
                    </a:lnL>
                    <a:lnR>
                      <a:noFill/>
                    </a:lnR>
                    <a:lnT>
                      <a:noFill/>
                    </a:lnT>
                    <a:lnB>
                      <a:noFill/>
                    </a:lnB>
                    <a:lnTlToBr>
                      <a:noFill/>
                    </a:lnTlToBr>
                    <a:lnBlToTr>
                      <a:noFill/>
                    </a:lnBlToTr>
                    <a:noFill/>
                  </a:tcPr>
                </a:tc>
              </a:tr>
            </a:tbl>
          </a:graphicData>
        </a:graphic>
      </p:graphicFrame>
      <p:sp>
        <p:nvSpPr>
          <p:cNvPr id="90114" name="Rectangle 2"/>
          <p:cNvSpPr>
            <a:spLocks noGrp="1" noChangeArrowheads="1"/>
          </p:cNvSpPr>
          <p:nvPr>
            <p:ph type="title"/>
          </p:nvPr>
        </p:nvSpPr>
        <p:spPr/>
        <p:txBody>
          <a:bodyPr/>
          <a:lstStyle/>
          <a:p>
            <a:r>
              <a:rPr lang="en-US" dirty="0" smtClean="0"/>
              <a:t>LM3447 – Introduction</a:t>
            </a:r>
            <a:endParaRPr lang="en-US" dirty="0"/>
          </a:p>
        </p:txBody>
      </p:sp>
      <p:sp>
        <p:nvSpPr>
          <p:cNvPr id="4" name="Slide Number Placeholder 3"/>
          <p:cNvSpPr>
            <a:spLocks noGrp="1"/>
          </p:cNvSpPr>
          <p:nvPr>
            <p:ph type="sldNum" sz="quarter" idx="10"/>
          </p:nvPr>
        </p:nvSpPr>
        <p:spPr/>
        <p:txBody>
          <a:bodyPr/>
          <a:lstStyle/>
          <a:p>
            <a:fld id="{84F578D7-EE23-4A26-B525-B809C9CBB7AC}" type="slidenum">
              <a:rPr lang="en-US"/>
              <a:pPr/>
              <a:t>7</a:t>
            </a:fld>
            <a:endParaRPr lang="en-US"/>
          </a:p>
        </p:txBody>
      </p:sp>
      <p:pic>
        <p:nvPicPr>
          <p:cNvPr id="1029" name="Picture 5"/>
          <p:cNvPicPr>
            <a:picLocks noChangeAspect="1" noChangeArrowheads="1"/>
          </p:cNvPicPr>
          <p:nvPr/>
        </p:nvPicPr>
        <p:blipFill>
          <a:blip r:embed="rId2" cstate="screen"/>
          <a:srcRect/>
          <a:stretch>
            <a:fillRect/>
          </a:stretch>
        </p:blipFill>
        <p:spPr bwMode="auto">
          <a:xfrm>
            <a:off x="4716043" y="2380882"/>
            <a:ext cx="3072441" cy="2947035"/>
          </a:xfrm>
          <a:prstGeom prst="rect">
            <a:avLst/>
          </a:prstGeom>
          <a:solidFill>
            <a:schemeClr val="bg1"/>
          </a:solid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Power Regulation Concept</a:t>
            </a:r>
            <a:endParaRPr lang="en-US" dirty="0"/>
          </a:p>
        </p:txBody>
      </p:sp>
      <p:sp>
        <p:nvSpPr>
          <p:cNvPr id="4" name="Content Placeholder 3"/>
          <p:cNvSpPr>
            <a:spLocks noGrp="1"/>
          </p:cNvSpPr>
          <p:nvPr>
            <p:ph sz="half" idx="2"/>
          </p:nvPr>
        </p:nvSpPr>
        <p:spPr>
          <a:xfrm>
            <a:off x="4525701" y="891250"/>
            <a:ext cx="4618299" cy="5335929"/>
          </a:xfrm>
        </p:spPr>
        <p:txBody>
          <a:bodyPr>
            <a:normAutofit fontScale="92500" lnSpcReduction="10000"/>
          </a:bodyPr>
          <a:lstStyle/>
          <a:p>
            <a:r>
              <a:rPr lang="en-US" sz="2400" dirty="0" smtClean="0"/>
              <a:t>Output power is regulated, LED current is </a:t>
            </a:r>
            <a:r>
              <a:rPr lang="en-US" sz="2400" u="sng" dirty="0" smtClean="0"/>
              <a:t>NOT</a:t>
            </a:r>
            <a:r>
              <a:rPr lang="en-US" sz="2400" dirty="0" smtClean="0"/>
              <a:t> regulated</a:t>
            </a:r>
          </a:p>
          <a:p>
            <a:r>
              <a:rPr lang="en-US" sz="2400" dirty="0" smtClean="0"/>
              <a:t>LED current varies based on forward voltage drop of LEDs</a:t>
            </a:r>
          </a:p>
          <a:p>
            <a:r>
              <a:rPr lang="en-US" sz="2400" dirty="0" smtClean="0"/>
              <a:t>Can compensate for forward voltage variations over</a:t>
            </a:r>
          </a:p>
          <a:p>
            <a:pPr lvl="1"/>
            <a:r>
              <a:rPr lang="en-US" sz="2000" dirty="0" smtClean="0"/>
              <a:t>Junction temperature </a:t>
            </a:r>
          </a:p>
          <a:p>
            <a:pPr lvl="1"/>
            <a:r>
              <a:rPr lang="en-US" sz="2000" dirty="0" smtClean="0"/>
              <a:t>LED operating lifetime</a:t>
            </a:r>
          </a:p>
          <a:p>
            <a:r>
              <a:rPr lang="en-US" sz="2400" dirty="0" smtClean="0"/>
              <a:t>Improvement in luminous efficacy and lamp lumen maintenance</a:t>
            </a:r>
          </a:p>
          <a:p>
            <a:r>
              <a:rPr lang="en-US" sz="2400" dirty="0" smtClean="0"/>
              <a:t>Allows for LED </a:t>
            </a:r>
            <a:r>
              <a:rPr lang="en-US" sz="2400" dirty="0" err="1" smtClean="0"/>
              <a:t>heatsink</a:t>
            </a:r>
            <a:r>
              <a:rPr lang="en-US" sz="2400" dirty="0" smtClean="0"/>
              <a:t> size optimization</a:t>
            </a:r>
          </a:p>
          <a:p>
            <a:r>
              <a:rPr lang="en-US" sz="2400" dirty="0" smtClean="0"/>
              <a:t>Best for LED lamps with </a:t>
            </a:r>
          </a:p>
          <a:p>
            <a:pPr lvl="1"/>
            <a:r>
              <a:rPr lang="en-US" sz="2000" dirty="0" smtClean="0"/>
              <a:t>Number of series LED strings</a:t>
            </a:r>
          </a:p>
          <a:p>
            <a:pPr lvl="1"/>
            <a:r>
              <a:rPr lang="en-US" sz="2000" dirty="0" smtClean="0"/>
              <a:t>Large series parallel LED array</a:t>
            </a:r>
          </a:p>
        </p:txBody>
      </p:sp>
      <p:sp>
        <p:nvSpPr>
          <p:cNvPr id="5" name="Slide Number Placeholder 4"/>
          <p:cNvSpPr>
            <a:spLocks noGrp="1"/>
          </p:cNvSpPr>
          <p:nvPr>
            <p:ph type="sldNum" sz="quarter" idx="10"/>
          </p:nvPr>
        </p:nvSpPr>
        <p:spPr/>
        <p:txBody>
          <a:bodyPr/>
          <a:lstStyle/>
          <a:p>
            <a:fld id="{8CD75E88-8EE4-432B-A862-85F99A61FD19}" type="slidenum">
              <a:rPr lang="en-US" smtClean="0"/>
              <a:pPr/>
              <a:t>8</a:t>
            </a:fld>
            <a:endParaRPr lang="en-US"/>
          </a:p>
        </p:txBody>
      </p:sp>
      <p:pic>
        <p:nvPicPr>
          <p:cNvPr id="6" name="Picture 3"/>
          <p:cNvPicPr>
            <a:picLocks noGrp="1" noChangeAspect="1" noChangeArrowheads="1"/>
          </p:cNvPicPr>
          <p:nvPr>
            <p:ph sz="half" idx="1"/>
          </p:nvPr>
        </p:nvPicPr>
        <p:blipFill>
          <a:blip r:embed="rId2" cstate="screen"/>
          <a:srcRect/>
          <a:stretch>
            <a:fillRect/>
          </a:stretch>
        </p:blipFill>
        <p:spPr bwMode="auto">
          <a:xfrm>
            <a:off x="233844" y="1034003"/>
            <a:ext cx="4188910" cy="3804214"/>
          </a:xfrm>
          <a:prstGeom prst="rect">
            <a:avLst/>
          </a:prstGeom>
          <a:noFill/>
          <a:ln w="9525">
            <a:noFill/>
            <a:miter lim="800000"/>
            <a:headEnd/>
            <a:tailEnd/>
          </a:ln>
          <a:effectLst/>
        </p:spPr>
      </p:pic>
      <p:sp>
        <p:nvSpPr>
          <p:cNvPr id="7" name="Rounded Rectangle 6"/>
          <p:cNvSpPr/>
          <p:nvPr/>
        </p:nvSpPr>
        <p:spPr>
          <a:xfrm>
            <a:off x="196768" y="4977113"/>
            <a:ext cx="4236336" cy="949125"/>
          </a:xfrm>
          <a:prstGeom prst="roundRect">
            <a:avLst>
              <a:gd name="adj" fmla="val 2860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Up to 5 % improvement in light output over operating temperature when using constant power over constant current</a:t>
            </a:r>
            <a:endParaRPr lang="en-US" sz="16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Regulation </a:t>
            </a:r>
            <a:endParaRPr lang="en-US" dirty="0"/>
          </a:p>
        </p:txBody>
      </p:sp>
      <p:sp>
        <p:nvSpPr>
          <p:cNvPr id="11" name="Content Placeholder 10"/>
          <p:cNvSpPr>
            <a:spLocks noGrp="1"/>
          </p:cNvSpPr>
          <p:nvPr>
            <p:ph sz="half" idx="1"/>
          </p:nvPr>
        </p:nvSpPr>
        <p:spPr>
          <a:xfrm>
            <a:off x="333375" y="4896091"/>
            <a:ext cx="4412245" cy="1180618"/>
          </a:xfrm>
        </p:spPr>
        <p:txBody>
          <a:bodyPr>
            <a:normAutofit lnSpcReduction="10000"/>
          </a:bodyPr>
          <a:lstStyle/>
          <a:p>
            <a:pPr>
              <a:spcBef>
                <a:spcPts val="1200"/>
              </a:spcBef>
            </a:pPr>
            <a:r>
              <a:rPr lang="en-US" sz="2200" dirty="0" smtClean="0"/>
              <a:t>Line regulation &lt; ± 3 %</a:t>
            </a:r>
          </a:p>
          <a:p>
            <a:pPr>
              <a:spcBef>
                <a:spcPts val="1200"/>
              </a:spcBef>
            </a:pPr>
            <a:r>
              <a:rPr lang="en-US" sz="2200" dirty="0" smtClean="0"/>
              <a:t>Stable and damped transient response (no oscillations)</a:t>
            </a:r>
            <a:endParaRPr lang="en-US" sz="2200" dirty="0"/>
          </a:p>
        </p:txBody>
      </p:sp>
      <p:sp>
        <p:nvSpPr>
          <p:cNvPr id="4" name="Slide Number Placeholder 3"/>
          <p:cNvSpPr>
            <a:spLocks noGrp="1"/>
          </p:cNvSpPr>
          <p:nvPr>
            <p:ph type="sldNum" sz="quarter" idx="10"/>
          </p:nvPr>
        </p:nvSpPr>
        <p:spPr/>
        <p:txBody>
          <a:bodyPr/>
          <a:lstStyle/>
          <a:p>
            <a:fld id="{82ABBCF5-C68D-4AEC-90CA-D01028581D76}" type="slidenum">
              <a:rPr lang="en-US" smtClean="0"/>
              <a:pPr/>
              <a:t>9</a:t>
            </a:fld>
            <a:endParaRPr lang="en-US"/>
          </a:p>
        </p:txBody>
      </p:sp>
      <p:pic>
        <p:nvPicPr>
          <p:cNvPr id="4098" name="Picture 2"/>
          <p:cNvPicPr>
            <a:picLocks noChangeAspect="1" noChangeArrowheads="1"/>
          </p:cNvPicPr>
          <p:nvPr/>
        </p:nvPicPr>
        <p:blipFill>
          <a:blip r:embed="rId2" cstate="screen"/>
          <a:srcRect/>
          <a:stretch>
            <a:fillRect/>
          </a:stretch>
        </p:blipFill>
        <p:spPr bwMode="auto">
          <a:xfrm>
            <a:off x="358815" y="908715"/>
            <a:ext cx="4344867" cy="3908620"/>
          </a:xfrm>
          <a:prstGeom prst="rect">
            <a:avLst/>
          </a:prstGeom>
          <a:noFill/>
          <a:ln w="9525">
            <a:noFill/>
            <a:miter lim="800000"/>
            <a:headEnd/>
            <a:tailEnd/>
          </a:ln>
          <a:effectLst/>
        </p:spPr>
      </p:pic>
      <p:pic>
        <p:nvPicPr>
          <p:cNvPr id="7" name="Picture 6" descr="DPO4104 Screen"/>
          <p:cNvPicPr>
            <a:picLocks noChangeAspect="1" noChangeArrowheads="1"/>
          </p:cNvPicPr>
          <p:nvPr/>
        </p:nvPicPr>
        <p:blipFill>
          <a:blip r:embed="rId3" cstate="screen"/>
          <a:srcRect/>
          <a:stretch>
            <a:fillRect/>
          </a:stretch>
        </p:blipFill>
        <p:spPr bwMode="auto">
          <a:xfrm>
            <a:off x="5278055" y="917295"/>
            <a:ext cx="2835797" cy="2126848"/>
          </a:xfrm>
          <a:prstGeom prst="rect">
            <a:avLst/>
          </a:prstGeom>
          <a:noFill/>
        </p:spPr>
      </p:pic>
      <p:pic>
        <p:nvPicPr>
          <p:cNvPr id="8" name="Picture 7" descr="DPO4104 Screen"/>
          <p:cNvPicPr>
            <a:picLocks noChangeAspect="1" noChangeArrowheads="1"/>
          </p:cNvPicPr>
          <p:nvPr/>
        </p:nvPicPr>
        <p:blipFill>
          <a:blip r:embed="rId4" cstate="screen"/>
          <a:srcRect/>
          <a:stretch>
            <a:fillRect/>
          </a:stretch>
        </p:blipFill>
        <p:spPr bwMode="auto">
          <a:xfrm>
            <a:off x="5262622" y="3637343"/>
            <a:ext cx="2851231" cy="2138424"/>
          </a:xfrm>
          <a:prstGeom prst="rect">
            <a:avLst/>
          </a:prstGeom>
          <a:noFill/>
        </p:spPr>
      </p:pic>
      <p:sp>
        <p:nvSpPr>
          <p:cNvPr id="9" name="Rounded Rectangle 8"/>
          <p:cNvSpPr/>
          <p:nvPr/>
        </p:nvSpPr>
        <p:spPr>
          <a:xfrm>
            <a:off x="5220182" y="3090441"/>
            <a:ext cx="2916821" cy="428264"/>
          </a:xfrm>
          <a:prstGeom prst="roundRect">
            <a:avLst>
              <a:gd name="adj" fmla="val 2860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Step-down transient</a:t>
            </a:r>
            <a:endParaRPr lang="en-US" sz="2000" dirty="0">
              <a:solidFill>
                <a:schemeClr val="tx1"/>
              </a:solidFill>
            </a:endParaRPr>
          </a:p>
        </p:txBody>
      </p:sp>
      <p:sp>
        <p:nvSpPr>
          <p:cNvPr id="10" name="Rounded Rectangle 9"/>
          <p:cNvSpPr/>
          <p:nvPr/>
        </p:nvSpPr>
        <p:spPr>
          <a:xfrm>
            <a:off x="5210536" y="5812421"/>
            <a:ext cx="2916821" cy="428264"/>
          </a:xfrm>
          <a:prstGeom prst="roundRect">
            <a:avLst>
              <a:gd name="adj" fmla="val 2860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Step-up transient</a:t>
            </a:r>
            <a:endParaRPr lang="en-US" sz="2000" dirty="0">
              <a:solidFill>
                <a:schemeClr val="tx1"/>
              </a:solidFill>
            </a:endParaRPr>
          </a:p>
        </p:txBody>
      </p:sp>
    </p:spTree>
  </p:cSld>
  <p:clrMapOvr>
    <a:masterClrMapping/>
  </p:clrMapOvr>
</p:sld>
</file>

<file path=ppt/theme/theme1.xml><?xml version="1.0" encoding="utf-8"?>
<a:theme xmlns:a="http://schemas.openxmlformats.org/drawingml/2006/main" name="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FinalPowerpoint">
  <a:themeElements>
    <a:clrScheme name="2_FinalPowerpoint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80808"/>
      </a:hlink>
      <a:folHlink>
        <a:srgbClr val="060606"/>
      </a:folHlink>
    </a:clrScheme>
    <a:fontScheme name="2_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2_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2_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2_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
      <a:clrScheme name="2_FinalPowerpoint 5">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080808"/>
        </a:hlink>
        <a:folHlink>
          <a:srgbClr val="06060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FinalPowerpoint">
  <a:themeElements>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FinalPowerpoint">
  <a:themeElements>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fontScheme name="4_FinalPowerpoint">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themeOverride>
</file>

<file path=docProps/app.xml><?xml version="1.0" encoding="utf-8"?>
<Properties xmlns="http://schemas.openxmlformats.org/officeDocument/2006/extended-properties" xmlns:vt="http://schemas.openxmlformats.org/officeDocument/2006/docPropsVTypes">
  <Template/>
  <TotalTime>63918</TotalTime>
  <Words>2751</Words>
  <Application>Microsoft Office PowerPoint</Application>
  <PresentationFormat>On-screen Show (4:3)</PresentationFormat>
  <Paragraphs>766</Paragraphs>
  <Slides>32</Slides>
  <Notes>22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32</vt:i4>
      </vt:variant>
    </vt:vector>
  </HeadingPairs>
  <TitlesOfParts>
    <vt:vector size="37" baseType="lpstr">
      <vt:lpstr>FinalPowerpoint</vt:lpstr>
      <vt:lpstr>2_FinalPowerpoint</vt:lpstr>
      <vt:lpstr>3_FinalPowerpoint</vt:lpstr>
      <vt:lpstr>4_FinalPowerpoint</vt:lpstr>
      <vt:lpstr>Visio</vt:lpstr>
      <vt:lpstr>LED Lighting Solutions                       Parker Han</vt:lpstr>
      <vt:lpstr>LPP is Focused on Three Primary Markets and Multiple Secondary Markets</vt:lpstr>
      <vt:lpstr>Lighting Market Evolution</vt:lpstr>
      <vt:lpstr>Solid State Lighting Product Synergy National Semiconductor and Texas Instruments</vt:lpstr>
      <vt:lpstr>TI Lighting Power Products at a Glance</vt:lpstr>
      <vt:lpstr>Offline (AC/DC) LED Lighting Solutions</vt:lpstr>
      <vt:lpstr>LM3447 – Introduction</vt:lpstr>
      <vt:lpstr>Constant Power Regulation Concept</vt:lpstr>
      <vt:lpstr>Line Regulation </vt:lpstr>
      <vt:lpstr>Phase Dimming – Decoder</vt:lpstr>
      <vt:lpstr>LM3447EVM Specification </vt:lpstr>
      <vt:lpstr>TPS92310 / TPS92311 / TPS92314</vt:lpstr>
      <vt:lpstr>TPS92310/4 Single stage PFC AC/DC controller for LED application</vt:lpstr>
      <vt:lpstr>TPS92310EVM Specification </vt:lpstr>
      <vt:lpstr>TPS92311 Single stage PFC AC/DC convertor for LED application</vt:lpstr>
      <vt:lpstr>TPS92311EVM Specification</vt:lpstr>
      <vt:lpstr>LM3450/A LED Drivers with Active PFC and Phase Dim Decoder</vt:lpstr>
      <vt:lpstr> UCC25710  LLC Half-Bridge Controller for LED lighting</vt:lpstr>
      <vt:lpstr>PowerPoint Presentation</vt:lpstr>
      <vt:lpstr>PMP4302A: Multi-string LLC AC/DC Driver  for general LED lighting</vt:lpstr>
      <vt:lpstr>PMP4317: Single-string LLC AC/DC Driver  for general LED lighting</vt:lpstr>
      <vt:lpstr>PowerPoint Presentation</vt:lpstr>
      <vt:lpstr>DC/DC LED Lighting Solutions</vt:lpstr>
      <vt:lpstr>DC/DC LED Lighting Controllers vs. Converters</vt:lpstr>
      <vt:lpstr>LM3406/LM3406HV 1.5A Constant Current Buck Reg. for Driving HB LEDs</vt:lpstr>
      <vt:lpstr>LM3409/LM3409HV PFET Buck Controller of HB LEDs</vt:lpstr>
      <vt:lpstr>LM3414/LM3414HV 1A Floating Buck for Driving HB LEDs (No Sensing Resistor)</vt:lpstr>
      <vt:lpstr>LM3421/LM3423 N-Channel Controllers for Const. Curr. LED Drivers</vt:lpstr>
      <vt:lpstr>TPS92550/1 450mA 14W Constant Current Buck LED Driver Micro-Module</vt:lpstr>
      <vt:lpstr>LM3466 Smart Linear LED Driver for Multi-Channel LED Systems</vt:lpstr>
      <vt:lpstr>LM3466: Dynamic Current Equalizer</vt:lpstr>
      <vt:lpstr>PowerPoint Presentation</vt:lpstr>
    </vt:vector>
  </TitlesOfParts>
  <Company>Texas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TI/National LED Lighting Presentation</dc:title>
  <dc:creator>a0415529-Parker Han</dc:creator>
  <dc:description>Chips and parameters introduce. No reference design detail.</dc:description>
  <cp:lastModifiedBy>aa</cp:lastModifiedBy>
  <cp:revision>1018</cp:revision>
  <dcterms:created xsi:type="dcterms:W3CDTF">2005-06-18T16:18:18Z</dcterms:created>
  <dcterms:modified xsi:type="dcterms:W3CDTF">2012-09-24T06:10:35Z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0x010100ABA5CA95F43A6D49814969DD6B280977</vt:lpwstr>
  </property>
</Properties>
</file>