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424" r:id="rId3"/>
    <p:sldId id="518" r:id="rId4"/>
    <p:sldId id="519" r:id="rId5"/>
    <p:sldId id="511" r:id="rId6"/>
    <p:sldId id="506" r:id="rId7"/>
    <p:sldId id="517" r:id="rId8"/>
    <p:sldId id="514" r:id="rId9"/>
    <p:sldId id="507" r:id="rId10"/>
    <p:sldId id="521" r:id="rId11"/>
    <p:sldId id="523" r:id="rId12"/>
    <p:sldId id="527" r:id="rId13"/>
    <p:sldId id="541" r:id="rId14"/>
    <p:sldId id="508" r:id="rId15"/>
    <p:sldId id="520" r:id="rId16"/>
    <p:sldId id="528" r:id="rId17"/>
    <p:sldId id="529" r:id="rId18"/>
    <p:sldId id="524" r:id="rId19"/>
    <p:sldId id="530" r:id="rId20"/>
    <p:sldId id="531" r:id="rId21"/>
    <p:sldId id="533" r:id="rId22"/>
    <p:sldId id="534" r:id="rId23"/>
    <p:sldId id="535" r:id="rId24"/>
    <p:sldId id="537" r:id="rId25"/>
    <p:sldId id="532" r:id="rId26"/>
    <p:sldId id="542" r:id="rId27"/>
    <p:sldId id="540" r:id="rId28"/>
    <p:sldId id="539" r:id="rId29"/>
    <p:sldId id="513" r:id="rId30"/>
    <p:sldId id="509" r:id="rId31"/>
    <p:sldId id="522" r:id="rId32"/>
    <p:sldId id="510" r:id="rId33"/>
  </p:sldIdLst>
  <p:sldSz cx="9144000" cy="6858000" type="screen4x3"/>
  <p:notesSz cx="7104063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2FA"/>
    <a:srgbClr val="61BFAD"/>
    <a:srgbClr val="A9F9AD"/>
    <a:srgbClr val="DAE7F6"/>
    <a:srgbClr val="A6F616"/>
    <a:srgbClr val="FF3300"/>
    <a:srgbClr val="64A0A8"/>
    <a:srgbClr val="6466A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661" autoAdjust="0"/>
    <p:restoredTop sz="96512" autoAdjust="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3072" y="-102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ouyong11\AppData\Roaming\Foxmail\FoxmailTemp(74)\&#39640;&#21387;&#38477;&#30005;&#27969;&#20272;&#3163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ouyong11\AppData\Roaming\Foxmail\FoxmailTemp(74)\HR-XW_FAB2(2015-09-23)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plotArea>
      <c:layout/>
      <c:scatterChart>
        <c:scatterStyle val="smoothMarker"/>
        <c:ser>
          <c:idx val="0"/>
          <c:order val="0"/>
          <c:tx>
            <c:strRef>
              <c:f>calculate!$Y$1</c:f>
              <c:strCache>
                <c:ptCount val="1"/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calculate!$F$4:$F$64</c:f>
              <c:numCache>
                <c:formatCode>0_);[Red]\(0\)</c:formatCode>
                <c:ptCount val="61"/>
                <c:pt idx="0">
                  <c:v>200</c:v>
                </c:pt>
                <c:pt idx="1">
                  <c:v>201</c:v>
                </c:pt>
                <c:pt idx="2">
                  <c:v>202</c:v>
                </c:pt>
                <c:pt idx="3">
                  <c:v>203</c:v>
                </c:pt>
                <c:pt idx="4">
                  <c:v>204</c:v>
                </c:pt>
                <c:pt idx="5">
                  <c:v>205</c:v>
                </c:pt>
                <c:pt idx="6">
                  <c:v>206</c:v>
                </c:pt>
                <c:pt idx="7">
                  <c:v>207</c:v>
                </c:pt>
                <c:pt idx="8">
                  <c:v>208</c:v>
                </c:pt>
                <c:pt idx="9">
                  <c:v>209</c:v>
                </c:pt>
                <c:pt idx="10">
                  <c:v>210</c:v>
                </c:pt>
                <c:pt idx="11">
                  <c:v>211</c:v>
                </c:pt>
                <c:pt idx="12">
                  <c:v>212</c:v>
                </c:pt>
                <c:pt idx="13">
                  <c:v>213</c:v>
                </c:pt>
                <c:pt idx="14">
                  <c:v>214</c:v>
                </c:pt>
                <c:pt idx="15">
                  <c:v>215</c:v>
                </c:pt>
                <c:pt idx="16">
                  <c:v>216</c:v>
                </c:pt>
                <c:pt idx="17">
                  <c:v>217</c:v>
                </c:pt>
                <c:pt idx="18">
                  <c:v>218</c:v>
                </c:pt>
                <c:pt idx="19">
                  <c:v>219</c:v>
                </c:pt>
                <c:pt idx="20">
                  <c:v>220</c:v>
                </c:pt>
                <c:pt idx="21">
                  <c:v>221</c:v>
                </c:pt>
                <c:pt idx="22">
                  <c:v>222</c:v>
                </c:pt>
                <c:pt idx="23">
                  <c:v>223</c:v>
                </c:pt>
                <c:pt idx="24">
                  <c:v>224</c:v>
                </c:pt>
                <c:pt idx="25">
                  <c:v>225</c:v>
                </c:pt>
                <c:pt idx="26">
                  <c:v>226</c:v>
                </c:pt>
                <c:pt idx="27">
                  <c:v>227</c:v>
                </c:pt>
                <c:pt idx="28">
                  <c:v>228</c:v>
                </c:pt>
                <c:pt idx="29">
                  <c:v>229</c:v>
                </c:pt>
                <c:pt idx="30">
                  <c:v>230</c:v>
                </c:pt>
                <c:pt idx="31">
                  <c:v>231</c:v>
                </c:pt>
                <c:pt idx="32">
                  <c:v>232</c:v>
                </c:pt>
                <c:pt idx="33">
                  <c:v>233</c:v>
                </c:pt>
                <c:pt idx="34">
                  <c:v>234</c:v>
                </c:pt>
                <c:pt idx="35">
                  <c:v>235</c:v>
                </c:pt>
                <c:pt idx="36">
                  <c:v>236</c:v>
                </c:pt>
                <c:pt idx="37">
                  <c:v>237</c:v>
                </c:pt>
                <c:pt idx="38">
                  <c:v>238</c:v>
                </c:pt>
                <c:pt idx="39">
                  <c:v>239</c:v>
                </c:pt>
                <c:pt idx="40">
                  <c:v>240</c:v>
                </c:pt>
                <c:pt idx="41">
                  <c:v>241</c:v>
                </c:pt>
                <c:pt idx="42">
                  <c:v>242</c:v>
                </c:pt>
                <c:pt idx="43">
                  <c:v>243</c:v>
                </c:pt>
                <c:pt idx="44">
                  <c:v>244</c:v>
                </c:pt>
                <c:pt idx="45">
                  <c:v>245</c:v>
                </c:pt>
                <c:pt idx="46">
                  <c:v>246</c:v>
                </c:pt>
                <c:pt idx="47">
                  <c:v>247</c:v>
                </c:pt>
                <c:pt idx="48">
                  <c:v>248</c:v>
                </c:pt>
                <c:pt idx="49">
                  <c:v>249</c:v>
                </c:pt>
                <c:pt idx="50">
                  <c:v>250</c:v>
                </c:pt>
                <c:pt idx="51">
                  <c:v>251</c:v>
                </c:pt>
                <c:pt idx="52">
                  <c:v>252</c:v>
                </c:pt>
                <c:pt idx="53">
                  <c:v>253</c:v>
                </c:pt>
                <c:pt idx="54">
                  <c:v>254</c:v>
                </c:pt>
                <c:pt idx="55">
                  <c:v>255</c:v>
                </c:pt>
                <c:pt idx="56">
                  <c:v>256</c:v>
                </c:pt>
                <c:pt idx="57">
                  <c:v>257</c:v>
                </c:pt>
                <c:pt idx="58">
                  <c:v>258</c:v>
                </c:pt>
                <c:pt idx="59">
                  <c:v>259</c:v>
                </c:pt>
                <c:pt idx="60">
                  <c:v>260</c:v>
                </c:pt>
              </c:numCache>
            </c:numRef>
          </c:xVal>
          <c:yVal>
            <c:numRef>
              <c:f>calculate!$Y$4:$Y$64</c:f>
              <c:numCache>
                <c:formatCode>0.00_ </c:formatCode>
                <c:ptCount val="61"/>
                <c:pt idx="0">
                  <c:v>4.6984825694743906</c:v>
                </c:pt>
                <c:pt idx="1">
                  <c:v>4.7789127698498621</c:v>
                </c:pt>
                <c:pt idx="2">
                  <c:v>4.8573539110464345</c:v>
                </c:pt>
                <c:pt idx="3">
                  <c:v>4.9339091287611181</c:v>
                </c:pt>
                <c:pt idx="4">
                  <c:v>5.0086729027110373</c:v>
                </c:pt>
                <c:pt idx="5">
                  <c:v>5.0817320542988424</c:v>
                </c:pt>
                <c:pt idx="6">
                  <c:v>5.1531666002051759</c:v>
                </c:pt>
                <c:pt idx="7">
                  <c:v>5.2230504866202638</c:v>
                </c:pt>
                <c:pt idx="8">
                  <c:v>5.291452223960901</c:v>
                </c:pt>
                <c:pt idx="9">
                  <c:v>5.3584354381281285</c:v>
                </c:pt>
                <c:pt idx="10">
                  <c:v>5.4240593513816995</c:v>
                </c:pt>
                <c:pt idx="11">
                  <c:v>5.4883792035493739</c:v>
                </c:pt>
                <c:pt idx="12">
                  <c:v>5.5514466224086911</c:v>
                </c:pt>
                <c:pt idx="13">
                  <c:v>5.6133099505699855</c:v>
                </c:pt>
                <c:pt idx="14">
                  <c:v>5.6740145349692366</c:v>
                </c:pt>
                <c:pt idx="15">
                  <c:v>5.733602984090032</c:v>
                </c:pt>
                <c:pt idx="16">
                  <c:v>5.7921153972223918</c:v>
                </c:pt>
                <c:pt idx="17">
                  <c:v>5.8495895694037046</c:v>
                </c:pt>
                <c:pt idx="18">
                  <c:v>5.9060611751339014</c:v>
                </c:pt>
                <c:pt idx="19">
                  <c:v>5.9615639335050314</c:v>
                </c:pt>
                <c:pt idx="20">
                  <c:v>6.0114390029609694</c:v>
                </c:pt>
                <c:pt idx="21">
                  <c:v>6.0539386025379365</c:v>
                </c:pt>
                <c:pt idx="22">
                  <c:v>6.0918526562621054</c:v>
                </c:pt>
                <c:pt idx="23">
                  <c:v>6.1260125371443745</c:v>
                </c:pt>
                <c:pt idx="24">
                  <c:v>6.1568904517398684</c:v>
                </c:pt>
                <c:pt idx="25">
                  <c:v>6.1848077629881981</c:v>
                </c:pt>
                <c:pt idx="26">
                  <c:v>6.2100045086231752</c:v>
                </c:pt>
                <c:pt idx="27">
                  <c:v>6.2326705851913538</c:v>
                </c:pt>
                <c:pt idx="28">
                  <c:v>6.252962197359901</c:v>
                </c:pt>
                <c:pt idx="29">
                  <c:v>6.2710115006511504</c:v>
                </c:pt>
                <c:pt idx="30">
                  <c:v>6.2869326950933395</c:v>
                </c:pt>
                <c:pt idx="31">
                  <c:v>6.3008261001166623</c:v>
                </c:pt>
                <c:pt idx="32">
                  <c:v>6.3127810028589062</c:v>
                </c:pt>
                <c:pt idx="33">
                  <c:v>6.3228777214494745</c:v>
                </c:pt>
                <c:pt idx="34">
                  <c:v>6.3311891442728525</c:v>
                </c:pt>
                <c:pt idx="35">
                  <c:v>6.3377819070202666</c:v>
                </c:pt>
                <c:pt idx="36">
                  <c:v>6.3427173119026774</c:v>
                </c:pt>
                <c:pt idx="37">
                  <c:v>6.3460520586453661</c:v>
                </c:pt>
                <c:pt idx="38">
                  <c:v>6.3478388350607675</c:v>
                </c:pt>
                <c:pt idx="39">
                  <c:v>6.3481268008409755</c:v>
                </c:pt>
                <c:pt idx="40">
                  <c:v>6.3469619887748392</c:v>
                </c:pt>
                <c:pt idx="41">
                  <c:v>6.3443876411439275</c:v>
                </c:pt>
                <c:pt idx="42">
                  <c:v>6.3404444945489384</c:v>
                </c:pt>
                <c:pt idx="43">
                  <c:v>6.3351710232092469</c:v>
                </c:pt>
                <c:pt idx="44">
                  <c:v>6.3286036484567845</c:v>
                </c:pt>
                <c:pt idx="45">
                  <c:v>6.320776920433774</c:v>
                </c:pt>
                <c:pt idx="46">
                  <c:v>6.3117236767273468</c:v>
                </c:pt>
                <c:pt idx="47">
                  <c:v>6.3014751817088381</c:v>
                </c:pt>
                <c:pt idx="48">
                  <c:v>6.2900612496049941</c:v>
                </c:pt>
                <c:pt idx="49">
                  <c:v>6.2775103537572772</c:v>
                </c:pt>
                <c:pt idx="50">
                  <c:v>6.2638497240767528</c:v>
                </c:pt>
                <c:pt idx="51">
                  <c:v>6.2491054343496923</c:v>
                </c:pt>
                <c:pt idx="52">
                  <c:v>6.2333024807674606</c:v>
                </c:pt>
                <c:pt idx="53">
                  <c:v>6.2164648528282225</c:v>
                </c:pt>
                <c:pt idx="54">
                  <c:v>6.1986155975756896</c:v>
                </c:pt>
                <c:pt idx="55">
                  <c:v>6.1797768779910855</c:v>
                </c:pt>
                <c:pt idx="56">
                  <c:v>6.159970026232374</c:v>
                </c:pt>
                <c:pt idx="57">
                  <c:v>6.1392155923145744</c:v>
                </c:pt>
                <c:pt idx="58">
                  <c:v>6.117533388740398</c:v>
                </c:pt>
                <c:pt idx="59">
                  <c:v>6.0949425315217445</c:v>
                </c:pt>
                <c:pt idx="60">
                  <c:v>6.0714614779725338</c:v>
                </c:pt>
              </c:numCache>
            </c:numRef>
          </c:yVal>
          <c:smooth val="1"/>
        </c:ser>
        <c:axId val="117811072"/>
        <c:axId val="117848704"/>
      </c:scatterChart>
      <c:valAx>
        <c:axId val="117811072"/>
        <c:scaling>
          <c:orientation val="minMax"/>
          <c:max val="260"/>
          <c:min val="20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7848704"/>
        <c:crosses val="autoZero"/>
        <c:crossBetween val="midCat"/>
      </c:valAx>
      <c:valAx>
        <c:axId val="1178487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78110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>
              <a:defRPr/>
            </a:pPr>
            <a:r>
              <a:rPr lang="en-US" altLang="en-US" dirty="0" smtClean="0"/>
              <a:t>        </a:t>
            </a:r>
            <a:endParaRPr lang="en-US" altLang="en-US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Sheet2!$F$3</c:f>
              <c:strCache>
                <c:ptCount val="1"/>
                <c:pt idx="0">
                  <c:v>Iout(mA)</c:v>
                </c:pt>
              </c:strCache>
            </c:strRef>
          </c:tx>
          <c:xVal>
            <c:numRef>
              <c:f>Sheet2!$E$4:$E$18</c:f>
              <c:numCache>
                <c:formatCode>General</c:formatCode>
                <c:ptCount val="15"/>
                <c:pt idx="0">
                  <c:v>100</c:v>
                </c:pt>
                <c:pt idx="1">
                  <c:v>110</c:v>
                </c:pt>
                <c:pt idx="2">
                  <c:v>120</c:v>
                </c:pt>
                <c:pt idx="3">
                  <c:v>130</c:v>
                </c:pt>
                <c:pt idx="4">
                  <c:v>140</c:v>
                </c:pt>
                <c:pt idx="5">
                  <c:v>147.5</c:v>
                </c:pt>
                <c:pt idx="6">
                  <c:v>153</c:v>
                </c:pt>
                <c:pt idx="7">
                  <c:v>157</c:v>
                </c:pt>
                <c:pt idx="8">
                  <c:v>160</c:v>
                </c:pt>
                <c:pt idx="9">
                  <c:v>165</c:v>
                </c:pt>
                <c:pt idx="10">
                  <c:v>170</c:v>
                </c:pt>
                <c:pt idx="11">
                  <c:v>170.1</c:v>
                </c:pt>
                <c:pt idx="12">
                  <c:v>180</c:v>
                </c:pt>
                <c:pt idx="13">
                  <c:v>190</c:v>
                </c:pt>
                <c:pt idx="14">
                  <c:v>200</c:v>
                </c:pt>
              </c:numCache>
            </c:numRef>
          </c:xVal>
          <c:yVal>
            <c:numRef>
              <c:f>Sheet2!$F$4:$F$18</c:f>
              <c:numCache>
                <c:formatCode>General</c:formatCode>
                <c:ptCount val="15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45</c:v>
                </c:pt>
                <c:pt idx="6">
                  <c:v>40</c:v>
                </c:pt>
                <c:pt idx="7">
                  <c:v>35</c:v>
                </c:pt>
                <c:pt idx="8">
                  <c:v>30</c:v>
                </c:pt>
                <c:pt idx="9">
                  <c:v>25</c:v>
                </c:pt>
                <c:pt idx="10">
                  <c:v>20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yVal>
        </c:ser>
        <c:axId val="117880320"/>
        <c:axId val="117881856"/>
      </c:scatterChart>
      <c:valAx>
        <c:axId val="117880320"/>
        <c:scaling>
          <c:orientation val="minMax"/>
          <c:max val="200"/>
          <c:min val="100"/>
        </c:scaling>
        <c:axPos val="b"/>
        <c:numFmt formatCode="General" sourceLinked="1"/>
        <c:tickLblPos val="nextTo"/>
        <c:crossAx val="117881856"/>
        <c:crosses val="autoZero"/>
        <c:crossBetween val="midCat"/>
      </c:valAx>
      <c:valAx>
        <c:axId val="117881856"/>
        <c:scaling>
          <c:orientation val="minMax"/>
        </c:scaling>
        <c:axPos val="l"/>
        <c:majorGridlines/>
        <c:numFmt formatCode="General" sourceLinked="1"/>
        <c:tickLblPos val="nextTo"/>
        <c:crossAx val="117880320"/>
        <c:crosses val="autoZero"/>
        <c:crossBetween val="midCat"/>
      </c:valAx>
    </c:plotArea>
    <c:plotVisOnly val="1"/>
  </c:chart>
  <c:spPr>
    <a:ln>
      <a:solidFill>
        <a:sysClr val="windowText" lastClr="000000">
          <a:lumMod val="15000"/>
          <a:lumOff val="85000"/>
        </a:sysClr>
      </a:solidFill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935" cy="512304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436" y="0"/>
            <a:ext cx="3078934" cy="512304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1F3FCFD0-1BC9-4170-8088-23FA0E50C16D}" type="datetimeFigureOut">
              <a:rPr lang="zh-CN" altLang="en-US"/>
              <a:pPr>
                <a:defRPr/>
              </a:pPr>
              <a:t>2016-10-9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9720673"/>
            <a:ext cx="3078935" cy="512303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436" y="9720673"/>
            <a:ext cx="3078934" cy="512303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4D289FD1-9928-400D-B859-27DD9F933D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935" cy="512304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436" y="0"/>
            <a:ext cx="3078934" cy="512304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31CE2CE6-51C5-4C6A-B51E-D716C75C5457}" type="datetimeFigureOut">
              <a:rPr lang="zh-CN" altLang="en-US"/>
              <a:pPr>
                <a:defRPr/>
              </a:pPr>
              <a:t>2016-10-9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6512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4" tIns="47782" rIns="95564" bIns="47782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914" y="4861155"/>
            <a:ext cx="5682235" cy="4605821"/>
          </a:xfrm>
          <a:prstGeom prst="rect">
            <a:avLst/>
          </a:prstGeom>
        </p:spPr>
        <p:txBody>
          <a:bodyPr vert="horz" lIns="95564" tIns="47782" rIns="95564" bIns="47782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720673"/>
            <a:ext cx="3078935" cy="512303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436" y="9720673"/>
            <a:ext cx="3078934" cy="512303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E7C29A84-9A9F-4B0E-A81E-81ACD2CC23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7FBF55-3A5D-4368-93F8-C12586D9E816}" type="slidenum">
              <a:rPr lang="zh-CN" altLang="en-US" smtClean="0"/>
              <a:pPr>
                <a:defRPr/>
              </a:pPr>
              <a:t>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C29A84-9A9F-4B0E-A81E-81ACD2CC232A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。。。。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5E90C4-2210-45F0-8061-9BED52B2D761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9942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0"/>
          <p:cNvSpPr/>
          <p:nvPr userDrawn="1"/>
        </p:nvSpPr>
        <p:spPr>
          <a:xfrm>
            <a:off x="0" y="0"/>
            <a:ext cx="9144000" cy="20716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" name="Group 45"/>
          <p:cNvGrpSpPr>
            <a:grpSpLocks/>
          </p:cNvGrpSpPr>
          <p:nvPr userDrawn="1"/>
        </p:nvGrpSpPr>
        <p:grpSpPr bwMode="auto">
          <a:xfrm>
            <a:off x="142875" y="214313"/>
            <a:ext cx="8786813" cy="1071562"/>
            <a:chOff x="0" y="-72"/>
            <a:chExt cx="5760" cy="1271"/>
          </a:xfrm>
        </p:grpSpPr>
        <p:sp>
          <p:nvSpPr>
            <p:cNvPr id="5" name="Rectangle 47"/>
            <p:cNvSpPr>
              <a:spLocks noChangeArrowheads="1"/>
            </p:cNvSpPr>
            <p:nvPr userDrawn="1"/>
          </p:nvSpPr>
          <p:spPr bwMode="ltGray">
            <a:xfrm flipV="1">
              <a:off x="18" y="-72"/>
              <a:ext cx="5742" cy="1126"/>
            </a:xfrm>
            <a:prstGeom prst="rect">
              <a:avLst/>
            </a:prstGeom>
            <a:solidFill>
              <a:srgbClr val="135999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宋体" pitchFamily="2" charset="-122"/>
              </a:endParaRPr>
            </a:p>
          </p:txBody>
        </p:sp>
        <p:sp>
          <p:nvSpPr>
            <p:cNvPr id="6" name="Freeform 49"/>
            <p:cNvSpPr>
              <a:spLocks/>
            </p:cNvSpPr>
            <p:nvPr userDrawn="1"/>
          </p:nvSpPr>
          <p:spPr bwMode="ltGray">
            <a:xfrm>
              <a:off x="0" y="981"/>
              <a:ext cx="5760" cy="21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6" y="315"/>
                </a:cxn>
                <a:cxn ang="0">
                  <a:pos x="1795" y="771"/>
                </a:cxn>
                <a:cxn ang="0">
                  <a:pos x="3821" y="742"/>
                </a:cxn>
                <a:cxn ang="0">
                  <a:pos x="5731" y="320"/>
                </a:cxn>
                <a:cxn ang="0">
                  <a:pos x="5693" y="0"/>
                </a:cxn>
                <a:cxn ang="0">
                  <a:pos x="0" y="36"/>
                </a:cxn>
              </a:cxnLst>
              <a:rect l="0" t="0" r="r" b="b"/>
              <a:pathLst>
                <a:path w="5731" h="842">
                  <a:moveTo>
                    <a:pt x="0" y="36"/>
                  </a:moveTo>
                  <a:lnTo>
                    <a:pt x="26" y="315"/>
                  </a:lnTo>
                  <a:cubicBezTo>
                    <a:pt x="325" y="438"/>
                    <a:pt x="1163" y="700"/>
                    <a:pt x="1795" y="771"/>
                  </a:cubicBezTo>
                  <a:cubicBezTo>
                    <a:pt x="2427" y="842"/>
                    <a:pt x="3165" y="817"/>
                    <a:pt x="3821" y="742"/>
                  </a:cubicBezTo>
                  <a:cubicBezTo>
                    <a:pt x="4477" y="667"/>
                    <a:pt x="5419" y="444"/>
                    <a:pt x="5731" y="320"/>
                  </a:cubicBezTo>
                  <a:lnTo>
                    <a:pt x="569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135999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宋体" pitchFamily="2" charset="-122"/>
              </a:endParaRPr>
            </a:p>
          </p:txBody>
        </p:sp>
      </p:grpSp>
      <p:pic>
        <p:nvPicPr>
          <p:cNvPr id="7" name="Picture 26" descr="Report Logo Colo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86688" y="1428750"/>
            <a:ext cx="10334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副标题 2"/>
          <p:cNvSpPr txBox="1">
            <a:spLocks/>
          </p:cNvSpPr>
          <p:nvPr userDrawn="1"/>
        </p:nvSpPr>
        <p:spPr>
          <a:xfrm>
            <a:off x="1357313" y="4933950"/>
            <a:ext cx="64008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3200" smtClean="0">
                <a:latin typeface="+mn-lt"/>
                <a:ea typeface="+mn-ea"/>
              </a:rPr>
              <a:t>单击此处编辑母版副标题样式</a:t>
            </a:r>
          </a:p>
        </p:txBody>
      </p:sp>
      <p:sp>
        <p:nvSpPr>
          <p:cNvPr id="9" name="圆角矩形 18"/>
          <p:cNvSpPr/>
          <p:nvPr userDrawn="1"/>
        </p:nvSpPr>
        <p:spPr>
          <a:xfrm>
            <a:off x="0" y="4786313"/>
            <a:ext cx="9144000" cy="20716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" name="组合 19"/>
          <p:cNvGrpSpPr>
            <a:grpSpLocks/>
          </p:cNvGrpSpPr>
          <p:nvPr userDrawn="1"/>
        </p:nvGrpSpPr>
        <p:grpSpPr bwMode="auto">
          <a:xfrm>
            <a:off x="142875" y="4572000"/>
            <a:ext cx="8858250" cy="1901825"/>
            <a:chOff x="-32" y="4821933"/>
            <a:chExt cx="9144032" cy="1749903"/>
          </a:xfrm>
        </p:grpSpPr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28575" y="5037846"/>
              <a:ext cx="9115425" cy="1533991"/>
              <a:chOff x="0" y="4805"/>
              <a:chExt cx="5760" cy="1664"/>
            </a:xfrm>
          </p:grpSpPr>
          <p:sp>
            <p:nvSpPr>
              <p:cNvPr id="13" name="Rectangle 52"/>
              <p:cNvSpPr>
                <a:spLocks noChangeArrowheads="1"/>
              </p:cNvSpPr>
              <p:nvPr userDrawn="1"/>
            </p:nvSpPr>
            <p:spPr bwMode="ltGray">
              <a:xfrm>
                <a:off x="0" y="4805"/>
                <a:ext cx="5760" cy="1664"/>
              </a:xfrm>
              <a:prstGeom prst="rect">
                <a:avLst/>
              </a:prstGeom>
              <a:solidFill>
                <a:srgbClr val="78C67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宋体" pitchFamily="2" charset="-122"/>
                </a:endParaRPr>
              </a:p>
            </p:txBody>
          </p:sp>
          <p:sp>
            <p:nvSpPr>
              <p:cNvPr id="14" name="Rectangle 53"/>
              <p:cNvSpPr>
                <a:spLocks noChangeArrowheads="1"/>
              </p:cNvSpPr>
              <p:nvPr userDrawn="1"/>
            </p:nvSpPr>
            <p:spPr bwMode="ltGray">
              <a:xfrm>
                <a:off x="0" y="4910"/>
                <a:ext cx="5760" cy="97"/>
              </a:xfrm>
              <a:prstGeom prst="rect">
                <a:avLst/>
              </a:prstGeom>
              <a:solidFill>
                <a:srgbClr val="78C67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宋体" pitchFamily="2" charset="-122"/>
                </a:endParaRPr>
              </a:p>
            </p:txBody>
          </p:sp>
        </p:grpSp>
        <p:sp>
          <p:nvSpPr>
            <p:cNvPr id="12" name="Freeform 56"/>
            <p:cNvSpPr>
              <a:spLocks/>
            </p:cNvSpPr>
            <p:nvPr/>
          </p:nvSpPr>
          <p:spPr bwMode="ltGray">
            <a:xfrm flipV="1">
              <a:off x="-32" y="4821933"/>
              <a:ext cx="9144032" cy="357869"/>
            </a:xfrm>
            <a:custGeom>
              <a:avLst/>
              <a:gdLst>
                <a:gd name="T0" fmla="*/ 0 w 5731"/>
                <a:gd name="T1" fmla="*/ 36 h 842"/>
                <a:gd name="T2" fmla="*/ 26 w 5731"/>
                <a:gd name="T3" fmla="*/ 315 h 842"/>
                <a:gd name="T4" fmla="*/ 1795 w 5731"/>
                <a:gd name="T5" fmla="*/ 771 h 842"/>
                <a:gd name="T6" fmla="*/ 3821 w 5731"/>
                <a:gd name="T7" fmla="*/ 742 h 842"/>
                <a:gd name="T8" fmla="*/ 5731 w 5731"/>
                <a:gd name="T9" fmla="*/ 320 h 842"/>
                <a:gd name="T10" fmla="*/ 5693 w 5731"/>
                <a:gd name="T11" fmla="*/ 0 h 842"/>
                <a:gd name="T12" fmla="*/ 0 w 5731"/>
                <a:gd name="T13" fmla="*/ 36 h 8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31"/>
                <a:gd name="T22" fmla="*/ 0 h 842"/>
                <a:gd name="T23" fmla="*/ 5731 w 5731"/>
                <a:gd name="T24" fmla="*/ 842 h 8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31" h="842">
                  <a:moveTo>
                    <a:pt x="0" y="36"/>
                  </a:moveTo>
                  <a:lnTo>
                    <a:pt x="26" y="315"/>
                  </a:lnTo>
                  <a:cubicBezTo>
                    <a:pt x="325" y="438"/>
                    <a:pt x="1163" y="700"/>
                    <a:pt x="1795" y="771"/>
                  </a:cubicBezTo>
                  <a:cubicBezTo>
                    <a:pt x="2427" y="842"/>
                    <a:pt x="3165" y="817"/>
                    <a:pt x="3821" y="742"/>
                  </a:cubicBezTo>
                  <a:cubicBezTo>
                    <a:pt x="4477" y="667"/>
                    <a:pt x="5419" y="444"/>
                    <a:pt x="5731" y="320"/>
                  </a:cubicBezTo>
                  <a:lnTo>
                    <a:pt x="569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78C674"/>
            </a:solidFill>
            <a:ln w="9525">
              <a:solidFill>
                <a:srgbClr val="78C674"/>
              </a:solidFill>
              <a:round/>
              <a:headEnd/>
              <a:tailEnd/>
            </a:ln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宋体" pitchFamily="2" charset="-122"/>
              </a:endParaRPr>
            </a:p>
          </p:txBody>
        </p:sp>
      </p:grpSp>
      <p:sp>
        <p:nvSpPr>
          <p:cNvPr id="15" name="矩形 21"/>
          <p:cNvSpPr/>
          <p:nvPr userDrawn="1"/>
        </p:nvSpPr>
        <p:spPr>
          <a:xfrm>
            <a:off x="0" y="142875"/>
            <a:ext cx="214313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23"/>
          <p:cNvSpPr/>
          <p:nvPr userDrawn="1"/>
        </p:nvSpPr>
        <p:spPr>
          <a:xfrm>
            <a:off x="8929688" y="142875"/>
            <a:ext cx="214312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标题 1"/>
          <p:cNvSpPr txBox="1">
            <a:spLocks/>
          </p:cNvSpPr>
          <p:nvPr userDrawn="1"/>
        </p:nvSpPr>
        <p:spPr>
          <a:xfrm>
            <a:off x="5857875" y="6429375"/>
            <a:ext cx="3143250" cy="500063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n-US" altLang="zh-CN" sz="1600" dirty="0">
                <a:latin typeface="+mj-lt"/>
                <a:ea typeface="+mj-ea"/>
                <a:cs typeface="+mj-cs"/>
              </a:rPr>
              <a:t>CR PowTech (Shanghai) Co., Ltd.</a:t>
            </a:r>
            <a:endParaRPr lang="zh-CN" altLang="en-US" sz="1600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标题 1"/>
          <p:cNvSpPr txBox="1">
            <a:spLocks/>
          </p:cNvSpPr>
          <p:nvPr userDrawn="1"/>
        </p:nvSpPr>
        <p:spPr>
          <a:xfrm>
            <a:off x="142875" y="6429375"/>
            <a:ext cx="2500313" cy="500063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1600" dirty="0">
                <a:latin typeface="+mj-lt"/>
                <a:ea typeface="+mj-ea"/>
                <a:cs typeface="+mj-cs"/>
              </a:rPr>
              <a:t>www.crpowtech.com</a:t>
            </a:r>
            <a:endParaRPr lang="zh-CN" altLang="en-US" sz="1600" dirty="0">
              <a:latin typeface="+mj-lt"/>
              <a:ea typeface="+mj-ea"/>
              <a:cs typeface="+mj-cs"/>
            </a:endParaRPr>
          </a:p>
        </p:txBody>
      </p:sp>
      <p:pic>
        <p:nvPicPr>
          <p:cNvPr id="19" name="Picture 2" descr="C:\Users\lihui.CRPOWTECH\Desktop\模板\logo-0424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2000250"/>
            <a:ext cx="3881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标题 1"/>
          <p:cNvSpPr>
            <a:spLocks noGrp="1"/>
          </p:cNvSpPr>
          <p:nvPr>
            <p:ph type="title"/>
          </p:nvPr>
        </p:nvSpPr>
        <p:spPr>
          <a:xfrm>
            <a:off x="500034" y="3357562"/>
            <a:ext cx="8229600" cy="928694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715304" cy="582594"/>
          </a:xfrm>
          <a:prstGeom prst="rect">
            <a:avLst/>
          </a:prstGeom>
        </p:spPr>
        <p:txBody>
          <a:bodyPr/>
          <a:lstStyle>
            <a:lvl1pPr algn="l">
              <a:defRPr sz="32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C37D-5FC7-4E93-8AEA-EA1DD5DF73F4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715304" cy="582594"/>
          </a:xfrm>
          <a:prstGeom prst="rect">
            <a:avLst/>
          </a:prstGeom>
        </p:spPr>
        <p:txBody>
          <a:bodyPr/>
          <a:lstStyle>
            <a:lvl1pPr algn="l">
              <a:defRPr sz="32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22A03-1F3C-407D-960E-E6FC3552CA6D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8E247-0CB2-497C-B515-AC376EDE63B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4367213" y="6492875"/>
            <a:ext cx="2133600" cy="222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90924-C582-4FCA-9FC7-132F7A48146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4"/>
          <p:cNvSpPr>
            <a:spLocks noChangeArrowheads="1"/>
          </p:cNvSpPr>
          <p:nvPr userDrawn="1"/>
        </p:nvSpPr>
        <p:spPr bwMode="ltGray">
          <a:xfrm>
            <a:off x="0" y="838200"/>
            <a:ext cx="9144000" cy="90488"/>
          </a:xfrm>
          <a:prstGeom prst="rect">
            <a:avLst/>
          </a:prstGeom>
          <a:solidFill>
            <a:srgbClr val="73A8F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宋体" pitchFamily="2" charset="-122"/>
            </a:endParaRPr>
          </a:p>
        </p:txBody>
      </p:sp>
      <p:pic>
        <p:nvPicPr>
          <p:cNvPr id="1027" name="Picture 1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2590800" y="6351588"/>
            <a:ext cx="6410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 userDrawn="1"/>
        </p:nvSpPr>
        <p:spPr bwMode="auto">
          <a:xfrm>
            <a:off x="6863903" y="6380160"/>
            <a:ext cx="206902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rPr>
              <a:t>www.crpowtech.com</a:t>
            </a:r>
            <a:endParaRPr lang="zh-CN" alt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029" name="Picture 26" descr="Report Logo Color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001000" y="142875"/>
            <a:ext cx="9540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4367213" y="6492875"/>
            <a:ext cx="2133600" cy="222250"/>
          </a:xfrm>
          <a:prstGeom prst="rect">
            <a:avLst/>
          </a:prstGeom>
        </p:spPr>
        <p:txBody>
          <a:bodyPr/>
          <a:lstStyle>
            <a:lvl1pPr algn="ctr">
              <a:defRPr sz="1000" smtClean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DC58A203-C47A-4938-BFC9-67B8E37FC4A3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13" name="标题 1"/>
          <p:cNvSpPr txBox="1">
            <a:spLocks/>
          </p:cNvSpPr>
          <p:nvPr userDrawn="1"/>
        </p:nvSpPr>
        <p:spPr>
          <a:xfrm>
            <a:off x="-42863" y="6637338"/>
            <a:ext cx="2971801" cy="4413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1100" dirty="0">
                <a:latin typeface="+mj-lt"/>
                <a:ea typeface="+mj-ea"/>
                <a:cs typeface="+mj-cs"/>
              </a:rPr>
              <a:t>Company Confidential</a:t>
            </a:r>
            <a:endParaRPr lang="zh-CN" altLang="en-US" sz="1100" dirty="0">
              <a:latin typeface="+mj-lt"/>
              <a:ea typeface="+mj-ea"/>
              <a:cs typeface="+mj-cs"/>
            </a:endParaRPr>
          </a:p>
        </p:txBody>
      </p:sp>
      <p:pic>
        <p:nvPicPr>
          <p:cNvPr id="1032" name="Picture 2" descr="C:\Users\lihui.CRPOWTECH\Desktop\模板\logo-0424.jpg"/>
          <p:cNvPicPr>
            <a:picLocks noChangeAspect="1" noChangeArrowheads="1"/>
          </p:cNvPicPr>
          <p:nvPr userDrawn="1"/>
        </p:nvPicPr>
        <p:blipFill>
          <a:blip r:embed="rId9"/>
          <a:srcRect l="793" t="3030"/>
          <a:stretch>
            <a:fillRect/>
          </a:stretch>
        </p:blipFill>
        <p:spPr bwMode="auto">
          <a:xfrm>
            <a:off x="71438" y="6202363"/>
            <a:ext cx="200025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4429125" y="6357938"/>
            <a:ext cx="12144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61BFAD"/>
                </a:solidFill>
                <a:latin typeface="Symbol" pitchFamily="18" charset="2"/>
                <a:ea typeface="Roboto Th"/>
                <a:cs typeface="Andalus" pitchFamily="18" charset="-78"/>
              </a:rPr>
              <a:t>QQ</a:t>
            </a:r>
            <a:endParaRPr lang="zh-CN" altLang="en-US">
              <a:solidFill>
                <a:srgbClr val="61BFAD"/>
              </a:solidFill>
              <a:latin typeface="Symbol" pitchFamily="18" charset="2"/>
              <a:ea typeface="Roboto Th"/>
              <a:cs typeface="Andalus" pitchFamily="18" charset="-7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2" r:id="rId2"/>
    <p:sldLayoutId id="2147483651" r:id="rId3"/>
    <p:sldLayoutId id="2147483650" r:id="rId4"/>
    <p:sldLayoutId id="214748365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97-2003____1.xls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jpeg"/><Relationship Id="rId5" Type="http://schemas.openxmlformats.org/officeDocument/2006/relationships/image" Target="../media/image30.emf"/><Relationship Id="rId4" Type="http://schemas.openxmlformats.org/officeDocument/2006/relationships/oleObject" Target="../embeddings/Microsoft_Office_Excel_97-2003____2.xls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___3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Office_Excel_97-2003____4.xls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emf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11" Type="http://schemas.openxmlformats.org/officeDocument/2006/relationships/image" Target="../media/image63.jpeg"/><Relationship Id="rId5" Type="http://schemas.openxmlformats.org/officeDocument/2006/relationships/image" Target="../media/image57.png"/><Relationship Id="rId10" Type="http://schemas.openxmlformats.org/officeDocument/2006/relationships/image" Target="../media/image62.jpe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://www.eyefulpresentations.co.u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hyperlink" Target="http://www.qjy168.com/pic/album_40001209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矩形 40"/>
          <p:cNvSpPr>
            <a:spLocks noChangeArrowheads="1"/>
          </p:cNvSpPr>
          <p:nvPr/>
        </p:nvSpPr>
        <p:spPr bwMode="auto">
          <a:xfrm>
            <a:off x="3857625" y="2012950"/>
            <a:ext cx="179228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698" tIns="48349" rIns="96698" bIns="48349">
            <a:spAutoFit/>
          </a:bodyPr>
          <a:lstStyle/>
          <a:p>
            <a:r>
              <a:rPr lang="en-US" altLang="zh-CN" sz="1600" b="1">
                <a:solidFill>
                  <a:schemeClr val="accent1"/>
                </a:solidFill>
                <a:latin typeface="Comic Sans MS" pitchFamily="66" charset="0"/>
              </a:rPr>
              <a:t>P</a:t>
            </a:r>
            <a:r>
              <a:rPr lang="en-US" altLang="zh-CN" sz="1600">
                <a:latin typeface="Comic Sans MS" pitchFamily="66" charset="0"/>
              </a:rPr>
              <a:t>ower </a:t>
            </a:r>
            <a:r>
              <a:rPr lang="en-US" altLang="zh-CN" sz="1600" b="1">
                <a:solidFill>
                  <a:schemeClr val="accent1"/>
                </a:solidFill>
                <a:latin typeface="Comic Sans MS" pitchFamily="66" charset="0"/>
              </a:rPr>
              <a:t>O</a:t>
            </a:r>
            <a:r>
              <a:rPr lang="en-US" altLang="zh-CN" sz="1600">
                <a:latin typeface="Comic Sans MS" pitchFamily="66" charset="0"/>
              </a:rPr>
              <a:t>n </a:t>
            </a:r>
            <a:r>
              <a:rPr lang="en-US" altLang="zh-CN" sz="1600" b="1">
                <a:solidFill>
                  <a:schemeClr val="accent1"/>
                </a:solidFill>
                <a:latin typeface="Comic Sans MS" pitchFamily="66" charset="0"/>
              </a:rPr>
              <a:t>W</a:t>
            </a:r>
            <a:r>
              <a:rPr lang="en-US" altLang="zh-CN" sz="1600">
                <a:latin typeface="Comic Sans MS" pitchFamily="66" charset="0"/>
              </a:rPr>
              <a:t>afer</a:t>
            </a:r>
            <a:endParaRPr lang="zh-CN" altLang="en-US" sz="1600">
              <a:latin typeface="Comic Sans MS" pitchFamily="66" charset="0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00063" y="3357563"/>
            <a:ext cx="8229600" cy="1928812"/>
          </a:xfrm>
        </p:spPr>
        <p:txBody>
          <a:bodyPr/>
          <a:lstStyle/>
          <a:p>
            <a:pPr>
              <a:defRPr/>
            </a:pPr>
            <a:r>
              <a:rPr lang="zh-CN" alt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低成本、高性能</a:t>
            </a:r>
            <a:r>
              <a:rPr lang="en-US" altLang="zh-CN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LED</a:t>
            </a:r>
            <a:r>
              <a:rPr lang="zh-CN" alt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驱动解决方案</a:t>
            </a:r>
            <a:r>
              <a:rPr lang="en-US" altLang="zh-CN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/>
            </a:r>
            <a:br>
              <a:rPr lang="en-US" altLang="zh-CN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r>
              <a:rPr lang="en-US" altLang="zh-CN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/>
            </a:r>
            <a:br>
              <a:rPr lang="en-US" altLang="zh-CN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r>
              <a:rPr lang="en-US" altLang="zh-CN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/>
            </a:r>
            <a:br>
              <a:rPr lang="en-US" altLang="zh-CN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r>
              <a:rPr lang="en-US" altLang="zh-CN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QQ/</a:t>
            </a:r>
            <a:r>
              <a:rPr lang="zh-CN" alt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吴泉清</a:t>
            </a:r>
            <a:r>
              <a:rPr lang="en-US" altLang="zh-CN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/>
            </a:r>
            <a:br>
              <a:rPr lang="en-US" altLang="zh-CN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endParaRPr lang="zh-CN" alt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00938" y="5786438"/>
            <a:ext cx="13548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en-US" altLang="zh-CN" b="1" i="1" dirty="0">
              <a:solidFill>
                <a:schemeClr val="bg1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en-US" altLang="zh-CN" b="1" i="1" dirty="0">
                <a:solidFill>
                  <a:schemeClr val="bg1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QQ </a:t>
            </a:r>
            <a:r>
              <a:rPr lang="en-US" altLang="zh-CN" b="1" i="1" dirty="0" smtClean="0">
                <a:solidFill>
                  <a:schemeClr val="bg1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2016.10</a:t>
            </a:r>
            <a:endParaRPr lang="zh-CN" altLang="en-US" b="1" i="1" dirty="0">
              <a:solidFill>
                <a:schemeClr val="bg1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4143380"/>
            <a:ext cx="809621" cy="4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title"/>
          </p:nvPr>
        </p:nvSpPr>
        <p:spPr bwMode="auto">
          <a:xfrm>
            <a:off x="214313" y="142875"/>
            <a:ext cx="7715250" cy="582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智能</a:t>
            </a:r>
            <a:r>
              <a:rPr lang="en-US" altLang="zh-CN" smtClean="0"/>
              <a:t>OVP</a:t>
            </a:r>
            <a:endParaRPr lang="zh-CN" altLang="en-US" smtClean="0"/>
          </a:p>
        </p:txBody>
      </p:sp>
      <p:sp>
        <p:nvSpPr>
          <p:cNvPr id="19458" name="灯片编号占位符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0B35650-F614-4104-8434-EDBCE3F16A65}" type="slidenum">
              <a:rPr lang="zh-CN" altLang="en-US"/>
              <a:pPr/>
              <a:t>9</a:t>
            </a:fld>
            <a:endParaRPr lang="en-US" altLang="zh-CN"/>
          </a:p>
        </p:txBody>
      </p:sp>
      <p:pic>
        <p:nvPicPr>
          <p:cNvPr id="1945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143000"/>
            <a:ext cx="61753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1643063"/>
            <a:ext cx="271462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00188" y="4500563"/>
            <a:ext cx="650081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CN" altLang="en-US" sz="2400" dirty="0">
                <a:latin typeface="+mj-ea"/>
                <a:ea typeface="+mj-ea"/>
              </a:rPr>
              <a:t>固定</a:t>
            </a:r>
            <a:r>
              <a:rPr lang="en-US" altLang="zh-CN" sz="2400" dirty="0" err="1">
                <a:latin typeface="+mj-ea"/>
                <a:ea typeface="+mj-ea"/>
              </a:rPr>
              <a:t>Toff</a:t>
            </a:r>
            <a:r>
              <a:rPr lang="en-US" altLang="zh-CN" sz="2400" dirty="0">
                <a:latin typeface="+mj-ea"/>
                <a:ea typeface="+mj-ea"/>
              </a:rPr>
              <a:t>  time </a:t>
            </a:r>
            <a:r>
              <a:rPr lang="zh-CN" altLang="en-US" sz="2400" dirty="0">
                <a:latin typeface="+mj-ea"/>
                <a:ea typeface="+mj-ea"/>
              </a:rPr>
              <a:t>，</a:t>
            </a:r>
            <a:r>
              <a:rPr lang="en-US" altLang="zh-CN" sz="2400" dirty="0" err="1">
                <a:latin typeface="+mj-ea"/>
                <a:ea typeface="+mj-ea"/>
              </a:rPr>
              <a:t>Vout</a:t>
            </a:r>
            <a:r>
              <a:rPr lang="en-US" altLang="zh-CN" sz="2400" dirty="0">
                <a:latin typeface="+mj-ea"/>
                <a:ea typeface="+mj-ea"/>
              </a:rPr>
              <a:t>=L*</a:t>
            </a:r>
            <a:r>
              <a:rPr lang="en-US" altLang="zh-CN" sz="2400" dirty="0" err="1">
                <a:latin typeface="+mj-ea"/>
                <a:ea typeface="+mj-ea"/>
              </a:rPr>
              <a:t>Ipk</a:t>
            </a:r>
            <a:r>
              <a:rPr lang="en-US" altLang="zh-CN" sz="2400" dirty="0">
                <a:latin typeface="+mj-ea"/>
                <a:ea typeface="+mj-ea"/>
              </a:rPr>
              <a:t>/</a:t>
            </a:r>
            <a:r>
              <a:rPr lang="en-US" altLang="zh-CN" sz="2400" dirty="0" err="1">
                <a:latin typeface="+mj-ea"/>
                <a:ea typeface="+mj-ea"/>
              </a:rPr>
              <a:t>Toff</a:t>
            </a:r>
            <a:endParaRPr lang="en-US" altLang="zh-CN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2400" dirty="0">
                <a:latin typeface="+mj-ea"/>
                <a:ea typeface="+mj-ea"/>
              </a:rPr>
              <a:t>OVP </a:t>
            </a:r>
            <a:r>
              <a:rPr lang="zh-CN" altLang="en-US" sz="2400" dirty="0">
                <a:latin typeface="+mj-ea"/>
                <a:ea typeface="+mj-ea"/>
              </a:rPr>
              <a:t>取决于</a:t>
            </a:r>
            <a:r>
              <a:rPr lang="zh-CN" altLang="en-US" sz="2400" dirty="0" smtClean="0">
                <a:latin typeface="+mj-ea"/>
                <a:ea typeface="+mj-ea"/>
              </a:rPr>
              <a:t>电容</a:t>
            </a:r>
            <a:endParaRPr lang="en-US" altLang="zh-CN" sz="24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latin typeface="+mj-ea"/>
                <a:ea typeface="+mj-ea"/>
              </a:rPr>
              <a:t>L</a:t>
            </a:r>
            <a:r>
              <a:rPr lang="zh-CN" altLang="en-US" sz="2400" dirty="0" smtClean="0">
                <a:latin typeface="+mj-ea"/>
                <a:ea typeface="+mj-ea"/>
              </a:rPr>
              <a:t>可控制</a:t>
            </a:r>
            <a:r>
              <a:rPr lang="en-US" altLang="zh-CN" sz="2400" dirty="0" smtClean="0">
                <a:latin typeface="+mj-ea"/>
                <a:ea typeface="+mj-ea"/>
              </a:rPr>
              <a:t>OVP</a:t>
            </a:r>
            <a:r>
              <a:rPr lang="zh-CN" altLang="en-US" sz="2400" dirty="0" smtClean="0">
                <a:latin typeface="+mj-ea"/>
                <a:ea typeface="+mj-ea"/>
              </a:rPr>
              <a:t>电压</a:t>
            </a:r>
            <a:endParaRPr lang="zh-CN" altLang="en-US" sz="24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灯片编号占位符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4C0E45B-86C9-4393-9311-8875D26AC98D}" type="slidenum">
              <a:rPr lang="zh-CN" altLang="en-US"/>
              <a:pPr/>
              <a:t>10</a:t>
            </a:fld>
            <a:endParaRPr lang="en-US" altLang="zh-CN"/>
          </a:p>
        </p:txBody>
      </p:sp>
      <p:sp>
        <p:nvSpPr>
          <p:cNvPr id="20482" name="标题 1"/>
          <p:cNvSpPr>
            <a:spLocks noGrp="1"/>
          </p:cNvSpPr>
          <p:nvPr>
            <p:ph type="title"/>
          </p:nvPr>
        </p:nvSpPr>
        <p:spPr bwMode="auto">
          <a:xfrm>
            <a:off x="214313" y="142875"/>
            <a:ext cx="7715250" cy="582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智能</a:t>
            </a:r>
            <a:r>
              <a:rPr lang="en-US" altLang="zh-CN" smtClean="0"/>
              <a:t>OVP</a:t>
            </a:r>
            <a:r>
              <a:rPr lang="zh-CN" altLang="en-US" smtClean="0"/>
              <a:t>应用实施</a:t>
            </a:r>
          </a:p>
        </p:txBody>
      </p: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571472" y="3286124"/>
            <a:ext cx="10715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+mn-ea"/>
                <a:ea typeface="+mn-ea"/>
              </a:rPr>
              <a:t>带</a:t>
            </a:r>
            <a:r>
              <a:rPr lang="en-US" altLang="zh-CN" sz="2000" dirty="0">
                <a:solidFill>
                  <a:srgbClr val="C00000"/>
                </a:solidFill>
                <a:latin typeface="+mn-ea"/>
                <a:ea typeface="+mn-ea"/>
              </a:rPr>
              <a:t>OVP </a:t>
            </a:r>
            <a:endParaRPr lang="zh-CN" altLang="en-US" sz="20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406717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 descr="IMG_20150826_160132"/>
          <p:cNvPicPr>
            <a:picLocks noChangeAspect="1" noChangeArrowheads="1"/>
          </p:cNvPicPr>
          <p:nvPr/>
        </p:nvPicPr>
        <p:blipFill>
          <a:blip r:embed="rId4"/>
          <a:srcRect l="21979" t="18004" r="23076" b="15981"/>
          <a:stretch>
            <a:fillRect/>
          </a:stretch>
        </p:blipFill>
        <p:spPr bwMode="auto">
          <a:xfrm>
            <a:off x="5000625" y="1428750"/>
            <a:ext cx="2857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 descr="scope_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00" y="3141663"/>
            <a:ext cx="5019675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5143500" y="1071563"/>
            <a:ext cx="2143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33*16.5mm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0488" name="TextBox 9"/>
          <p:cNvSpPr txBox="1">
            <a:spLocks noChangeArrowheads="1"/>
          </p:cNvSpPr>
          <p:nvPr/>
        </p:nvSpPr>
        <p:spPr bwMode="auto">
          <a:xfrm>
            <a:off x="581025" y="5081588"/>
            <a:ext cx="2143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加一个</a:t>
            </a:r>
            <a:r>
              <a:rPr lang="en-US" altLang="zh-CN" b="1">
                <a:solidFill>
                  <a:srgbClr val="FF0000"/>
                </a:solidFill>
              </a:rPr>
              <a:t>OVP</a:t>
            </a:r>
            <a:r>
              <a:rPr lang="zh-CN" altLang="en-US" b="1">
                <a:solidFill>
                  <a:srgbClr val="FF0000"/>
                </a:solidFill>
              </a:rPr>
              <a:t>随电压图</a:t>
            </a:r>
          </a:p>
        </p:txBody>
      </p:sp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179388" y="3789363"/>
          <a:ext cx="3384550" cy="2198687"/>
        </p:xfrm>
        <a:graphic>
          <a:graphicData uri="http://schemas.openxmlformats.org/presentationml/2006/ole">
            <p:oleObj spid="_x0000_s20490" name="图表" r:id="rId6" imgW="5514892" imgH="3581479" progId="Excel.Sheet.8">
              <p:embed/>
            </p:oleObj>
          </a:graphicData>
        </a:graphic>
      </p:graphicFrame>
      <p:sp>
        <p:nvSpPr>
          <p:cNvPr id="11" name="太阳形 10"/>
          <p:cNvSpPr/>
          <p:nvPr/>
        </p:nvSpPr>
        <p:spPr bwMode="gray">
          <a:xfrm>
            <a:off x="285720" y="4786322"/>
            <a:ext cx="2214578" cy="1500198"/>
          </a:xfrm>
          <a:prstGeom prst="sun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rtlCol="0" anchor="ctr"/>
          <a:lstStyle/>
          <a:p>
            <a:pPr algn="ctr" eaLnBrk="1" hangingPunct="1"/>
            <a:r>
              <a:rPr lang="en-US" altLang="zh-CN" b="1" dirty="0" smtClean="0">
                <a:solidFill>
                  <a:srgbClr val="FFFF00"/>
                </a:solidFill>
                <a:ea typeface="宋体" panose="02010600030101010101" pitchFamily="2" charset="-122"/>
              </a:rPr>
              <a:t>&lt;100V</a:t>
            </a:r>
            <a:endParaRPr lang="zh-CN" altLang="en-US" b="1" dirty="0" smtClean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2357422" y="2071678"/>
            <a:ext cx="1071562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  <a:latin typeface="+mn-ea"/>
                <a:ea typeface="+mn-ea"/>
              </a:rPr>
              <a:t>PT4501</a:t>
            </a:r>
            <a:endParaRPr lang="zh-CN" altLang="en-US" sz="20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灯片编号占位符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45846C0-DDF0-405B-925D-43FE57B17323}" type="slidenum">
              <a:rPr lang="zh-CN" altLang="en-US"/>
              <a:pPr/>
              <a:t>11</a:t>
            </a:fld>
            <a:endParaRPr lang="en-US" altLang="zh-CN"/>
          </a:p>
        </p:txBody>
      </p:sp>
      <p:sp>
        <p:nvSpPr>
          <p:cNvPr id="21506" name="标题 1"/>
          <p:cNvSpPr>
            <a:spLocks noGrp="1"/>
          </p:cNvSpPr>
          <p:nvPr>
            <p:ph type="title"/>
          </p:nvPr>
        </p:nvSpPr>
        <p:spPr bwMode="auto">
          <a:xfrm>
            <a:off x="214313" y="142875"/>
            <a:ext cx="7715250" cy="582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智能</a:t>
            </a:r>
            <a:r>
              <a:rPr lang="en-US" altLang="zh-CN" smtClean="0"/>
              <a:t>OVP</a:t>
            </a:r>
            <a:r>
              <a:rPr lang="zh-CN" altLang="en-US" smtClean="0"/>
              <a:t>应用实施</a:t>
            </a: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14752"/>
            <a:ext cx="3770313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5072063" y="4643438"/>
            <a:ext cx="3643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加一个</a:t>
            </a:r>
            <a:r>
              <a:rPr lang="en-US" altLang="zh-CN" b="1">
                <a:solidFill>
                  <a:srgbClr val="FF0000"/>
                </a:solidFill>
              </a:rPr>
              <a:t>PF</a:t>
            </a:r>
            <a:r>
              <a:rPr lang="zh-CN" altLang="en-US" b="1">
                <a:solidFill>
                  <a:srgbClr val="FF0000"/>
                </a:solidFill>
              </a:rPr>
              <a:t>和效率随电压图</a:t>
            </a:r>
          </a:p>
        </p:txBody>
      </p:sp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5500688" y="1071563"/>
            <a:ext cx="3643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21*15mm</a:t>
            </a:r>
          </a:p>
        </p:txBody>
      </p:sp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4591078" y="3819545"/>
          <a:ext cx="3910012" cy="2538413"/>
        </p:xfrm>
        <a:graphic>
          <a:graphicData uri="http://schemas.openxmlformats.org/presentationml/2006/ole">
            <p:oleObj spid="_x0000_s21514" name="图表" r:id="rId4" imgW="5514892" imgH="3581479" progId="Excel.Sheet.8">
              <p:embed/>
            </p:oleObj>
          </a:graphicData>
        </a:graphic>
      </p:graphicFrame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285860"/>
            <a:ext cx="32353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IMG_20150929_1323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1412875"/>
            <a:ext cx="2808288" cy="20018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85918" y="321468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PF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15272" y="328612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效率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2928926" y="3571876"/>
            <a:ext cx="1928826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+mn-ea"/>
                <a:ea typeface="+mn-ea"/>
              </a:rPr>
              <a:t>不带</a:t>
            </a:r>
            <a:r>
              <a:rPr lang="en-US" altLang="zh-CN" sz="2000" dirty="0" smtClean="0">
                <a:solidFill>
                  <a:srgbClr val="C00000"/>
                </a:solidFill>
                <a:latin typeface="+mn-ea"/>
                <a:ea typeface="+mn-ea"/>
              </a:rPr>
              <a:t>OVP</a:t>
            </a:r>
            <a:r>
              <a:rPr lang="zh-CN" altLang="en-US" sz="2000" dirty="0" smtClean="0">
                <a:solidFill>
                  <a:srgbClr val="C00000"/>
                </a:solidFill>
                <a:latin typeface="+mn-ea"/>
                <a:ea typeface="+mn-ea"/>
              </a:rPr>
              <a:t>，最简线路，</a:t>
            </a:r>
            <a:r>
              <a:rPr lang="en-US" altLang="zh-CN" sz="2000" dirty="0" smtClean="0">
                <a:solidFill>
                  <a:srgbClr val="C00000"/>
                </a:solidFill>
                <a:latin typeface="+mn-ea"/>
                <a:ea typeface="+mn-ea"/>
              </a:rPr>
              <a:t>7</a:t>
            </a:r>
            <a:r>
              <a:rPr lang="zh-CN" altLang="en-US" sz="2000" dirty="0" smtClean="0">
                <a:solidFill>
                  <a:srgbClr val="C00000"/>
                </a:solidFill>
                <a:latin typeface="+mn-ea"/>
                <a:ea typeface="+mn-ea"/>
              </a:rPr>
              <a:t>个元件</a:t>
            </a:r>
            <a:r>
              <a:rPr lang="en-US" altLang="zh-CN" sz="2000" dirty="0" smtClean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endParaRPr lang="zh-CN" altLang="en-US" sz="20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214678" y="2500306"/>
            <a:ext cx="1071562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  <a:latin typeface="+mn-ea"/>
                <a:ea typeface="+mn-ea"/>
              </a:rPr>
              <a:t>PT4501</a:t>
            </a:r>
            <a:endParaRPr lang="zh-CN" altLang="en-US" sz="20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PT450X Family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22A03-1F3C-407D-960E-E6FC3552CA6D}" type="slidenum">
              <a:rPr lang="zh-CN" altLang="en-US" smtClean="0"/>
              <a:pPr>
                <a:defRPr/>
              </a:pPr>
              <a:t>12</a:t>
            </a:fld>
            <a:endParaRPr lang="zh-CN" alt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77057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3"/>
          <p:cNvGrpSpPr>
            <a:grpSpLocks/>
          </p:cNvGrpSpPr>
          <p:nvPr/>
        </p:nvGrpSpPr>
        <p:grpSpPr bwMode="auto">
          <a:xfrm>
            <a:off x="285750" y="1000125"/>
            <a:ext cx="762000" cy="665163"/>
            <a:chOff x="1110" y="2656"/>
            <a:chExt cx="1549" cy="1351"/>
          </a:xfrm>
        </p:grpSpPr>
        <p:sp>
          <p:nvSpPr>
            <p:cNvPr id="22550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51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52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4"/>
                <a:gd name="vf" fmla="val 115470"/>
              </a:avLst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2530" name="Line 11"/>
          <p:cNvSpPr>
            <a:spLocks noChangeShapeType="1"/>
          </p:cNvSpPr>
          <p:nvPr/>
        </p:nvSpPr>
        <p:spPr bwMode="auto">
          <a:xfrm>
            <a:off x="895350" y="1609725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314450" y="1104900"/>
            <a:ext cx="3570288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latin typeface="+mj-ea"/>
                <a:ea typeface="+mj-ea"/>
              </a:rPr>
              <a:t>智能恒功率让你用的放心</a:t>
            </a:r>
          </a:p>
        </p:txBody>
      </p:sp>
      <p:sp>
        <p:nvSpPr>
          <p:cNvPr id="22532" name="Text Box 13"/>
          <p:cNvSpPr txBox="1">
            <a:spLocks noChangeArrowheads="1"/>
          </p:cNvSpPr>
          <p:nvPr/>
        </p:nvSpPr>
        <p:spPr bwMode="gray">
          <a:xfrm>
            <a:off x="482600" y="109855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785938"/>
            <a:ext cx="7839075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14"/>
          <p:cNvSpPr txBox="1">
            <a:spLocks noChangeArrowheads="1"/>
          </p:cNvSpPr>
          <p:nvPr/>
        </p:nvSpPr>
        <p:spPr bwMode="auto">
          <a:xfrm>
            <a:off x="6286500" y="2000250"/>
            <a:ext cx="257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2312FA"/>
                </a:solidFill>
              </a:rPr>
              <a:t>PT4515</a:t>
            </a:r>
            <a:endParaRPr lang="zh-CN" altLang="en-US" sz="2800">
              <a:solidFill>
                <a:srgbClr val="2312FA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 rot="5400000">
            <a:off x="7571582" y="3286919"/>
            <a:ext cx="15732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39"/>
          <p:cNvGrpSpPr>
            <a:grpSpLocks/>
          </p:cNvGrpSpPr>
          <p:nvPr/>
        </p:nvGrpSpPr>
        <p:grpSpPr bwMode="auto">
          <a:xfrm>
            <a:off x="428596" y="4929188"/>
            <a:ext cx="2500313" cy="887412"/>
            <a:chOff x="4346575" y="1928802"/>
            <a:chExt cx="2500330" cy="887576"/>
          </a:xfrm>
        </p:grpSpPr>
        <p:grpSp>
          <p:nvGrpSpPr>
            <p:cNvPr id="22544" name="组合 127"/>
            <p:cNvGrpSpPr>
              <a:grpSpLocks/>
            </p:cNvGrpSpPr>
            <p:nvPr/>
          </p:nvGrpSpPr>
          <p:grpSpPr bwMode="auto">
            <a:xfrm>
              <a:off x="4346575" y="1928802"/>
              <a:ext cx="887577" cy="887576"/>
              <a:chOff x="4346575" y="2735263"/>
              <a:chExt cx="646113" cy="646112"/>
            </a:xfrm>
          </p:grpSpPr>
          <p:grpSp>
            <p:nvGrpSpPr>
              <p:cNvPr id="22546" name="Group 73"/>
              <p:cNvGrpSpPr>
                <a:grpSpLocks/>
              </p:cNvGrpSpPr>
              <p:nvPr/>
            </p:nvGrpSpPr>
            <p:grpSpPr bwMode="auto">
              <a:xfrm>
                <a:off x="4346575" y="2735263"/>
                <a:ext cx="646113" cy="646112"/>
                <a:chOff x="1601" y="6377"/>
                <a:chExt cx="1701" cy="1701"/>
              </a:xfrm>
            </p:grpSpPr>
            <p:sp>
              <p:nvSpPr>
                <p:cNvPr id="22548" name="Oval 74"/>
                <p:cNvSpPr>
                  <a:spLocks noChangeArrowheads="1"/>
                </p:cNvSpPr>
                <p:nvPr/>
              </p:nvSpPr>
              <p:spPr bwMode="auto">
                <a:xfrm>
                  <a:off x="1601" y="6377"/>
                  <a:ext cx="1701" cy="1701"/>
                </a:xfrm>
                <a:prstGeom prst="ellipse">
                  <a:avLst/>
                </a:prstGeom>
                <a:solidFill>
                  <a:srgbClr val="D8D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>
                    <a:latin typeface="Calibri" pitchFamily="34" charset="0"/>
                  </a:endParaRPr>
                </a:p>
              </p:txBody>
            </p:sp>
            <p:sp>
              <p:nvSpPr>
                <p:cNvPr id="22549" name="Oval 75"/>
                <p:cNvSpPr>
                  <a:spLocks noChangeArrowheads="1"/>
                </p:cNvSpPr>
                <p:nvPr/>
              </p:nvSpPr>
              <p:spPr bwMode="auto">
                <a:xfrm>
                  <a:off x="1806" y="6581"/>
                  <a:ext cx="1292" cy="1292"/>
                </a:xfrm>
                <a:prstGeom prst="ellipse">
                  <a:avLst/>
                </a:prstGeom>
                <a:solidFill>
                  <a:srgbClr val="365F91"/>
                </a:solidFill>
                <a:ln w="381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>
                    <a:latin typeface="Calibri" pitchFamily="34" charset="0"/>
                  </a:endParaRPr>
                </a:p>
              </p:txBody>
            </p:sp>
          </p:grpSp>
          <p:pic>
            <p:nvPicPr>
              <p:cNvPr id="22547" name="Picture 7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530725" y="2898775"/>
                <a:ext cx="285750" cy="36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TextBox 10"/>
            <p:cNvSpPr txBox="1">
              <a:spLocks noChangeArrowheads="1"/>
            </p:cNvSpPr>
            <p:nvPr/>
          </p:nvSpPr>
          <p:spPr bwMode="auto">
            <a:xfrm>
              <a:off x="5357820" y="2133627"/>
              <a:ext cx="1489085" cy="489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00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微软雅黑" pitchFamily="34" charset="-122"/>
                </a:rPr>
                <a:t>恒功率</a:t>
              </a:r>
            </a:p>
          </p:txBody>
        </p:sp>
      </p:grpSp>
      <p:grpSp>
        <p:nvGrpSpPr>
          <p:cNvPr id="26" name="组合 139"/>
          <p:cNvGrpSpPr>
            <a:grpSpLocks/>
          </p:cNvGrpSpPr>
          <p:nvPr/>
        </p:nvGrpSpPr>
        <p:grpSpPr bwMode="auto">
          <a:xfrm>
            <a:off x="3357554" y="4929188"/>
            <a:ext cx="2786062" cy="887412"/>
            <a:chOff x="4346575" y="1928802"/>
            <a:chExt cx="2500330" cy="887576"/>
          </a:xfrm>
        </p:grpSpPr>
        <p:grpSp>
          <p:nvGrpSpPr>
            <p:cNvPr id="22538" name="组合 127"/>
            <p:cNvGrpSpPr>
              <a:grpSpLocks/>
            </p:cNvGrpSpPr>
            <p:nvPr/>
          </p:nvGrpSpPr>
          <p:grpSpPr bwMode="auto">
            <a:xfrm>
              <a:off x="4346575" y="1928802"/>
              <a:ext cx="887577" cy="887576"/>
              <a:chOff x="4346575" y="2735263"/>
              <a:chExt cx="646113" cy="646112"/>
            </a:xfrm>
          </p:grpSpPr>
          <p:grpSp>
            <p:nvGrpSpPr>
              <p:cNvPr id="22540" name="Group 73"/>
              <p:cNvGrpSpPr>
                <a:grpSpLocks/>
              </p:cNvGrpSpPr>
              <p:nvPr/>
            </p:nvGrpSpPr>
            <p:grpSpPr bwMode="auto">
              <a:xfrm>
                <a:off x="4346575" y="2735263"/>
                <a:ext cx="646113" cy="646112"/>
                <a:chOff x="1601" y="6377"/>
                <a:chExt cx="1701" cy="1701"/>
              </a:xfrm>
            </p:grpSpPr>
            <p:sp>
              <p:nvSpPr>
                <p:cNvPr id="22542" name="Oval 74"/>
                <p:cNvSpPr>
                  <a:spLocks noChangeArrowheads="1"/>
                </p:cNvSpPr>
                <p:nvPr/>
              </p:nvSpPr>
              <p:spPr bwMode="auto">
                <a:xfrm>
                  <a:off x="1601" y="6377"/>
                  <a:ext cx="1701" cy="1701"/>
                </a:xfrm>
                <a:prstGeom prst="ellipse">
                  <a:avLst/>
                </a:prstGeom>
                <a:solidFill>
                  <a:srgbClr val="D8D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>
                    <a:latin typeface="Calibri" pitchFamily="34" charset="0"/>
                  </a:endParaRPr>
                </a:p>
              </p:txBody>
            </p:sp>
            <p:sp>
              <p:nvSpPr>
                <p:cNvPr id="22543" name="Oval 75"/>
                <p:cNvSpPr>
                  <a:spLocks noChangeArrowheads="1"/>
                </p:cNvSpPr>
                <p:nvPr/>
              </p:nvSpPr>
              <p:spPr bwMode="auto">
                <a:xfrm>
                  <a:off x="1806" y="6581"/>
                  <a:ext cx="1292" cy="1292"/>
                </a:xfrm>
                <a:prstGeom prst="ellipse">
                  <a:avLst/>
                </a:prstGeom>
                <a:solidFill>
                  <a:srgbClr val="365F91"/>
                </a:solidFill>
                <a:ln w="381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>
                    <a:latin typeface="Calibri" pitchFamily="34" charset="0"/>
                  </a:endParaRPr>
                </a:p>
              </p:txBody>
            </p:sp>
          </p:grpSp>
          <p:pic>
            <p:nvPicPr>
              <p:cNvPr id="22541" name="Picture 7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530725" y="2898775"/>
                <a:ext cx="285750" cy="36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8" name="TextBox 10"/>
            <p:cNvSpPr txBox="1">
              <a:spLocks noChangeArrowheads="1"/>
            </p:cNvSpPr>
            <p:nvPr/>
          </p:nvSpPr>
          <p:spPr bwMode="auto">
            <a:xfrm>
              <a:off x="5358105" y="2133627"/>
              <a:ext cx="1488800" cy="49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00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微软雅黑" pitchFamily="34" charset="-122"/>
                </a:rPr>
                <a:t>温度补偿</a:t>
              </a:r>
            </a:p>
          </p:txBody>
        </p:sp>
      </p:grpSp>
      <p:sp>
        <p:nvSpPr>
          <p:cNvPr id="27" name="灯片编号占位符 3"/>
          <p:cNvSpPr>
            <a:spLocks noGrp="1"/>
          </p:cNvSpPr>
          <p:nvPr>
            <p:ph type="sldNum" sz="quarter" idx="10"/>
          </p:nvPr>
        </p:nvSpPr>
        <p:spPr bwMode="auto">
          <a:xfrm>
            <a:off x="4367213" y="6492875"/>
            <a:ext cx="2133600" cy="222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91EFF26-810A-4F99-9B56-F94F9CE2246B}" type="slidenum">
              <a:rPr lang="zh-CN" altLang="en-US"/>
              <a:pPr/>
              <a:t>13</a:t>
            </a:fld>
            <a:endParaRPr lang="en-US" altLang="zh-CN" dirty="0"/>
          </a:p>
        </p:txBody>
      </p:sp>
      <p:grpSp>
        <p:nvGrpSpPr>
          <p:cNvPr id="29" name="组合 139"/>
          <p:cNvGrpSpPr>
            <a:grpSpLocks/>
          </p:cNvGrpSpPr>
          <p:nvPr/>
        </p:nvGrpSpPr>
        <p:grpSpPr bwMode="auto">
          <a:xfrm>
            <a:off x="6215074" y="4857760"/>
            <a:ext cx="2786062" cy="887412"/>
            <a:chOff x="4346575" y="1928802"/>
            <a:chExt cx="2500330" cy="887576"/>
          </a:xfrm>
        </p:grpSpPr>
        <p:grpSp>
          <p:nvGrpSpPr>
            <p:cNvPr id="30" name="组合 127"/>
            <p:cNvGrpSpPr>
              <a:grpSpLocks/>
            </p:cNvGrpSpPr>
            <p:nvPr/>
          </p:nvGrpSpPr>
          <p:grpSpPr bwMode="auto">
            <a:xfrm>
              <a:off x="4346575" y="1928802"/>
              <a:ext cx="887577" cy="887576"/>
              <a:chOff x="4346575" y="2735263"/>
              <a:chExt cx="646113" cy="646112"/>
            </a:xfrm>
          </p:grpSpPr>
          <p:grpSp>
            <p:nvGrpSpPr>
              <p:cNvPr id="32" name="Group 73"/>
              <p:cNvGrpSpPr>
                <a:grpSpLocks/>
              </p:cNvGrpSpPr>
              <p:nvPr/>
            </p:nvGrpSpPr>
            <p:grpSpPr bwMode="auto">
              <a:xfrm>
                <a:off x="4346575" y="2735263"/>
                <a:ext cx="646113" cy="646112"/>
                <a:chOff x="1601" y="6377"/>
                <a:chExt cx="1701" cy="1701"/>
              </a:xfrm>
            </p:grpSpPr>
            <p:sp>
              <p:nvSpPr>
                <p:cNvPr id="34" name="Oval 74"/>
                <p:cNvSpPr>
                  <a:spLocks noChangeArrowheads="1"/>
                </p:cNvSpPr>
                <p:nvPr/>
              </p:nvSpPr>
              <p:spPr bwMode="auto">
                <a:xfrm>
                  <a:off x="1601" y="6377"/>
                  <a:ext cx="1701" cy="1701"/>
                </a:xfrm>
                <a:prstGeom prst="ellipse">
                  <a:avLst/>
                </a:prstGeom>
                <a:solidFill>
                  <a:srgbClr val="D8D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>
                    <a:latin typeface="Calibri" pitchFamily="34" charset="0"/>
                  </a:endParaRPr>
                </a:p>
              </p:txBody>
            </p:sp>
            <p:sp>
              <p:nvSpPr>
                <p:cNvPr id="35" name="Oval 75"/>
                <p:cNvSpPr>
                  <a:spLocks noChangeArrowheads="1"/>
                </p:cNvSpPr>
                <p:nvPr/>
              </p:nvSpPr>
              <p:spPr bwMode="auto">
                <a:xfrm>
                  <a:off x="1806" y="6581"/>
                  <a:ext cx="1292" cy="1292"/>
                </a:xfrm>
                <a:prstGeom prst="ellipse">
                  <a:avLst/>
                </a:prstGeom>
                <a:solidFill>
                  <a:srgbClr val="365F91"/>
                </a:solidFill>
                <a:ln w="381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>
                    <a:latin typeface="Calibri" pitchFamily="34" charset="0"/>
                  </a:endParaRPr>
                </a:p>
              </p:txBody>
            </p:sp>
          </p:grpSp>
          <p:pic>
            <p:nvPicPr>
              <p:cNvPr id="33" name="Picture 7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530725" y="2898775"/>
                <a:ext cx="285750" cy="36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1" name="TextBox 10"/>
            <p:cNvSpPr txBox="1">
              <a:spLocks noChangeArrowheads="1"/>
            </p:cNvSpPr>
            <p:nvPr/>
          </p:nvSpPr>
          <p:spPr bwMode="auto">
            <a:xfrm>
              <a:off x="5358105" y="2133627"/>
              <a:ext cx="1488800" cy="49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微软雅黑" pitchFamily="34" charset="-122"/>
                </a:rPr>
                <a:t>低成本</a:t>
              </a:r>
              <a:endParaRPr lang="zh-CN" altLang="en-US" sz="2600" dirty="0">
                <a:solidFill>
                  <a:schemeClr val="accent1">
                    <a:lumMod val="75000"/>
                  </a:schemeClr>
                </a:solidFill>
                <a:latin typeface="+mn-lt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1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22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32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灯片编号占位符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5050B3E-C725-4BA4-977B-2A939F0CBD40}" type="slidenum">
              <a:rPr lang="zh-CN" altLang="en-US"/>
              <a:pPr/>
              <a:t>14</a:t>
            </a:fld>
            <a:endParaRPr lang="en-US" altLang="zh-CN"/>
          </a:p>
        </p:txBody>
      </p:sp>
      <p:grpSp>
        <p:nvGrpSpPr>
          <p:cNvPr id="5" name="组合 139"/>
          <p:cNvGrpSpPr>
            <a:grpSpLocks/>
          </p:cNvGrpSpPr>
          <p:nvPr/>
        </p:nvGrpSpPr>
        <p:grpSpPr bwMode="auto">
          <a:xfrm>
            <a:off x="785813" y="1428750"/>
            <a:ext cx="2500312" cy="887413"/>
            <a:chOff x="4346575" y="1928802"/>
            <a:chExt cx="2500330" cy="887576"/>
          </a:xfrm>
        </p:grpSpPr>
        <p:grpSp>
          <p:nvGrpSpPr>
            <p:cNvPr id="23568" name="组合 127"/>
            <p:cNvGrpSpPr>
              <a:grpSpLocks/>
            </p:cNvGrpSpPr>
            <p:nvPr/>
          </p:nvGrpSpPr>
          <p:grpSpPr bwMode="auto">
            <a:xfrm>
              <a:off x="4346575" y="1928802"/>
              <a:ext cx="887577" cy="887576"/>
              <a:chOff x="4346575" y="2735263"/>
              <a:chExt cx="646113" cy="646112"/>
            </a:xfrm>
          </p:grpSpPr>
          <p:grpSp>
            <p:nvGrpSpPr>
              <p:cNvPr id="23570" name="Group 73"/>
              <p:cNvGrpSpPr>
                <a:grpSpLocks/>
              </p:cNvGrpSpPr>
              <p:nvPr/>
            </p:nvGrpSpPr>
            <p:grpSpPr bwMode="auto">
              <a:xfrm>
                <a:off x="4346575" y="2735263"/>
                <a:ext cx="646113" cy="646112"/>
                <a:chOff x="1601" y="6377"/>
                <a:chExt cx="1701" cy="1701"/>
              </a:xfrm>
            </p:grpSpPr>
            <p:sp>
              <p:nvSpPr>
                <p:cNvPr id="23572" name="Oval 74"/>
                <p:cNvSpPr>
                  <a:spLocks noChangeArrowheads="1"/>
                </p:cNvSpPr>
                <p:nvPr/>
              </p:nvSpPr>
              <p:spPr bwMode="auto">
                <a:xfrm>
                  <a:off x="1601" y="6377"/>
                  <a:ext cx="1701" cy="1701"/>
                </a:xfrm>
                <a:prstGeom prst="ellipse">
                  <a:avLst/>
                </a:prstGeom>
                <a:solidFill>
                  <a:srgbClr val="D8D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>
                    <a:latin typeface="Calibri" pitchFamily="34" charset="0"/>
                  </a:endParaRPr>
                </a:p>
              </p:txBody>
            </p:sp>
            <p:sp>
              <p:nvSpPr>
                <p:cNvPr id="23573" name="Oval 75"/>
                <p:cNvSpPr>
                  <a:spLocks noChangeArrowheads="1"/>
                </p:cNvSpPr>
                <p:nvPr/>
              </p:nvSpPr>
              <p:spPr bwMode="auto">
                <a:xfrm>
                  <a:off x="1806" y="6581"/>
                  <a:ext cx="1292" cy="1292"/>
                </a:xfrm>
                <a:prstGeom prst="ellipse">
                  <a:avLst/>
                </a:prstGeom>
                <a:solidFill>
                  <a:srgbClr val="365F91"/>
                </a:solidFill>
                <a:ln w="381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>
                    <a:latin typeface="Calibri" pitchFamily="34" charset="0"/>
                  </a:endParaRPr>
                </a:p>
              </p:txBody>
            </p:sp>
          </p:grpSp>
          <p:pic>
            <p:nvPicPr>
              <p:cNvPr id="23571" name="Picture 7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530725" y="2898775"/>
                <a:ext cx="285750" cy="36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TextBox 10"/>
            <p:cNvSpPr txBox="1">
              <a:spLocks noChangeArrowheads="1"/>
            </p:cNvSpPr>
            <p:nvPr/>
          </p:nvSpPr>
          <p:spPr bwMode="auto">
            <a:xfrm>
              <a:off x="5357819" y="2133628"/>
              <a:ext cx="1489086" cy="489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00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微软雅黑" pitchFamily="34" charset="-122"/>
                </a:rPr>
                <a:t>恒功率</a:t>
              </a:r>
            </a:p>
          </p:txBody>
        </p:sp>
      </p:grpSp>
      <p:grpSp>
        <p:nvGrpSpPr>
          <p:cNvPr id="12" name="组合 139"/>
          <p:cNvGrpSpPr>
            <a:grpSpLocks/>
          </p:cNvGrpSpPr>
          <p:nvPr/>
        </p:nvGrpSpPr>
        <p:grpSpPr bwMode="auto">
          <a:xfrm>
            <a:off x="785813" y="3571876"/>
            <a:ext cx="2786062" cy="887412"/>
            <a:chOff x="4346575" y="1928802"/>
            <a:chExt cx="2500330" cy="887576"/>
          </a:xfrm>
        </p:grpSpPr>
        <p:grpSp>
          <p:nvGrpSpPr>
            <p:cNvPr id="23562" name="组合 127"/>
            <p:cNvGrpSpPr>
              <a:grpSpLocks/>
            </p:cNvGrpSpPr>
            <p:nvPr/>
          </p:nvGrpSpPr>
          <p:grpSpPr bwMode="auto">
            <a:xfrm>
              <a:off x="4346575" y="1928802"/>
              <a:ext cx="887577" cy="887576"/>
              <a:chOff x="4346575" y="2735263"/>
              <a:chExt cx="646113" cy="646112"/>
            </a:xfrm>
          </p:grpSpPr>
          <p:grpSp>
            <p:nvGrpSpPr>
              <p:cNvPr id="23564" name="Group 73"/>
              <p:cNvGrpSpPr>
                <a:grpSpLocks/>
              </p:cNvGrpSpPr>
              <p:nvPr/>
            </p:nvGrpSpPr>
            <p:grpSpPr bwMode="auto">
              <a:xfrm>
                <a:off x="4346575" y="2735263"/>
                <a:ext cx="646113" cy="646112"/>
                <a:chOff x="1601" y="6377"/>
                <a:chExt cx="1701" cy="1701"/>
              </a:xfrm>
            </p:grpSpPr>
            <p:sp>
              <p:nvSpPr>
                <p:cNvPr id="23566" name="Oval 74"/>
                <p:cNvSpPr>
                  <a:spLocks noChangeArrowheads="1"/>
                </p:cNvSpPr>
                <p:nvPr/>
              </p:nvSpPr>
              <p:spPr bwMode="auto">
                <a:xfrm>
                  <a:off x="1601" y="6377"/>
                  <a:ext cx="1701" cy="1701"/>
                </a:xfrm>
                <a:prstGeom prst="ellipse">
                  <a:avLst/>
                </a:prstGeom>
                <a:solidFill>
                  <a:srgbClr val="D8D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>
                    <a:latin typeface="Calibri" pitchFamily="34" charset="0"/>
                  </a:endParaRPr>
                </a:p>
              </p:txBody>
            </p:sp>
            <p:sp>
              <p:nvSpPr>
                <p:cNvPr id="23567" name="Oval 75"/>
                <p:cNvSpPr>
                  <a:spLocks noChangeArrowheads="1"/>
                </p:cNvSpPr>
                <p:nvPr/>
              </p:nvSpPr>
              <p:spPr bwMode="auto">
                <a:xfrm>
                  <a:off x="1806" y="6581"/>
                  <a:ext cx="1292" cy="1292"/>
                </a:xfrm>
                <a:prstGeom prst="ellipse">
                  <a:avLst/>
                </a:prstGeom>
                <a:solidFill>
                  <a:srgbClr val="365F91"/>
                </a:solidFill>
                <a:ln w="381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>
                    <a:latin typeface="Calibri" pitchFamily="34" charset="0"/>
                  </a:endParaRPr>
                </a:p>
              </p:txBody>
            </p:sp>
          </p:grpSp>
          <p:pic>
            <p:nvPicPr>
              <p:cNvPr id="23565" name="Picture 7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530725" y="2898775"/>
                <a:ext cx="285750" cy="36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TextBox 10"/>
            <p:cNvSpPr txBox="1">
              <a:spLocks noChangeArrowheads="1"/>
            </p:cNvSpPr>
            <p:nvPr/>
          </p:nvSpPr>
          <p:spPr bwMode="auto">
            <a:xfrm>
              <a:off x="5358105" y="2133627"/>
              <a:ext cx="1488800" cy="49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00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微软雅黑" pitchFamily="34" charset="-122"/>
                </a:rPr>
                <a:t>温度补偿</a:t>
              </a:r>
            </a:p>
          </p:txBody>
        </p:sp>
      </p:grpSp>
      <p:graphicFrame>
        <p:nvGraphicFramePr>
          <p:cNvPr id="31" name="图表 30"/>
          <p:cNvGraphicFramePr/>
          <p:nvPr/>
        </p:nvGraphicFramePr>
        <p:xfrm>
          <a:off x="3428992" y="857232"/>
          <a:ext cx="435771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矩形 39"/>
          <p:cNvSpPr/>
          <p:nvPr/>
        </p:nvSpPr>
        <p:spPr>
          <a:xfrm>
            <a:off x="7929563" y="2857500"/>
            <a:ext cx="608012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dirty="0">
                <a:solidFill>
                  <a:schemeClr val="accent1">
                    <a:lumMod val="75000"/>
                  </a:schemeClr>
                </a:solidFill>
                <a:ea typeface="微软雅黑" pitchFamily="34" charset="-122"/>
              </a:rPr>
              <a:t>VIN(V)</a:t>
            </a:r>
            <a:endParaRPr lang="zh-CN" altLang="en-US" sz="1100" dirty="0">
              <a:solidFill>
                <a:schemeClr val="accent1">
                  <a:lumMod val="7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357813" y="1071563"/>
            <a:ext cx="700087" cy="261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dirty="0">
                <a:solidFill>
                  <a:schemeClr val="accent1">
                    <a:lumMod val="75000"/>
                  </a:schemeClr>
                </a:solidFill>
                <a:ea typeface="微软雅黑" pitchFamily="34" charset="-122"/>
              </a:rPr>
              <a:t>Pout(W)</a:t>
            </a:r>
            <a:endParaRPr lang="zh-CN" altLang="en-US" sz="1100" dirty="0">
              <a:solidFill>
                <a:schemeClr val="accent1">
                  <a:lumMod val="7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858125" y="5572125"/>
            <a:ext cx="773113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dirty="0">
                <a:solidFill>
                  <a:schemeClr val="accent1">
                    <a:lumMod val="75000"/>
                  </a:schemeClr>
                </a:solidFill>
                <a:ea typeface="微软雅黑" pitchFamily="34" charset="-122"/>
              </a:rPr>
              <a:t>TEMP(C)</a:t>
            </a:r>
            <a:endParaRPr lang="zh-CN" altLang="en-US" sz="1100" dirty="0">
              <a:solidFill>
                <a:schemeClr val="accent1">
                  <a:lumMod val="75000"/>
                </a:schemeClr>
              </a:solidFill>
              <a:ea typeface="微软雅黑" pitchFamily="34" charset="-122"/>
            </a:endParaRPr>
          </a:p>
        </p:txBody>
      </p:sp>
      <p:graphicFrame>
        <p:nvGraphicFramePr>
          <p:cNvPr id="44" name="图表 43"/>
          <p:cNvGraphicFramePr/>
          <p:nvPr/>
        </p:nvGraphicFramePr>
        <p:xfrm>
          <a:off x="3428992" y="3286124"/>
          <a:ext cx="4357718" cy="245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矩形 44"/>
          <p:cNvSpPr/>
          <p:nvPr/>
        </p:nvSpPr>
        <p:spPr>
          <a:xfrm>
            <a:off x="5348288" y="3857625"/>
            <a:ext cx="723900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dirty="0" err="1">
                <a:solidFill>
                  <a:schemeClr val="accent1">
                    <a:lumMod val="75000"/>
                  </a:schemeClr>
                </a:solidFill>
                <a:ea typeface="微软雅黑" pitchFamily="34" charset="-122"/>
              </a:rPr>
              <a:t>Iout</a:t>
            </a:r>
            <a:r>
              <a:rPr lang="en-US" altLang="zh-CN" sz="1100" dirty="0">
                <a:solidFill>
                  <a:schemeClr val="accent1">
                    <a:lumMod val="75000"/>
                  </a:schemeClr>
                </a:solidFill>
                <a:ea typeface="微软雅黑" pitchFamily="34" charset="-122"/>
              </a:rPr>
              <a:t>(</a:t>
            </a:r>
            <a:r>
              <a:rPr lang="en-US" altLang="zh-CN" sz="1100" dirty="0" err="1">
                <a:solidFill>
                  <a:schemeClr val="accent1">
                    <a:lumMod val="75000"/>
                  </a:schemeClr>
                </a:solidFill>
                <a:ea typeface="微软雅黑" pitchFamily="34" charset="-122"/>
              </a:rPr>
              <a:t>mA</a:t>
            </a:r>
            <a:r>
              <a:rPr lang="en-US" altLang="zh-CN" sz="1100" dirty="0">
                <a:solidFill>
                  <a:schemeClr val="accent1">
                    <a:lumMod val="75000"/>
                  </a:schemeClr>
                </a:solidFill>
                <a:ea typeface="微软雅黑" pitchFamily="34" charset="-122"/>
              </a:rPr>
              <a:t>)</a:t>
            </a:r>
            <a:endParaRPr lang="zh-CN" altLang="en-US" sz="1100" dirty="0">
              <a:solidFill>
                <a:schemeClr val="accent1">
                  <a:lumMod val="75000"/>
                </a:schemeClr>
              </a:solidFill>
              <a:ea typeface="微软雅黑" pitchFamily="34" charset="-122"/>
            </a:endParaRPr>
          </a:p>
        </p:txBody>
      </p:sp>
      <p:grpSp>
        <p:nvGrpSpPr>
          <p:cNvPr id="23" name="组合 139"/>
          <p:cNvGrpSpPr>
            <a:grpSpLocks/>
          </p:cNvGrpSpPr>
          <p:nvPr/>
        </p:nvGrpSpPr>
        <p:grpSpPr bwMode="auto">
          <a:xfrm>
            <a:off x="785786" y="5684860"/>
            <a:ext cx="2786062" cy="887412"/>
            <a:chOff x="4346575" y="1928802"/>
            <a:chExt cx="2500330" cy="887576"/>
          </a:xfrm>
        </p:grpSpPr>
        <p:grpSp>
          <p:nvGrpSpPr>
            <p:cNvPr id="24" name="组合 127"/>
            <p:cNvGrpSpPr>
              <a:grpSpLocks/>
            </p:cNvGrpSpPr>
            <p:nvPr/>
          </p:nvGrpSpPr>
          <p:grpSpPr bwMode="auto">
            <a:xfrm>
              <a:off x="4346575" y="1928802"/>
              <a:ext cx="887577" cy="887576"/>
              <a:chOff x="4346575" y="2735263"/>
              <a:chExt cx="646113" cy="646112"/>
            </a:xfrm>
          </p:grpSpPr>
          <p:grpSp>
            <p:nvGrpSpPr>
              <p:cNvPr id="26" name="Group 73"/>
              <p:cNvGrpSpPr>
                <a:grpSpLocks/>
              </p:cNvGrpSpPr>
              <p:nvPr/>
            </p:nvGrpSpPr>
            <p:grpSpPr bwMode="auto">
              <a:xfrm>
                <a:off x="4346575" y="2735263"/>
                <a:ext cx="646113" cy="646112"/>
                <a:chOff x="1601" y="6377"/>
                <a:chExt cx="1701" cy="1701"/>
              </a:xfrm>
            </p:grpSpPr>
            <p:sp>
              <p:nvSpPr>
                <p:cNvPr id="28" name="Oval 74"/>
                <p:cNvSpPr>
                  <a:spLocks noChangeArrowheads="1"/>
                </p:cNvSpPr>
                <p:nvPr/>
              </p:nvSpPr>
              <p:spPr bwMode="auto">
                <a:xfrm>
                  <a:off x="1601" y="6377"/>
                  <a:ext cx="1701" cy="1701"/>
                </a:xfrm>
                <a:prstGeom prst="ellipse">
                  <a:avLst/>
                </a:prstGeom>
                <a:solidFill>
                  <a:srgbClr val="D8D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>
                    <a:latin typeface="Calibri" pitchFamily="34" charset="0"/>
                  </a:endParaRPr>
                </a:p>
              </p:txBody>
            </p:sp>
            <p:sp>
              <p:nvSpPr>
                <p:cNvPr id="29" name="Oval 75"/>
                <p:cNvSpPr>
                  <a:spLocks noChangeArrowheads="1"/>
                </p:cNvSpPr>
                <p:nvPr/>
              </p:nvSpPr>
              <p:spPr bwMode="auto">
                <a:xfrm>
                  <a:off x="1806" y="6581"/>
                  <a:ext cx="1292" cy="1292"/>
                </a:xfrm>
                <a:prstGeom prst="ellipse">
                  <a:avLst/>
                </a:prstGeom>
                <a:solidFill>
                  <a:srgbClr val="365F91"/>
                </a:solidFill>
                <a:ln w="381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>
                    <a:latin typeface="Calibri" pitchFamily="34" charset="0"/>
                  </a:endParaRPr>
                </a:p>
              </p:txBody>
            </p:sp>
          </p:grpSp>
          <p:pic>
            <p:nvPicPr>
              <p:cNvPr id="27" name="Picture 7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530725" y="2898775"/>
                <a:ext cx="285750" cy="36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TextBox 10"/>
            <p:cNvSpPr txBox="1">
              <a:spLocks noChangeArrowheads="1"/>
            </p:cNvSpPr>
            <p:nvPr/>
          </p:nvSpPr>
          <p:spPr bwMode="auto">
            <a:xfrm>
              <a:off x="5358105" y="2133627"/>
              <a:ext cx="1488800" cy="49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00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微软雅黑" pitchFamily="34" charset="-122"/>
                </a:rPr>
                <a:t>温度补偿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571868" y="5929330"/>
            <a:ext cx="4455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2312FA"/>
                </a:solidFill>
                <a:latin typeface="+mj-ea"/>
                <a:ea typeface="+mj-ea"/>
              </a:rPr>
              <a:t>3 PIN, </a:t>
            </a:r>
            <a:r>
              <a:rPr lang="zh-CN" altLang="en-US" sz="2400" dirty="0" smtClean="0">
                <a:solidFill>
                  <a:srgbClr val="2312FA"/>
                </a:solidFill>
                <a:latin typeface="+mj-ea"/>
                <a:ea typeface="+mj-ea"/>
              </a:rPr>
              <a:t>无压敏，过雷击 ，</a:t>
            </a:r>
            <a:r>
              <a:rPr lang="en-US" altLang="zh-CN" sz="2400" dirty="0" smtClean="0">
                <a:solidFill>
                  <a:srgbClr val="2312FA"/>
                </a:solidFill>
                <a:latin typeface="+mj-ea"/>
                <a:ea typeface="+mj-ea"/>
              </a:rPr>
              <a:t>600V</a:t>
            </a:r>
            <a:endParaRPr lang="zh-CN" altLang="en-US" sz="2400" dirty="0">
              <a:solidFill>
                <a:srgbClr val="2312FA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2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32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500034" y="1357298"/>
            <a:ext cx="2312979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/>
              <a:t>E27/E14</a:t>
            </a:r>
            <a:r>
              <a:rPr lang="zh-CN" altLang="en-US" dirty="0" smtClean="0"/>
              <a:t>灯丝</a:t>
            </a:r>
            <a:r>
              <a:rPr lang="zh-CN" altLang="en-US" dirty="0"/>
              <a:t>灯</a:t>
            </a: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29718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428736"/>
            <a:ext cx="238442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4" descr="IMG_20150928_145237"/>
          <p:cNvPicPr>
            <a:picLocks noChangeAspect="1" noChangeArrowheads="1"/>
          </p:cNvPicPr>
          <p:nvPr/>
        </p:nvPicPr>
        <p:blipFill>
          <a:blip r:embed="rId5"/>
          <a:srcRect l="30357" t="20888" r="29942" b="9489"/>
          <a:stretch>
            <a:fillRect/>
          </a:stretch>
        </p:blipFill>
        <p:spPr bwMode="auto">
          <a:xfrm>
            <a:off x="6286512" y="1357298"/>
            <a:ext cx="24288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标题 1"/>
          <p:cNvSpPr txBox="1">
            <a:spLocks/>
          </p:cNvSpPr>
          <p:nvPr/>
        </p:nvSpPr>
        <p:spPr bwMode="auto">
          <a:xfrm>
            <a:off x="214313" y="142875"/>
            <a:ext cx="7715250" cy="582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智能恒功率应用实施案例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—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灯丝灯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9091"/>
          <a:stretch>
            <a:fillRect/>
          </a:stretch>
        </p:blipFill>
        <p:spPr>
          <a:xfrm>
            <a:off x="500034" y="4071942"/>
            <a:ext cx="3929090" cy="20002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091"/>
          <a:stretch>
            <a:fillRect/>
          </a:stretch>
        </p:blipFill>
        <p:spPr>
          <a:xfrm>
            <a:off x="4286248" y="4071942"/>
            <a:ext cx="3929090" cy="20002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090924-C582-4FCA-9FC7-132F7A48146B}" type="slidenum">
              <a:rPr lang="zh-CN" altLang="en-US" smtClean="0"/>
              <a:pPr>
                <a:defRPr/>
              </a:pPr>
              <a:t>16</a:t>
            </a:fld>
            <a:endParaRPr lang="zh-CN" altLang="en-US" dirty="0"/>
          </a:p>
        </p:txBody>
      </p:sp>
      <p:sp>
        <p:nvSpPr>
          <p:cNvPr id="3" name="灯片编号占位符 3"/>
          <p:cNvSpPr txBox="1">
            <a:spLocks noGrp="1"/>
          </p:cNvSpPr>
          <p:nvPr/>
        </p:nvSpPr>
        <p:spPr bwMode="auto">
          <a:xfrm>
            <a:off x="4367213" y="6492875"/>
            <a:ext cx="21336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964FB98-2EA1-42D5-BCDE-EB92252951BF}" type="slidenum">
              <a:rPr lang="zh-CN" altLang="en-US" sz="1000">
                <a:latin typeface="Calibri" pitchFamily="34" charset="0"/>
                <a:cs typeface="Calibri" pitchFamily="34" charset="0"/>
              </a:rPr>
              <a:pPr algn="ctr"/>
              <a:t>16</a:t>
            </a:fld>
            <a:endParaRPr lang="en-US" altLang="zh-CN" sz="10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5" descr="IR000205"/>
          <p:cNvPicPr>
            <a:picLocks noChangeAspect="1" noChangeArrowheads="1"/>
          </p:cNvPicPr>
          <p:nvPr/>
        </p:nvPicPr>
        <p:blipFill>
          <a:blip r:embed="rId3"/>
          <a:srcRect l="29765" t="4961" r="3265" b="30540"/>
          <a:stretch>
            <a:fillRect/>
          </a:stretch>
        </p:blipFill>
        <p:spPr bwMode="auto">
          <a:xfrm>
            <a:off x="285720" y="1643050"/>
            <a:ext cx="2571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3428992" y="1571612"/>
          <a:ext cx="5500726" cy="3453331"/>
        </p:xfrm>
        <a:graphic>
          <a:graphicData uri="http://schemas.openxmlformats.org/presentationml/2006/ole">
            <p:oleObj spid="_x0000_s45058" name="图表" r:id="rId4" imgW="5524610" imgH="3467027" progId="Excel.Sheet.8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00562" y="114298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C00000"/>
                </a:solidFill>
              </a:rPr>
              <a:t>输入功率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8" name="太阳形 7"/>
          <p:cNvSpPr/>
          <p:nvPr/>
        </p:nvSpPr>
        <p:spPr bwMode="gray">
          <a:xfrm>
            <a:off x="785786" y="3857628"/>
            <a:ext cx="3286148" cy="1500198"/>
          </a:xfrm>
          <a:prstGeom prst="sun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rtlCol="0" anchor="ctr"/>
          <a:lstStyle/>
          <a:p>
            <a:pPr algn="ctr" eaLnBrk="1" hangingPunct="1"/>
            <a:r>
              <a:rPr lang="zh-CN" altLang="en-US" b="1" dirty="0" smtClean="0">
                <a:solidFill>
                  <a:srgbClr val="FFFF00"/>
                </a:solidFill>
                <a:latin typeface="+mj-ea"/>
                <a:ea typeface="+mj-ea"/>
              </a:rPr>
              <a:t>功率变化</a:t>
            </a:r>
            <a:r>
              <a:rPr lang="en-US" altLang="zh-CN" b="1" dirty="0" smtClean="0">
                <a:solidFill>
                  <a:srgbClr val="FFFF00"/>
                </a:solidFill>
                <a:latin typeface="+mj-ea"/>
                <a:ea typeface="+mj-ea"/>
              </a:rPr>
              <a:t>&lt;10%</a:t>
            </a:r>
            <a:endParaRPr lang="zh-CN" altLang="en-US" b="1" dirty="0" smtClean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9" name="太阳形 8"/>
          <p:cNvSpPr/>
          <p:nvPr/>
        </p:nvSpPr>
        <p:spPr bwMode="gray">
          <a:xfrm>
            <a:off x="938186" y="4857760"/>
            <a:ext cx="3286148" cy="1500198"/>
          </a:xfrm>
          <a:prstGeom prst="sun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rtlCol="0" anchor="ctr"/>
          <a:lstStyle/>
          <a:p>
            <a:pPr algn="ctr" eaLnBrk="1" hangingPunct="1"/>
            <a:r>
              <a:rPr lang="en-US" altLang="zh-CN" b="1" dirty="0" smtClean="0">
                <a:solidFill>
                  <a:srgbClr val="FFFF00"/>
                </a:solidFill>
                <a:latin typeface="+mj-ea"/>
                <a:ea typeface="+mj-ea"/>
              </a:rPr>
              <a:t>&gt;600V</a:t>
            </a:r>
            <a:endParaRPr lang="zh-CN" altLang="en-US" b="1" dirty="0" smtClean="0">
              <a:solidFill>
                <a:srgbClr val="FFFF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灯片编号占位符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45CD237-1995-413D-915F-E28D1AE4C975}" type="slidenum">
              <a:rPr lang="zh-CN" altLang="en-US"/>
              <a:pPr/>
              <a:t>17</a:t>
            </a:fld>
            <a:endParaRPr lang="en-US" altLang="zh-CN"/>
          </a:p>
        </p:txBody>
      </p:sp>
      <p:sp>
        <p:nvSpPr>
          <p:cNvPr id="24578" name="标题 1"/>
          <p:cNvSpPr>
            <a:spLocks noGrp="1"/>
          </p:cNvSpPr>
          <p:nvPr>
            <p:ph type="title"/>
          </p:nvPr>
        </p:nvSpPr>
        <p:spPr bwMode="auto">
          <a:xfrm>
            <a:off x="214313" y="142875"/>
            <a:ext cx="7715250" cy="582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/>
              <a:t>智能恒功率应用实施案例</a:t>
            </a:r>
            <a:r>
              <a:rPr lang="en-US" altLang="zh-CN" dirty="0" smtClean="0"/>
              <a:t>—800lm</a:t>
            </a:r>
            <a:endParaRPr lang="zh-CN" altLang="en-US" dirty="0" smtClean="0"/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301734"/>
            <a:ext cx="3497263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3" descr="IMG_20150928_155309"/>
          <p:cNvPicPr>
            <a:picLocks noChangeAspect="1" noChangeArrowheads="1"/>
          </p:cNvPicPr>
          <p:nvPr/>
        </p:nvPicPr>
        <p:blipFill>
          <a:blip r:embed="rId4"/>
          <a:srcRect l="7062" t="3972" r="13493" b="4677"/>
          <a:stretch>
            <a:fillRect/>
          </a:stretch>
        </p:blipFill>
        <p:spPr bwMode="auto">
          <a:xfrm>
            <a:off x="4067175" y="1142984"/>
            <a:ext cx="237648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4" descr="IR000207"/>
          <p:cNvPicPr>
            <a:picLocks noChangeAspect="1" noChangeArrowheads="1"/>
          </p:cNvPicPr>
          <p:nvPr/>
        </p:nvPicPr>
        <p:blipFill>
          <a:blip r:embed="rId5"/>
          <a:srcRect l="19345"/>
          <a:stretch>
            <a:fillRect/>
          </a:stretch>
        </p:blipFill>
        <p:spPr bwMode="auto">
          <a:xfrm>
            <a:off x="6323013" y="1142984"/>
            <a:ext cx="26416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87" name="Object 11"/>
          <p:cNvGraphicFramePr>
            <a:graphicFrameLocks noChangeAspect="1"/>
          </p:cNvGraphicFramePr>
          <p:nvPr/>
        </p:nvGraphicFramePr>
        <p:xfrm>
          <a:off x="2214546" y="3802051"/>
          <a:ext cx="5543550" cy="2533650"/>
        </p:xfrm>
        <a:graphic>
          <a:graphicData uri="http://schemas.openxmlformats.org/presentationml/2006/ole">
            <p:oleObj spid="_x0000_s24587" name="图表" r:id="rId6" imgW="5543506" imgH="3486192" progId="Excel.Sheet.8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28662" y="3944927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C00000"/>
                </a:solidFill>
              </a:rPr>
              <a:t>输入功率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2" name="太阳形 11"/>
          <p:cNvSpPr/>
          <p:nvPr/>
        </p:nvSpPr>
        <p:spPr bwMode="gray">
          <a:xfrm>
            <a:off x="6072198" y="4302117"/>
            <a:ext cx="2786082" cy="1500198"/>
          </a:xfrm>
          <a:prstGeom prst="sun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rtlCol="0" anchor="ctr"/>
          <a:lstStyle/>
          <a:p>
            <a:pPr algn="ctr" eaLnBrk="1" hangingPunct="1"/>
            <a:r>
              <a:rPr lang="zh-CN" altLang="en-US" b="1" dirty="0" smtClean="0">
                <a:solidFill>
                  <a:srgbClr val="FFFF00"/>
                </a:solidFill>
                <a:latin typeface="+mj-ea"/>
                <a:ea typeface="+mj-ea"/>
              </a:rPr>
              <a:t>变化</a:t>
            </a:r>
            <a:r>
              <a:rPr lang="en-US" altLang="zh-CN" b="1" dirty="0" smtClean="0">
                <a:solidFill>
                  <a:srgbClr val="FFFF00"/>
                </a:solidFill>
                <a:latin typeface="+mj-ea"/>
                <a:ea typeface="+mj-ea"/>
              </a:rPr>
              <a:t>&lt;10%</a:t>
            </a:r>
            <a:endParaRPr lang="zh-CN" altLang="en-US" b="1" dirty="0" smtClean="0">
              <a:solidFill>
                <a:srgbClr val="FFFF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PT4515</a:t>
            </a:r>
            <a:r>
              <a:rPr lang="zh-CN" altLang="en-US" dirty="0" smtClean="0"/>
              <a:t>更多应用</a:t>
            </a:r>
            <a:r>
              <a:rPr lang="en-US" altLang="zh-CN" dirty="0" smtClean="0">
                <a:sym typeface="Wingdings" pitchFamily="2" charset="2"/>
              </a:rPr>
              <a:t>PT4516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5143536"/>
          </a:xfrm>
        </p:spPr>
        <p:txBody>
          <a:bodyPr/>
          <a:lstStyle/>
          <a:p>
            <a:r>
              <a:rPr lang="en-US" altLang="zh-CN" dirty="0" err="1" smtClean="0"/>
              <a:t>Triac</a:t>
            </a:r>
            <a:r>
              <a:rPr lang="en-US" altLang="zh-CN" dirty="0" smtClean="0"/>
              <a:t> </a:t>
            </a:r>
            <a:r>
              <a:rPr lang="zh-CN" altLang="en-US" dirty="0" smtClean="0"/>
              <a:t>调光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22A03-1F3C-407D-960E-E6FC3552CA6D}" type="slidenum">
              <a:rPr lang="zh-CN" altLang="en-US" smtClean="0"/>
              <a:pPr>
                <a:defRPr/>
              </a:pPr>
              <a:t>18</a:t>
            </a:fld>
            <a:endParaRPr lang="zh-CN" altLang="en-US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46767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右箭头 6"/>
          <p:cNvSpPr/>
          <p:nvPr/>
        </p:nvSpPr>
        <p:spPr bwMode="gray">
          <a:xfrm>
            <a:off x="6500826" y="2857496"/>
            <a:ext cx="785818" cy="428628"/>
          </a:xfrm>
          <a:prstGeom prst="rightArrow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rtlCol="0" anchor="ctr"/>
          <a:lstStyle/>
          <a:p>
            <a:pPr algn="ctr"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42875" y="142875"/>
            <a:ext cx="58578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j-ea"/>
                <a:ea typeface="+mj-ea"/>
              </a:rPr>
              <a:t>LED </a:t>
            </a:r>
            <a:r>
              <a:rPr lang="zh-CN" altLang="en-US" sz="2800" b="1" dirty="0">
                <a:latin typeface="+mj-ea"/>
                <a:ea typeface="+mj-ea"/>
              </a:rPr>
              <a:t>照明市场</a:t>
            </a:r>
            <a:r>
              <a:rPr lang="zh-CN" altLang="en-US" sz="2800" b="1" dirty="0" smtClean="0">
                <a:latin typeface="+mj-ea"/>
                <a:ea typeface="+mj-ea"/>
              </a:rPr>
              <a:t>趋势</a:t>
            </a:r>
            <a:endParaRPr lang="zh-CN" altLang="en-US" sz="2800" b="1" dirty="0">
              <a:latin typeface="+mj-ea"/>
              <a:ea typeface="+mj-ea"/>
            </a:endParaRPr>
          </a:p>
        </p:txBody>
      </p:sp>
      <p:pic>
        <p:nvPicPr>
          <p:cNvPr id="11266" name="Picture 8" descr="http://img008.hc360.cn/g7/M00/67/94/wKhQtFM7xoqEJmzZAAAAAJtFnxM180.jpg..300x300.jpg"/>
          <p:cNvPicPr>
            <a:picLocks noChangeAspect="1" noChangeArrowheads="1"/>
          </p:cNvPicPr>
          <p:nvPr/>
        </p:nvPicPr>
        <p:blipFill>
          <a:blip r:embed="rId2"/>
          <a:srcRect l="20000" t="5103" r="27499" b="5612"/>
          <a:stretch>
            <a:fillRect/>
          </a:stretch>
        </p:blipFill>
        <p:spPr bwMode="auto">
          <a:xfrm>
            <a:off x="1000125" y="1042988"/>
            <a:ext cx="124301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8" descr="http://hiphotos.baidu.com/exp/pic/item/ea85a94543a98226b20a7ac48a82b9014890ebc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1185863"/>
            <a:ext cx="2938462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17"/>
          <p:cNvSpPr txBox="1">
            <a:spLocks noChangeArrowheads="1"/>
          </p:cNvSpPr>
          <p:nvPr/>
        </p:nvSpPr>
        <p:spPr bwMode="auto">
          <a:xfrm>
            <a:off x="5857875" y="1571625"/>
            <a:ext cx="30718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GE 9.99$/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3pcs</a:t>
            </a: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en-US" altLang="zh-CN" sz="2400" b="1" dirty="0">
                <a:solidFill>
                  <a:srgbClr val="FF0000"/>
                </a:solidFill>
              </a:rPr>
              <a:t>Tube 18W,&lt;9RMB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1269" name="Picture 20" descr="http://www.huachenguangdian.com/upload/201508/11/2015081114184907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3857625"/>
            <a:ext cx="1982788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2" descr="http://image5.huangye88.com/2013/07/19/146241d07329db98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3884613"/>
            <a:ext cx="5143500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灯片编号占位符 3"/>
          <p:cNvSpPr>
            <a:spLocks noGrp="1"/>
          </p:cNvSpPr>
          <p:nvPr>
            <p:ph type="sldNum" sz="quarter" idx="10"/>
          </p:nvPr>
        </p:nvSpPr>
        <p:spPr bwMode="auto">
          <a:xfrm>
            <a:off x="4367213" y="6492875"/>
            <a:ext cx="2133600" cy="222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91EFF26-810A-4F99-9B56-F94F9CE2246B}" type="slidenum">
              <a:rPr lang="zh-CN" altLang="en-US"/>
              <a:pPr/>
              <a:t>1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高性能产品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22A03-1F3C-407D-960E-E6FC3552CA6D}" type="slidenum">
              <a:rPr lang="zh-CN" altLang="en-US" smtClean="0"/>
              <a:pPr>
                <a:defRPr/>
              </a:pPr>
              <a:t>19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14876" y="2143116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PF&gt;0.9</a:t>
            </a:r>
          </a:p>
          <a:p>
            <a:r>
              <a:rPr lang="en-US" altLang="zh-CN" dirty="0" smtClean="0"/>
              <a:t>THD&lt;10%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57422" y="478632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PT4261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0628" y="471488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PT4521</a:t>
            </a:r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 bwMode="gray">
          <a:xfrm>
            <a:off x="1214414" y="1571612"/>
            <a:ext cx="2571768" cy="1643074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/>
          </a:extLst>
        </p:spPr>
        <p:txBody>
          <a:bodyPr wrap="none" rtlCol="0" anchor="ctr"/>
          <a:lstStyle/>
          <a:p>
            <a:pPr algn="ctr"/>
            <a:r>
              <a:rPr lang="en-US" altLang="zh-CN" sz="32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DLC4.0,UL</a:t>
            </a:r>
            <a:endParaRPr lang="zh-CN" altLang="en-US" sz="32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algn="ctr" eaLnBrk="1" hangingPunct="1"/>
            <a:endParaRPr lang="zh-CN" altLang="en-US" dirty="0" smtClean="0">
              <a:ea typeface="宋体" panose="02010600030101010101" pitchFamily="2" charset="-122"/>
            </a:endParaRPr>
          </a:p>
        </p:txBody>
      </p:sp>
      <p:sp>
        <p:nvSpPr>
          <p:cNvPr id="10" name="圆角矩形 9"/>
          <p:cNvSpPr/>
          <p:nvPr/>
        </p:nvSpPr>
        <p:spPr bwMode="gray">
          <a:xfrm>
            <a:off x="4786314" y="1500174"/>
            <a:ext cx="2571768" cy="1643074"/>
          </a:xfrm>
          <a:prstGeom prst="round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/>
          </a:extLst>
        </p:spPr>
        <p:txBody>
          <a:bodyPr wrap="none" rtlCol="0" anchor="ctr"/>
          <a:lstStyle/>
          <a:p>
            <a:pPr algn="ctr"/>
            <a:r>
              <a:rPr lang="en-US" altLang="zh-CN" sz="32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PF&gt;0.9,</a:t>
            </a:r>
          </a:p>
          <a:p>
            <a:pPr algn="ctr"/>
            <a:r>
              <a:rPr lang="en-US" altLang="zh-CN" sz="32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THD&lt;10%</a:t>
            </a:r>
            <a:endParaRPr lang="zh-CN" altLang="en-US" sz="32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algn="ctr" eaLnBrk="1" hangingPunct="1"/>
            <a:endParaRPr lang="zh-CN" altLang="en-US" dirty="0" smtClean="0">
              <a:ea typeface="宋体" panose="02010600030101010101" pitchFamily="2" charset="-122"/>
            </a:endParaRPr>
          </a:p>
        </p:txBody>
      </p:sp>
      <p:sp>
        <p:nvSpPr>
          <p:cNvPr id="11" name="云形 10"/>
          <p:cNvSpPr/>
          <p:nvPr/>
        </p:nvSpPr>
        <p:spPr bwMode="gray">
          <a:xfrm>
            <a:off x="1857356" y="4214818"/>
            <a:ext cx="2357454" cy="1500198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rtlCol="0" anchor="ctr"/>
          <a:lstStyle/>
          <a:p>
            <a:pPr algn="ctr" eaLnBrk="1" hangingPunct="1"/>
            <a:r>
              <a:rPr lang="en-US" altLang="zh-CN" sz="2000" b="1" dirty="0" smtClean="0">
                <a:latin typeface="方正姚体" pitchFamily="2" charset="-122"/>
                <a:ea typeface="方正姚体" pitchFamily="2" charset="-122"/>
              </a:rPr>
              <a:t>PT4262</a:t>
            </a:r>
            <a:endParaRPr lang="zh-CN" altLang="en-US" sz="2000" b="1" dirty="0" smtClean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2" name="云形 11"/>
          <p:cNvSpPr/>
          <p:nvPr/>
        </p:nvSpPr>
        <p:spPr bwMode="gray">
          <a:xfrm>
            <a:off x="4714876" y="4214818"/>
            <a:ext cx="2357454" cy="1500198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rtlCol="0" anchor="ctr"/>
          <a:lstStyle/>
          <a:p>
            <a:pPr algn="ctr"/>
            <a:r>
              <a:rPr lang="en-US" altLang="zh-CN" b="1" dirty="0" smtClean="0">
                <a:latin typeface="方正姚体" pitchFamily="2" charset="-122"/>
                <a:ea typeface="方正姚体" pitchFamily="2" charset="-122"/>
              </a:rPr>
              <a:t>PT4521</a:t>
            </a:r>
            <a:endParaRPr lang="zh-CN" altLang="en-US" b="1" dirty="0" smtClean="0"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D614C6-5F6A-4975-9DB5-306F94B6CD3C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2400" y="366695"/>
            <a:ext cx="7488238" cy="5619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PT</a:t>
            </a:r>
            <a:r>
              <a:rPr lang="en-US" altLang="zh-TW" sz="2600" b="1" kern="0" baseline="0" dirty="0" smtClean="0">
                <a:latin typeface="微软雅黑" pitchFamily="34" charset="-122"/>
                <a:ea typeface="微软雅黑" pitchFamily="34" charset="-122"/>
                <a:cs typeface="Calibri" pitchFamily="34" charset="0"/>
              </a:rPr>
              <a:t>4261</a:t>
            </a:r>
            <a:r>
              <a:rPr lang="en-US" altLang="zh-TW" sz="2600" b="1" kern="0" dirty="0" smtClean="0">
                <a:latin typeface="微软雅黑" pitchFamily="34" charset="-122"/>
                <a:ea typeface="微软雅黑" pitchFamily="34" charset="-122"/>
                <a:cs typeface="Calibri" pitchFamily="34" charset="0"/>
              </a:rPr>
              <a:t>/</a:t>
            </a:r>
            <a:r>
              <a:rPr lang="en-US" altLang="zh-CN" sz="2600" b="1" kern="0" baseline="0" dirty="0" smtClean="0">
                <a:latin typeface="微软雅黑" pitchFamily="34" charset="-122"/>
                <a:ea typeface="微软雅黑" pitchFamily="34" charset="-122"/>
                <a:cs typeface="Calibri" pitchFamily="34" charset="0"/>
              </a:rPr>
              <a:t>2</a:t>
            </a:r>
            <a:r>
              <a:rPr lang="en-US" altLang="zh-TW" sz="2600" b="1" kern="0" dirty="0" smtClean="0">
                <a:latin typeface="微软雅黑" pitchFamily="34" charset="-122"/>
                <a:ea typeface="微软雅黑" pitchFamily="34" charset="-122"/>
                <a:cs typeface="Calibri" pitchFamily="34" charset="0"/>
              </a:rPr>
              <a:t> </a:t>
            </a:r>
            <a:r>
              <a:rPr lang="en-US" altLang="zh-CN" sz="2600" b="1" kern="0" dirty="0" smtClean="0">
                <a:latin typeface="微软雅黑" pitchFamily="34" charset="-122"/>
                <a:ea typeface="微软雅黑" pitchFamily="34" charset="-122"/>
                <a:cs typeface="Calibri" pitchFamily="34" charset="0"/>
              </a:rPr>
              <a:t>Application</a:t>
            </a:r>
            <a:endParaRPr kumimoji="0" lang="en-US" altLang="zh-TW" sz="2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灯片编号占位符 3"/>
          <p:cNvSpPr txBox="1">
            <a:spLocks/>
          </p:cNvSpPr>
          <p:nvPr/>
        </p:nvSpPr>
        <p:spPr>
          <a:xfrm>
            <a:off x="4367226" y="5943847"/>
            <a:ext cx="2133600" cy="22224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D614C6-5F6A-4975-9DB5-306F94B6CD3C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Calibri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宋体" charset="-122"/>
              <a:cs typeface="Calibri" pitchFamily="34" charset="0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gray">
          <a:xfrm>
            <a:off x="457200" y="2406392"/>
            <a:ext cx="2743200" cy="1785942"/>
          </a:xfrm>
          <a:prstGeom prst="rightArrow">
            <a:avLst>
              <a:gd name="adj1" fmla="val 62787"/>
              <a:gd name="adj2" fmla="val 41259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0"/>
          </a:gradFill>
          <a:ln w="19050" cap="rnd" algn="ctr">
            <a:solidFill>
              <a:schemeClr val="bg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black">
          <a:xfrm>
            <a:off x="500034" y="2928934"/>
            <a:ext cx="220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eaLnBrk="0" hangingPunct="0">
              <a:buFont typeface="Wingdings" pitchFamily="2" charset="2"/>
              <a:buNone/>
            </a:pPr>
            <a:r>
              <a:rPr lang="en-US" altLang="zh-CN" sz="1600" b="1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PT4261</a:t>
            </a:r>
            <a:r>
              <a:rPr lang="zh-CN" altLang="en-US" sz="1600" b="1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、</a:t>
            </a:r>
            <a:r>
              <a:rPr lang="en-US" altLang="zh-CN" sz="1600" b="1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2</a:t>
            </a:r>
            <a:endParaRPr lang="en-US" altLang="zh-CN" sz="1600" b="1" dirty="0">
              <a:solidFill>
                <a:srgbClr val="218321"/>
              </a:solidFill>
              <a:ea typeface="宋体" pitchFamily="2" charset="-122"/>
            </a:endParaRPr>
          </a:p>
          <a:p>
            <a:pPr marL="120650" indent="-120650">
              <a:buFontTx/>
              <a:buChar char="•"/>
            </a:pPr>
            <a:r>
              <a:rPr lang="en-US" altLang="zh-CN" sz="1200" b="1" dirty="0" smtClean="0">
                <a:solidFill>
                  <a:srgbClr val="1C1C1C"/>
                </a:solidFill>
                <a:ea typeface="宋体" pitchFamily="2" charset="-122"/>
              </a:rPr>
              <a:t>HV  or High Current</a:t>
            </a:r>
          </a:p>
          <a:p>
            <a:pPr marL="120650" indent="-120650">
              <a:buFontTx/>
              <a:buChar char="•"/>
            </a:pPr>
            <a:r>
              <a:rPr lang="en-US" altLang="zh-CN" sz="1200" b="1" dirty="0" smtClean="0">
                <a:solidFill>
                  <a:srgbClr val="1C1C1C"/>
                </a:solidFill>
                <a:ea typeface="宋体" pitchFamily="2" charset="-122"/>
              </a:rPr>
              <a:t>Cost effective</a:t>
            </a:r>
            <a:endParaRPr lang="en-US" altLang="zh-CN" sz="1200" b="1" dirty="0">
              <a:solidFill>
                <a:schemeClr val="accent2"/>
              </a:solidFill>
              <a:ea typeface="宋体" pitchFamily="2" charset="-122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3352800" y="1142984"/>
            <a:ext cx="5105400" cy="1559442"/>
          </a:xfrm>
          <a:prstGeom prst="roundRect">
            <a:avLst>
              <a:gd name="adj" fmla="val 3481"/>
            </a:avLst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390900" y="1219185"/>
            <a:ext cx="4543425" cy="1017845"/>
            <a:chOff x="2304" y="1200"/>
            <a:chExt cx="3102" cy="774"/>
          </a:xfrm>
        </p:grpSpPr>
        <p:sp>
          <p:nvSpPr>
            <p:cNvPr id="18" name="AutoShape 7"/>
            <p:cNvSpPr>
              <a:spLocks noChangeArrowheads="1"/>
            </p:cNvSpPr>
            <p:nvPr/>
          </p:nvSpPr>
          <p:spPr bwMode="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AutoShape 8"/>
            <p:cNvSpPr>
              <a:spLocks noChangeArrowheads="1"/>
            </p:cNvSpPr>
            <p:nvPr/>
          </p:nvSpPr>
          <p:spPr bwMode="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3362326" y="2647960"/>
            <a:ext cx="4571999" cy="1027370"/>
            <a:chOff x="2304" y="2058"/>
            <a:chExt cx="3102" cy="774"/>
          </a:xfrm>
        </p:grpSpPr>
        <p:sp>
          <p:nvSpPr>
            <p:cNvPr id="21" name="AutoShape 10"/>
            <p:cNvSpPr>
              <a:spLocks noChangeArrowheads="1"/>
            </p:cNvSpPr>
            <p:nvPr/>
          </p:nvSpPr>
          <p:spPr bwMode="gray">
            <a:xfrm>
              <a:off x="2334" y="2058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" name="AutoShape 11"/>
            <p:cNvSpPr>
              <a:spLocks noChangeArrowheads="1"/>
            </p:cNvSpPr>
            <p:nvPr/>
          </p:nvSpPr>
          <p:spPr bwMode="gray">
            <a:xfrm>
              <a:off x="2304" y="2352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3362326" y="4071942"/>
            <a:ext cx="4648199" cy="990600"/>
            <a:chOff x="2304" y="2880"/>
            <a:chExt cx="3102" cy="774"/>
          </a:xfrm>
        </p:grpSpPr>
        <p:sp>
          <p:nvSpPr>
            <p:cNvPr id="24" name="AutoShape 13"/>
            <p:cNvSpPr>
              <a:spLocks noChangeArrowheads="1"/>
            </p:cNvSpPr>
            <p:nvPr/>
          </p:nvSpPr>
          <p:spPr bwMode="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" name="AutoShape 14"/>
            <p:cNvSpPr>
              <a:spLocks noChangeArrowheads="1"/>
            </p:cNvSpPr>
            <p:nvPr/>
          </p:nvSpPr>
          <p:spPr bwMode="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6" name="Text Box 17"/>
          <p:cNvSpPr txBox="1">
            <a:spLocks noChangeArrowheads="1"/>
          </p:cNvSpPr>
          <p:nvPr/>
        </p:nvSpPr>
        <p:spPr bwMode="gray">
          <a:xfrm>
            <a:off x="3971924" y="1475030"/>
            <a:ext cx="331471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dirty="0" smtClean="0">
                <a:solidFill>
                  <a:srgbClr val="000000"/>
                </a:solidFill>
                <a:ea typeface="宋体" pitchFamily="2" charset="-122"/>
              </a:rPr>
              <a:t>高电压 </a:t>
            </a:r>
            <a:r>
              <a:rPr lang="en-US" altLang="zh-CN" sz="2800" dirty="0" smtClean="0">
                <a:solidFill>
                  <a:srgbClr val="000000"/>
                </a:solidFill>
                <a:ea typeface="宋体" pitchFamily="2" charset="-122"/>
              </a:rPr>
              <a:t>40V</a:t>
            </a:r>
            <a:endParaRPr lang="en-US" altLang="zh-CN" sz="2800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gray">
          <a:xfrm>
            <a:off x="3971925" y="2849314"/>
            <a:ext cx="2286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dirty="0" smtClean="0">
                <a:solidFill>
                  <a:srgbClr val="000000"/>
                </a:solidFill>
                <a:ea typeface="宋体" pitchFamily="2" charset="-122"/>
              </a:rPr>
              <a:t>大功率 </a:t>
            </a:r>
            <a:r>
              <a:rPr lang="en-US" altLang="zh-CN" sz="2800" dirty="0" smtClean="0">
                <a:solidFill>
                  <a:srgbClr val="000000"/>
                </a:solidFill>
                <a:ea typeface="宋体" pitchFamily="2" charset="-122"/>
              </a:rPr>
              <a:t>60W</a:t>
            </a:r>
            <a:endParaRPr lang="en-US" altLang="zh-CN" sz="2800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gray">
          <a:xfrm>
            <a:off x="3971924" y="4273296"/>
            <a:ext cx="374334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dirty="0" smtClean="0">
                <a:solidFill>
                  <a:srgbClr val="000000"/>
                </a:solidFill>
                <a:ea typeface="宋体" pitchFamily="2" charset="-122"/>
              </a:rPr>
              <a:t>全电压</a:t>
            </a:r>
            <a:r>
              <a:rPr lang="en-US" altLang="zh-CN" sz="2800" dirty="0" smtClean="0">
                <a:solidFill>
                  <a:srgbClr val="000000"/>
                </a:solidFill>
                <a:ea typeface="宋体" pitchFamily="2" charset="-122"/>
              </a:rPr>
              <a:t>THD,&lt;10%</a:t>
            </a:r>
            <a:endParaRPr lang="en-US" altLang="zh-CN" sz="2800" dirty="0">
              <a:solidFill>
                <a:srgbClr val="000000"/>
              </a:solidFill>
              <a:ea typeface="宋体" pitchFamily="2" charset="-122"/>
            </a:endParaRPr>
          </a:p>
        </p:txBody>
      </p: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3357554" y="5348294"/>
            <a:ext cx="4648199" cy="990600"/>
            <a:chOff x="2304" y="2880"/>
            <a:chExt cx="3102" cy="774"/>
          </a:xfrm>
        </p:grpSpPr>
        <p:sp>
          <p:nvSpPr>
            <p:cNvPr id="30" name="AutoShape 13"/>
            <p:cNvSpPr>
              <a:spLocks noChangeArrowheads="1"/>
            </p:cNvSpPr>
            <p:nvPr/>
          </p:nvSpPr>
          <p:spPr bwMode="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accent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" name="AutoShape 14"/>
            <p:cNvSpPr>
              <a:spLocks noChangeArrowheads="1"/>
            </p:cNvSpPr>
            <p:nvPr/>
          </p:nvSpPr>
          <p:spPr bwMode="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2" name="Text Box 17"/>
          <p:cNvSpPr txBox="1">
            <a:spLocks noChangeArrowheads="1"/>
          </p:cNvSpPr>
          <p:nvPr/>
        </p:nvSpPr>
        <p:spPr bwMode="gray">
          <a:xfrm>
            <a:off x="3967152" y="5549648"/>
            <a:ext cx="281465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dirty="0" smtClean="0">
                <a:solidFill>
                  <a:srgbClr val="000000"/>
                </a:solidFill>
                <a:ea typeface="宋体" pitchFamily="2" charset="-122"/>
              </a:rPr>
              <a:t>小型封装</a:t>
            </a:r>
            <a:endParaRPr lang="en-US" altLang="zh-CN" sz="2800" dirty="0" smtClean="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35" name="Picture 2" descr="http://www.cnledw.com/upload/2012/03/09/20120309145551499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00504"/>
            <a:ext cx="2027616" cy="1343674"/>
          </a:xfrm>
          <a:prstGeom prst="rect">
            <a:avLst/>
          </a:prstGeom>
          <a:noFill/>
        </p:spPr>
      </p:pic>
      <p:pic>
        <p:nvPicPr>
          <p:cNvPr id="2" name="Picture 4" descr="http://img.goepe.com/201203/1331688984.jpg"/>
          <p:cNvPicPr>
            <a:picLocks noChangeAspect="1" noChangeArrowheads="1"/>
          </p:cNvPicPr>
          <p:nvPr/>
        </p:nvPicPr>
        <p:blipFill>
          <a:blip r:embed="rId4"/>
          <a:srcRect b="15624"/>
          <a:stretch>
            <a:fillRect/>
          </a:stretch>
        </p:blipFill>
        <p:spPr bwMode="auto">
          <a:xfrm>
            <a:off x="714348" y="1428736"/>
            <a:ext cx="1825636" cy="1026928"/>
          </a:xfrm>
          <a:prstGeom prst="rect">
            <a:avLst/>
          </a:prstGeom>
          <a:noFill/>
        </p:spPr>
      </p:pic>
      <p:pic>
        <p:nvPicPr>
          <p:cNvPr id="29" name="图片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5143512"/>
            <a:ext cx="1214446" cy="93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3929090" cy="582594"/>
          </a:xfrm>
        </p:spPr>
        <p:txBody>
          <a:bodyPr/>
          <a:lstStyle/>
          <a:p>
            <a:r>
              <a:rPr lang="en-US" altLang="zh-CN" sz="2400" dirty="0" err="1" smtClean="0"/>
              <a:t>Flyback</a:t>
            </a:r>
            <a:r>
              <a:rPr lang="en-US" altLang="zh-CN" sz="2400" dirty="0" smtClean="0"/>
              <a:t> 40V 600ma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D614C6-5F6A-4975-9DB5-306F94B6CD3C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3995084" cy="2506506"/>
          </a:xfrm>
          <a:prstGeom prst="rect">
            <a:avLst/>
          </a:prstGeom>
          <a:noFill/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4786314" y="1071546"/>
            <a:ext cx="3714776" cy="5825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Buck-Boost  120V150mA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灯片编号占位符 3"/>
          <p:cNvSpPr txBox="1">
            <a:spLocks/>
          </p:cNvSpPr>
          <p:nvPr/>
        </p:nvSpPr>
        <p:spPr>
          <a:xfrm>
            <a:off x="4367213" y="6492875"/>
            <a:ext cx="2133600" cy="222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D614C6-5F6A-4975-9DB5-306F94B6CD3C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Calibri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宋体" charset="-122"/>
              <a:cs typeface="Calibri" pitchFamily="34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928802"/>
            <a:ext cx="3945256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D614C6-5F6A-4975-9DB5-306F94B6CD3C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42910" y="1071546"/>
          <a:ext cx="7786742" cy="4643469"/>
        </p:xfrm>
        <a:graphic>
          <a:graphicData uri="http://schemas.openxmlformats.org/drawingml/2006/table">
            <a:tbl>
              <a:tblPr/>
              <a:tblGrid>
                <a:gridCol w="953479"/>
                <a:gridCol w="332405"/>
                <a:gridCol w="872686"/>
                <a:gridCol w="1112392"/>
                <a:gridCol w="1059421"/>
                <a:gridCol w="1191848"/>
                <a:gridCol w="1218333"/>
                <a:gridCol w="1046178"/>
              </a:tblGrid>
              <a:tr h="40398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General test result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208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Pin(W)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Vo(V)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Io(A)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THD(%)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EFF(%)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90Vac/60Hz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26.366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38.054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0.604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0.9974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6.8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87.18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120Vac/60Hz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25.801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38.033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0.604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0.9955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8.32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89.04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132Vac/60Hz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25.596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37.998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0.602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0.9951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89.37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36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180Vac/50Hz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25.032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37.903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0.594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0.9913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6.5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89.94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230Vac/50Hz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24.919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37.866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0.591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0.9797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9.1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89.81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264Vac/50Hz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25.005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37.855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0.591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0.9677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89.47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13">
                <a:tc gridSpan="2"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98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Load regulation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2081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Vo(V)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Io(mA)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120Vac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1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230Vac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D614C6-5F6A-4975-9DB5-306F94B6CD3C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14251" y="785794"/>
          <a:ext cx="8929749" cy="5143540"/>
        </p:xfrm>
        <a:graphic>
          <a:graphicData uri="http://schemas.openxmlformats.org/drawingml/2006/table">
            <a:tbl>
              <a:tblPr/>
              <a:tblGrid>
                <a:gridCol w="935869"/>
                <a:gridCol w="444182"/>
                <a:gridCol w="686660"/>
                <a:gridCol w="1156838"/>
                <a:gridCol w="1156838"/>
                <a:gridCol w="1104846"/>
                <a:gridCol w="1130842"/>
                <a:gridCol w="1169834"/>
                <a:gridCol w="1143840"/>
              </a:tblGrid>
              <a:tr h="33190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General test result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800" b="0" i="0" u="none" strike="noStrike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380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Vin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Pin(W)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Vo(V)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Io(A)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PF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THD(%)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EFF(%)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800" b="0" i="0" u="none" strike="noStrike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90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90Vac/60Hz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22.04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125.31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0.1484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0.9987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3.9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84.37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800" b="0" i="0" u="none" strike="noStrike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90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120Vac/60Hz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20.93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125.19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0.1474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0.9969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5.2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88.17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90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132Vac/60Hz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20.79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125.23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0.1478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0.9957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5.5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89.03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800" b="0" i="0" u="none" strike="noStrike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68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180Vac/50Hz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20.43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125.17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0.1474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0.9874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5.25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90.31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800" b="0" i="0" u="none" strike="noStrike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90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230Vac/50Hz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20.47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125.19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0.1479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0.9684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6.4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90.45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90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264Vac/50Hz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20.59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125.25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0.1489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0.9494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8.2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90.58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800" b="0" i="0" u="none" strike="noStrike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90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277Vac/50Hz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20.68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125.28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0.1492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0.9405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8.9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90.39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800" b="0" i="0" u="none" strike="noStrike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904">
                <a:tc gridSpan="2">
                  <a:txBody>
                    <a:bodyPr/>
                    <a:lstStyle/>
                    <a:p>
                      <a:pPr algn="l" fontAlgn="ctr"/>
                      <a:endParaRPr lang="zh-CN" altLang="en-US" sz="1800" b="0" i="0" u="none" strike="noStrike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800" b="0" i="0" u="none" strike="noStrike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800" b="0" i="0" u="none" strike="noStrike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800" b="0" i="0" u="none" strike="noStrike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800" b="0" i="0" u="none" strike="noStrike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800" b="0" i="0" u="none" strike="noStrike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800" b="0" i="0" u="none" strike="noStrike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90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Load regulation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3190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Vo(V)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101.7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128.5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9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Io(mA)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120Vac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161.6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155.9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152.5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150.3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149.9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90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230Vac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163.6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157.4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153.1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150.4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149.9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149.9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22A03-1F3C-407D-960E-E6FC3552CA6D}" type="slidenum">
              <a:rPr lang="zh-CN" altLang="en-US" smtClean="0"/>
              <a:pPr>
                <a:defRPr/>
              </a:pPr>
              <a:t>24</a:t>
            </a:fld>
            <a:endParaRPr lang="zh-CN" altLang="en-US" dirty="0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715304" cy="582594"/>
          </a:xfrm>
        </p:spPr>
        <p:txBody>
          <a:bodyPr/>
          <a:lstStyle/>
          <a:p>
            <a:r>
              <a:rPr lang="zh-CN" altLang="en-US" dirty="0" smtClean="0"/>
              <a:t>高性能产品</a:t>
            </a:r>
            <a:r>
              <a:rPr lang="en-US" altLang="zh-CN" dirty="0" smtClean="0"/>
              <a:t>—</a:t>
            </a:r>
            <a:r>
              <a:rPr lang="zh-CN" altLang="en-US" dirty="0" smtClean="0"/>
              <a:t>高</a:t>
            </a:r>
            <a:r>
              <a:rPr lang="en-US" altLang="zh-CN" dirty="0" smtClean="0"/>
              <a:t>PF</a:t>
            </a:r>
            <a:r>
              <a:rPr lang="zh-CN" altLang="en-US" dirty="0" smtClean="0"/>
              <a:t>低</a:t>
            </a:r>
            <a:r>
              <a:rPr lang="en-US" altLang="zh-CN" dirty="0" smtClean="0"/>
              <a:t>THD </a:t>
            </a:r>
            <a:r>
              <a:rPr lang="zh-CN" altLang="en-US" dirty="0" smtClean="0"/>
              <a:t>去频闪</a:t>
            </a:r>
            <a:endParaRPr lang="zh-CN" altLang="en-US" dirty="0"/>
          </a:p>
        </p:txBody>
      </p:sp>
      <p:sp>
        <p:nvSpPr>
          <p:cNvPr id="11" name="灯片编号占位符 3"/>
          <p:cNvSpPr txBox="1">
            <a:spLocks/>
          </p:cNvSpPr>
          <p:nvPr/>
        </p:nvSpPr>
        <p:spPr>
          <a:xfrm>
            <a:off x="4367213" y="6492875"/>
            <a:ext cx="2133600" cy="222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D614C6-5F6A-4975-9DB5-306F94B6CD3C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Calibri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宋体" charset="-122"/>
              <a:cs typeface="Calibri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灯片编号占位符 3"/>
          <p:cNvSpPr txBox="1">
            <a:spLocks/>
          </p:cNvSpPr>
          <p:nvPr/>
        </p:nvSpPr>
        <p:spPr>
          <a:xfrm>
            <a:off x="4367226" y="5943847"/>
            <a:ext cx="2133600" cy="22224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D614C6-5F6A-4975-9DB5-306F94B6CD3C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Calibri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宋体" charset="-122"/>
              <a:cs typeface="Calibri" pitchFamily="34" charset="0"/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gray">
          <a:xfrm>
            <a:off x="457200" y="2406392"/>
            <a:ext cx="2743200" cy="1785942"/>
          </a:xfrm>
          <a:prstGeom prst="rightArrow">
            <a:avLst>
              <a:gd name="adj1" fmla="val 62787"/>
              <a:gd name="adj2" fmla="val 41259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0"/>
          </a:gradFill>
          <a:ln w="19050" cap="rnd" algn="ctr">
            <a:solidFill>
              <a:schemeClr val="bg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black">
          <a:xfrm>
            <a:off x="500034" y="2928934"/>
            <a:ext cx="220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eaLnBrk="0" hangingPunct="0">
              <a:buFont typeface="Wingdings" pitchFamily="2" charset="2"/>
              <a:buNone/>
            </a:pPr>
            <a:r>
              <a:rPr lang="en-US" altLang="zh-CN" sz="1600" b="1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PT4521</a:t>
            </a:r>
            <a:endParaRPr lang="en-US" altLang="zh-CN" sz="1600" b="1" dirty="0">
              <a:solidFill>
                <a:srgbClr val="218321"/>
              </a:solidFill>
              <a:ea typeface="宋体" pitchFamily="2" charset="-122"/>
            </a:endParaRPr>
          </a:p>
          <a:p>
            <a:pPr marL="120650" indent="-120650">
              <a:buFontTx/>
              <a:buChar char="•"/>
            </a:pPr>
            <a:r>
              <a:rPr lang="en-US" altLang="zh-CN" sz="1200" b="1" dirty="0" smtClean="0">
                <a:solidFill>
                  <a:srgbClr val="1C1C1C"/>
                </a:solidFill>
                <a:ea typeface="宋体" pitchFamily="2" charset="-122"/>
              </a:rPr>
              <a:t>HV </a:t>
            </a:r>
          </a:p>
          <a:p>
            <a:pPr marL="120650" indent="-120650">
              <a:buFontTx/>
              <a:buChar char="•"/>
            </a:pPr>
            <a:r>
              <a:rPr lang="en-US" altLang="zh-CN" sz="1200" b="1" dirty="0" smtClean="0">
                <a:solidFill>
                  <a:srgbClr val="1C1C1C"/>
                </a:solidFill>
                <a:ea typeface="宋体" pitchFamily="2" charset="-122"/>
              </a:rPr>
              <a:t>Cost effective</a:t>
            </a:r>
            <a:endParaRPr lang="en-US" altLang="zh-CN" sz="1200" b="1" dirty="0">
              <a:solidFill>
                <a:schemeClr val="accent2"/>
              </a:solidFill>
              <a:ea typeface="宋体" pitchFamily="2" charset="-122"/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3352800" y="1142984"/>
            <a:ext cx="5105400" cy="1559442"/>
          </a:xfrm>
          <a:prstGeom prst="roundRect">
            <a:avLst>
              <a:gd name="adj" fmla="val 3481"/>
            </a:avLst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0" name="Group 6"/>
          <p:cNvGrpSpPr>
            <a:grpSpLocks/>
          </p:cNvGrpSpPr>
          <p:nvPr/>
        </p:nvGrpSpPr>
        <p:grpSpPr bwMode="auto">
          <a:xfrm>
            <a:off x="3390900" y="1219185"/>
            <a:ext cx="4543425" cy="1017845"/>
            <a:chOff x="2304" y="1200"/>
            <a:chExt cx="3102" cy="774"/>
          </a:xfrm>
        </p:grpSpPr>
        <p:sp>
          <p:nvSpPr>
            <p:cNvPr id="21" name="AutoShape 7"/>
            <p:cNvSpPr>
              <a:spLocks noChangeArrowheads="1"/>
            </p:cNvSpPr>
            <p:nvPr/>
          </p:nvSpPr>
          <p:spPr bwMode="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3362326" y="2647960"/>
            <a:ext cx="4571999" cy="1027370"/>
            <a:chOff x="2304" y="2058"/>
            <a:chExt cx="3102" cy="774"/>
          </a:xfrm>
        </p:grpSpPr>
        <p:sp>
          <p:nvSpPr>
            <p:cNvPr id="24" name="AutoShape 10"/>
            <p:cNvSpPr>
              <a:spLocks noChangeArrowheads="1"/>
            </p:cNvSpPr>
            <p:nvPr/>
          </p:nvSpPr>
          <p:spPr bwMode="gray">
            <a:xfrm>
              <a:off x="2334" y="2058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" name="AutoShape 11"/>
            <p:cNvSpPr>
              <a:spLocks noChangeArrowheads="1"/>
            </p:cNvSpPr>
            <p:nvPr/>
          </p:nvSpPr>
          <p:spPr bwMode="gray">
            <a:xfrm>
              <a:off x="2304" y="2352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6" name="Group 12"/>
          <p:cNvGrpSpPr>
            <a:grpSpLocks/>
          </p:cNvGrpSpPr>
          <p:nvPr/>
        </p:nvGrpSpPr>
        <p:grpSpPr bwMode="auto">
          <a:xfrm>
            <a:off x="3362326" y="4071942"/>
            <a:ext cx="4648199" cy="990600"/>
            <a:chOff x="2304" y="2880"/>
            <a:chExt cx="3102" cy="774"/>
          </a:xfrm>
        </p:grpSpPr>
        <p:sp>
          <p:nvSpPr>
            <p:cNvPr id="27" name="AutoShape 13"/>
            <p:cNvSpPr>
              <a:spLocks noChangeArrowheads="1"/>
            </p:cNvSpPr>
            <p:nvPr/>
          </p:nvSpPr>
          <p:spPr bwMode="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AutoShape 14"/>
            <p:cNvSpPr>
              <a:spLocks noChangeArrowheads="1"/>
            </p:cNvSpPr>
            <p:nvPr/>
          </p:nvSpPr>
          <p:spPr bwMode="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9" name="Text Box 17"/>
          <p:cNvSpPr txBox="1">
            <a:spLocks noChangeArrowheads="1"/>
          </p:cNvSpPr>
          <p:nvPr/>
        </p:nvSpPr>
        <p:spPr bwMode="gray">
          <a:xfrm>
            <a:off x="3971924" y="1475030"/>
            <a:ext cx="331471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dirty="0" smtClean="0">
                <a:solidFill>
                  <a:srgbClr val="000000"/>
                </a:solidFill>
                <a:ea typeface="宋体" pitchFamily="2" charset="-122"/>
              </a:rPr>
              <a:t>高压灯珠</a:t>
            </a:r>
            <a:endParaRPr lang="en-US" altLang="zh-CN" sz="2800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gray">
          <a:xfrm>
            <a:off x="3857620" y="2849314"/>
            <a:ext cx="400052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dirty="0" smtClean="0">
                <a:solidFill>
                  <a:srgbClr val="000000"/>
                </a:solidFill>
                <a:ea typeface="宋体" pitchFamily="2" charset="-122"/>
              </a:rPr>
              <a:t>大小功率 单芯片</a:t>
            </a:r>
            <a:r>
              <a:rPr lang="en-US" altLang="zh-CN" sz="2800" dirty="0" smtClean="0">
                <a:solidFill>
                  <a:srgbClr val="000000"/>
                </a:solidFill>
                <a:ea typeface="宋体" pitchFamily="2" charset="-122"/>
              </a:rPr>
              <a:t>/</a:t>
            </a:r>
            <a:r>
              <a:rPr lang="zh-CN" altLang="en-US" sz="2800" dirty="0" smtClean="0">
                <a:solidFill>
                  <a:srgbClr val="000000"/>
                </a:solidFill>
                <a:ea typeface="宋体" pitchFamily="2" charset="-122"/>
              </a:rPr>
              <a:t>外驱</a:t>
            </a:r>
            <a:endParaRPr lang="en-US" altLang="zh-CN" sz="2800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gray">
          <a:xfrm>
            <a:off x="3971924" y="4273296"/>
            <a:ext cx="374334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dirty="0" smtClean="0">
                <a:solidFill>
                  <a:srgbClr val="000000"/>
                </a:solidFill>
                <a:ea typeface="宋体" pitchFamily="2" charset="-122"/>
              </a:rPr>
              <a:t>全电压</a:t>
            </a:r>
            <a:r>
              <a:rPr lang="en-US" altLang="zh-CN" sz="2800" dirty="0" smtClean="0">
                <a:solidFill>
                  <a:srgbClr val="000000"/>
                </a:solidFill>
                <a:ea typeface="宋体" pitchFamily="2" charset="-122"/>
              </a:rPr>
              <a:t>THD,&lt;10%</a:t>
            </a:r>
            <a:endParaRPr lang="en-US" altLang="zh-CN" sz="2800" dirty="0">
              <a:solidFill>
                <a:srgbClr val="000000"/>
              </a:solidFill>
              <a:ea typeface="宋体" pitchFamily="2" charset="-122"/>
            </a:endParaRPr>
          </a:p>
        </p:txBody>
      </p:sp>
      <p:grpSp>
        <p:nvGrpSpPr>
          <p:cNvPr id="32" name="Group 12"/>
          <p:cNvGrpSpPr>
            <a:grpSpLocks/>
          </p:cNvGrpSpPr>
          <p:nvPr/>
        </p:nvGrpSpPr>
        <p:grpSpPr bwMode="auto">
          <a:xfrm>
            <a:off x="3357554" y="5348294"/>
            <a:ext cx="4648199" cy="990600"/>
            <a:chOff x="2304" y="2880"/>
            <a:chExt cx="3102" cy="774"/>
          </a:xfrm>
        </p:grpSpPr>
        <p:sp>
          <p:nvSpPr>
            <p:cNvPr id="33" name="AutoShape 13"/>
            <p:cNvSpPr>
              <a:spLocks noChangeArrowheads="1"/>
            </p:cNvSpPr>
            <p:nvPr/>
          </p:nvSpPr>
          <p:spPr bwMode="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accent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" name="AutoShape 14"/>
            <p:cNvSpPr>
              <a:spLocks noChangeArrowheads="1"/>
            </p:cNvSpPr>
            <p:nvPr/>
          </p:nvSpPr>
          <p:spPr bwMode="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5" name="Text Box 17"/>
          <p:cNvSpPr txBox="1">
            <a:spLocks noChangeArrowheads="1"/>
          </p:cNvSpPr>
          <p:nvPr/>
        </p:nvSpPr>
        <p:spPr bwMode="gray">
          <a:xfrm>
            <a:off x="3967152" y="5549648"/>
            <a:ext cx="281465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dirty="0" smtClean="0">
                <a:solidFill>
                  <a:srgbClr val="000000"/>
                </a:solidFill>
                <a:ea typeface="宋体" pitchFamily="2" charset="-122"/>
              </a:rPr>
              <a:t>纹波</a:t>
            </a:r>
            <a:r>
              <a:rPr lang="en-US" altLang="zh-CN" sz="2800" dirty="0" smtClean="0">
                <a:solidFill>
                  <a:srgbClr val="000000"/>
                </a:solidFill>
                <a:ea typeface="宋体" pitchFamily="2" charset="-122"/>
              </a:rPr>
              <a:t>&lt;3%</a:t>
            </a:r>
          </a:p>
        </p:txBody>
      </p:sp>
      <p:pic>
        <p:nvPicPr>
          <p:cNvPr id="36" name="Picture 2" descr="http://www.cnledw.com/upload/2012/03/09/2012030914555149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000504"/>
            <a:ext cx="2027616" cy="1343674"/>
          </a:xfrm>
          <a:prstGeom prst="rect">
            <a:avLst/>
          </a:prstGeom>
          <a:noFill/>
        </p:spPr>
      </p:pic>
      <p:pic>
        <p:nvPicPr>
          <p:cNvPr id="37" name="Picture 4" descr="http://img.goepe.com/201203/1331688984.jpg"/>
          <p:cNvPicPr>
            <a:picLocks noChangeAspect="1" noChangeArrowheads="1"/>
          </p:cNvPicPr>
          <p:nvPr/>
        </p:nvPicPr>
        <p:blipFill>
          <a:blip r:embed="rId3"/>
          <a:srcRect b="15624"/>
          <a:stretch>
            <a:fillRect/>
          </a:stretch>
        </p:blipFill>
        <p:spPr bwMode="auto">
          <a:xfrm>
            <a:off x="714348" y="1428736"/>
            <a:ext cx="1825636" cy="1026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TBC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22A03-1F3C-407D-960E-E6FC3552CA6D}" type="slidenum">
              <a:rPr lang="zh-CN" altLang="en-US" smtClean="0"/>
              <a:pPr>
                <a:defRPr/>
              </a:pPr>
              <a:t>25</a:t>
            </a:fld>
            <a:endParaRPr lang="zh-CN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4367226" y="5943847"/>
            <a:ext cx="2133600" cy="222249"/>
          </a:xfrm>
        </p:spPr>
        <p:txBody>
          <a:bodyPr/>
          <a:lstStyle/>
          <a:p>
            <a:pPr>
              <a:defRPr/>
            </a:pPr>
            <a:fld id="{5FD614C6-5F6A-4975-9DB5-306F94B6CD3C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>
            <a:off x="457200" y="2406392"/>
            <a:ext cx="2743200" cy="1785942"/>
          </a:xfrm>
          <a:prstGeom prst="rightArrow">
            <a:avLst>
              <a:gd name="adj1" fmla="val 62787"/>
              <a:gd name="adj2" fmla="val 41259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0"/>
          </a:gradFill>
          <a:ln w="19050" cap="rnd" algn="ctr">
            <a:solidFill>
              <a:schemeClr val="bg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black">
          <a:xfrm>
            <a:off x="500034" y="2928934"/>
            <a:ext cx="220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eaLnBrk="0" hangingPunct="0">
              <a:buFont typeface="Wingdings" pitchFamily="2" charset="2"/>
              <a:buNone/>
            </a:pPr>
            <a:r>
              <a:rPr lang="en-US" altLang="zh-CN" sz="1600" b="1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PT4131</a:t>
            </a:r>
            <a:endParaRPr lang="en-US" altLang="zh-CN" sz="1600" b="1" dirty="0">
              <a:solidFill>
                <a:srgbClr val="218321"/>
              </a:solidFill>
              <a:ea typeface="宋体" pitchFamily="2" charset="-122"/>
            </a:endParaRPr>
          </a:p>
          <a:p>
            <a:pPr marL="120650" indent="-120650">
              <a:buFontTx/>
              <a:buChar char="•"/>
            </a:pPr>
            <a:r>
              <a:rPr lang="en-US" altLang="zh-CN" sz="1200" b="1" dirty="0" smtClean="0">
                <a:solidFill>
                  <a:srgbClr val="1C1C1C"/>
                </a:solidFill>
                <a:ea typeface="宋体" pitchFamily="2" charset="-122"/>
              </a:rPr>
              <a:t>HV High Current</a:t>
            </a:r>
          </a:p>
          <a:p>
            <a:pPr marL="120650" indent="-120650">
              <a:buFontTx/>
              <a:buChar char="•"/>
            </a:pPr>
            <a:r>
              <a:rPr lang="en-US" altLang="zh-CN" sz="1200" b="1" dirty="0" smtClean="0">
                <a:solidFill>
                  <a:srgbClr val="1C1C1C"/>
                </a:solidFill>
                <a:ea typeface="宋体" pitchFamily="2" charset="-122"/>
              </a:rPr>
              <a:t>Cost effective</a:t>
            </a:r>
            <a:endParaRPr lang="en-US" altLang="zh-CN" sz="1200" b="1" dirty="0">
              <a:solidFill>
                <a:schemeClr val="accent2"/>
              </a:solidFill>
              <a:ea typeface="宋体" pitchFamily="2" charset="-122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3352800" y="1142984"/>
            <a:ext cx="5105400" cy="1559442"/>
          </a:xfrm>
          <a:prstGeom prst="roundRect">
            <a:avLst>
              <a:gd name="adj" fmla="val 3481"/>
            </a:avLst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90900" y="1219185"/>
            <a:ext cx="4543425" cy="1017845"/>
            <a:chOff x="2304" y="1200"/>
            <a:chExt cx="3102" cy="774"/>
          </a:xfrm>
        </p:grpSpPr>
        <p:sp>
          <p:nvSpPr>
            <p:cNvPr id="13" name="AutoShape 7"/>
            <p:cNvSpPr>
              <a:spLocks noChangeArrowheads="1"/>
            </p:cNvSpPr>
            <p:nvPr/>
          </p:nvSpPr>
          <p:spPr bwMode="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AutoShape 8"/>
            <p:cNvSpPr>
              <a:spLocks noChangeArrowheads="1"/>
            </p:cNvSpPr>
            <p:nvPr/>
          </p:nvSpPr>
          <p:spPr bwMode="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362326" y="2647960"/>
            <a:ext cx="4571999" cy="1027370"/>
            <a:chOff x="2304" y="2058"/>
            <a:chExt cx="3102" cy="774"/>
          </a:xfrm>
        </p:grpSpPr>
        <p:sp>
          <p:nvSpPr>
            <p:cNvPr id="16" name="AutoShape 10"/>
            <p:cNvSpPr>
              <a:spLocks noChangeArrowheads="1"/>
            </p:cNvSpPr>
            <p:nvPr/>
          </p:nvSpPr>
          <p:spPr bwMode="gray">
            <a:xfrm>
              <a:off x="2334" y="2058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AutoShape 11"/>
            <p:cNvSpPr>
              <a:spLocks noChangeArrowheads="1"/>
            </p:cNvSpPr>
            <p:nvPr/>
          </p:nvSpPr>
          <p:spPr bwMode="gray">
            <a:xfrm>
              <a:off x="2304" y="2352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362326" y="4071942"/>
            <a:ext cx="4648199" cy="990600"/>
            <a:chOff x="2304" y="2880"/>
            <a:chExt cx="3102" cy="774"/>
          </a:xfrm>
        </p:grpSpPr>
        <p:sp>
          <p:nvSpPr>
            <p:cNvPr id="19" name="AutoShape 13"/>
            <p:cNvSpPr>
              <a:spLocks noChangeArrowheads="1"/>
            </p:cNvSpPr>
            <p:nvPr/>
          </p:nvSpPr>
          <p:spPr bwMode="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AutoShape 14"/>
            <p:cNvSpPr>
              <a:spLocks noChangeArrowheads="1"/>
            </p:cNvSpPr>
            <p:nvPr/>
          </p:nvSpPr>
          <p:spPr bwMode="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2" name="Text Box 17"/>
          <p:cNvSpPr txBox="1">
            <a:spLocks noChangeArrowheads="1"/>
          </p:cNvSpPr>
          <p:nvPr/>
        </p:nvSpPr>
        <p:spPr bwMode="gray">
          <a:xfrm>
            <a:off x="3971925" y="2849314"/>
            <a:ext cx="2286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dirty="0" smtClean="0">
                <a:solidFill>
                  <a:srgbClr val="000000"/>
                </a:solidFill>
                <a:ea typeface="宋体" pitchFamily="2" charset="-122"/>
              </a:rPr>
              <a:t>大功率 </a:t>
            </a:r>
            <a:r>
              <a:rPr lang="en-US" altLang="zh-CN" sz="2800" dirty="0" smtClean="0">
                <a:solidFill>
                  <a:srgbClr val="000000"/>
                </a:solidFill>
                <a:ea typeface="宋体" pitchFamily="2" charset="-122"/>
              </a:rPr>
              <a:t>60W</a:t>
            </a:r>
            <a:endParaRPr lang="en-US" altLang="zh-CN" sz="2800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gray">
          <a:xfrm>
            <a:off x="3971924" y="4273296"/>
            <a:ext cx="281465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dirty="0" smtClean="0">
                <a:solidFill>
                  <a:srgbClr val="000000"/>
                </a:solidFill>
                <a:ea typeface="宋体" pitchFamily="2" charset="-122"/>
              </a:rPr>
              <a:t>高性价比</a:t>
            </a:r>
            <a:endParaRPr lang="en-US" altLang="zh-CN" sz="2800" dirty="0">
              <a:solidFill>
                <a:srgbClr val="000000"/>
              </a:solidFill>
              <a:ea typeface="宋体" pitchFamily="2" charset="-122"/>
            </a:endParaRPr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3357554" y="5348294"/>
            <a:ext cx="4648199" cy="990600"/>
            <a:chOff x="2304" y="2880"/>
            <a:chExt cx="3102" cy="774"/>
          </a:xfrm>
        </p:grpSpPr>
        <p:sp>
          <p:nvSpPr>
            <p:cNvPr id="25" name="AutoShape 13"/>
            <p:cNvSpPr>
              <a:spLocks noChangeArrowheads="1"/>
            </p:cNvSpPr>
            <p:nvPr/>
          </p:nvSpPr>
          <p:spPr bwMode="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accent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AutoShape 14"/>
            <p:cNvSpPr>
              <a:spLocks noChangeArrowheads="1"/>
            </p:cNvSpPr>
            <p:nvPr/>
          </p:nvSpPr>
          <p:spPr bwMode="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7" name="Text Box 17"/>
          <p:cNvSpPr txBox="1">
            <a:spLocks noChangeArrowheads="1"/>
          </p:cNvSpPr>
          <p:nvPr/>
        </p:nvSpPr>
        <p:spPr bwMode="gray">
          <a:xfrm>
            <a:off x="3967152" y="5549648"/>
            <a:ext cx="417674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800" dirty="0" smtClean="0">
                <a:solidFill>
                  <a:srgbClr val="000000"/>
                </a:solidFill>
                <a:ea typeface="宋体" pitchFamily="2" charset="-122"/>
              </a:rPr>
              <a:t>EMC/</a:t>
            </a:r>
            <a:r>
              <a:rPr lang="zh-CN" altLang="en-US" sz="2800" dirty="0" smtClean="0">
                <a:solidFill>
                  <a:srgbClr val="000000"/>
                </a:solidFill>
                <a:ea typeface="宋体" pitchFamily="2" charset="-122"/>
              </a:rPr>
              <a:t>保护特性优化</a:t>
            </a:r>
            <a:endParaRPr lang="en-US" altLang="zh-CN" sz="2800" dirty="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21858" name="AutoShape 2" descr="http://img4.imgtn.bdimg.com/it/u=3056911639,3476531941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1862" name="AutoShape 6" descr="http://img1.imgtn.bdimg.com/it/u=3414816467,898772676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1864" name="AutoShape 8" descr="http://img1.imgtn.bdimg.com/it/u=3414816467,898772676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1866" name="AutoShape 10" descr="http://img1.imgtn.bdimg.com/it/u=3414816467,898772676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21868" name="Picture 12" descr="http://gcd-n.gcimg.net/2015/03/03/142537753333001101.jpg"/>
          <p:cNvPicPr>
            <a:picLocks noChangeAspect="1" noChangeArrowheads="1"/>
          </p:cNvPicPr>
          <p:nvPr/>
        </p:nvPicPr>
        <p:blipFill>
          <a:blip r:embed="rId2" cstate="print"/>
          <a:srcRect t="12295"/>
          <a:stretch>
            <a:fillRect/>
          </a:stretch>
        </p:blipFill>
        <p:spPr bwMode="auto">
          <a:xfrm>
            <a:off x="285720" y="4000504"/>
            <a:ext cx="2130272" cy="1224281"/>
          </a:xfrm>
          <a:prstGeom prst="rect">
            <a:avLst/>
          </a:prstGeom>
          <a:noFill/>
        </p:spPr>
      </p:pic>
      <p:sp>
        <p:nvSpPr>
          <p:cNvPr id="136194" name="AutoShape 2" descr="http://img2.imgtn.bdimg.com/it/u=915825236,1834544580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36196" name="Picture 4" descr="http://i7.hexunimg.cn/2015-03-25/174371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3000396" cy="1686223"/>
          </a:xfrm>
          <a:prstGeom prst="rect">
            <a:avLst/>
          </a:prstGeom>
          <a:noFill/>
        </p:spPr>
      </p:pic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152400" y="366695"/>
            <a:ext cx="7488238" cy="5619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Calibri" pitchFamily="34" charset="0"/>
              </a:rPr>
              <a:t>DCDC LED</a:t>
            </a:r>
            <a:endParaRPr kumimoji="0" lang="en-US" altLang="zh-TW" sz="2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Calibri" pitchFamily="34" charset="0"/>
            </a:endParaRPr>
          </a:p>
        </p:txBody>
      </p:sp>
      <p:pic>
        <p:nvPicPr>
          <p:cNvPr id="31" name="Picture 2" descr="http://image.cn.made-in-china.com/2f0j01MvuQSqDUOfor/LED%E8%88%9E%E5%8F%B0%E7%81%A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357826"/>
            <a:ext cx="2071702" cy="1125149"/>
          </a:xfrm>
          <a:prstGeom prst="rect">
            <a:avLst/>
          </a:prstGeom>
          <a:noFill/>
        </p:spPr>
      </p:pic>
      <p:sp>
        <p:nvSpPr>
          <p:cNvPr id="32" name="Text Box 17"/>
          <p:cNvSpPr txBox="1">
            <a:spLocks noChangeArrowheads="1"/>
          </p:cNvSpPr>
          <p:nvPr/>
        </p:nvSpPr>
        <p:spPr bwMode="gray">
          <a:xfrm>
            <a:off x="3971924" y="1475030"/>
            <a:ext cx="331471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dirty="0" smtClean="0">
                <a:solidFill>
                  <a:srgbClr val="000000"/>
                </a:solidFill>
                <a:ea typeface="宋体" pitchFamily="2" charset="-122"/>
              </a:rPr>
              <a:t>高电压 </a:t>
            </a:r>
            <a:r>
              <a:rPr lang="en-US" altLang="zh-CN" sz="2800" dirty="0" smtClean="0">
                <a:solidFill>
                  <a:srgbClr val="000000"/>
                </a:solidFill>
                <a:ea typeface="宋体" pitchFamily="2" charset="-122"/>
              </a:rPr>
              <a:t>50/60V</a:t>
            </a:r>
            <a:endParaRPr lang="en-US" altLang="zh-CN" sz="2800" dirty="0">
              <a:solidFill>
                <a:srgbClr val="000000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D614C6-5F6A-4975-9DB5-306F94B6CD3C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571472" y="1357298"/>
            <a:ext cx="7786710" cy="1357322"/>
          </a:xfrm>
          <a:prstGeom prst="roundRect">
            <a:avLst/>
          </a:prstGeom>
          <a:solidFill>
            <a:srgbClr val="FFC0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2312F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1785926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2312FA"/>
                </a:solidFill>
                <a:latin typeface="+mj-ea"/>
                <a:ea typeface="+mj-ea"/>
              </a:rPr>
              <a:t>PT4131</a:t>
            </a:r>
            <a:endParaRPr lang="zh-CN" altLang="en-US" sz="2800" b="1" dirty="0" smtClean="0">
              <a:solidFill>
                <a:srgbClr val="2312FA"/>
              </a:solidFill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066" y="1785926"/>
            <a:ext cx="324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2312FA"/>
                </a:solidFill>
                <a:latin typeface="+mj-ea"/>
                <a:ea typeface="+mj-ea"/>
              </a:rPr>
              <a:t>高压大电流升压式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571472" y="3571876"/>
            <a:ext cx="7786710" cy="1357322"/>
          </a:xfrm>
          <a:prstGeom prst="roundRect">
            <a:avLst/>
          </a:prstGeom>
          <a:solidFill>
            <a:srgbClr val="FFC0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2312F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4000504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2312FA"/>
                </a:solidFill>
                <a:latin typeface="+mj-ea"/>
                <a:ea typeface="+mj-ea"/>
              </a:rPr>
              <a:t>PT4121/PT4115E</a:t>
            </a:r>
            <a:endParaRPr lang="zh-CN" altLang="en-US" sz="2800" b="1" dirty="0" smtClean="0">
              <a:solidFill>
                <a:srgbClr val="2312FA"/>
              </a:solidFill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2066" y="4000504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2312FA"/>
                </a:solidFill>
                <a:latin typeface="+mj-ea"/>
                <a:ea typeface="+mj-ea"/>
              </a:rPr>
              <a:t>高压大电流降压式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64"/>
          <p:cNvGrpSpPr>
            <a:grpSpLocks/>
          </p:cNvGrpSpPr>
          <p:nvPr/>
        </p:nvGrpSpPr>
        <p:grpSpPr bwMode="auto">
          <a:xfrm>
            <a:off x="2359025" y="1517650"/>
            <a:ext cx="4410075" cy="4411663"/>
            <a:chOff x="7358081" y="1643050"/>
            <a:chExt cx="4500595" cy="4500595"/>
          </a:xfrm>
        </p:grpSpPr>
        <p:grpSp>
          <p:nvGrpSpPr>
            <p:cNvPr id="26646" name="组合 42"/>
            <p:cNvGrpSpPr>
              <a:grpSpLocks/>
            </p:cNvGrpSpPr>
            <p:nvPr/>
          </p:nvGrpSpPr>
          <p:grpSpPr bwMode="auto">
            <a:xfrm>
              <a:off x="7358082" y="1643050"/>
              <a:ext cx="4500594" cy="4500594"/>
              <a:chOff x="7358082" y="1643050"/>
              <a:chExt cx="4500594" cy="4500594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7358082" y="1643050"/>
                <a:ext cx="4500594" cy="4500594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8001024" y="2285992"/>
                <a:ext cx="3214710" cy="321471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8786996" y="3142708"/>
                <a:ext cx="1571482" cy="1572536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9144032" y="3500406"/>
                <a:ext cx="857288" cy="857288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400" b="1" dirty="0"/>
                  <a:t>矽威供应链</a:t>
                </a:r>
              </a:p>
            </p:txBody>
          </p:sp>
        </p:grpSp>
        <p:cxnSp>
          <p:nvCxnSpPr>
            <p:cNvPr id="7" name="直接连接符 6"/>
            <p:cNvCxnSpPr/>
            <p:nvPr/>
          </p:nvCxnSpPr>
          <p:spPr>
            <a:xfrm rot="16200000" flipH="1">
              <a:off x="11077803" y="3148913"/>
              <a:ext cx="42107" cy="151963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>
              <a:endCxn id="30" idx="0"/>
            </p:cNvCxnSpPr>
            <p:nvPr/>
          </p:nvCxnSpPr>
          <p:spPr>
            <a:xfrm rot="5400000">
              <a:off x="8840729" y="2375058"/>
              <a:ext cx="1499658" cy="3564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649" name="组合 44"/>
            <p:cNvGrpSpPr>
              <a:grpSpLocks/>
            </p:cNvGrpSpPr>
            <p:nvPr/>
          </p:nvGrpSpPr>
          <p:grpSpPr bwMode="auto">
            <a:xfrm>
              <a:off x="8715712" y="2928934"/>
              <a:ext cx="1388413" cy="1964455"/>
              <a:chOff x="8738137" y="2942763"/>
              <a:chExt cx="1388413" cy="1964455"/>
            </a:xfrm>
          </p:grpSpPr>
          <p:sp>
            <p:nvSpPr>
              <p:cNvPr id="24" name="矩形 23"/>
              <p:cNvSpPr/>
              <p:nvPr/>
            </p:nvSpPr>
            <p:spPr>
              <a:xfrm rot="18752805">
                <a:off x="9389621" y="4136279"/>
                <a:ext cx="1159563" cy="3142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CN" altLang="en-US" sz="1400" b="1" dirty="0">
                    <a:latin typeface="+mj-ea"/>
                    <a:ea typeface="+mj-ea"/>
                  </a:rPr>
                  <a:t>中测供应商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 rot="13536630">
                <a:off x="9358839" y="3367016"/>
                <a:ext cx="1162802" cy="3142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CN" altLang="en-US" sz="1400" b="1" dirty="0">
                    <a:latin typeface="+mj-ea"/>
                    <a:ea typeface="+mj-ea"/>
                  </a:rPr>
                  <a:t>器件合作方</a:t>
                </a:r>
              </a:p>
            </p:txBody>
          </p:sp>
          <p:sp>
            <p:nvSpPr>
              <p:cNvPr id="26" name="矩形 25"/>
              <p:cNvSpPr/>
              <p:nvPr/>
            </p:nvSpPr>
            <p:spPr>
              <a:xfrm rot="8204907">
                <a:off x="8738137" y="3417277"/>
                <a:ext cx="869986" cy="31418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CN" altLang="en-US" sz="1400" b="1" dirty="0">
                    <a:latin typeface="+mj-ea"/>
                    <a:ea typeface="+mj-ea"/>
                  </a:rPr>
                  <a:t>晶圆厂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 rot="2743953">
                <a:off x="8666249" y="4179196"/>
                <a:ext cx="1141749" cy="3142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CN" altLang="en-US" sz="1400" b="1" dirty="0">
                    <a:latin typeface="+mj-ea"/>
                    <a:ea typeface="+mj-ea"/>
                  </a:rPr>
                  <a:t>封测供应商</a:t>
                </a:r>
              </a:p>
            </p:txBody>
          </p:sp>
        </p:grpSp>
        <p:cxnSp>
          <p:nvCxnSpPr>
            <p:cNvPr id="10" name="直接连接符 9"/>
            <p:cNvCxnSpPr>
              <a:stCxn id="27" idx="3"/>
            </p:cNvCxnSpPr>
            <p:nvPr/>
          </p:nvCxnSpPr>
          <p:spPr>
            <a:xfrm rot="5400000">
              <a:off x="8886886" y="5417291"/>
              <a:ext cx="1412205" cy="4050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endCxn id="27" idx="1"/>
            </p:cNvCxnSpPr>
            <p:nvPr/>
          </p:nvCxnSpPr>
          <p:spPr>
            <a:xfrm rot="10800000" flipH="1" flipV="1">
              <a:off x="7358081" y="3894157"/>
              <a:ext cx="1458076" cy="1943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 rot="2743953">
              <a:off x="8057376" y="4521652"/>
              <a:ext cx="1272928" cy="3450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+mj-ea"/>
                  <a:ea typeface="+mj-ea"/>
                </a:rPr>
                <a:t>华润安盛</a:t>
              </a:r>
            </a:p>
          </p:txBody>
        </p:sp>
        <p:sp>
          <p:nvSpPr>
            <p:cNvPr id="13" name="矩形 12"/>
            <p:cNvSpPr/>
            <p:nvPr/>
          </p:nvSpPr>
          <p:spPr>
            <a:xfrm rot="13595861">
              <a:off x="9798968" y="3054383"/>
              <a:ext cx="1271309" cy="34669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+mj-ea"/>
                  <a:ea typeface="+mj-ea"/>
                </a:rPr>
                <a:t>华润华晶</a:t>
              </a:r>
            </a:p>
          </p:txBody>
        </p:sp>
        <p:sp>
          <p:nvSpPr>
            <p:cNvPr id="14" name="矩形 13"/>
            <p:cNvSpPr/>
            <p:nvPr/>
          </p:nvSpPr>
          <p:spPr>
            <a:xfrm rot="8137048">
              <a:off x="8234547" y="2975900"/>
              <a:ext cx="1271766" cy="34495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+mj-ea"/>
                  <a:ea typeface="+mj-ea"/>
                </a:rPr>
                <a:t>华润上华</a:t>
              </a:r>
            </a:p>
          </p:txBody>
        </p:sp>
        <p:sp>
          <p:nvSpPr>
            <p:cNvPr id="15" name="矩形 14"/>
            <p:cNvSpPr/>
            <p:nvPr/>
          </p:nvSpPr>
          <p:spPr>
            <a:xfrm rot="18875896">
              <a:off x="9631321" y="4469018"/>
              <a:ext cx="1446214" cy="34507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+mj-ea"/>
                  <a:ea typeface="+mj-ea"/>
                </a:rPr>
                <a:t>华润赛美科</a:t>
              </a:r>
            </a:p>
          </p:txBody>
        </p:sp>
        <p:sp>
          <p:nvSpPr>
            <p:cNvPr id="16" name="矩形 15"/>
            <p:cNvSpPr/>
            <p:nvPr/>
          </p:nvSpPr>
          <p:spPr>
            <a:xfrm rot="4003811">
              <a:off x="7257055" y="4413151"/>
              <a:ext cx="1272928" cy="3126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latin typeface="+mj-ea"/>
                  <a:ea typeface="+mj-ea"/>
                </a:rPr>
                <a:t>天水华天</a:t>
              </a:r>
            </a:p>
          </p:txBody>
        </p:sp>
        <p:sp>
          <p:nvSpPr>
            <p:cNvPr id="17" name="矩形 16"/>
            <p:cNvSpPr/>
            <p:nvPr/>
          </p:nvSpPr>
          <p:spPr>
            <a:xfrm rot="2464465">
              <a:off x="8017456" y="5380859"/>
              <a:ext cx="1271766" cy="31418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latin typeface="+mj-ea"/>
                  <a:ea typeface="+mj-ea"/>
                </a:rPr>
                <a:t>江阴长电</a:t>
              </a:r>
            </a:p>
          </p:txBody>
        </p:sp>
        <p:sp>
          <p:nvSpPr>
            <p:cNvPr id="18" name="矩形 17"/>
            <p:cNvSpPr/>
            <p:nvPr/>
          </p:nvSpPr>
          <p:spPr>
            <a:xfrm rot="13806734">
              <a:off x="10460773" y="2640606"/>
              <a:ext cx="1272928" cy="3142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latin typeface="+mj-ea"/>
                  <a:ea typeface="+mj-ea"/>
                </a:rPr>
                <a:t>无锡新洁能</a:t>
              </a:r>
            </a:p>
          </p:txBody>
        </p:sp>
        <p:sp>
          <p:nvSpPr>
            <p:cNvPr id="19" name="矩形 18"/>
            <p:cNvSpPr/>
            <p:nvPr/>
          </p:nvSpPr>
          <p:spPr>
            <a:xfrm rot="17640656">
              <a:off x="10621971" y="4628544"/>
              <a:ext cx="1271309" cy="3142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latin typeface="+mj-ea"/>
                  <a:ea typeface="+mj-ea"/>
                </a:rPr>
                <a:t>无锡域凯</a:t>
              </a:r>
            </a:p>
          </p:txBody>
        </p:sp>
        <p:sp>
          <p:nvSpPr>
            <p:cNvPr id="20" name="矩形 19"/>
            <p:cNvSpPr/>
            <p:nvPr/>
          </p:nvSpPr>
          <p:spPr>
            <a:xfrm rot="19668870">
              <a:off x="9914574" y="5374381"/>
              <a:ext cx="1271767" cy="31418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latin typeface="+mj-ea"/>
                  <a:ea typeface="+mj-ea"/>
                </a:rPr>
                <a:t>无锡威泰</a:t>
              </a:r>
            </a:p>
          </p:txBody>
        </p:sp>
        <p:sp>
          <p:nvSpPr>
            <p:cNvPr id="21" name="矩形 20"/>
            <p:cNvSpPr/>
            <p:nvPr/>
          </p:nvSpPr>
          <p:spPr>
            <a:xfrm rot="9782531">
              <a:off x="8582865" y="1949136"/>
              <a:ext cx="837584" cy="31418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400" dirty="0">
                  <a:latin typeface="+mj-ea"/>
                  <a:ea typeface="+mj-ea"/>
                </a:rPr>
                <a:t>TSMC</a:t>
              </a:r>
              <a:endParaRPr lang="zh-CN" altLang="en-US" sz="1400" dirty="0">
                <a:latin typeface="+mj-ea"/>
                <a:ea typeface="+mj-ea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6843246">
              <a:off x="7288629" y="3084350"/>
              <a:ext cx="1170899" cy="3126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400" dirty="0" err="1">
                  <a:latin typeface="+mj-ea"/>
                  <a:ea typeface="+mj-ea"/>
                </a:rPr>
                <a:t>TowerJazz</a:t>
              </a:r>
              <a:endParaRPr lang="zh-CN" altLang="en-US" sz="1400" dirty="0">
                <a:latin typeface="+mj-ea"/>
                <a:ea typeface="+mj-ea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 rot="8469831">
              <a:off x="8017456" y="2352392"/>
              <a:ext cx="729038" cy="31418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400" dirty="0">
                  <a:latin typeface="+mj-ea"/>
                  <a:ea typeface="+mj-ea"/>
                </a:rPr>
                <a:t>UMC</a:t>
              </a:r>
              <a:endParaRPr lang="zh-CN" altLang="en-US" sz="1400" dirty="0">
                <a:latin typeface="+mj-ea"/>
                <a:ea typeface="+mj-ea"/>
              </a:endParaRPr>
            </a:p>
          </p:txBody>
        </p:sp>
      </p:grpSp>
      <p:grpSp>
        <p:nvGrpSpPr>
          <p:cNvPr id="26627" name="组合 50"/>
          <p:cNvGrpSpPr>
            <a:grpSpLocks/>
          </p:cNvGrpSpPr>
          <p:nvPr/>
        </p:nvGrpSpPr>
        <p:grpSpPr bwMode="auto">
          <a:xfrm>
            <a:off x="6688138" y="4286250"/>
            <a:ext cx="2273300" cy="1176338"/>
            <a:chOff x="6357950" y="3813180"/>
            <a:chExt cx="2100619" cy="1199981"/>
          </a:xfrm>
        </p:grpSpPr>
        <p:sp>
          <p:nvSpPr>
            <p:cNvPr id="33" name="椭圆 32"/>
            <p:cNvSpPr/>
            <p:nvPr/>
          </p:nvSpPr>
          <p:spPr>
            <a:xfrm>
              <a:off x="6370950" y="3884619"/>
              <a:ext cx="214314" cy="214315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6357950" y="4307402"/>
              <a:ext cx="214314" cy="21431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6357950" y="4739168"/>
              <a:ext cx="214314" cy="21431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624928" y="3813180"/>
              <a:ext cx="1235141" cy="3449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dirty="0">
                  <a:latin typeface="+mj-ea"/>
                  <a:ea typeface="+mj-ea"/>
                </a:rPr>
                <a:t>矽威供应链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6595590" y="4229368"/>
              <a:ext cx="1862979" cy="3449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dirty="0">
                  <a:latin typeface="+mj-ea"/>
                  <a:ea typeface="+mj-ea"/>
                </a:rPr>
                <a:t>华润微产业链资源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6595590" y="4668227"/>
              <a:ext cx="1862979" cy="3449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dirty="0">
                  <a:latin typeface="+mj-ea"/>
                  <a:ea typeface="+mj-ea"/>
                </a:rPr>
                <a:t>外部补充供应资源</a:t>
              </a:r>
            </a:p>
          </p:txBody>
        </p:sp>
      </p:grpSp>
      <p:cxnSp>
        <p:nvCxnSpPr>
          <p:cNvPr id="39" name="直接连接符 38"/>
          <p:cNvCxnSpPr/>
          <p:nvPr/>
        </p:nvCxnSpPr>
        <p:spPr>
          <a:xfrm rot="5400000">
            <a:off x="190500" y="5851525"/>
            <a:ext cx="1049338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784225" y="5326063"/>
            <a:ext cx="693738" cy="396875"/>
          </a:xfrm>
          <a:prstGeom prst="rect">
            <a:avLst/>
          </a:prstGeom>
        </p:spPr>
        <p:txBody>
          <a:bodyPr wrap="none" lIns="89611" tIns="44806" rIns="89611" bIns="44806">
            <a:spAutoFit/>
          </a:bodyPr>
          <a:lstStyle/>
          <a:p>
            <a:pPr>
              <a:defRPr/>
            </a:pPr>
            <a:r>
              <a:rPr lang="zh-CN" altLang="en-US" sz="2000" b="1" dirty="0">
                <a:latin typeface="+mj-ea"/>
                <a:ea typeface="+mj-ea"/>
              </a:rPr>
              <a:t>注：</a:t>
            </a:r>
          </a:p>
        </p:txBody>
      </p:sp>
      <p:sp>
        <p:nvSpPr>
          <p:cNvPr id="41" name="矩形 40"/>
          <p:cNvSpPr/>
          <p:nvPr/>
        </p:nvSpPr>
        <p:spPr>
          <a:xfrm>
            <a:off x="784225" y="5605463"/>
            <a:ext cx="7772400" cy="736600"/>
          </a:xfrm>
          <a:prstGeom prst="rect">
            <a:avLst/>
          </a:prstGeom>
        </p:spPr>
        <p:txBody>
          <a:bodyPr lIns="89611" tIns="44806" rIns="89611" bIns="44806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dirty="0">
                <a:latin typeface="+mj-ea"/>
                <a:ea typeface="+mj-ea"/>
              </a:rPr>
              <a:t>矽威采用微电子全产业链的优势</a:t>
            </a:r>
            <a:endParaRPr lang="en-US" altLang="zh-CN" sz="1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400" dirty="0">
                <a:latin typeface="+mj-ea"/>
                <a:ea typeface="+mj-ea"/>
              </a:rPr>
              <a:t>外部多源的供应资源，则是矽威生产独特产品的有效补充</a:t>
            </a:r>
          </a:p>
        </p:txBody>
      </p:sp>
      <p:sp>
        <p:nvSpPr>
          <p:cNvPr id="42" name="TextBox 2"/>
          <p:cNvSpPr txBox="1">
            <a:spLocks noChangeArrowheads="1"/>
          </p:cNvSpPr>
          <p:nvPr/>
        </p:nvSpPr>
        <p:spPr bwMode="auto">
          <a:xfrm>
            <a:off x="214313" y="285750"/>
            <a:ext cx="70008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+mj-ea"/>
                <a:ea typeface="+mj-ea"/>
              </a:rPr>
              <a:t>华润矽威的供应链伙伴</a:t>
            </a:r>
            <a:endParaRPr lang="en-US" altLang="zh-CN" sz="2800" b="1" dirty="0">
              <a:latin typeface="+mj-ea"/>
              <a:ea typeface="+mj-ea"/>
            </a:endParaRPr>
          </a:p>
        </p:txBody>
      </p:sp>
      <p:sp>
        <p:nvSpPr>
          <p:cNvPr id="26632" name="Rectangle 3" descr="单个小人3"/>
          <p:cNvSpPr>
            <a:spLocks noGrp="1" noChangeAspect="1" noChangeArrowheads="1"/>
          </p:cNvSpPr>
          <p:nvPr isPhoto="1"/>
        </p:nvSpPr>
        <p:spPr bwMode="auto">
          <a:xfrm>
            <a:off x="41275" y="928688"/>
            <a:ext cx="2316163" cy="2571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6633" name="TextBox 44"/>
          <p:cNvSpPr txBox="1">
            <a:spLocks noChangeArrowheads="1"/>
          </p:cNvSpPr>
          <p:nvPr/>
        </p:nvSpPr>
        <p:spPr bwMode="auto">
          <a:xfrm>
            <a:off x="1112838" y="928688"/>
            <a:ext cx="5745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2312FA"/>
                </a:solidFill>
              </a:rPr>
              <a:t>IDM=</a:t>
            </a:r>
            <a:r>
              <a:rPr lang="zh-CN" altLang="en-US" sz="2800" b="1" i="1">
                <a:solidFill>
                  <a:srgbClr val="2312FA"/>
                </a:solidFill>
              </a:rPr>
              <a:t>设计</a:t>
            </a:r>
            <a:r>
              <a:rPr lang="en-US" altLang="zh-CN" sz="2800" b="1" i="1">
                <a:solidFill>
                  <a:srgbClr val="2312FA"/>
                </a:solidFill>
              </a:rPr>
              <a:t>+</a:t>
            </a:r>
            <a:r>
              <a:rPr lang="zh-CN" altLang="en-US" sz="2800" b="1" i="1">
                <a:solidFill>
                  <a:srgbClr val="2312FA"/>
                </a:solidFill>
              </a:rPr>
              <a:t>生产</a:t>
            </a:r>
            <a:r>
              <a:rPr lang="en-US" altLang="zh-CN" sz="2800" b="1" i="1">
                <a:solidFill>
                  <a:srgbClr val="2312FA"/>
                </a:solidFill>
              </a:rPr>
              <a:t>+</a:t>
            </a:r>
            <a:r>
              <a:rPr lang="zh-CN" altLang="en-US" sz="2800" b="1" i="1">
                <a:solidFill>
                  <a:srgbClr val="2312FA"/>
                </a:solidFill>
              </a:rPr>
              <a:t>销售</a:t>
            </a:r>
            <a:r>
              <a:rPr lang="en-US" altLang="zh-CN" sz="2800" b="1" i="1">
                <a:solidFill>
                  <a:srgbClr val="2312FA"/>
                </a:solidFill>
              </a:rPr>
              <a:t>+</a:t>
            </a:r>
            <a:r>
              <a:rPr lang="zh-CN" altLang="en-US" sz="2800" b="1" i="1">
                <a:solidFill>
                  <a:srgbClr val="2312FA"/>
                </a:solidFill>
              </a:rPr>
              <a:t>支持</a:t>
            </a:r>
          </a:p>
        </p:txBody>
      </p:sp>
      <p:sp>
        <p:nvSpPr>
          <p:cNvPr id="43" name="灯片编号占位符 3"/>
          <p:cNvSpPr txBox="1">
            <a:spLocks/>
          </p:cNvSpPr>
          <p:nvPr/>
        </p:nvSpPr>
        <p:spPr bwMode="auto">
          <a:xfrm>
            <a:off x="4367213" y="6492875"/>
            <a:ext cx="2133600" cy="222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1EFF26-810A-4F99-9B56-F94F9CE2246B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Calibri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宋体" charset="-122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78"/>
          <p:cNvSpPr>
            <a:spLocks noChangeArrowheads="1"/>
          </p:cNvSpPr>
          <p:nvPr/>
        </p:nvSpPr>
        <p:spPr bwMode="auto">
          <a:xfrm>
            <a:off x="2786063" y="3929063"/>
            <a:ext cx="4643437" cy="257175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DBDBDB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华文细黑" pitchFamily="2" charset="-122"/>
            </a:endParaRPr>
          </a:p>
        </p:txBody>
      </p:sp>
      <p:sp>
        <p:nvSpPr>
          <p:cNvPr id="12290" name="灯片编号占位符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7F41B9D-4642-47FB-82E2-9A6472A16DB5}" type="slidenum">
              <a:rPr lang="zh-CN" altLang="en-US"/>
              <a:pPr/>
              <a:t>2</a:t>
            </a:fld>
            <a:endParaRPr lang="en-US" altLang="zh-CN"/>
          </a:p>
        </p:txBody>
      </p:sp>
      <p:grpSp>
        <p:nvGrpSpPr>
          <p:cNvPr id="12291" name="Group 163"/>
          <p:cNvGrpSpPr>
            <a:grpSpLocks/>
          </p:cNvGrpSpPr>
          <p:nvPr/>
        </p:nvGrpSpPr>
        <p:grpSpPr bwMode="auto">
          <a:xfrm>
            <a:off x="142875" y="1000125"/>
            <a:ext cx="4071938" cy="2368550"/>
            <a:chOff x="993" y="1464"/>
            <a:chExt cx="1079" cy="754"/>
          </a:xfrm>
        </p:grpSpPr>
        <p:sp>
          <p:nvSpPr>
            <p:cNvPr id="6" name="Rektangel 3"/>
            <p:cNvSpPr/>
            <p:nvPr/>
          </p:nvSpPr>
          <p:spPr>
            <a:xfrm>
              <a:off x="1000" y="1504"/>
              <a:ext cx="1071" cy="713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 w="25400" cap="flat" cmpd="sng" algn="ctr">
              <a:noFill/>
              <a:prstDash val="solid"/>
            </a:ln>
            <a:effectLst>
              <a:softEdge rad="63500"/>
            </a:effectLst>
          </p:spPr>
          <p:txBody>
            <a:bodyPr anchor="ctr"/>
            <a:lstStyle/>
            <a:p>
              <a:pPr algn="ctr">
                <a:defRPr/>
              </a:pPr>
              <a:endParaRPr lang="en-US" altLang="zh-CN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7" name="Rectangle 167"/>
            <p:cNvSpPr>
              <a:spLocks noChangeArrowheads="1"/>
            </p:cNvSpPr>
            <p:nvPr/>
          </p:nvSpPr>
          <p:spPr bwMode="auto">
            <a:xfrm>
              <a:off x="993" y="1464"/>
              <a:ext cx="1058" cy="728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DBDBDB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</p:grpSp>
      <p:grpSp>
        <p:nvGrpSpPr>
          <p:cNvPr id="12292" name="Group 159"/>
          <p:cNvGrpSpPr>
            <a:grpSpLocks/>
          </p:cNvGrpSpPr>
          <p:nvPr/>
        </p:nvGrpSpPr>
        <p:grpSpPr bwMode="auto">
          <a:xfrm>
            <a:off x="287338" y="3711575"/>
            <a:ext cx="8713787" cy="569913"/>
            <a:chOff x="200" y="2551"/>
            <a:chExt cx="5489" cy="359"/>
          </a:xfrm>
        </p:grpSpPr>
        <p:sp>
          <p:nvSpPr>
            <p:cNvPr id="9" name="AutoShape 108"/>
            <p:cNvSpPr>
              <a:spLocks noChangeArrowheads="1"/>
            </p:cNvSpPr>
            <p:nvPr/>
          </p:nvSpPr>
          <p:spPr bwMode="auto">
            <a:xfrm>
              <a:off x="320" y="2635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10" name="AutoShape 109"/>
            <p:cNvSpPr>
              <a:spLocks noChangeArrowheads="1"/>
            </p:cNvSpPr>
            <p:nvPr/>
          </p:nvSpPr>
          <p:spPr bwMode="auto">
            <a:xfrm>
              <a:off x="420" y="2635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11" name="AutoShape 110"/>
            <p:cNvSpPr>
              <a:spLocks noChangeArrowheads="1"/>
            </p:cNvSpPr>
            <p:nvPr/>
          </p:nvSpPr>
          <p:spPr bwMode="auto">
            <a:xfrm>
              <a:off x="520" y="2635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12" name="AutoShape 111"/>
            <p:cNvSpPr>
              <a:spLocks noChangeArrowheads="1"/>
            </p:cNvSpPr>
            <p:nvPr/>
          </p:nvSpPr>
          <p:spPr bwMode="auto">
            <a:xfrm>
              <a:off x="620" y="2635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13" name="AutoShape 112"/>
            <p:cNvSpPr>
              <a:spLocks noChangeArrowheads="1"/>
            </p:cNvSpPr>
            <p:nvPr/>
          </p:nvSpPr>
          <p:spPr bwMode="auto">
            <a:xfrm>
              <a:off x="819" y="2635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14" name="AutoShape 113"/>
            <p:cNvSpPr>
              <a:spLocks noChangeArrowheads="1"/>
            </p:cNvSpPr>
            <p:nvPr/>
          </p:nvSpPr>
          <p:spPr bwMode="auto">
            <a:xfrm>
              <a:off x="719" y="2629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15" name="AutoShape 114"/>
            <p:cNvSpPr>
              <a:spLocks noChangeArrowheads="1"/>
            </p:cNvSpPr>
            <p:nvPr/>
          </p:nvSpPr>
          <p:spPr bwMode="auto">
            <a:xfrm>
              <a:off x="919" y="2629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16" name="AutoShape 115"/>
            <p:cNvSpPr>
              <a:spLocks noChangeArrowheads="1"/>
            </p:cNvSpPr>
            <p:nvPr/>
          </p:nvSpPr>
          <p:spPr bwMode="auto">
            <a:xfrm>
              <a:off x="1019" y="2629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17" name="AutoShape 116"/>
            <p:cNvSpPr>
              <a:spLocks noChangeArrowheads="1"/>
            </p:cNvSpPr>
            <p:nvPr/>
          </p:nvSpPr>
          <p:spPr bwMode="auto">
            <a:xfrm>
              <a:off x="1218" y="2629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18" name="AutoShape 117"/>
            <p:cNvSpPr>
              <a:spLocks noChangeArrowheads="1"/>
            </p:cNvSpPr>
            <p:nvPr/>
          </p:nvSpPr>
          <p:spPr bwMode="auto">
            <a:xfrm>
              <a:off x="1418" y="2629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19" name="AutoShape 118"/>
            <p:cNvSpPr>
              <a:spLocks noChangeArrowheads="1"/>
            </p:cNvSpPr>
            <p:nvPr/>
          </p:nvSpPr>
          <p:spPr bwMode="auto">
            <a:xfrm>
              <a:off x="1118" y="2629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20" name="AutoShape 119"/>
            <p:cNvSpPr>
              <a:spLocks noChangeArrowheads="1"/>
            </p:cNvSpPr>
            <p:nvPr/>
          </p:nvSpPr>
          <p:spPr bwMode="auto">
            <a:xfrm>
              <a:off x="1318" y="2629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21" name="AutoShape 120"/>
            <p:cNvSpPr>
              <a:spLocks noChangeArrowheads="1"/>
            </p:cNvSpPr>
            <p:nvPr/>
          </p:nvSpPr>
          <p:spPr bwMode="auto">
            <a:xfrm>
              <a:off x="1517" y="2629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22" name="AutoShape 121"/>
            <p:cNvSpPr>
              <a:spLocks noChangeArrowheads="1"/>
            </p:cNvSpPr>
            <p:nvPr/>
          </p:nvSpPr>
          <p:spPr bwMode="auto">
            <a:xfrm>
              <a:off x="1617" y="2629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23" name="AutoShape 122"/>
            <p:cNvSpPr>
              <a:spLocks noChangeArrowheads="1"/>
            </p:cNvSpPr>
            <p:nvPr/>
          </p:nvSpPr>
          <p:spPr bwMode="auto">
            <a:xfrm>
              <a:off x="1717" y="2629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24" name="AutoShape 123"/>
            <p:cNvSpPr>
              <a:spLocks noChangeArrowheads="1"/>
            </p:cNvSpPr>
            <p:nvPr/>
          </p:nvSpPr>
          <p:spPr bwMode="auto">
            <a:xfrm>
              <a:off x="1817" y="2629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25" name="AutoShape 124"/>
            <p:cNvSpPr>
              <a:spLocks noChangeArrowheads="1"/>
            </p:cNvSpPr>
            <p:nvPr/>
          </p:nvSpPr>
          <p:spPr bwMode="auto">
            <a:xfrm>
              <a:off x="1916" y="2629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26" name="AutoShape 125"/>
            <p:cNvSpPr>
              <a:spLocks noChangeArrowheads="1"/>
            </p:cNvSpPr>
            <p:nvPr/>
          </p:nvSpPr>
          <p:spPr bwMode="auto">
            <a:xfrm>
              <a:off x="2016" y="2629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27" name="AutoShape 126"/>
            <p:cNvSpPr>
              <a:spLocks noChangeArrowheads="1"/>
            </p:cNvSpPr>
            <p:nvPr/>
          </p:nvSpPr>
          <p:spPr bwMode="auto">
            <a:xfrm>
              <a:off x="2116" y="2629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28" name="AutoShape 127"/>
            <p:cNvSpPr>
              <a:spLocks noChangeArrowheads="1"/>
            </p:cNvSpPr>
            <p:nvPr/>
          </p:nvSpPr>
          <p:spPr bwMode="auto">
            <a:xfrm>
              <a:off x="2215" y="2629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29" name="AutoShape 128"/>
            <p:cNvSpPr>
              <a:spLocks noChangeArrowheads="1"/>
            </p:cNvSpPr>
            <p:nvPr/>
          </p:nvSpPr>
          <p:spPr bwMode="auto">
            <a:xfrm>
              <a:off x="2308" y="2631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30" name="AutoShape 129"/>
            <p:cNvSpPr>
              <a:spLocks noChangeArrowheads="1"/>
            </p:cNvSpPr>
            <p:nvPr/>
          </p:nvSpPr>
          <p:spPr bwMode="auto">
            <a:xfrm>
              <a:off x="2408" y="2631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31" name="AutoShape 130"/>
            <p:cNvSpPr>
              <a:spLocks noChangeArrowheads="1"/>
            </p:cNvSpPr>
            <p:nvPr/>
          </p:nvSpPr>
          <p:spPr bwMode="auto">
            <a:xfrm>
              <a:off x="2508" y="2631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32" name="AutoShape 131"/>
            <p:cNvSpPr>
              <a:spLocks noChangeArrowheads="1"/>
            </p:cNvSpPr>
            <p:nvPr/>
          </p:nvSpPr>
          <p:spPr bwMode="auto">
            <a:xfrm>
              <a:off x="2608" y="2631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33" name="AutoShape 132"/>
            <p:cNvSpPr>
              <a:spLocks noChangeArrowheads="1"/>
            </p:cNvSpPr>
            <p:nvPr/>
          </p:nvSpPr>
          <p:spPr bwMode="auto">
            <a:xfrm>
              <a:off x="2807" y="2631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34" name="AutoShape 133"/>
            <p:cNvSpPr>
              <a:spLocks noChangeArrowheads="1"/>
            </p:cNvSpPr>
            <p:nvPr/>
          </p:nvSpPr>
          <p:spPr bwMode="auto">
            <a:xfrm>
              <a:off x="2707" y="2625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35" name="AutoShape 134"/>
            <p:cNvSpPr>
              <a:spLocks noChangeArrowheads="1"/>
            </p:cNvSpPr>
            <p:nvPr/>
          </p:nvSpPr>
          <p:spPr bwMode="auto">
            <a:xfrm>
              <a:off x="2907" y="2625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36" name="AutoShape 135"/>
            <p:cNvSpPr>
              <a:spLocks noChangeArrowheads="1"/>
            </p:cNvSpPr>
            <p:nvPr/>
          </p:nvSpPr>
          <p:spPr bwMode="auto">
            <a:xfrm>
              <a:off x="3007" y="2625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37" name="AutoShape 136"/>
            <p:cNvSpPr>
              <a:spLocks noChangeArrowheads="1"/>
            </p:cNvSpPr>
            <p:nvPr/>
          </p:nvSpPr>
          <p:spPr bwMode="auto">
            <a:xfrm>
              <a:off x="3206" y="2625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38" name="AutoShape 137"/>
            <p:cNvSpPr>
              <a:spLocks noChangeArrowheads="1"/>
            </p:cNvSpPr>
            <p:nvPr/>
          </p:nvSpPr>
          <p:spPr bwMode="auto">
            <a:xfrm>
              <a:off x="3406" y="2625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39" name="AutoShape 138"/>
            <p:cNvSpPr>
              <a:spLocks noChangeArrowheads="1"/>
            </p:cNvSpPr>
            <p:nvPr/>
          </p:nvSpPr>
          <p:spPr bwMode="auto">
            <a:xfrm>
              <a:off x="3106" y="2625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40" name="AutoShape 139"/>
            <p:cNvSpPr>
              <a:spLocks noChangeArrowheads="1"/>
            </p:cNvSpPr>
            <p:nvPr/>
          </p:nvSpPr>
          <p:spPr bwMode="auto">
            <a:xfrm>
              <a:off x="3306" y="2625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41" name="AutoShape 140"/>
            <p:cNvSpPr>
              <a:spLocks noChangeArrowheads="1"/>
            </p:cNvSpPr>
            <p:nvPr/>
          </p:nvSpPr>
          <p:spPr bwMode="auto">
            <a:xfrm>
              <a:off x="3505" y="2625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42" name="AutoShape 141"/>
            <p:cNvSpPr>
              <a:spLocks noChangeArrowheads="1"/>
            </p:cNvSpPr>
            <p:nvPr/>
          </p:nvSpPr>
          <p:spPr bwMode="auto">
            <a:xfrm>
              <a:off x="3605" y="2625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43" name="AutoShape 142"/>
            <p:cNvSpPr>
              <a:spLocks noChangeArrowheads="1"/>
            </p:cNvSpPr>
            <p:nvPr/>
          </p:nvSpPr>
          <p:spPr bwMode="auto">
            <a:xfrm>
              <a:off x="3705" y="2625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44" name="AutoShape 143"/>
            <p:cNvSpPr>
              <a:spLocks noChangeArrowheads="1"/>
            </p:cNvSpPr>
            <p:nvPr/>
          </p:nvSpPr>
          <p:spPr bwMode="auto">
            <a:xfrm>
              <a:off x="3805" y="2625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45" name="AutoShape 144"/>
            <p:cNvSpPr>
              <a:spLocks noChangeArrowheads="1"/>
            </p:cNvSpPr>
            <p:nvPr/>
          </p:nvSpPr>
          <p:spPr bwMode="auto">
            <a:xfrm>
              <a:off x="3904" y="2625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46" name="AutoShape 145"/>
            <p:cNvSpPr>
              <a:spLocks noChangeArrowheads="1"/>
            </p:cNvSpPr>
            <p:nvPr/>
          </p:nvSpPr>
          <p:spPr bwMode="auto">
            <a:xfrm>
              <a:off x="4004" y="2625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47" name="AutoShape 146"/>
            <p:cNvSpPr>
              <a:spLocks noChangeArrowheads="1"/>
            </p:cNvSpPr>
            <p:nvPr/>
          </p:nvSpPr>
          <p:spPr bwMode="auto">
            <a:xfrm>
              <a:off x="4104" y="2625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48" name="AutoShape 147"/>
            <p:cNvSpPr>
              <a:spLocks noChangeArrowheads="1"/>
            </p:cNvSpPr>
            <p:nvPr/>
          </p:nvSpPr>
          <p:spPr bwMode="auto">
            <a:xfrm>
              <a:off x="4203" y="2625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49" name="AutoShape 148"/>
            <p:cNvSpPr>
              <a:spLocks noChangeArrowheads="1"/>
            </p:cNvSpPr>
            <p:nvPr/>
          </p:nvSpPr>
          <p:spPr bwMode="auto">
            <a:xfrm>
              <a:off x="4400" y="2620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50" name="AutoShape 149"/>
            <p:cNvSpPr>
              <a:spLocks noChangeArrowheads="1"/>
            </p:cNvSpPr>
            <p:nvPr/>
          </p:nvSpPr>
          <p:spPr bwMode="auto">
            <a:xfrm>
              <a:off x="4300" y="2620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51" name="AutoShape 150"/>
            <p:cNvSpPr>
              <a:spLocks noChangeArrowheads="1"/>
            </p:cNvSpPr>
            <p:nvPr/>
          </p:nvSpPr>
          <p:spPr bwMode="auto">
            <a:xfrm>
              <a:off x="4499" y="2620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52" name="AutoShape 151"/>
            <p:cNvSpPr>
              <a:spLocks noChangeArrowheads="1"/>
            </p:cNvSpPr>
            <p:nvPr/>
          </p:nvSpPr>
          <p:spPr bwMode="auto">
            <a:xfrm>
              <a:off x="4599" y="2620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53" name="AutoShape 152"/>
            <p:cNvSpPr>
              <a:spLocks noChangeArrowheads="1"/>
            </p:cNvSpPr>
            <p:nvPr/>
          </p:nvSpPr>
          <p:spPr bwMode="auto">
            <a:xfrm>
              <a:off x="4699" y="2620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54" name="AutoShape 153"/>
            <p:cNvSpPr>
              <a:spLocks noChangeArrowheads="1"/>
            </p:cNvSpPr>
            <p:nvPr/>
          </p:nvSpPr>
          <p:spPr bwMode="auto">
            <a:xfrm>
              <a:off x="4799" y="2620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55" name="AutoShape 154"/>
            <p:cNvSpPr>
              <a:spLocks noChangeArrowheads="1"/>
            </p:cNvSpPr>
            <p:nvPr/>
          </p:nvSpPr>
          <p:spPr bwMode="auto">
            <a:xfrm>
              <a:off x="4898" y="2620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56" name="AutoShape 155"/>
            <p:cNvSpPr>
              <a:spLocks noChangeArrowheads="1"/>
            </p:cNvSpPr>
            <p:nvPr/>
          </p:nvSpPr>
          <p:spPr bwMode="auto">
            <a:xfrm>
              <a:off x="4998" y="2620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57" name="AutoShape 156"/>
            <p:cNvSpPr>
              <a:spLocks noChangeArrowheads="1"/>
            </p:cNvSpPr>
            <p:nvPr/>
          </p:nvSpPr>
          <p:spPr bwMode="auto">
            <a:xfrm>
              <a:off x="5098" y="2620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58" name="AutoShape 157"/>
            <p:cNvSpPr>
              <a:spLocks noChangeArrowheads="1"/>
            </p:cNvSpPr>
            <p:nvPr/>
          </p:nvSpPr>
          <p:spPr bwMode="auto">
            <a:xfrm>
              <a:off x="5197" y="2620"/>
              <a:ext cx="133" cy="247"/>
            </a:xfrm>
            <a:prstGeom prst="chevron">
              <a:avLst>
                <a:gd name="adj" fmla="val 51130"/>
              </a:avLst>
            </a:prstGeom>
            <a:solidFill>
              <a:srgbClr val="EAEAE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59" name="Rectangle 158"/>
            <p:cNvSpPr>
              <a:spLocks noChangeArrowheads="1"/>
            </p:cNvSpPr>
            <p:nvPr/>
          </p:nvSpPr>
          <p:spPr bwMode="auto">
            <a:xfrm rot="10800000">
              <a:off x="200" y="2551"/>
              <a:ext cx="5489" cy="359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</p:grpSp>
      <p:grpSp>
        <p:nvGrpSpPr>
          <p:cNvPr id="12293" name="Group 161"/>
          <p:cNvGrpSpPr>
            <a:grpSpLocks/>
          </p:cNvGrpSpPr>
          <p:nvPr/>
        </p:nvGrpSpPr>
        <p:grpSpPr bwMode="auto">
          <a:xfrm>
            <a:off x="465138" y="3438525"/>
            <a:ext cx="7953375" cy="415925"/>
            <a:chOff x="312" y="2331"/>
            <a:chExt cx="5010" cy="262"/>
          </a:xfrm>
        </p:grpSpPr>
        <p:sp>
          <p:nvSpPr>
            <p:cNvPr id="61" name="AutoShape 54"/>
            <p:cNvSpPr>
              <a:spLocks noChangeArrowheads="1"/>
            </p:cNvSpPr>
            <p:nvPr/>
          </p:nvSpPr>
          <p:spPr bwMode="auto">
            <a:xfrm>
              <a:off x="312" y="2346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FF6600"/>
                </a:gs>
                <a:gs pos="50000">
                  <a:srgbClr val="FFCC00"/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62" name="AutoShape 55"/>
            <p:cNvSpPr>
              <a:spLocks noChangeArrowheads="1"/>
            </p:cNvSpPr>
            <p:nvPr/>
          </p:nvSpPr>
          <p:spPr bwMode="auto">
            <a:xfrm>
              <a:off x="412" y="2346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63" name="AutoShape 56"/>
            <p:cNvSpPr>
              <a:spLocks noChangeArrowheads="1"/>
            </p:cNvSpPr>
            <p:nvPr/>
          </p:nvSpPr>
          <p:spPr bwMode="auto">
            <a:xfrm>
              <a:off x="512" y="2346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64" name="AutoShape 57"/>
            <p:cNvSpPr>
              <a:spLocks noChangeArrowheads="1"/>
            </p:cNvSpPr>
            <p:nvPr/>
          </p:nvSpPr>
          <p:spPr bwMode="auto">
            <a:xfrm>
              <a:off x="612" y="2346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65" name="AutoShape 58"/>
            <p:cNvSpPr>
              <a:spLocks noChangeArrowheads="1"/>
            </p:cNvSpPr>
            <p:nvPr/>
          </p:nvSpPr>
          <p:spPr bwMode="auto">
            <a:xfrm>
              <a:off x="811" y="2346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66" name="AutoShape 59"/>
            <p:cNvSpPr>
              <a:spLocks noChangeArrowheads="1"/>
            </p:cNvSpPr>
            <p:nvPr/>
          </p:nvSpPr>
          <p:spPr bwMode="auto">
            <a:xfrm>
              <a:off x="711" y="2340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67" name="AutoShape 60"/>
            <p:cNvSpPr>
              <a:spLocks noChangeArrowheads="1"/>
            </p:cNvSpPr>
            <p:nvPr/>
          </p:nvSpPr>
          <p:spPr bwMode="auto">
            <a:xfrm>
              <a:off x="911" y="2340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68" name="AutoShape 61"/>
            <p:cNvSpPr>
              <a:spLocks noChangeArrowheads="1"/>
            </p:cNvSpPr>
            <p:nvPr/>
          </p:nvSpPr>
          <p:spPr bwMode="auto">
            <a:xfrm>
              <a:off x="1011" y="2340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69" name="AutoShape 62"/>
            <p:cNvSpPr>
              <a:spLocks noChangeArrowheads="1"/>
            </p:cNvSpPr>
            <p:nvPr/>
          </p:nvSpPr>
          <p:spPr bwMode="auto">
            <a:xfrm>
              <a:off x="1210" y="2340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70" name="AutoShape 63"/>
            <p:cNvSpPr>
              <a:spLocks noChangeArrowheads="1"/>
            </p:cNvSpPr>
            <p:nvPr/>
          </p:nvSpPr>
          <p:spPr bwMode="auto">
            <a:xfrm>
              <a:off x="1410" y="2340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71" name="AutoShape 64"/>
            <p:cNvSpPr>
              <a:spLocks noChangeArrowheads="1"/>
            </p:cNvSpPr>
            <p:nvPr/>
          </p:nvSpPr>
          <p:spPr bwMode="auto">
            <a:xfrm>
              <a:off x="1110" y="2340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72" name="AutoShape 65"/>
            <p:cNvSpPr>
              <a:spLocks noChangeArrowheads="1"/>
            </p:cNvSpPr>
            <p:nvPr/>
          </p:nvSpPr>
          <p:spPr bwMode="auto">
            <a:xfrm>
              <a:off x="1310" y="2340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73" name="AutoShape 66"/>
            <p:cNvSpPr>
              <a:spLocks noChangeArrowheads="1"/>
            </p:cNvSpPr>
            <p:nvPr/>
          </p:nvSpPr>
          <p:spPr bwMode="auto">
            <a:xfrm>
              <a:off x="1509" y="2340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74" name="AutoShape 67"/>
            <p:cNvSpPr>
              <a:spLocks noChangeArrowheads="1"/>
            </p:cNvSpPr>
            <p:nvPr/>
          </p:nvSpPr>
          <p:spPr bwMode="auto">
            <a:xfrm>
              <a:off x="1609" y="2340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FF6600"/>
                </a:gs>
                <a:gs pos="50000">
                  <a:srgbClr val="FFCC00"/>
                </a:gs>
                <a:gs pos="100000">
                  <a:srgbClr val="FF66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75" name="AutoShape 68"/>
            <p:cNvSpPr>
              <a:spLocks noChangeArrowheads="1"/>
            </p:cNvSpPr>
            <p:nvPr/>
          </p:nvSpPr>
          <p:spPr bwMode="auto">
            <a:xfrm>
              <a:off x="1709" y="2340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76" name="AutoShape 69"/>
            <p:cNvSpPr>
              <a:spLocks noChangeArrowheads="1"/>
            </p:cNvSpPr>
            <p:nvPr/>
          </p:nvSpPr>
          <p:spPr bwMode="auto">
            <a:xfrm>
              <a:off x="1809" y="2340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77" name="AutoShape 70"/>
            <p:cNvSpPr>
              <a:spLocks noChangeArrowheads="1"/>
            </p:cNvSpPr>
            <p:nvPr/>
          </p:nvSpPr>
          <p:spPr bwMode="auto">
            <a:xfrm>
              <a:off x="1908" y="2340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78" name="AutoShape 71"/>
            <p:cNvSpPr>
              <a:spLocks noChangeArrowheads="1"/>
            </p:cNvSpPr>
            <p:nvPr/>
          </p:nvSpPr>
          <p:spPr bwMode="auto">
            <a:xfrm>
              <a:off x="2008" y="2340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79" name="AutoShape 72"/>
            <p:cNvSpPr>
              <a:spLocks noChangeArrowheads="1"/>
            </p:cNvSpPr>
            <p:nvPr/>
          </p:nvSpPr>
          <p:spPr bwMode="auto">
            <a:xfrm>
              <a:off x="2108" y="2340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80" name="AutoShape 73"/>
            <p:cNvSpPr>
              <a:spLocks noChangeArrowheads="1"/>
            </p:cNvSpPr>
            <p:nvPr/>
          </p:nvSpPr>
          <p:spPr bwMode="auto">
            <a:xfrm>
              <a:off x="2207" y="2340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81" name="AutoShape 74"/>
            <p:cNvSpPr>
              <a:spLocks noChangeArrowheads="1"/>
            </p:cNvSpPr>
            <p:nvPr/>
          </p:nvSpPr>
          <p:spPr bwMode="auto">
            <a:xfrm>
              <a:off x="2300" y="2342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82" name="AutoShape 75"/>
            <p:cNvSpPr>
              <a:spLocks noChangeArrowheads="1"/>
            </p:cNvSpPr>
            <p:nvPr/>
          </p:nvSpPr>
          <p:spPr bwMode="auto">
            <a:xfrm>
              <a:off x="2400" y="2342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83" name="AutoShape 76"/>
            <p:cNvSpPr>
              <a:spLocks noChangeArrowheads="1"/>
            </p:cNvSpPr>
            <p:nvPr/>
          </p:nvSpPr>
          <p:spPr bwMode="auto">
            <a:xfrm>
              <a:off x="2500" y="2342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84" name="AutoShape 77"/>
            <p:cNvSpPr>
              <a:spLocks noChangeArrowheads="1"/>
            </p:cNvSpPr>
            <p:nvPr/>
          </p:nvSpPr>
          <p:spPr bwMode="auto">
            <a:xfrm>
              <a:off x="2600" y="2342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85" name="AutoShape 78"/>
            <p:cNvSpPr>
              <a:spLocks noChangeArrowheads="1"/>
            </p:cNvSpPr>
            <p:nvPr/>
          </p:nvSpPr>
          <p:spPr bwMode="auto">
            <a:xfrm>
              <a:off x="2799" y="2342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86" name="AutoShape 79"/>
            <p:cNvSpPr>
              <a:spLocks noChangeArrowheads="1"/>
            </p:cNvSpPr>
            <p:nvPr/>
          </p:nvSpPr>
          <p:spPr bwMode="auto">
            <a:xfrm>
              <a:off x="2699" y="2336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87" name="AutoShape 80"/>
            <p:cNvSpPr>
              <a:spLocks noChangeArrowheads="1"/>
            </p:cNvSpPr>
            <p:nvPr/>
          </p:nvSpPr>
          <p:spPr bwMode="auto">
            <a:xfrm>
              <a:off x="2899" y="2336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FF6600"/>
                </a:gs>
                <a:gs pos="50000">
                  <a:srgbClr val="FFCC00"/>
                </a:gs>
                <a:gs pos="100000">
                  <a:srgbClr val="FF66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88" name="AutoShape 81"/>
            <p:cNvSpPr>
              <a:spLocks noChangeArrowheads="1"/>
            </p:cNvSpPr>
            <p:nvPr/>
          </p:nvSpPr>
          <p:spPr bwMode="auto">
            <a:xfrm>
              <a:off x="2999" y="2336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89" name="AutoShape 82"/>
            <p:cNvSpPr>
              <a:spLocks noChangeArrowheads="1"/>
            </p:cNvSpPr>
            <p:nvPr/>
          </p:nvSpPr>
          <p:spPr bwMode="auto">
            <a:xfrm>
              <a:off x="3198" y="2336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90" name="AutoShape 83"/>
            <p:cNvSpPr>
              <a:spLocks noChangeArrowheads="1"/>
            </p:cNvSpPr>
            <p:nvPr/>
          </p:nvSpPr>
          <p:spPr bwMode="auto">
            <a:xfrm>
              <a:off x="3398" y="2336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91" name="AutoShape 84"/>
            <p:cNvSpPr>
              <a:spLocks noChangeArrowheads="1"/>
            </p:cNvSpPr>
            <p:nvPr/>
          </p:nvSpPr>
          <p:spPr bwMode="auto">
            <a:xfrm>
              <a:off x="3098" y="2336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92" name="AutoShape 85"/>
            <p:cNvSpPr>
              <a:spLocks noChangeArrowheads="1"/>
            </p:cNvSpPr>
            <p:nvPr/>
          </p:nvSpPr>
          <p:spPr bwMode="auto">
            <a:xfrm>
              <a:off x="3298" y="2336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93" name="AutoShape 86"/>
            <p:cNvSpPr>
              <a:spLocks noChangeArrowheads="1"/>
            </p:cNvSpPr>
            <p:nvPr/>
          </p:nvSpPr>
          <p:spPr bwMode="auto">
            <a:xfrm>
              <a:off x="3497" y="2336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94" name="AutoShape 87"/>
            <p:cNvSpPr>
              <a:spLocks noChangeArrowheads="1"/>
            </p:cNvSpPr>
            <p:nvPr/>
          </p:nvSpPr>
          <p:spPr bwMode="auto">
            <a:xfrm>
              <a:off x="3597" y="2336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95" name="AutoShape 88"/>
            <p:cNvSpPr>
              <a:spLocks noChangeArrowheads="1"/>
            </p:cNvSpPr>
            <p:nvPr/>
          </p:nvSpPr>
          <p:spPr bwMode="auto">
            <a:xfrm>
              <a:off x="3697" y="2336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96" name="AutoShape 89"/>
            <p:cNvSpPr>
              <a:spLocks noChangeArrowheads="1"/>
            </p:cNvSpPr>
            <p:nvPr/>
          </p:nvSpPr>
          <p:spPr bwMode="auto">
            <a:xfrm>
              <a:off x="3797" y="2336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97" name="AutoShape 90"/>
            <p:cNvSpPr>
              <a:spLocks noChangeArrowheads="1"/>
            </p:cNvSpPr>
            <p:nvPr/>
          </p:nvSpPr>
          <p:spPr bwMode="auto">
            <a:xfrm>
              <a:off x="3896" y="2336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98" name="AutoShape 91"/>
            <p:cNvSpPr>
              <a:spLocks noChangeArrowheads="1"/>
            </p:cNvSpPr>
            <p:nvPr/>
          </p:nvSpPr>
          <p:spPr bwMode="auto">
            <a:xfrm>
              <a:off x="3996" y="2336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99" name="AutoShape 92"/>
            <p:cNvSpPr>
              <a:spLocks noChangeArrowheads="1"/>
            </p:cNvSpPr>
            <p:nvPr/>
          </p:nvSpPr>
          <p:spPr bwMode="auto">
            <a:xfrm>
              <a:off x="4096" y="2336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100" name="AutoShape 93"/>
            <p:cNvSpPr>
              <a:spLocks noChangeArrowheads="1"/>
            </p:cNvSpPr>
            <p:nvPr/>
          </p:nvSpPr>
          <p:spPr bwMode="auto">
            <a:xfrm>
              <a:off x="4195" y="2336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FF6600"/>
                </a:gs>
                <a:gs pos="50000">
                  <a:srgbClr val="FFCC00"/>
                </a:gs>
                <a:gs pos="100000">
                  <a:srgbClr val="FF66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101" name="AutoShape 94"/>
            <p:cNvSpPr>
              <a:spLocks noChangeArrowheads="1"/>
            </p:cNvSpPr>
            <p:nvPr/>
          </p:nvSpPr>
          <p:spPr bwMode="auto">
            <a:xfrm>
              <a:off x="4392" y="2331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102" name="AutoShape 95"/>
            <p:cNvSpPr>
              <a:spLocks noChangeArrowheads="1"/>
            </p:cNvSpPr>
            <p:nvPr/>
          </p:nvSpPr>
          <p:spPr bwMode="auto">
            <a:xfrm>
              <a:off x="4292" y="2331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103" name="AutoShape 96"/>
            <p:cNvSpPr>
              <a:spLocks noChangeArrowheads="1"/>
            </p:cNvSpPr>
            <p:nvPr/>
          </p:nvSpPr>
          <p:spPr bwMode="auto">
            <a:xfrm>
              <a:off x="4491" y="2331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104" name="AutoShape 97"/>
            <p:cNvSpPr>
              <a:spLocks noChangeArrowheads="1"/>
            </p:cNvSpPr>
            <p:nvPr/>
          </p:nvSpPr>
          <p:spPr bwMode="auto">
            <a:xfrm>
              <a:off x="4591" y="2331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105" name="AutoShape 98"/>
            <p:cNvSpPr>
              <a:spLocks noChangeArrowheads="1"/>
            </p:cNvSpPr>
            <p:nvPr/>
          </p:nvSpPr>
          <p:spPr bwMode="auto">
            <a:xfrm>
              <a:off x="4691" y="2331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106" name="AutoShape 99"/>
            <p:cNvSpPr>
              <a:spLocks noChangeArrowheads="1"/>
            </p:cNvSpPr>
            <p:nvPr/>
          </p:nvSpPr>
          <p:spPr bwMode="auto">
            <a:xfrm>
              <a:off x="4791" y="2331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107" name="AutoShape 100"/>
            <p:cNvSpPr>
              <a:spLocks noChangeArrowheads="1"/>
            </p:cNvSpPr>
            <p:nvPr/>
          </p:nvSpPr>
          <p:spPr bwMode="auto">
            <a:xfrm>
              <a:off x="4890" y="2331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108" name="AutoShape 101"/>
            <p:cNvSpPr>
              <a:spLocks noChangeArrowheads="1"/>
            </p:cNvSpPr>
            <p:nvPr/>
          </p:nvSpPr>
          <p:spPr bwMode="auto">
            <a:xfrm>
              <a:off x="4990" y="2331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109" name="AutoShape 102"/>
            <p:cNvSpPr>
              <a:spLocks noChangeArrowheads="1"/>
            </p:cNvSpPr>
            <p:nvPr/>
          </p:nvSpPr>
          <p:spPr bwMode="auto">
            <a:xfrm>
              <a:off x="5090" y="2331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186594"/>
                </a:gs>
                <a:gs pos="50000">
                  <a:srgbClr val="7ABFEA"/>
                </a:gs>
                <a:gs pos="100000">
                  <a:srgbClr val="1865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  <p:sp>
          <p:nvSpPr>
            <p:cNvPr id="110" name="AutoShape 103"/>
            <p:cNvSpPr>
              <a:spLocks noChangeArrowheads="1"/>
            </p:cNvSpPr>
            <p:nvPr/>
          </p:nvSpPr>
          <p:spPr bwMode="auto">
            <a:xfrm>
              <a:off x="5189" y="2331"/>
              <a:ext cx="133" cy="247"/>
            </a:xfrm>
            <a:prstGeom prst="chevron">
              <a:avLst>
                <a:gd name="adj" fmla="val 51130"/>
              </a:avLst>
            </a:prstGeom>
            <a:gradFill rotWithShape="1">
              <a:gsLst>
                <a:gs pos="0">
                  <a:srgbClr val="FF6600"/>
                </a:gs>
                <a:gs pos="50000">
                  <a:srgbClr val="FFCC00"/>
                </a:gs>
                <a:gs pos="100000">
                  <a:srgbClr val="FF66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</p:grpSp>
      <p:sp>
        <p:nvSpPr>
          <p:cNvPr id="113" name="Line 170"/>
          <p:cNvSpPr>
            <a:spLocks noChangeShapeType="1"/>
          </p:cNvSpPr>
          <p:nvPr/>
        </p:nvSpPr>
        <p:spPr bwMode="auto">
          <a:xfrm>
            <a:off x="1601788" y="3336925"/>
            <a:ext cx="0" cy="112713"/>
          </a:xfrm>
          <a:prstGeom prst="line">
            <a:avLst/>
          </a:prstGeom>
          <a:noFill/>
          <a:ln w="28575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华文细黑" pitchFamily="2" charset="-122"/>
            </a:endParaRPr>
          </a:p>
        </p:txBody>
      </p:sp>
      <p:grpSp>
        <p:nvGrpSpPr>
          <p:cNvPr id="12295" name="Group 174"/>
          <p:cNvGrpSpPr>
            <a:grpSpLocks/>
          </p:cNvGrpSpPr>
          <p:nvPr/>
        </p:nvGrpSpPr>
        <p:grpSpPr bwMode="auto">
          <a:xfrm>
            <a:off x="4286250" y="1000125"/>
            <a:ext cx="4572000" cy="2370138"/>
            <a:chOff x="993" y="1464"/>
            <a:chExt cx="1079" cy="754"/>
          </a:xfrm>
        </p:grpSpPr>
        <p:sp>
          <p:nvSpPr>
            <p:cNvPr id="115" name="Rektangel 3"/>
            <p:cNvSpPr/>
            <p:nvPr/>
          </p:nvSpPr>
          <p:spPr>
            <a:xfrm>
              <a:off x="1000" y="1504"/>
              <a:ext cx="1071" cy="713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 w="25400" cap="flat" cmpd="sng" algn="ctr">
              <a:noFill/>
              <a:prstDash val="solid"/>
            </a:ln>
            <a:effectLst>
              <a:softEdge rad="63500"/>
            </a:effectLst>
          </p:spPr>
          <p:txBody>
            <a:bodyPr anchor="ctr"/>
            <a:lstStyle/>
            <a:p>
              <a:pPr algn="ctr">
                <a:defRPr/>
              </a:pPr>
              <a:endParaRPr lang="en-US" altLang="zh-CN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116" name="Rectangle 178"/>
            <p:cNvSpPr>
              <a:spLocks noChangeArrowheads="1"/>
            </p:cNvSpPr>
            <p:nvPr/>
          </p:nvSpPr>
          <p:spPr bwMode="auto">
            <a:xfrm>
              <a:off x="993" y="1464"/>
              <a:ext cx="1058" cy="728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100000">
                  <a:srgbClr val="DBDBDB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华文细黑" pitchFamily="2" charset="-122"/>
              </a:endParaRPr>
            </a:p>
          </p:txBody>
        </p:sp>
      </p:grpSp>
      <p:sp>
        <p:nvSpPr>
          <p:cNvPr id="118" name="Line 181"/>
          <p:cNvSpPr>
            <a:spLocks noChangeShapeType="1"/>
          </p:cNvSpPr>
          <p:nvPr/>
        </p:nvSpPr>
        <p:spPr bwMode="auto">
          <a:xfrm>
            <a:off x="5419725" y="3338513"/>
            <a:ext cx="0" cy="112712"/>
          </a:xfrm>
          <a:prstGeom prst="line">
            <a:avLst/>
          </a:prstGeom>
          <a:noFill/>
          <a:ln w="28575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华文细黑" pitchFamily="2" charset="-122"/>
            </a:endParaRPr>
          </a:p>
        </p:txBody>
      </p:sp>
      <p:sp>
        <p:nvSpPr>
          <p:cNvPr id="124" name="Line 190"/>
          <p:cNvSpPr>
            <a:spLocks noChangeShapeType="1"/>
          </p:cNvSpPr>
          <p:nvPr/>
        </p:nvSpPr>
        <p:spPr bwMode="auto">
          <a:xfrm>
            <a:off x="3395663" y="3870325"/>
            <a:ext cx="0" cy="468313"/>
          </a:xfrm>
          <a:prstGeom prst="line">
            <a:avLst/>
          </a:prstGeom>
          <a:noFill/>
          <a:ln w="28575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华文细黑" pitchFamily="2" charset="-122"/>
            </a:endParaRPr>
          </a:p>
        </p:txBody>
      </p:sp>
      <p:sp>
        <p:nvSpPr>
          <p:cNvPr id="130" name="Line 199"/>
          <p:cNvSpPr>
            <a:spLocks noChangeShapeType="1"/>
          </p:cNvSpPr>
          <p:nvPr/>
        </p:nvSpPr>
        <p:spPr bwMode="auto">
          <a:xfrm>
            <a:off x="7473950" y="3852863"/>
            <a:ext cx="0" cy="468312"/>
          </a:xfrm>
          <a:prstGeom prst="line">
            <a:avLst/>
          </a:prstGeom>
          <a:noFill/>
          <a:ln w="28575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华文细黑" pitchFamily="2" charset="-122"/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214313" y="285750"/>
            <a:ext cx="77152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+mj-ea"/>
                <a:ea typeface="+mj-ea"/>
              </a:rPr>
              <a:t>室内</a:t>
            </a:r>
            <a:r>
              <a:rPr lang="en-US" altLang="zh-CN" sz="2800" b="1" dirty="0">
                <a:latin typeface="+mj-ea"/>
                <a:ea typeface="+mj-ea"/>
              </a:rPr>
              <a:t>LED </a:t>
            </a:r>
            <a:r>
              <a:rPr lang="zh-CN" altLang="en-US" sz="2800" b="1" dirty="0">
                <a:latin typeface="+mj-ea"/>
                <a:ea typeface="+mj-ea"/>
              </a:rPr>
              <a:t>驱动发展</a:t>
            </a:r>
            <a:r>
              <a:rPr lang="en-US" altLang="zh-CN" sz="2800" b="1" dirty="0">
                <a:latin typeface="+mj-ea"/>
                <a:ea typeface="+mj-ea"/>
              </a:rPr>
              <a:t>---</a:t>
            </a:r>
            <a:r>
              <a:rPr lang="zh-CN" altLang="en-US" sz="2800" b="1" dirty="0">
                <a:latin typeface="+mj-ea"/>
                <a:ea typeface="+mj-ea"/>
              </a:rPr>
              <a:t>简约</a:t>
            </a:r>
          </a:p>
        </p:txBody>
      </p:sp>
      <p:pic>
        <p:nvPicPr>
          <p:cNvPr id="123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109663"/>
            <a:ext cx="3684588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1" name="Text Box 169"/>
          <p:cNvSpPr txBox="1">
            <a:spLocks noChangeArrowheads="1"/>
          </p:cNvSpPr>
          <p:nvPr/>
        </p:nvSpPr>
        <p:spPr bwMode="auto">
          <a:xfrm>
            <a:off x="1928813" y="2643188"/>
            <a:ext cx="203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ea typeface="微软雅黑" pitchFamily="34" charset="-122"/>
              </a:rPr>
              <a:t>隔离开关恒流</a:t>
            </a:r>
          </a:p>
        </p:txBody>
      </p:sp>
      <p:pic>
        <p:nvPicPr>
          <p:cNvPr id="1230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3929063"/>
            <a:ext cx="4300537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3" name="Text Box 169"/>
          <p:cNvSpPr txBox="1">
            <a:spLocks noChangeArrowheads="1"/>
          </p:cNvSpPr>
          <p:nvPr/>
        </p:nvSpPr>
        <p:spPr bwMode="auto">
          <a:xfrm>
            <a:off x="642938" y="5572125"/>
            <a:ext cx="23383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ea typeface="微软雅黑" pitchFamily="34" charset="-122"/>
              </a:rPr>
              <a:t>非隔离开关恒流</a:t>
            </a:r>
          </a:p>
        </p:txBody>
      </p:sp>
      <p:pic>
        <p:nvPicPr>
          <p:cNvPr id="1230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1071563"/>
            <a:ext cx="4267200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5" name="Text Box 169"/>
          <p:cNvSpPr txBox="1">
            <a:spLocks noChangeArrowheads="1"/>
          </p:cNvSpPr>
          <p:nvPr/>
        </p:nvSpPr>
        <p:spPr bwMode="auto">
          <a:xfrm>
            <a:off x="6215063" y="2609850"/>
            <a:ext cx="1416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ea typeface="微软雅黑" pitchFamily="34" charset="-122"/>
              </a:rPr>
              <a:t>线性恒流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5"/>
          <p:cNvGrpSpPr>
            <a:grpSpLocks/>
          </p:cNvGrpSpPr>
          <p:nvPr/>
        </p:nvGrpSpPr>
        <p:grpSpPr bwMode="auto">
          <a:xfrm>
            <a:off x="1454150" y="-285750"/>
            <a:ext cx="6819900" cy="4975225"/>
            <a:chOff x="0" y="0"/>
            <a:chExt cx="4296" cy="3134"/>
          </a:xfrm>
        </p:grpSpPr>
        <p:pic>
          <p:nvPicPr>
            <p:cNvPr id="27672" name="Picture 47" descr="16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52" y="860"/>
              <a:ext cx="768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3" name="Picture 49" descr="13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76" y="1100"/>
              <a:ext cx="954" cy="1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674" name="Group 8"/>
            <p:cNvGrpSpPr>
              <a:grpSpLocks/>
            </p:cNvGrpSpPr>
            <p:nvPr/>
          </p:nvGrpSpPr>
          <p:grpSpPr bwMode="auto">
            <a:xfrm>
              <a:off x="2" y="1161"/>
              <a:ext cx="4293" cy="1971"/>
              <a:chOff x="2" y="1243"/>
              <a:chExt cx="4312" cy="2109"/>
            </a:xfrm>
          </p:grpSpPr>
          <p:grpSp>
            <p:nvGrpSpPr>
              <p:cNvPr id="27683" name="AutoShape 3"/>
              <p:cNvGrpSpPr>
                <a:grpSpLocks/>
              </p:cNvGrpSpPr>
              <p:nvPr/>
            </p:nvGrpSpPr>
            <p:grpSpPr bwMode="auto">
              <a:xfrm>
                <a:off x="2" y="1243"/>
                <a:ext cx="4312" cy="2109"/>
                <a:chOff x="0" y="-648285"/>
                <a:chExt cx="6815328" cy="3130246"/>
              </a:xfrm>
            </p:grpSpPr>
            <p:pic>
              <p:nvPicPr>
                <p:cNvPr id="27693" name="AutoShape 3"/>
                <p:cNvPicPr>
                  <a:picLocks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815328" cy="24810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694" name="Text Box 8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134867" y="-648285"/>
                  <a:ext cx="6544578" cy="31302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7684" name="AutoShape 4"/>
              <p:cNvGrpSpPr>
                <a:grpSpLocks/>
              </p:cNvGrpSpPr>
              <p:nvPr/>
            </p:nvGrpSpPr>
            <p:grpSpPr bwMode="auto">
              <a:xfrm>
                <a:off x="306" y="1315"/>
                <a:ext cx="3664" cy="1791"/>
                <a:chOff x="0" y="-547525"/>
                <a:chExt cx="5791200" cy="2658263"/>
              </a:xfrm>
            </p:grpSpPr>
            <p:pic>
              <p:nvPicPr>
                <p:cNvPr id="27691" name="AutoShape 4"/>
                <p:cNvPicPr>
                  <a:picLocks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91200" cy="2109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692" name="Text Box 11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117763" y="-547525"/>
                  <a:ext cx="5558721" cy="2658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7685" name="AutoShape 5"/>
              <p:cNvGrpSpPr>
                <a:grpSpLocks/>
              </p:cNvGrpSpPr>
              <p:nvPr/>
            </p:nvGrpSpPr>
            <p:grpSpPr bwMode="auto">
              <a:xfrm>
                <a:off x="580" y="1329"/>
                <a:ext cx="3147" cy="1538"/>
                <a:chOff x="0" y="-471880"/>
                <a:chExt cx="4974336" cy="2282745"/>
              </a:xfrm>
            </p:grpSpPr>
            <p:pic>
              <p:nvPicPr>
                <p:cNvPr id="27689" name="AutoShape 5"/>
                <p:cNvPicPr>
                  <a:picLocks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4974336" cy="18105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690" name="Text Box 14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100655" y="-471880"/>
                  <a:ext cx="4774720" cy="22827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7686" name="AutoShape 6"/>
              <p:cNvGrpSpPr>
                <a:grpSpLocks/>
              </p:cNvGrpSpPr>
              <p:nvPr/>
            </p:nvGrpSpPr>
            <p:grpSpPr bwMode="auto">
              <a:xfrm>
                <a:off x="924" y="1467"/>
                <a:ext cx="2411" cy="1178"/>
                <a:chOff x="0" y="-360014"/>
                <a:chExt cx="3810000" cy="1749902"/>
              </a:xfrm>
            </p:grpSpPr>
            <p:pic>
              <p:nvPicPr>
                <p:cNvPr id="27687" name="AutoShape 6"/>
                <p:cNvPicPr>
                  <a:picLocks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810000" cy="1389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688" name="Text Box 17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79617" y="-360014"/>
                  <a:ext cx="3652682" cy="17469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7675" name="Group 13"/>
            <p:cNvGrpSpPr>
              <a:grpSpLocks/>
            </p:cNvGrpSpPr>
            <p:nvPr/>
          </p:nvGrpSpPr>
          <p:grpSpPr bwMode="auto">
            <a:xfrm>
              <a:off x="2232" y="1004"/>
              <a:ext cx="866" cy="910"/>
              <a:chOff x="0" y="0"/>
              <a:chExt cx="860" cy="796"/>
            </a:xfrm>
          </p:grpSpPr>
          <p:sp>
            <p:nvSpPr>
              <p:cNvPr id="27677" name="Freeform 41"/>
              <p:cNvSpPr>
                <a:spLocks/>
              </p:cNvSpPr>
              <p:nvPr/>
            </p:nvSpPr>
            <p:spPr bwMode="auto">
              <a:xfrm>
                <a:off x="85" y="613"/>
                <a:ext cx="335" cy="173"/>
              </a:xfrm>
              <a:custGeom>
                <a:avLst/>
                <a:gdLst>
                  <a:gd name="T0" fmla="*/ 0 w 335"/>
                  <a:gd name="T1" fmla="*/ 166 h 173"/>
                  <a:gd name="T2" fmla="*/ 58 w 335"/>
                  <a:gd name="T3" fmla="*/ 173 h 173"/>
                  <a:gd name="T4" fmla="*/ 297 w 335"/>
                  <a:gd name="T5" fmla="*/ 32 h 173"/>
                  <a:gd name="T6" fmla="*/ 289 w 335"/>
                  <a:gd name="T7" fmla="*/ 8 h 173"/>
                  <a:gd name="T8" fmla="*/ 223 w 335"/>
                  <a:gd name="T9" fmla="*/ 26 h 173"/>
                  <a:gd name="T10" fmla="*/ 0 w 335"/>
                  <a:gd name="T11" fmla="*/ 166 h 1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5"/>
                  <a:gd name="T19" fmla="*/ 0 h 173"/>
                  <a:gd name="T20" fmla="*/ 335 w 335"/>
                  <a:gd name="T21" fmla="*/ 173 h 1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5" h="173">
                    <a:moveTo>
                      <a:pt x="0" y="166"/>
                    </a:moveTo>
                    <a:lnTo>
                      <a:pt x="58" y="173"/>
                    </a:lnTo>
                    <a:lnTo>
                      <a:pt x="297" y="32"/>
                    </a:lnTo>
                    <a:cubicBezTo>
                      <a:pt x="335" y="5"/>
                      <a:pt x="301" y="9"/>
                      <a:pt x="289" y="8"/>
                    </a:cubicBezTo>
                    <a:cubicBezTo>
                      <a:pt x="277" y="7"/>
                      <a:pt x="271" y="0"/>
                      <a:pt x="223" y="26"/>
                    </a:cubicBezTo>
                    <a:lnTo>
                      <a:pt x="0" y="16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81818">
                      <a:alpha val="0"/>
                    </a:srgbClr>
                  </a:gs>
                  <a:gs pos="100000">
                    <a:srgbClr val="1C1C1C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8" name="Freeform 42"/>
              <p:cNvSpPr>
                <a:spLocks/>
              </p:cNvSpPr>
              <p:nvPr/>
            </p:nvSpPr>
            <p:spPr bwMode="auto">
              <a:xfrm>
                <a:off x="315" y="550"/>
                <a:ext cx="367" cy="170"/>
              </a:xfrm>
              <a:custGeom>
                <a:avLst/>
                <a:gdLst>
                  <a:gd name="T0" fmla="*/ 0 w 367"/>
                  <a:gd name="T1" fmla="*/ 158 h 170"/>
                  <a:gd name="T2" fmla="*/ 80 w 367"/>
                  <a:gd name="T3" fmla="*/ 170 h 170"/>
                  <a:gd name="T4" fmla="*/ 332 w 367"/>
                  <a:gd name="T5" fmla="*/ 37 h 170"/>
                  <a:gd name="T6" fmla="*/ 292 w 367"/>
                  <a:gd name="T7" fmla="*/ 1 h 170"/>
                  <a:gd name="T8" fmla="*/ 230 w 367"/>
                  <a:gd name="T9" fmla="*/ 29 h 170"/>
                  <a:gd name="T10" fmla="*/ 0 w 367"/>
                  <a:gd name="T11" fmla="*/ 158 h 1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7"/>
                  <a:gd name="T19" fmla="*/ 0 h 170"/>
                  <a:gd name="T20" fmla="*/ 367 w 367"/>
                  <a:gd name="T21" fmla="*/ 170 h 1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7" h="170">
                    <a:moveTo>
                      <a:pt x="0" y="158"/>
                    </a:moveTo>
                    <a:lnTo>
                      <a:pt x="80" y="170"/>
                    </a:lnTo>
                    <a:lnTo>
                      <a:pt x="332" y="37"/>
                    </a:lnTo>
                    <a:cubicBezTo>
                      <a:pt x="367" y="9"/>
                      <a:pt x="309" y="2"/>
                      <a:pt x="292" y="1"/>
                    </a:cubicBezTo>
                    <a:cubicBezTo>
                      <a:pt x="280" y="0"/>
                      <a:pt x="279" y="3"/>
                      <a:pt x="230" y="29"/>
                    </a:cubicBezTo>
                    <a:lnTo>
                      <a:pt x="0" y="15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81818">
                      <a:alpha val="0"/>
                    </a:srgbClr>
                  </a:gs>
                  <a:gs pos="100000">
                    <a:srgbClr val="1C1C1C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9" name="Freeform 43"/>
              <p:cNvSpPr>
                <a:spLocks/>
              </p:cNvSpPr>
              <p:nvPr/>
            </p:nvSpPr>
            <p:spPr bwMode="auto">
              <a:xfrm>
                <a:off x="553" y="653"/>
                <a:ext cx="307" cy="143"/>
              </a:xfrm>
              <a:custGeom>
                <a:avLst/>
                <a:gdLst>
                  <a:gd name="T0" fmla="*/ 0 w 307"/>
                  <a:gd name="T1" fmla="*/ 134 h 143"/>
                  <a:gd name="T2" fmla="*/ 66 w 307"/>
                  <a:gd name="T3" fmla="*/ 143 h 143"/>
                  <a:gd name="T4" fmla="*/ 282 w 307"/>
                  <a:gd name="T5" fmla="*/ 35 h 143"/>
                  <a:gd name="T6" fmla="*/ 219 w 307"/>
                  <a:gd name="T7" fmla="*/ 17 h 143"/>
                  <a:gd name="T8" fmla="*/ 0 w 307"/>
                  <a:gd name="T9" fmla="*/ 134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143"/>
                  <a:gd name="T17" fmla="*/ 307 w 307"/>
                  <a:gd name="T18" fmla="*/ 143 h 1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143">
                    <a:moveTo>
                      <a:pt x="0" y="134"/>
                    </a:moveTo>
                    <a:lnTo>
                      <a:pt x="66" y="143"/>
                    </a:lnTo>
                    <a:lnTo>
                      <a:pt x="282" y="35"/>
                    </a:lnTo>
                    <a:cubicBezTo>
                      <a:pt x="307" y="14"/>
                      <a:pt x="266" y="0"/>
                      <a:pt x="219" y="17"/>
                    </a:cubicBezTo>
                    <a:lnTo>
                      <a:pt x="0" y="1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81818">
                      <a:alpha val="0"/>
                    </a:srgbClr>
                  </a:gs>
                  <a:gs pos="100000">
                    <a:srgbClr val="1C1C1C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0" name="Freeform 44"/>
              <p:cNvSpPr>
                <a:spLocks/>
              </p:cNvSpPr>
              <p:nvPr/>
            </p:nvSpPr>
            <p:spPr bwMode="auto">
              <a:xfrm>
                <a:off x="0" y="215"/>
                <a:ext cx="224" cy="569"/>
              </a:xfrm>
              <a:custGeom>
                <a:avLst/>
                <a:gdLst>
                  <a:gd name="T0" fmla="*/ 103 w 224"/>
                  <a:gd name="T1" fmla="*/ 101 h 569"/>
                  <a:gd name="T2" fmla="*/ 74 w 224"/>
                  <a:gd name="T3" fmla="*/ 50 h 569"/>
                  <a:gd name="T4" fmla="*/ 121 w 224"/>
                  <a:gd name="T5" fmla="*/ 1 h 569"/>
                  <a:gd name="T6" fmla="*/ 171 w 224"/>
                  <a:gd name="T7" fmla="*/ 52 h 569"/>
                  <a:gd name="T8" fmla="*/ 135 w 224"/>
                  <a:gd name="T9" fmla="*/ 101 h 569"/>
                  <a:gd name="T10" fmla="*/ 134 w 224"/>
                  <a:gd name="T11" fmla="*/ 124 h 569"/>
                  <a:gd name="T12" fmla="*/ 209 w 224"/>
                  <a:gd name="T13" fmla="*/ 145 h 569"/>
                  <a:gd name="T14" fmla="*/ 221 w 224"/>
                  <a:gd name="T15" fmla="*/ 204 h 569"/>
                  <a:gd name="T16" fmla="*/ 218 w 224"/>
                  <a:gd name="T17" fmla="*/ 321 h 569"/>
                  <a:gd name="T18" fmla="*/ 209 w 224"/>
                  <a:gd name="T19" fmla="*/ 365 h 569"/>
                  <a:gd name="T20" fmla="*/ 196 w 224"/>
                  <a:gd name="T21" fmla="*/ 308 h 569"/>
                  <a:gd name="T22" fmla="*/ 187 w 224"/>
                  <a:gd name="T23" fmla="*/ 202 h 569"/>
                  <a:gd name="T24" fmla="*/ 170 w 224"/>
                  <a:gd name="T25" fmla="*/ 321 h 569"/>
                  <a:gd name="T26" fmla="*/ 144 w 224"/>
                  <a:gd name="T27" fmla="*/ 569 h 569"/>
                  <a:gd name="T28" fmla="*/ 78 w 224"/>
                  <a:gd name="T29" fmla="*/ 565 h 569"/>
                  <a:gd name="T30" fmla="*/ 50 w 224"/>
                  <a:gd name="T31" fmla="*/ 325 h 569"/>
                  <a:gd name="T32" fmla="*/ 33 w 224"/>
                  <a:gd name="T33" fmla="*/ 208 h 569"/>
                  <a:gd name="T34" fmla="*/ 25 w 224"/>
                  <a:gd name="T35" fmla="*/ 310 h 569"/>
                  <a:gd name="T36" fmla="*/ 12 w 224"/>
                  <a:gd name="T37" fmla="*/ 365 h 569"/>
                  <a:gd name="T38" fmla="*/ 1 w 224"/>
                  <a:gd name="T39" fmla="*/ 305 h 569"/>
                  <a:gd name="T40" fmla="*/ 7 w 224"/>
                  <a:gd name="T41" fmla="*/ 184 h 569"/>
                  <a:gd name="T42" fmla="*/ 23 w 224"/>
                  <a:gd name="T43" fmla="*/ 140 h 569"/>
                  <a:gd name="T44" fmla="*/ 102 w 224"/>
                  <a:gd name="T45" fmla="*/ 124 h 569"/>
                  <a:gd name="T46" fmla="*/ 103 w 224"/>
                  <a:gd name="T47" fmla="*/ 101 h 5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4"/>
                  <a:gd name="T73" fmla="*/ 0 h 569"/>
                  <a:gd name="T74" fmla="*/ 224 w 224"/>
                  <a:gd name="T75" fmla="*/ 569 h 5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PerspectiveTopRight">
                  <a:rot lat="0" lon="899996" rev="0"/>
                </a:camera>
                <a:lightRig rig="legacyFlat1" dir="t"/>
              </a:scene3d>
              <a:sp3d extrusionH="36500" prstMaterial="legacyMatte">
                <a:bevelT w="13500" h="13500" prst="angle"/>
                <a:bevelB w="13500" h="13500" prst="angle"/>
                <a:extrusionClr>
                  <a:srgbClr val="333333"/>
                </a:extrusionClr>
              </a:sp3d>
            </p:spPr>
            <p:txBody>
              <a:bodyPr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27681" name="Freeform 45"/>
              <p:cNvSpPr>
                <a:spLocks/>
              </p:cNvSpPr>
              <p:nvPr/>
            </p:nvSpPr>
            <p:spPr bwMode="auto">
              <a:xfrm>
                <a:off x="216" y="0"/>
                <a:ext cx="282" cy="716"/>
              </a:xfrm>
              <a:custGeom>
                <a:avLst/>
                <a:gdLst>
                  <a:gd name="T0" fmla="*/ 103 w 224"/>
                  <a:gd name="T1" fmla="*/ 101 h 569"/>
                  <a:gd name="T2" fmla="*/ 74 w 224"/>
                  <a:gd name="T3" fmla="*/ 50 h 569"/>
                  <a:gd name="T4" fmla="*/ 121 w 224"/>
                  <a:gd name="T5" fmla="*/ 1 h 569"/>
                  <a:gd name="T6" fmla="*/ 171 w 224"/>
                  <a:gd name="T7" fmla="*/ 52 h 569"/>
                  <a:gd name="T8" fmla="*/ 135 w 224"/>
                  <a:gd name="T9" fmla="*/ 101 h 569"/>
                  <a:gd name="T10" fmla="*/ 134 w 224"/>
                  <a:gd name="T11" fmla="*/ 124 h 569"/>
                  <a:gd name="T12" fmla="*/ 209 w 224"/>
                  <a:gd name="T13" fmla="*/ 145 h 569"/>
                  <a:gd name="T14" fmla="*/ 221 w 224"/>
                  <a:gd name="T15" fmla="*/ 204 h 569"/>
                  <a:gd name="T16" fmla="*/ 218 w 224"/>
                  <a:gd name="T17" fmla="*/ 321 h 569"/>
                  <a:gd name="T18" fmla="*/ 209 w 224"/>
                  <a:gd name="T19" fmla="*/ 365 h 569"/>
                  <a:gd name="T20" fmla="*/ 196 w 224"/>
                  <a:gd name="T21" fmla="*/ 308 h 569"/>
                  <a:gd name="T22" fmla="*/ 187 w 224"/>
                  <a:gd name="T23" fmla="*/ 202 h 569"/>
                  <a:gd name="T24" fmla="*/ 170 w 224"/>
                  <a:gd name="T25" fmla="*/ 321 h 569"/>
                  <a:gd name="T26" fmla="*/ 144 w 224"/>
                  <a:gd name="T27" fmla="*/ 569 h 569"/>
                  <a:gd name="T28" fmla="*/ 78 w 224"/>
                  <a:gd name="T29" fmla="*/ 565 h 569"/>
                  <a:gd name="T30" fmla="*/ 50 w 224"/>
                  <a:gd name="T31" fmla="*/ 325 h 569"/>
                  <a:gd name="T32" fmla="*/ 33 w 224"/>
                  <a:gd name="T33" fmla="*/ 208 h 569"/>
                  <a:gd name="T34" fmla="*/ 25 w 224"/>
                  <a:gd name="T35" fmla="*/ 310 h 569"/>
                  <a:gd name="T36" fmla="*/ 12 w 224"/>
                  <a:gd name="T37" fmla="*/ 365 h 569"/>
                  <a:gd name="T38" fmla="*/ 1 w 224"/>
                  <a:gd name="T39" fmla="*/ 305 h 569"/>
                  <a:gd name="T40" fmla="*/ 7 w 224"/>
                  <a:gd name="T41" fmla="*/ 184 h 569"/>
                  <a:gd name="T42" fmla="*/ 23 w 224"/>
                  <a:gd name="T43" fmla="*/ 140 h 569"/>
                  <a:gd name="T44" fmla="*/ 102 w 224"/>
                  <a:gd name="T45" fmla="*/ 124 h 569"/>
                  <a:gd name="T46" fmla="*/ 103 w 224"/>
                  <a:gd name="T47" fmla="*/ 101 h 5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4"/>
                  <a:gd name="T73" fmla="*/ 0 h 569"/>
                  <a:gd name="T74" fmla="*/ 224 w 224"/>
                  <a:gd name="T75" fmla="*/ 569 h 5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PerspectiveTopRight">
                  <a:rot lat="0" lon="899996" rev="0"/>
                </a:camera>
                <a:lightRig rig="legacyFlat1" dir="t"/>
              </a:scene3d>
              <a:sp3d extrusionH="36500" prstMaterial="legacyMatte">
                <a:bevelT w="13500" h="13500" prst="angle"/>
                <a:bevelB w="13500" h="13500" prst="angle"/>
                <a:extrusionClr>
                  <a:srgbClr val="333333"/>
                </a:extrusionClr>
              </a:sp3d>
            </p:spPr>
            <p:txBody>
              <a:bodyPr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27682" name="Freeform 46"/>
              <p:cNvSpPr>
                <a:spLocks/>
              </p:cNvSpPr>
              <p:nvPr/>
            </p:nvSpPr>
            <p:spPr bwMode="auto">
              <a:xfrm>
                <a:off x="474" y="227"/>
                <a:ext cx="224" cy="569"/>
              </a:xfrm>
              <a:custGeom>
                <a:avLst/>
                <a:gdLst>
                  <a:gd name="T0" fmla="*/ 103 w 224"/>
                  <a:gd name="T1" fmla="*/ 101 h 569"/>
                  <a:gd name="T2" fmla="*/ 74 w 224"/>
                  <a:gd name="T3" fmla="*/ 50 h 569"/>
                  <a:gd name="T4" fmla="*/ 121 w 224"/>
                  <a:gd name="T5" fmla="*/ 1 h 569"/>
                  <a:gd name="T6" fmla="*/ 171 w 224"/>
                  <a:gd name="T7" fmla="*/ 52 h 569"/>
                  <a:gd name="T8" fmla="*/ 135 w 224"/>
                  <a:gd name="T9" fmla="*/ 101 h 569"/>
                  <a:gd name="T10" fmla="*/ 134 w 224"/>
                  <a:gd name="T11" fmla="*/ 124 h 569"/>
                  <a:gd name="T12" fmla="*/ 209 w 224"/>
                  <a:gd name="T13" fmla="*/ 145 h 569"/>
                  <a:gd name="T14" fmla="*/ 221 w 224"/>
                  <a:gd name="T15" fmla="*/ 204 h 569"/>
                  <a:gd name="T16" fmla="*/ 218 w 224"/>
                  <a:gd name="T17" fmla="*/ 321 h 569"/>
                  <a:gd name="T18" fmla="*/ 209 w 224"/>
                  <a:gd name="T19" fmla="*/ 365 h 569"/>
                  <a:gd name="T20" fmla="*/ 196 w 224"/>
                  <a:gd name="T21" fmla="*/ 308 h 569"/>
                  <a:gd name="T22" fmla="*/ 187 w 224"/>
                  <a:gd name="T23" fmla="*/ 202 h 569"/>
                  <a:gd name="T24" fmla="*/ 170 w 224"/>
                  <a:gd name="T25" fmla="*/ 321 h 569"/>
                  <a:gd name="T26" fmla="*/ 144 w 224"/>
                  <a:gd name="T27" fmla="*/ 569 h 569"/>
                  <a:gd name="T28" fmla="*/ 78 w 224"/>
                  <a:gd name="T29" fmla="*/ 565 h 569"/>
                  <a:gd name="T30" fmla="*/ 50 w 224"/>
                  <a:gd name="T31" fmla="*/ 325 h 569"/>
                  <a:gd name="T32" fmla="*/ 33 w 224"/>
                  <a:gd name="T33" fmla="*/ 208 h 569"/>
                  <a:gd name="T34" fmla="*/ 25 w 224"/>
                  <a:gd name="T35" fmla="*/ 310 h 569"/>
                  <a:gd name="T36" fmla="*/ 12 w 224"/>
                  <a:gd name="T37" fmla="*/ 365 h 569"/>
                  <a:gd name="T38" fmla="*/ 1 w 224"/>
                  <a:gd name="T39" fmla="*/ 305 h 569"/>
                  <a:gd name="T40" fmla="*/ 7 w 224"/>
                  <a:gd name="T41" fmla="*/ 184 h 569"/>
                  <a:gd name="T42" fmla="*/ 23 w 224"/>
                  <a:gd name="T43" fmla="*/ 140 h 569"/>
                  <a:gd name="T44" fmla="*/ 102 w 224"/>
                  <a:gd name="T45" fmla="*/ 124 h 569"/>
                  <a:gd name="T46" fmla="*/ 103 w 224"/>
                  <a:gd name="T47" fmla="*/ 101 h 5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4"/>
                  <a:gd name="T73" fmla="*/ 0 h 569"/>
                  <a:gd name="T74" fmla="*/ 224 w 224"/>
                  <a:gd name="T75" fmla="*/ 569 h 5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PerspectiveTopRight">
                  <a:rot lat="0" lon="899996" rev="0"/>
                </a:camera>
                <a:lightRig rig="legacyFlat1" dir="t"/>
              </a:scene3d>
              <a:sp3d extrusionH="36500" prstMaterial="legacyMatte">
                <a:bevelT w="13500" h="13500" prst="angle"/>
                <a:bevelB w="13500" h="13500" prst="angle"/>
                <a:extrusionClr>
                  <a:srgbClr val="333333"/>
                </a:extrusionClr>
              </a:sp3d>
            </p:spPr>
            <p:txBody>
              <a:bodyPr>
                <a:flatTx/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27676" name="Picture 48" descr="23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944" y="1580"/>
              <a:ext cx="864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" name="Group 21"/>
          <p:cNvGrpSpPr>
            <a:grpSpLocks/>
          </p:cNvGrpSpPr>
          <p:nvPr/>
        </p:nvGrpSpPr>
        <p:grpSpPr bwMode="auto">
          <a:xfrm>
            <a:off x="6654800" y="1785938"/>
            <a:ext cx="1466850" cy="1447800"/>
            <a:chOff x="0" y="0"/>
            <a:chExt cx="751" cy="741"/>
          </a:xfrm>
        </p:grpSpPr>
        <p:sp>
          <p:nvSpPr>
            <p:cNvPr id="27670" name="Oval 30"/>
            <p:cNvSpPr>
              <a:spLocks noChangeArrowheads="1"/>
            </p:cNvSpPr>
            <p:nvPr/>
          </p:nvSpPr>
          <p:spPr bwMode="auto">
            <a:xfrm>
              <a:off x="20" y="32"/>
              <a:ext cx="716" cy="709"/>
            </a:xfrm>
            <a:prstGeom prst="ellipse">
              <a:avLst/>
            </a:prstGeom>
            <a:gradFill rotWithShape="1">
              <a:gsLst>
                <a:gs pos="0">
                  <a:srgbClr val="0099FF"/>
                </a:gs>
                <a:gs pos="100000">
                  <a:srgbClr val="000099"/>
                </a:gs>
              </a:gsLst>
              <a:lin ang="5400000" scaled="1"/>
            </a:gradFill>
            <a:ln w="38100">
              <a:solidFill>
                <a:srgbClr val="F8F8F8">
                  <a:alpha val="76077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pic>
          <p:nvPicPr>
            <p:cNvPr id="27671" name="Picture 31" descr="cir_lighteffect0"/>
            <p:cNvPicPr>
              <a:picLocks noChangeAspect="1" noChangeArrowheads="1"/>
            </p:cNvPicPr>
            <p:nvPr/>
          </p:nvPicPr>
          <p:blipFill>
            <a:blip r:embed="rId9">
              <a:lum bright="18000" contrast="-12000"/>
            </a:blip>
            <a:srcRect/>
            <a:stretch>
              <a:fillRect/>
            </a:stretch>
          </p:blipFill>
          <p:spPr bwMode="auto">
            <a:xfrm>
              <a:off x="0" y="0"/>
              <a:ext cx="751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" name="Group 24"/>
          <p:cNvGrpSpPr>
            <a:grpSpLocks/>
          </p:cNvGrpSpPr>
          <p:nvPr/>
        </p:nvGrpSpPr>
        <p:grpSpPr bwMode="auto">
          <a:xfrm>
            <a:off x="4140200" y="3386138"/>
            <a:ext cx="1466850" cy="1447800"/>
            <a:chOff x="0" y="0"/>
            <a:chExt cx="751" cy="741"/>
          </a:xfrm>
        </p:grpSpPr>
        <p:sp>
          <p:nvSpPr>
            <p:cNvPr id="27668" name="Oval 33"/>
            <p:cNvSpPr>
              <a:spLocks noChangeArrowheads="1"/>
            </p:cNvSpPr>
            <p:nvPr/>
          </p:nvSpPr>
          <p:spPr bwMode="auto">
            <a:xfrm>
              <a:off x="20" y="32"/>
              <a:ext cx="716" cy="709"/>
            </a:xfrm>
            <a:prstGeom prst="ellipse">
              <a:avLst/>
            </a:prstGeom>
            <a:gradFill rotWithShape="1">
              <a:gsLst>
                <a:gs pos="0">
                  <a:srgbClr val="000099"/>
                </a:gs>
                <a:gs pos="100000">
                  <a:srgbClr val="0099FF"/>
                </a:gs>
              </a:gsLst>
              <a:lin ang="5400000" scaled="1"/>
            </a:gradFill>
            <a:ln w="38100">
              <a:solidFill>
                <a:srgbClr val="F8F8F8">
                  <a:alpha val="76077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pic>
          <p:nvPicPr>
            <p:cNvPr id="27669" name="Picture 34" descr="cir_lighteffect0"/>
            <p:cNvPicPr>
              <a:picLocks noChangeAspect="1" noChangeArrowheads="1"/>
            </p:cNvPicPr>
            <p:nvPr/>
          </p:nvPicPr>
          <p:blipFill>
            <a:blip r:embed="rId9">
              <a:lum bright="18000" contrast="-12000"/>
            </a:blip>
            <a:srcRect/>
            <a:stretch>
              <a:fillRect/>
            </a:stretch>
          </p:blipFill>
          <p:spPr bwMode="auto">
            <a:xfrm>
              <a:off x="0" y="0"/>
              <a:ext cx="751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" name="Group 27"/>
          <p:cNvGrpSpPr>
            <a:grpSpLocks/>
          </p:cNvGrpSpPr>
          <p:nvPr/>
        </p:nvGrpSpPr>
        <p:grpSpPr bwMode="auto">
          <a:xfrm>
            <a:off x="1568450" y="1862138"/>
            <a:ext cx="1466850" cy="1447800"/>
            <a:chOff x="0" y="0"/>
            <a:chExt cx="751" cy="741"/>
          </a:xfrm>
        </p:grpSpPr>
        <p:sp>
          <p:nvSpPr>
            <p:cNvPr id="27666" name="Oval 36"/>
            <p:cNvSpPr>
              <a:spLocks noChangeArrowheads="1"/>
            </p:cNvSpPr>
            <p:nvPr/>
          </p:nvSpPr>
          <p:spPr bwMode="auto">
            <a:xfrm>
              <a:off x="20" y="32"/>
              <a:ext cx="716" cy="709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0066"/>
                </a:gs>
              </a:gsLst>
              <a:lin ang="5400000" scaled="1"/>
            </a:gradFill>
            <a:ln w="38100">
              <a:solidFill>
                <a:srgbClr val="F8F8F8">
                  <a:alpha val="76077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pic>
          <p:nvPicPr>
            <p:cNvPr id="27667" name="Picture 37" descr="cir_lighteffect0"/>
            <p:cNvPicPr>
              <a:picLocks noChangeAspect="1" noChangeArrowheads="1"/>
            </p:cNvPicPr>
            <p:nvPr/>
          </p:nvPicPr>
          <p:blipFill>
            <a:blip r:embed="rId9">
              <a:lum bright="18000" contrast="-12000"/>
            </a:blip>
            <a:srcRect/>
            <a:stretch>
              <a:fillRect/>
            </a:stretch>
          </p:blipFill>
          <p:spPr bwMode="auto">
            <a:xfrm>
              <a:off x="0" y="0"/>
              <a:ext cx="751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" name="Text Box 21"/>
          <p:cNvSpPr txBox="1">
            <a:spLocks noChangeArrowheads="1"/>
          </p:cNvSpPr>
          <p:nvPr/>
        </p:nvSpPr>
        <p:spPr bwMode="auto">
          <a:xfrm>
            <a:off x="6731000" y="2166938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FFFFFF"/>
                </a:solidFill>
              </a:rPr>
              <a:t>质量</a:t>
            </a:r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51" name="Text Box 38"/>
          <p:cNvSpPr txBox="1">
            <a:spLocks noChangeArrowheads="1"/>
          </p:cNvSpPr>
          <p:nvPr/>
        </p:nvSpPr>
        <p:spPr bwMode="auto">
          <a:xfrm>
            <a:off x="4216400" y="3767138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FFFFFF"/>
                </a:solidFill>
              </a:rPr>
              <a:t>支持</a:t>
            </a:r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52" name="Text Box 39"/>
          <p:cNvSpPr txBox="1">
            <a:spLocks noChangeArrowheads="1"/>
          </p:cNvSpPr>
          <p:nvPr/>
        </p:nvSpPr>
        <p:spPr bwMode="auto">
          <a:xfrm>
            <a:off x="1644650" y="2357438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FFFFFF"/>
                </a:solidFill>
              </a:rPr>
              <a:t>供货</a:t>
            </a:r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53" name="Text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2875" y="119063"/>
            <a:ext cx="7715250" cy="523875"/>
          </a:xfr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>
                <a:latin typeface="+mj-ea"/>
              </a:rPr>
              <a:t>华润矽</a:t>
            </a:r>
            <a:r>
              <a:rPr lang="zh-CN" altLang="en-US" sz="2800" dirty="0" smtClean="0">
                <a:latin typeface="+mj-ea"/>
              </a:rPr>
              <a:t>威的服务</a:t>
            </a:r>
            <a:endParaRPr lang="en-US" altLang="zh-CN" sz="2800" dirty="0">
              <a:latin typeface="+mj-ea"/>
            </a:endParaRPr>
          </a:p>
        </p:txBody>
      </p:sp>
      <p:grpSp>
        <p:nvGrpSpPr>
          <p:cNvPr id="59" name="组合 58"/>
          <p:cNvGrpSpPr>
            <a:grpSpLocks/>
          </p:cNvGrpSpPr>
          <p:nvPr/>
        </p:nvGrpSpPr>
        <p:grpSpPr bwMode="auto">
          <a:xfrm>
            <a:off x="285750" y="4572000"/>
            <a:ext cx="8643938" cy="1714520"/>
            <a:chOff x="285720" y="4857760"/>
            <a:chExt cx="8643998" cy="1714532"/>
          </a:xfrm>
        </p:grpSpPr>
        <p:sp>
          <p:nvSpPr>
            <p:cNvPr id="27661" name="矩形 53"/>
            <p:cNvSpPr>
              <a:spLocks noChangeArrowheads="1"/>
            </p:cNvSpPr>
            <p:nvPr/>
          </p:nvSpPr>
          <p:spPr bwMode="auto">
            <a:xfrm>
              <a:off x="4286246" y="6060083"/>
              <a:ext cx="35990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crpt-sales@powtech.crmicro.com</a:t>
              </a:r>
              <a:endParaRPr lang="zh-CN" altLang="en-US" dirty="0"/>
            </a:p>
          </p:txBody>
        </p:sp>
        <p:sp>
          <p:nvSpPr>
            <p:cNvPr id="27662" name="矩形 54"/>
            <p:cNvSpPr>
              <a:spLocks noChangeArrowheads="1"/>
            </p:cNvSpPr>
            <p:nvPr/>
          </p:nvSpPr>
          <p:spPr bwMode="auto">
            <a:xfrm>
              <a:off x="4314005" y="5631452"/>
              <a:ext cx="382989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crpt-support@powtech.crmicro.com</a:t>
              </a:r>
              <a:endParaRPr lang="zh-CN" altLang="en-US" dirty="0"/>
            </a:p>
          </p:txBody>
        </p:sp>
        <p:sp>
          <p:nvSpPr>
            <p:cNvPr id="27663" name="TextBox 9"/>
            <p:cNvSpPr txBox="1">
              <a:spLocks noChangeArrowheads="1"/>
            </p:cNvSpPr>
            <p:nvPr/>
          </p:nvSpPr>
          <p:spPr bwMode="auto">
            <a:xfrm>
              <a:off x="2500298" y="5630500"/>
              <a:ext cx="1571636" cy="941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ct val="50000"/>
                </a:spcAft>
                <a:buClr>
                  <a:schemeClr val="tx2"/>
                </a:buClr>
              </a:pPr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销售与技术支持</a:t>
              </a:r>
            </a:p>
          </p:txBody>
        </p:sp>
        <p:sp>
          <p:nvSpPr>
            <p:cNvPr id="27664" name="矩形 56"/>
            <p:cNvSpPr>
              <a:spLocks noChangeArrowheads="1"/>
            </p:cNvSpPr>
            <p:nvPr/>
          </p:nvSpPr>
          <p:spPr bwMode="auto">
            <a:xfrm>
              <a:off x="4317140" y="5219803"/>
              <a:ext cx="43268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 i="1">
                  <a:solidFill>
                    <a:srgbClr val="2312FA"/>
                  </a:solidFill>
                </a:rPr>
                <a:t>(86)-21-5437 8989   (86)-755-8980 5953</a:t>
              </a:r>
              <a:endParaRPr lang="zh-CN" altLang="en-US" b="1" i="1">
                <a:solidFill>
                  <a:srgbClr val="2312FA"/>
                </a:solidFill>
              </a:endParaRPr>
            </a:p>
          </p:txBody>
        </p:sp>
        <p:sp>
          <p:nvSpPr>
            <p:cNvPr id="27665" name="圆角矩形 57"/>
            <p:cNvSpPr>
              <a:spLocks noChangeArrowheads="1"/>
            </p:cNvSpPr>
            <p:nvPr/>
          </p:nvSpPr>
          <p:spPr bwMode="gray">
            <a:xfrm>
              <a:off x="285720" y="4857760"/>
              <a:ext cx="8643998" cy="1714512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7658" name="Picture 9" descr="图片0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50" y="4197350"/>
            <a:ext cx="17145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TextBox 61"/>
          <p:cNvSpPr txBox="1">
            <a:spLocks noChangeArrowheads="1"/>
          </p:cNvSpPr>
          <p:nvPr/>
        </p:nvSpPr>
        <p:spPr bwMode="auto">
          <a:xfrm>
            <a:off x="428625" y="3571875"/>
            <a:ext cx="1500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latin typeface="Berlin Sans FB Demi" pitchFamily="34" charset="0"/>
              </a:rPr>
              <a:t>24H</a:t>
            </a:r>
            <a:endParaRPr lang="zh-CN" altLang="en-US" sz="3200">
              <a:latin typeface="Berlin Sans FB Demi" pitchFamily="34" charset="0"/>
            </a:endParaRPr>
          </a:p>
        </p:txBody>
      </p:sp>
      <p:pic>
        <p:nvPicPr>
          <p:cNvPr id="2766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47938" y="4857750"/>
            <a:ext cx="145256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灯片编号占位符 3"/>
          <p:cNvSpPr>
            <a:spLocks noGrp="1"/>
          </p:cNvSpPr>
          <p:nvPr>
            <p:ph type="sldNum" sz="quarter" idx="10"/>
          </p:nvPr>
        </p:nvSpPr>
        <p:spPr bwMode="auto">
          <a:xfrm>
            <a:off x="4367213" y="6492875"/>
            <a:ext cx="2133600" cy="222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91EFF26-810A-4F99-9B56-F94F9CE2246B}" type="slidenum">
              <a:rPr lang="zh-CN" altLang="en-US"/>
              <a:pPr/>
              <a:t>29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utoUpdateAnimBg="0"/>
      <p:bldP spid="51" grpId="0" bldLvl="0" autoUpdateAnimBg="0"/>
      <p:bldP spid="52" grpId="0" bldLvl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/>
          </p:nvPr>
        </p:nvSpPr>
        <p:spPr bwMode="auto">
          <a:xfrm>
            <a:off x="214313" y="142875"/>
            <a:ext cx="7715250" cy="582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更多产品</a:t>
            </a:r>
          </a:p>
        </p:txBody>
      </p:sp>
      <p:sp>
        <p:nvSpPr>
          <p:cNvPr id="28674" name="灯片编号占位符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7E20793-214B-4AE9-9D9D-883F30BDB0E5}" type="slidenum">
              <a:rPr lang="zh-CN" altLang="en-US"/>
              <a:pPr/>
              <a:t>30</a:t>
            </a:fld>
            <a:endParaRPr lang="en-US" altLang="zh-CN"/>
          </a:p>
        </p:txBody>
      </p:sp>
      <p:pic>
        <p:nvPicPr>
          <p:cNvPr id="28675" name="Picture 2" descr="C:\Users\User\AppData\Local\Microsoft\Windows\Temporary Internet Files\Content.Outlook\J1O2JQD2\矽威公众微信二维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2571756"/>
            <a:ext cx="3571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2643188" y="1762131"/>
            <a:ext cx="4000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u="sng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www.crpowtech.com</a:t>
            </a:r>
            <a:endParaRPr lang="zh-CN" altLang="en-US" sz="2800" u="sng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43193"/>
            <a:ext cx="5438978" cy="364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右箭头 8"/>
          <p:cNvSpPr>
            <a:spLocks noChangeArrowheads="1"/>
          </p:cNvSpPr>
          <p:nvPr/>
        </p:nvSpPr>
        <p:spPr bwMode="gray">
          <a:xfrm>
            <a:off x="928688" y="1785943"/>
            <a:ext cx="1500187" cy="571500"/>
          </a:xfrm>
          <a:prstGeom prst="rightArrow">
            <a:avLst>
              <a:gd name="adj1" fmla="val 50000"/>
              <a:gd name="adj2" fmla="val 49997"/>
            </a:avLst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pic>
        <p:nvPicPr>
          <p:cNvPr id="8" name="Picture 21" descr="YG_circle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20"/>
            <a:ext cx="1714500" cy="71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0034" y="114299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2312FA"/>
                </a:solidFill>
              </a:rPr>
              <a:t>PT4501</a:t>
            </a:r>
            <a:endParaRPr lang="zh-CN" altLang="en-US" sz="2000" b="1" dirty="0">
              <a:solidFill>
                <a:srgbClr val="2312FA"/>
              </a:solidFill>
            </a:endParaRPr>
          </a:p>
        </p:txBody>
      </p:sp>
      <p:pic>
        <p:nvPicPr>
          <p:cNvPr id="10" name="Picture 21" descr="YG_circle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000108"/>
            <a:ext cx="1714500" cy="71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85984" y="1142984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2312FA"/>
                </a:solidFill>
              </a:rPr>
              <a:t>PT4515</a:t>
            </a:r>
            <a:endParaRPr lang="zh-CN" altLang="en-US" sz="2000" b="1" dirty="0">
              <a:solidFill>
                <a:srgbClr val="2312FA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Oval 61">
            <a:hlinkClick r:id="rId2"/>
          </p:cNvPr>
          <p:cNvSpPr>
            <a:spLocks noChangeArrowheads="1"/>
          </p:cNvSpPr>
          <p:nvPr/>
        </p:nvSpPr>
        <p:spPr bwMode="auto">
          <a:xfrm>
            <a:off x="4554538" y="3195638"/>
            <a:ext cx="314325" cy="520700"/>
          </a:xfrm>
          <a:prstGeom prst="ellipse">
            <a:avLst/>
          </a:prstGeom>
          <a:solidFill>
            <a:srgbClr val="0079C5">
              <a:alpha val="0"/>
            </a:srgbClr>
          </a:solidFill>
          <a:ln w="33338">
            <a:noFill/>
            <a:miter lim="800000"/>
            <a:headEnd/>
            <a:tailEnd/>
          </a:ln>
        </p:spPr>
        <p:txBody>
          <a:bodyPr lIns="91417" tIns="45708" rIns="91417" bIns="45708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9698" name="Line 33"/>
          <p:cNvSpPr>
            <a:spLocks noChangeShapeType="1"/>
          </p:cNvSpPr>
          <p:nvPr/>
        </p:nvSpPr>
        <p:spPr bwMode="auto">
          <a:xfrm flipV="1">
            <a:off x="4638675" y="612775"/>
            <a:ext cx="4763" cy="3030538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endParaRPr lang="zh-CN" altLang="en-US"/>
          </a:p>
        </p:txBody>
      </p:sp>
      <p:sp>
        <p:nvSpPr>
          <p:cNvPr id="29699" name="Line 21"/>
          <p:cNvSpPr>
            <a:spLocks noChangeShapeType="1"/>
          </p:cNvSpPr>
          <p:nvPr/>
        </p:nvSpPr>
        <p:spPr bwMode="auto">
          <a:xfrm>
            <a:off x="2351088" y="1833563"/>
            <a:ext cx="6350" cy="1806575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endParaRPr lang="zh-CN" altLang="en-US"/>
          </a:p>
        </p:txBody>
      </p:sp>
      <p:sp>
        <p:nvSpPr>
          <p:cNvPr id="29700" name="Line 51"/>
          <p:cNvSpPr>
            <a:spLocks noChangeShapeType="1"/>
          </p:cNvSpPr>
          <p:nvPr/>
        </p:nvSpPr>
        <p:spPr bwMode="auto">
          <a:xfrm>
            <a:off x="2346325" y="3638550"/>
            <a:ext cx="2301875" cy="1588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endParaRPr lang="zh-CN" altLang="en-US"/>
          </a:p>
        </p:txBody>
      </p:sp>
      <p:sp>
        <p:nvSpPr>
          <p:cNvPr id="29701" name="Line 51"/>
          <p:cNvSpPr>
            <a:spLocks noChangeShapeType="1"/>
          </p:cNvSpPr>
          <p:nvPr/>
        </p:nvSpPr>
        <p:spPr bwMode="auto">
          <a:xfrm>
            <a:off x="4643438" y="612775"/>
            <a:ext cx="1441450" cy="0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endParaRPr lang="zh-CN" altLang="en-US"/>
          </a:p>
        </p:txBody>
      </p:sp>
      <p:pic>
        <p:nvPicPr>
          <p:cNvPr id="297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1998663"/>
            <a:ext cx="3813175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标题 1"/>
          <p:cNvSpPr>
            <a:spLocks/>
          </p:cNvSpPr>
          <p:nvPr/>
        </p:nvSpPr>
        <p:spPr bwMode="auto">
          <a:xfrm>
            <a:off x="0" y="2101850"/>
            <a:ext cx="39624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07" tIns="44804" rIns="89607" bIns="44804" anchor="ctr"/>
          <a:lstStyle/>
          <a:p>
            <a:pPr algn="ctr" defTabSz="893763"/>
            <a:r>
              <a:rPr lang="zh-CN" altLang="en-US" sz="3100">
                <a:latin typeface="微软雅黑" pitchFamily="34" charset="-122"/>
                <a:ea typeface="微软雅黑" pitchFamily="34" charset="-122"/>
              </a:rPr>
              <a:t>报告结束</a:t>
            </a:r>
          </a:p>
        </p:txBody>
      </p:sp>
      <p:sp>
        <p:nvSpPr>
          <p:cNvPr id="29705" name="TextBox 9"/>
          <p:cNvSpPr txBox="1">
            <a:spLocks noChangeArrowheads="1"/>
          </p:cNvSpPr>
          <p:nvPr/>
        </p:nvSpPr>
        <p:spPr bwMode="auto">
          <a:xfrm>
            <a:off x="427038" y="3538538"/>
            <a:ext cx="345281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15000"/>
              </a:lnSpc>
              <a:spcAft>
                <a:spcPct val="50000"/>
              </a:spcAft>
              <a:buClr>
                <a:schemeClr val="tx2"/>
              </a:buClr>
            </a:pPr>
            <a:r>
              <a:rPr lang="zh-CN" altLang="en-US" sz="3600" b="1">
                <a:latin typeface="微软雅黑" pitchFamily="34" charset="-122"/>
                <a:ea typeface="微软雅黑" pitchFamily="34" charset="-122"/>
              </a:rPr>
              <a:t>感谢聆听！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5"/>
          <p:cNvSpPr>
            <a:spLocks noChangeArrowheads="1"/>
          </p:cNvSpPr>
          <p:nvPr/>
        </p:nvSpPr>
        <p:spPr bwMode="auto">
          <a:xfrm>
            <a:off x="277813" y="3659188"/>
            <a:ext cx="8356600" cy="320675"/>
          </a:xfrm>
          <a:prstGeom prst="rect">
            <a:avLst/>
          </a:prstGeom>
          <a:gradFill rotWithShape="1">
            <a:gsLst>
              <a:gs pos="0">
                <a:srgbClr val="E6E6E6">
                  <a:lumMod val="1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Calibri" pitchFamily="34" charset="0"/>
              <a:ea typeface="华文细黑" pitchFamily="2" charset="-122"/>
            </a:endParaRPr>
          </a:p>
        </p:txBody>
      </p:sp>
      <p:sp>
        <p:nvSpPr>
          <p:cNvPr id="13314" name="Pentagon 780"/>
          <p:cNvSpPr>
            <a:spLocks noChangeArrowheads="1"/>
          </p:cNvSpPr>
          <p:nvPr/>
        </p:nvSpPr>
        <p:spPr bwMode="auto">
          <a:xfrm>
            <a:off x="7356475" y="3386138"/>
            <a:ext cx="1457325" cy="457200"/>
          </a:xfrm>
          <a:prstGeom prst="homePlate">
            <a:avLst>
              <a:gd name="adj" fmla="val 40316"/>
            </a:avLst>
          </a:prstGeom>
          <a:gradFill rotWithShape="1">
            <a:gsLst>
              <a:gs pos="0">
                <a:srgbClr val="C0FF4D"/>
              </a:gs>
              <a:gs pos="100000">
                <a:srgbClr val="A4D329"/>
              </a:gs>
            </a:gsLst>
            <a:lin ang="5400000" scaled="1"/>
          </a:gradFill>
          <a:ln w="19050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/>
          <a:p>
            <a:pPr indent="-342900" algn="ctr"/>
            <a:endParaRPr lang="zh-CN" altLang="zh-CN" noProof="1">
              <a:latin typeface="Calibri" pitchFamily="34" charset="0"/>
              <a:ea typeface="华文细黑" pitchFamily="2" charset="-122"/>
            </a:endParaRPr>
          </a:p>
        </p:txBody>
      </p:sp>
      <p:grpSp>
        <p:nvGrpSpPr>
          <p:cNvPr id="13315" name="Gruppe 75"/>
          <p:cNvGrpSpPr>
            <a:grpSpLocks/>
          </p:cNvGrpSpPr>
          <p:nvPr/>
        </p:nvGrpSpPr>
        <p:grpSpPr bwMode="auto">
          <a:xfrm>
            <a:off x="268288" y="3386138"/>
            <a:ext cx="7080250" cy="457200"/>
            <a:chOff x="272143" y="2949958"/>
            <a:chExt cx="8556211" cy="457921"/>
          </a:xfrm>
        </p:grpSpPr>
        <p:sp>
          <p:nvSpPr>
            <p:cNvPr id="13347" name="Rectangle 445"/>
            <p:cNvSpPr>
              <a:spLocks noChangeArrowheads="1"/>
            </p:cNvSpPr>
            <p:nvPr/>
          </p:nvSpPr>
          <p:spPr bwMode="auto">
            <a:xfrm>
              <a:off x="1985304" y="2949958"/>
              <a:ext cx="1707405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/>
              <a:endParaRPr lang="zh-CN" altLang="zh-CN" noProof="1">
                <a:latin typeface="Calibri" pitchFamily="34" charset="0"/>
                <a:ea typeface="华文细黑" pitchFamily="2" charset="-122"/>
              </a:endParaRPr>
            </a:p>
          </p:txBody>
        </p:sp>
        <p:sp>
          <p:nvSpPr>
            <p:cNvPr id="13348" name="Rectangle 446"/>
            <p:cNvSpPr>
              <a:spLocks noChangeArrowheads="1"/>
            </p:cNvSpPr>
            <p:nvPr/>
          </p:nvSpPr>
          <p:spPr bwMode="auto">
            <a:xfrm>
              <a:off x="3694626" y="2949958"/>
              <a:ext cx="1709324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/>
              <a:endParaRPr lang="zh-CN" altLang="zh-CN" noProof="1">
                <a:latin typeface="Calibri" pitchFamily="34" charset="0"/>
                <a:ea typeface="华文细黑" pitchFamily="2" charset="-122"/>
              </a:endParaRPr>
            </a:p>
          </p:txBody>
        </p:sp>
        <p:sp>
          <p:nvSpPr>
            <p:cNvPr id="13349" name="Rectangle 447"/>
            <p:cNvSpPr>
              <a:spLocks noChangeArrowheads="1"/>
            </p:cNvSpPr>
            <p:nvPr/>
          </p:nvSpPr>
          <p:spPr bwMode="auto">
            <a:xfrm>
              <a:off x="5405867" y="2949958"/>
              <a:ext cx="1709324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/>
              <a:endParaRPr lang="zh-CN" altLang="zh-CN" noProof="1">
                <a:latin typeface="Calibri" pitchFamily="34" charset="0"/>
                <a:ea typeface="华文细黑" pitchFamily="2" charset="-122"/>
              </a:endParaRPr>
            </a:p>
          </p:txBody>
        </p:sp>
        <p:sp>
          <p:nvSpPr>
            <p:cNvPr id="13350" name="Rectangle 448"/>
            <p:cNvSpPr>
              <a:spLocks noChangeArrowheads="1"/>
            </p:cNvSpPr>
            <p:nvPr/>
          </p:nvSpPr>
          <p:spPr bwMode="auto">
            <a:xfrm>
              <a:off x="7119028" y="2949958"/>
              <a:ext cx="1709322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/>
              <a:endParaRPr lang="zh-CN" altLang="zh-CN" noProof="1">
                <a:latin typeface="Calibri" pitchFamily="34" charset="0"/>
                <a:ea typeface="华文细黑" pitchFamily="2" charset="-122"/>
              </a:endParaRPr>
            </a:p>
          </p:txBody>
        </p:sp>
        <p:sp>
          <p:nvSpPr>
            <p:cNvPr id="13351" name="Rectangle 445"/>
            <p:cNvSpPr>
              <a:spLocks noChangeArrowheads="1"/>
            </p:cNvSpPr>
            <p:nvPr/>
          </p:nvSpPr>
          <p:spPr bwMode="auto">
            <a:xfrm>
              <a:off x="272143" y="2949958"/>
              <a:ext cx="1707405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/>
              <a:endParaRPr lang="zh-CN" altLang="zh-CN" noProof="1">
                <a:latin typeface="Calibri" pitchFamily="34" charset="0"/>
                <a:ea typeface="华文细黑" pitchFamily="2" charset="-122"/>
              </a:endParaRPr>
            </a:p>
          </p:txBody>
        </p:sp>
      </p:grpSp>
      <p:sp>
        <p:nvSpPr>
          <p:cNvPr id="14" name="Rectangle 445"/>
          <p:cNvSpPr>
            <a:spLocks noChangeArrowheads="1"/>
          </p:cNvSpPr>
          <p:nvPr/>
        </p:nvSpPr>
        <p:spPr bwMode="auto">
          <a:xfrm>
            <a:off x="1819275" y="3479800"/>
            <a:ext cx="141287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rgbClr val="FFFFFF"/>
              </a:solidFill>
              <a:latin typeface="Calibri" pitchFamily="34" charset="0"/>
              <a:ea typeface="华文细黑" pitchFamily="2" charset="-122"/>
            </a:endParaRPr>
          </a:p>
        </p:txBody>
      </p:sp>
      <p:sp>
        <p:nvSpPr>
          <p:cNvPr id="15" name="Rectangle 446"/>
          <p:cNvSpPr>
            <a:spLocks noChangeArrowheads="1"/>
          </p:cNvSpPr>
          <p:nvPr/>
        </p:nvSpPr>
        <p:spPr bwMode="auto">
          <a:xfrm>
            <a:off x="3233738" y="3479800"/>
            <a:ext cx="1414462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noProof="1">
                <a:solidFill>
                  <a:srgbClr val="FFFFFF"/>
                </a:solidFill>
                <a:latin typeface="Calibri" pitchFamily="34" charset="0"/>
                <a:ea typeface="华文细黑" pitchFamily="2" charset="-122"/>
              </a:rPr>
              <a:t>2013</a:t>
            </a:r>
          </a:p>
        </p:txBody>
      </p:sp>
      <p:sp>
        <p:nvSpPr>
          <p:cNvPr id="16" name="Rectangle 447"/>
          <p:cNvSpPr>
            <a:spLocks noChangeArrowheads="1"/>
          </p:cNvSpPr>
          <p:nvPr/>
        </p:nvSpPr>
        <p:spPr bwMode="auto">
          <a:xfrm>
            <a:off x="4649788" y="3479800"/>
            <a:ext cx="1414462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noProof="1">
                <a:solidFill>
                  <a:srgbClr val="FFFFFF"/>
                </a:solidFill>
                <a:latin typeface="Calibri" pitchFamily="34" charset="0"/>
                <a:ea typeface="华文细黑" pitchFamily="2" charset="-122"/>
              </a:rPr>
              <a:t>2014</a:t>
            </a:r>
          </a:p>
        </p:txBody>
      </p:sp>
      <p:sp>
        <p:nvSpPr>
          <p:cNvPr id="17" name="Rectangle 448"/>
          <p:cNvSpPr>
            <a:spLocks noChangeArrowheads="1"/>
          </p:cNvSpPr>
          <p:nvPr/>
        </p:nvSpPr>
        <p:spPr bwMode="auto">
          <a:xfrm>
            <a:off x="6326188" y="3479800"/>
            <a:ext cx="1414462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noProof="1">
                <a:solidFill>
                  <a:srgbClr val="FFFFFF"/>
                </a:solidFill>
                <a:latin typeface="Calibri" pitchFamily="34" charset="0"/>
                <a:ea typeface="华文细黑" pitchFamily="2" charset="-122"/>
              </a:rPr>
              <a:t>2015</a:t>
            </a:r>
          </a:p>
        </p:txBody>
      </p:sp>
      <p:sp>
        <p:nvSpPr>
          <p:cNvPr id="18" name="Rectangle 445"/>
          <p:cNvSpPr>
            <a:spLocks noChangeArrowheads="1"/>
          </p:cNvSpPr>
          <p:nvPr/>
        </p:nvSpPr>
        <p:spPr bwMode="auto">
          <a:xfrm>
            <a:off x="395288" y="3479800"/>
            <a:ext cx="141287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noProof="1">
                <a:solidFill>
                  <a:srgbClr val="FFFFFF"/>
                </a:solidFill>
                <a:latin typeface="Calibri" pitchFamily="34" charset="0"/>
                <a:ea typeface="华文细黑" pitchFamily="2" charset="-122"/>
              </a:rPr>
              <a:t>1984</a:t>
            </a:r>
          </a:p>
        </p:txBody>
      </p:sp>
      <p:sp>
        <p:nvSpPr>
          <p:cNvPr id="19" name="Nedadgående pil 95"/>
          <p:cNvSpPr>
            <a:spLocks noChangeArrowheads="1"/>
          </p:cNvSpPr>
          <p:nvPr/>
        </p:nvSpPr>
        <p:spPr bwMode="auto">
          <a:xfrm>
            <a:off x="1606550" y="2870200"/>
            <a:ext cx="250825" cy="538163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34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华文细黑" pitchFamily="2" charset="-122"/>
            </a:endParaRPr>
          </a:p>
        </p:txBody>
      </p:sp>
      <p:sp>
        <p:nvSpPr>
          <p:cNvPr id="20" name="Rektangel 163"/>
          <p:cNvSpPr>
            <a:spLocks noChangeArrowheads="1"/>
          </p:cNvSpPr>
          <p:nvPr/>
        </p:nvSpPr>
        <p:spPr bwMode="auto">
          <a:xfrm>
            <a:off x="1071563" y="2714625"/>
            <a:ext cx="1577975" cy="357188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100000">
                <a:srgbClr val="F3F3F3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华文细黑" pitchFamily="2" charset="-122"/>
            </a:endParaRPr>
          </a:p>
        </p:txBody>
      </p:sp>
      <p:sp>
        <p:nvSpPr>
          <p:cNvPr id="21" name="Nedadgående pil 229"/>
          <p:cNvSpPr>
            <a:spLocks noChangeArrowheads="1"/>
          </p:cNvSpPr>
          <p:nvPr/>
        </p:nvSpPr>
        <p:spPr bwMode="auto">
          <a:xfrm>
            <a:off x="4249738" y="2870200"/>
            <a:ext cx="250825" cy="538163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34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华文细黑" pitchFamily="2" charset="-122"/>
            </a:endParaRPr>
          </a:p>
        </p:txBody>
      </p:sp>
      <p:sp>
        <p:nvSpPr>
          <p:cNvPr id="23" name="Nedadgående pil 296"/>
          <p:cNvSpPr>
            <a:spLocks noChangeArrowheads="1"/>
          </p:cNvSpPr>
          <p:nvPr/>
        </p:nvSpPr>
        <p:spPr bwMode="auto">
          <a:xfrm>
            <a:off x="7251700" y="2859088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34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华文细黑" pitchFamily="2" charset="-122"/>
            </a:endParaRPr>
          </a:p>
        </p:txBody>
      </p:sp>
      <p:sp>
        <p:nvSpPr>
          <p:cNvPr id="88" name="Nedadgående pil 363"/>
          <p:cNvSpPr>
            <a:spLocks noChangeArrowheads="1"/>
          </p:cNvSpPr>
          <p:nvPr/>
        </p:nvSpPr>
        <p:spPr bwMode="auto">
          <a:xfrm rot="10800000">
            <a:off x="3175000" y="3760788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34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华文细黑" pitchFamily="2" charset="-122"/>
            </a:endParaRPr>
          </a:p>
        </p:txBody>
      </p:sp>
      <p:sp>
        <p:nvSpPr>
          <p:cNvPr id="89" name="Nedadgående pil 430"/>
          <p:cNvSpPr>
            <a:spLocks noChangeArrowheads="1"/>
          </p:cNvSpPr>
          <p:nvPr/>
        </p:nvSpPr>
        <p:spPr bwMode="auto">
          <a:xfrm rot="10800000">
            <a:off x="5249863" y="3738563"/>
            <a:ext cx="250825" cy="538162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34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华文细黑" pitchFamily="2" charset="-122"/>
            </a:endParaRPr>
          </a:p>
        </p:txBody>
      </p:sp>
      <p:sp>
        <p:nvSpPr>
          <p:cNvPr id="91" name="Rektangel 565"/>
          <p:cNvSpPr>
            <a:spLocks noChangeArrowheads="1"/>
          </p:cNvSpPr>
          <p:nvPr/>
        </p:nvSpPr>
        <p:spPr bwMode="auto">
          <a:xfrm>
            <a:off x="2551113" y="4214813"/>
            <a:ext cx="1577975" cy="344487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100000">
                <a:srgbClr val="F3F3F3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 pitchFamily="34" charset="0"/>
              <a:ea typeface="华文细黑" pitchFamily="2" charset="-122"/>
            </a:endParaRPr>
          </a:p>
        </p:txBody>
      </p:sp>
      <p:sp>
        <p:nvSpPr>
          <p:cNvPr id="13328" name="Rektangel 762"/>
          <p:cNvSpPr>
            <a:spLocks noChangeArrowheads="1"/>
          </p:cNvSpPr>
          <p:nvPr/>
        </p:nvSpPr>
        <p:spPr bwMode="auto">
          <a:xfrm>
            <a:off x="1095375" y="2643188"/>
            <a:ext cx="1522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altLang="zh-CN" sz="2400" noProof="1">
                <a:solidFill>
                  <a:srgbClr val="080808"/>
                </a:solidFill>
                <a:latin typeface="Calibri" pitchFamily="34" charset="0"/>
                <a:ea typeface="华文细黑" pitchFamily="2" charset="-122"/>
              </a:rPr>
              <a:t>DIP-8</a:t>
            </a:r>
          </a:p>
        </p:txBody>
      </p:sp>
      <p:sp>
        <p:nvSpPr>
          <p:cNvPr id="13329" name="Rektangel 765"/>
          <p:cNvSpPr>
            <a:spLocks noChangeArrowheads="1"/>
          </p:cNvSpPr>
          <p:nvPr/>
        </p:nvSpPr>
        <p:spPr bwMode="auto">
          <a:xfrm>
            <a:off x="2590800" y="4219575"/>
            <a:ext cx="1520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altLang="zh-CN" sz="2400" noProof="1">
                <a:solidFill>
                  <a:srgbClr val="080808"/>
                </a:solidFill>
                <a:latin typeface="Calibri" pitchFamily="34" charset="0"/>
                <a:ea typeface="华文细黑" pitchFamily="2" charset="-122"/>
              </a:rPr>
              <a:t>SOP-8</a:t>
            </a:r>
          </a:p>
        </p:txBody>
      </p:sp>
      <p:grpSp>
        <p:nvGrpSpPr>
          <p:cNvPr id="100" name="Gruppe 122"/>
          <p:cNvGrpSpPr/>
          <p:nvPr/>
        </p:nvGrpSpPr>
        <p:grpSpPr>
          <a:xfrm>
            <a:off x="1071538" y="1214421"/>
            <a:ext cx="1578428" cy="1406819"/>
            <a:chOff x="8164513" y="-4049713"/>
            <a:chExt cx="2657475" cy="2368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1" name="Freeform 1013"/>
            <p:cNvSpPr>
              <a:spLocks noEditPoints="1"/>
            </p:cNvSpPr>
            <p:nvPr/>
          </p:nvSpPr>
          <p:spPr bwMode="auto">
            <a:xfrm>
              <a:off x="8164513" y="-4049713"/>
              <a:ext cx="2657475" cy="2368550"/>
            </a:xfrm>
            <a:custGeom>
              <a:avLst/>
              <a:gdLst/>
              <a:ahLst/>
              <a:cxnLst>
                <a:cxn ang="0">
                  <a:pos x="1504" y="96"/>
                </a:cxn>
                <a:cxn ang="0">
                  <a:pos x="1574" y="76"/>
                </a:cxn>
                <a:cxn ang="0">
                  <a:pos x="1582" y="192"/>
                </a:cxn>
                <a:cxn ang="0">
                  <a:pos x="1506" y="186"/>
                </a:cxn>
                <a:cxn ang="0">
                  <a:pos x="1316" y="76"/>
                </a:cxn>
                <a:cxn ang="0">
                  <a:pos x="1388" y="96"/>
                </a:cxn>
                <a:cxn ang="0">
                  <a:pos x="1324" y="198"/>
                </a:cxn>
                <a:cxn ang="0">
                  <a:pos x="1102" y="96"/>
                </a:cxn>
                <a:cxn ang="0">
                  <a:pos x="1166" y="74"/>
                </a:cxn>
                <a:cxn ang="0">
                  <a:pos x="1186" y="186"/>
                </a:cxn>
                <a:cxn ang="0">
                  <a:pos x="1108" y="192"/>
                </a:cxn>
                <a:cxn ang="0">
                  <a:pos x="908" y="82"/>
                </a:cxn>
                <a:cxn ang="0">
                  <a:pos x="984" y="88"/>
                </a:cxn>
                <a:cxn ang="0">
                  <a:pos x="966" y="198"/>
                </a:cxn>
                <a:cxn ang="0">
                  <a:pos x="902" y="96"/>
                </a:cxn>
                <a:cxn ang="0">
                  <a:pos x="764" y="74"/>
                </a:cxn>
                <a:cxn ang="0">
                  <a:pos x="786" y="176"/>
                </a:cxn>
                <a:cxn ang="0">
                  <a:pos x="714" y="196"/>
                </a:cxn>
                <a:cxn ang="0">
                  <a:pos x="502" y="88"/>
                </a:cxn>
                <a:cxn ang="0">
                  <a:pos x="580" y="82"/>
                </a:cxn>
                <a:cxn ang="0">
                  <a:pos x="572" y="196"/>
                </a:cxn>
                <a:cxn ang="0">
                  <a:pos x="500" y="176"/>
                </a:cxn>
                <a:cxn ang="0">
                  <a:pos x="322" y="74"/>
                </a:cxn>
                <a:cxn ang="0">
                  <a:pos x="386" y="176"/>
                </a:cxn>
                <a:cxn ang="0">
                  <a:pos x="322" y="198"/>
                </a:cxn>
                <a:cxn ang="0">
                  <a:pos x="100" y="96"/>
                </a:cxn>
                <a:cxn ang="0">
                  <a:pos x="172" y="76"/>
                </a:cxn>
                <a:cxn ang="0">
                  <a:pos x="178" y="192"/>
                </a:cxn>
                <a:cxn ang="0">
                  <a:pos x="102" y="186"/>
                </a:cxn>
                <a:cxn ang="0">
                  <a:pos x="172" y="1402"/>
                </a:cxn>
                <a:cxn ang="0">
                  <a:pos x="100" y="1382"/>
                </a:cxn>
                <a:cxn ang="0">
                  <a:pos x="164" y="1280"/>
                </a:cxn>
                <a:cxn ang="0">
                  <a:pos x="386" y="1382"/>
                </a:cxn>
                <a:cxn ang="0">
                  <a:pos x="322" y="1404"/>
                </a:cxn>
                <a:cxn ang="0">
                  <a:pos x="302" y="1292"/>
                </a:cxn>
                <a:cxn ang="0">
                  <a:pos x="378" y="1286"/>
                </a:cxn>
                <a:cxn ang="0">
                  <a:pos x="580" y="1396"/>
                </a:cxn>
                <a:cxn ang="0">
                  <a:pos x="502" y="1390"/>
                </a:cxn>
                <a:cxn ang="0">
                  <a:pos x="522" y="1280"/>
                </a:cxn>
                <a:cxn ang="0">
                  <a:pos x="586" y="1382"/>
                </a:cxn>
                <a:cxn ang="0">
                  <a:pos x="724" y="1404"/>
                </a:cxn>
                <a:cxn ang="0">
                  <a:pos x="702" y="1302"/>
                </a:cxn>
                <a:cxn ang="0">
                  <a:pos x="772" y="1282"/>
                </a:cxn>
                <a:cxn ang="0">
                  <a:pos x="984" y="1390"/>
                </a:cxn>
                <a:cxn ang="0">
                  <a:pos x="908" y="1396"/>
                </a:cxn>
                <a:cxn ang="0">
                  <a:pos x="916" y="1282"/>
                </a:cxn>
                <a:cxn ang="0">
                  <a:pos x="986" y="1302"/>
                </a:cxn>
                <a:cxn ang="0">
                  <a:pos x="1166" y="1404"/>
                </a:cxn>
                <a:cxn ang="0">
                  <a:pos x="1102" y="1302"/>
                </a:cxn>
                <a:cxn ang="0">
                  <a:pos x="1166" y="1280"/>
                </a:cxn>
                <a:cxn ang="0">
                  <a:pos x="1388" y="1382"/>
                </a:cxn>
                <a:cxn ang="0">
                  <a:pos x="1316" y="1402"/>
                </a:cxn>
                <a:cxn ang="0">
                  <a:pos x="1310" y="1286"/>
                </a:cxn>
                <a:cxn ang="0">
                  <a:pos x="1386" y="1292"/>
                </a:cxn>
                <a:cxn ang="0">
                  <a:pos x="1574" y="1402"/>
                </a:cxn>
                <a:cxn ang="0">
                  <a:pos x="1504" y="1382"/>
                </a:cxn>
                <a:cxn ang="0">
                  <a:pos x="1566" y="1280"/>
                </a:cxn>
                <a:cxn ang="0">
                  <a:pos x="1600" y="1246"/>
                </a:cxn>
                <a:cxn ang="0">
                  <a:pos x="84" y="1268"/>
                </a:cxn>
                <a:cxn ang="0">
                  <a:pos x="74" y="234"/>
                </a:cxn>
                <a:cxn ang="0">
                  <a:pos x="84" y="224"/>
                </a:cxn>
                <a:cxn ang="0">
                  <a:pos x="1600" y="234"/>
                </a:cxn>
              </a:cxnLst>
              <a:rect l="0" t="0" r="r" b="b"/>
              <a:pathLst>
                <a:path w="1674" h="1492">
                  <a:moveTo>
                    <a:pt x="0" y="0"/>
                  </a:moveTo>
                  <a:lnTo>
                    <a:pt x="0" y="1492"/>
                  </a:lnTo>
                  <a:lnTo>
                    <a:pt x="1674" y="1492"/>
                  </a:lnTo>
                  <a:lnTo>
                    <a:pt x="1674" y="0"/>
                  </a:lnTo>
                  <a:lnTo>
                    <a:pt x="0" y="0"/>
                  </a:lnTo>
                  <a:close/>
                  <a:moveTo>
                    <a:pt x="1504" y="96"/>
                  </a:moveTo>
                  <a:lnTo>
                    <a:pt x="1504" y="96"/>
                  </a:lnTo>
                  <a:lnTo>
                    <a:pt x="1506" y="88"/>
                  </a:lnTo>
                  <a:lnTo>
                    <a:pt x="1510" y="82"/>
                  </a:lnTo>
                  <a:lnTo>
                    <a:pt x="1516" y="76"/>
                  </a:lnTo>
                  <a:lnTo>
                    <a:pt x="1526" y="74"/>
                  </a:lnTo>
                  <a:lnTo>
                    <a:pt x="1566" y="74"/>
                  </a:lnTo>
                  <a:lnTo>
                    <a:pt x="1566" y="74"/>
                  </a:lnTo>
                  <a:lnTo>
                    <a:pt x="1574" y="76"/>
                  </a:lnTo>
                  <a:lnTo>
                    <a:pt x="1582" y="82"/>
                  </a:lnTo>
                  <a:lnTo>
                    <a:pt x="1586" y="88"/>
                  </a:lnTo>
                  <a:lnTo>
                    <a:pt x="1588" y="96"/>
                  </a:lnTo>
                  <a:lnTo>
                    <a:pt x="1588" y="176"/>
                  </a:lnTo>
                  <a:lnTo>
                    <a:pt x="1588" y="176"/>
                  </a:lnTo>
                  <a:lnTo>
                    <a:pt x="1586" y="186"/>
                  </a:lnTo>
                  <a:lnTo>
                    <a:pt x="1582" y="192"/>
                  </a:lnTo>
                  <a:lnTo>
                    <a:pt x="1574" y="196"/>
                  </a:lnTo>
                  <a:lnTo>
                    <a:pt x="1566" y="198"/>
                  </a:lnTo>
                  <a:lnTo>
                    <a:pt x="1526" y="198"/>
                  </a:lnTo>
                  <a:lnTo>
                    <a:pt x="1526" y="198"/>
                  </a:lnTo>
                  <a:lnTo>
                    <a:pt x="1516" y="196"/>
                  </a:lnTo>
                  <a:lnTo>
                    <a:pt x="1510" y="192"/>
                  </a:lnTo>
                  <a:lnTo>
                    <a:pt x="1506" y="186"/>
                  </a:lnTo>
                  <a:lnTo>
                    <a:pt x="1504" y="176"/>
                  </a:lnTo>
                  <a:lnTo>
                    <a:pt x="1504" y="96"/>
                  </a:lnTo>
                  <a:close/>
                  <a:moveTo>
                    <a:pt x="1302" y="96"/>
                  </a:moveTo>
                  <a:lnTo>
                    <a:pt x="1302" y="96"/>
                  </a:lnTo>
                  <a:lnTo>
                    <a:pt x="1304" y="88"/>
                  </a:lnTo>
                  <a:lnTo>
                    <a:pt x="1310" y="82"/>
                  </a:lnTo>
                  <a:lnTo>
                    <a:pt x="1316" y="76"/>
                  </a:lnTo>
                  <a:lnTo>
                    <a:pt x="1324" y="74"/>
                  </a:lnTo>
                  <a:lnTo>
                    <a:pt x="1366" y="74"/>
                  </a:lnTo>
                  <a:lnTo>
                    <a:pt x="1366" y="74"/>
                  </a:lnTo>
                  <a:lnTo>
                    <a:pt x="1374" y="76"/>
                  </a:lnTo>
                  <a:lnTo>
                    <a:pt x="1382" y="82"/>
                  </a:lnTo>
                  <a:lnTo>
                    <a:pt x="1386" y="88"/>
                  </a:lnTo>
                  <a:lnTo>
                    <a:pt x="1388" y="96"/>
                  </a:lnTo>
                  <a:lnTo>
                    <a:pt x="1388" y="176"/>
                  </a:lnTo>
                  <a:lnTo>
                    <a:pt x="1388" y="176"/>
                  </a:lnTo>
                  <a:lnTo>
                    <a:pt x="1386" y="186"/>
                  </a:lnTo>
                  <a:lnTo>
                    <a:pt x="1382" y="192"/>
                  </a:lnTo>
                  <a:lnTo>
                    <a:pt x="1374" y="196"/>
                  </a:lnTo>
                  <a:lnTo>
                    <a:pt x="1366" y="198"/>
                  </a:lnTo>
                  <a:lnTo>
                    <a:pt x="1324" y="198"/>
                  </a:lnTo>
                  <a:lnTo>
                    <a:pt x="1324" y="198"/>
                  </a:lnTo>
                  <a:lnTo>
                    <a:pt x="1316" y="196"/>
                  </a:lnTo>
                  <a:lnTo>
                    <a:pt x="1310" y="192"/>
                  </a:lnTo>
                  <a:lnTo>
                    <a:pt x="1304" y="186"/>
                  </a:lnTo>
                  <a:lnTo>
                    <a:pt x="1302" y="176"/>
                  </a:lnTo>
                  <a:lnTo>
                    <a:pt x="1302" y="96"/>
                  </a:lnTo>
                  <a:close/>
                  <a:moveTo>
                    <a:pt x="1102" y="96"/>
                  </a:moveTo>
                  <a:lnTo>
                    <a:pt x="1102" y="96"/>
                  </a:lnTo>
                  <a:lnTo>
                    <a:pt x="1104" y="88"/>
                  </a:lnTo>
                  <a:lnTo>
                    <a:pt x="1108" y="82"/>
                  </a:lnTo>
                  <a:lnTo>
                    <a:pt x="1116" y="76"/>
                  </a:lnTo>
                  <a:lnTo>
                    <a:pt x="1124" y="74"/>
                  </a:lnTo>
                  <a:lnTo>
                    <a:pt x="1166" y="74"/>
                  </a:lnTo>
                  <a:lnTo>
                    <a:pt x="1166" y="74"/>
                  </a:lnTo>
                  <a:lnTo>
                    <a:pt x="1174" y="76"/>
                  </a:lnTo>
                  <a:lnTo>
                    <a:pt x="1180" y="82"/>
                  </a:lnTo>
                  <a:lnTo>
                    <a:pt x="1186" y="88"/>
                  </a:lnTo>
                  <a:lnTo>
                    <a:pt x="1188" y="96"/>
                  </a:lnTo>
                  <a:lnTo>
                    <a:pt x="1188" y="176"/>
                  </a:lnTo>
                  <a:lnTo>
                    <a:pt x="1188" y="176"/>
                  </a:lnTo>
                  <a:lnTo>
                    <a:pt x="1186" y="186"/>
                  </a:lnTo>
                  <a:lnTo>
                    <a:pt x="1180" y="192"/>
                  </a:lnTo>
                  <a:lnTo>
                    <a:pt x="1174" y="196"/>
                  </a:lnTo>
                  <a:lnTo>
                    <a:pt x="1166" y="198"/>
                  </a:lnTo>
                  <a:lnTo>
                    <a:pt x="1124" y="198"/>
                  </a:lnTo>
                  <a:lnTo>
                    <a:pt x="1124" y="198"/>
                  </a:lnTo>
                  <a:lnTo>
                    <a:pt x="1116" y="196"/>
                  </a:lnTo>
                  <a:lnTo>
                    <a:pt x="1108" y="192"/>
                  </a:lnTo>
                  <a:lnTo>
                    <a:pt x="1104" y="186"/>
                  </a:lnTo>
                  <a:lnTo>
                    <a:pt x="1102" y="176"/>
                  </a:lnTo>
                  <a:lnTo>
                    <a:pt x="1102" y="96"/>
                  </a:lnTo>
                  <a:close/>
                  <a:moveTo>
                    <a:pt x="902" y="96"/>
                  </a:moveTo>
                  <a:lnTo>
                    <a:pt x="902" y="96"/>
                  </a:lnTo>
                  <a:lnTo>
                    <a:pt x="904" y="88"/>
                  </a:lnTo>
                  <a:lnTo>
                    <a:pt x="908" y="82"/>
                  </a:lnTo>
                  <a:lnTo>
                    <a:pt x="916" y="76"/>
                  </a:lnTo>
                  <a:lnTo>
                    <a:pt x="924" y="74"/>
                  </a:lnTo>
                  <a:lnTo>
                    <a:pt x="966" y="74"/>
                  </a:lnTo>
                  <a:lnTo>
                    <a:pt x="966" y="74"/>
                  </a:lnTo>
                  <a:lnTo>
                    <a:pt x="974" y="76"/>
                  </a:lnTo>
                  <a:lnTo>
                    <a:pt x="980" y="82"/>
                  </a:lnTo>
                  <a:lnTo>
                    <a:pt x="984" y="88"/>
                  </a:lnTo>
                  <a:lnTo>
                    <a:pt x="986" y="96"/>
                  </a:lnTo>
                  <a:lnTo>
                    <a:pt x="986" y="176"/>
                  </a:lnTo>
                  <a:lnTo>
                    <a:pt x="986" y="176"/>
                  </a:lnTo>
                  <a:lnTo>
                    <a:pt x="984" y="186"/>
                  </a:lnTo>
                  <a:lnTo>
                    <a:pt x="980" y="192"/>
                  </a:lnTo>
                  <a:lnTo>
                    <a:pt x="974" y="196"/>
                  </a:lnTo>
                  <a:lnTo>
                    <a:pt x="966" y="198"/>
                  </a:lnTo>
                  <a:lnTo>
                    <a:pt x="924" y="198"/>
                  </a:lnTo>
                  <a:lnTo>
                    <a:pt x="924" y="198"/>
                  </a:lnTo>
                  <a:lnTo>
                    <a:pt x="916" y="196"/>
                  </a:lnTo>
                  <a:lnTo>
                    <a:pt x="908" y="192"/>
                  </a:lnTo>
                  <a:lnTo>
                    <a:pt x="904" y="186"/>
                  </a:lnTo>
                  <a:lnTo>
                    <a:pt x="902" y="176"/>
                  </a:lnTo>
                  <a:lnTo>
                    <a:pt x="902" y="96"/>
                  </a:lnTo>
                  <a:close/>
                  <a:moveTo>
                    <a:pt x="702" y="96"/>
                  </a:moveTo>
                  <a:lnTo>
                    <a:pt x="702" y="96"/>
                  </a:lnTo>
                  <a:lnTo>
                    <a:pt x="704" y="88"/>
                  </a:lnTo>
                  <a:lnTo>
                    <a:pt x="708" y="82"/>
                  </a:lnTo>
                  <a:lnTo>
                    <a:pt x="714" y="76"/>
                  </a:lnTo>
                  <a:lnTo>
                    <a:pt x="724" y="74"/>
                  </a:lnTo>
                  <a:lnTo>
                    <a:pt x="764" y="74"/>
                  </a:lnTo>
                  <a:lnTo>
                    <a:pt x="764" y="74"/>
                  </a:lnTo>
                  <a:lnTo>
                    <a:pt x="772" y="76"/>
                  </a:lnTo>
                  <a:lnTo>
                    <a:pt x="780" y="82"/>
                  </a:lnTo>
                  <a:lnTo>
                    <a:pt x="784" y="88"/>
                  </a:lnTo>
                  <a:lnTo>
                    <a:pt x="786" y="96"/>
                  </a:lnTo>
                  <a:lnTo>
                    <a:pt x="786" y="176"/>
                  </a:lnTo>
                  <a:lnTo>
                    <a:pt x="786" y="176"/>
                  </a:lnTo>
                  <a:lnTo>
                    <a:pt x="784" y="186"/>
                  </a:lnTo>
                  <a:lnTo>
                    <a:pt x="780" y="192"/>
                  </a:lnTo>
                  <a:lnTo>
                    <a:pt x="772" y="196"/>
                  </a:lnTo>
                  <a:lnTo>
                    <a:pt x="764" y="198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14" y="196"/>
                  </a:lnTo>
                  <a:lnTo>
                    <a:pt x="708" y="192"/>
                  </a:lnTo>
                  <a:lnTo>
                    <a:pt x="704" y="186"/>
                  </a:lnTo>
                  <a:lnTo>
                    <a:pt x="702" y="176"/>
                  </a:lnTo>
                  <a:lnTo>
                    <a:pt x="702" y="96"/>
                  </a:lnTo>
                  <a:close/>
                  <a:moveTo>
                    <a:pt x="500" y="96"/>
                  </a:moveTo>
                  <a:lnTo>
                    <a:pt x="500" y="96"/>
                  </a:lnTo>
                  <a:lnTo>
                    <a:pt x="502" y="88"/>
                  </a:lnTo>
                  <a:lnTo>
                    <a:pt x="508" y="82"/>
                  </a:lnTo>
                  <a:lnTo>
                    <a:pt x="514" y="76"/>
                  </a:lnTo>
                  <a:lnTo>
                    <a:pt x="522" y="74"/>
                  </a:lnTo>
                  <a:lnTo>
                    <a:pt x="564" y="74"/>
                  </a:lnTo>
                  <a:lnTo>
                    <a:pt x="564" y="74"/>
                  </a:lnTo>
                  <a:lnTo>
                    <a:pt x="572" y="76"/>
                  </a:lnTo>
                  <a:lnTo>
                    <a:pt x="580" y="82"/>
                  </a:lnTo>
                  <a:lnTo>
                    <a:pt x="584" y="88"/>
                  </a:lnTo>
                  <a:lnTo>
                    <a:pt x="586" y="96"/>
                  </a:lnTo>
                  <a:lnTo>
                    <a:pt x="586" y="176"/>
                  </a:lnTo>
                  <a:lnTo>
                    <a:pt x="586" y="176"/>
                  </a:lnTo>
                  <a:lnTo>
                    <a:pt x="584" y="186"/>
                  </a:lnTo>
                  <a:lnTo>
                    <a:pt x="580" y="192"/>
                  </a:lnTo>
                  <a:lnTo>
                    <a:pt x="572" y="196"/>
                  </a:lnTo>
                  <a:lnTo>
                    <a:pt x="564" y="198"/>
                  </a:lnTo>
                  <a:lnTo>
                    <a:pt x="522" y="198"/>
                  </a:lnTo>
                  <a:lnTo>
                    <a:pt x="522" y="198"/>
                  </a:lnTo>
                  <a:lnTo>
                    <a:pt x="514" y="196"/>
                  </a:lnTo>
                  <a:lnTo>
                    <a:pt x="508" y="192"/>
                  </a:lnTo>
                  <a:lnTo>
                    <a:pt x="502" y="186"/>
                  </a:lnTo>
                  <a:lnTo>
                    <a:pt x="500" y="176"/>
                  </a:lnTo>
                  <a:lnTo>
                    <a:pt x="500" y="96"/>
                  </a:lnTo>
                  <a:close/>
                  <a:moveTo>
                    <a:pt x="300" y="96"/>
                  </a:moveTo>
                  <a:lnTo>
                    <a:pt x="300" y="96"/>
                  </a:lnTo>
                  <a:lnTo>
                    <a:pt x="302" y="88"/>
                  </a:lnTo>
                  <a:lnTo>
                    <a:pt x="306" y="82"/>
                  </a:lnTo>
                  <a:lnTo>
                    <a:pt x="314" y="76"/>
                  </a:lnTo>
                  <a:lnTo>
                    <a:pt x="322" y="74"/>
                  </a:lnTo>
                  <a:lnTo>
                    <a:pt x="364" y="74"/>
                  </a:lnTo>
                  <a:lnTo>
                    <a:pt x="364" y="74"/>
                  </a:lnTo>
                  <a:lnTo>
                    <a:pt x="372" y="76"/>
                  </a:lnTo>
                  <a:lnTo>
                    <a:pt x="378" y="82"/>
                  </a:lnTo>
                  <a:lnTo>
                    <a:pt x="384" y="88"/>
                  </a:lnTo>
                  <a:lnTo>
                    <a:pt x="386" y="96"/>
                  </a:lnTo>
                  <a:lnTo>
                    <a:pt x="386" y="176"/>
                  </a:lnTo>
                  <a:lnTo>
                    <a:pt x="386" y="176"/>
                  </a:lnTo>
                  <a:lnTo>
                    <a:pt x="384" y="186"/>
                  </a:lnTo>
                  <a:lnTo>
                    <a:pt x="378" y="192"/>
                  </a:lnTo>
                  <a:lnTo>
                    <a:pt x="372" y="196"/>
                  </a:lnTo>
                  <a:lnTo>
                    <a:pt x="364" y="198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14" y="196"/>
                  </a:lnTo>
                  <a:lnTo>
                    <a:pt x="306" y="192"/>
                  </a:lnTo>
                  <a:lnTo>
                    <a:pt x="302" y="186"/>
                  </a:lnTo>
                  <a:lnTo>
                    <a:pt x="300" y="176"/>
                  </a:lnTo>
                  <a:lnTo>
                    <a:pt x="300" y="96"/>
                  </a:lnTo>
                  <a:close/>
                  <a:moveTo>
                    <a:pt x="100" y="96"/>
                  </a:moveTo>
                  <a:lnTo>
                    <a:pt x="100" y="96"/>
                  </a:lnTo>
                  <a:lnTo>
                    <a:pt x="102" y="88"/>
                  </a:lnTo>
                  <a:lnTo>
                    <a:pt x="106" y="82"/>
                  </a:lnTo>
                  <a:lnTo>
                    <a:pt x="114" y="76"/>
                  </a:lnTo>
                  <a:lnTo>
                    <a:pt x="122" y="74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72" y="76"/>
                  </a:lnTo>
                  <a:lnTo>
                    <a:pt x="178" y="82"/>
                  </a:lnTo>
                  <a:lnTo>
                    <a:pt x="182" y="88"/>
                  </a:lnTo>
                  <a:lnTo>
                    <a:pt x="184" y="96"/>
                  </a:lnTo>
                  <a:lnTo>
                    <a:pt x="184" y="176"/>
                  </a:lnTo>
                  <a:lnTo>
                    <a:pt x="184" y="176"/>
                  </a:lnTo>
                  <a:lnTo>
                    <a:pt x="182" y="186"/>
                  </a:lnTo>
                  <a:lnTo>
                    <a:pt x="178" y="192"/>
                  </a:lnTo>
                  <a:lnTo>
                    <a:pt x="172" y="196"/>
                  </a:lnTo>
                  <a:lnTo>
                    <a:pt x="164" y="198"/>
                  </a:lnTo>
                  <a:lnTo>
                    <a:pt x="122" y="198"/>
                  </a:lnTo>
                  <a:lnTo>
                    <a:pt x="122" y="198"/>
                  </a:lnTo>
                  <a:lnTo>
                    <a:pt x="114" y="196"/>
                  </a:lnTo>
                  <a:lnTo>
                    <a:pt x="106" y="192"/>
                  </a:lnTo>
                  <a:lnTo>
                    <a:pt x="102" y="186"/>
                  </a:lnTo>
                  <a:lnTo>
                    <a:pt x="100" y="176"/>
                  </a:lnTo>
                  <a:lnTo>
                    <a:pt x="100" y="96"/>
                  </a:lnTo>
                  <a:close/>
                  <a:moveTo>
                    <a:pt x="184" y="1382"/>
                  </a:moveTo>
                  <a:lnTo>
                    <a:pt x="184" y="1382"/>
                  </a:lnTo>
                  <a:lnTo>
                    <a:pt x="182" y="1390"/>
                  </a:lnTo>
                  <a:lnTo>
                    <a:pt x="178" y="1396"/>
                  </a:lnTo>
                  <a:lnTo>
                    <a:pt x="172" y="1402"/>
                  </a:lnTo>
                  <a:lnTo>
                    <a:pt x="164" y="1404"/>
                  </a:lnTo>
                  <a:lnTo>
                    <a:pt x="122" y="1404"/>
                  </a:lnTo>
                  <a:lnTo>
                    <a:pt x="122" y="1404"/>
                  </a:lnTo>
                  <a:lnTo>
                    <a:pt x="114" y="1402"/>
                  </a:lnTo>
                  <a:lnTo>
                    <a:pt x="106" y="1396"/>
                  </a:lnTo>
                  <a:lnTo>
                    <a:pt x="102" y="1390"/>
                  </a:lnTo>
                  <a:lnTo>
                    <a:pt x="100" y="1382"/>
                  </a:lnTo>
                  <a:lnTo>
                    <a:pt x="100" y="1302"/>
                  </a:lnTo>
                  <a:lnTo>
                    <a:pt x="100" y="1302"/>
                  </a:lnTo>
                  <a:lnTo>
                    <a:pt x="102" y="1292"/>
                  </a:lnTo>
                  <a:lnTo>
                    <a:pt x="106" y="1286"/>
                  </a:lnTo>
                  <a:lnTo>
                    <a:pt x="114" y="1282"/>
                  </a:lnTo>
                  <a:lnTo>
                    <a:pt x="122" y="1280"/>
                  </a:lnTo>
                  <a:lnTo>
                    <a:pt x="164" y="1280"/>
                  </a:lnTo>
                  <a:lnTo>
                    <a:pt x="164" y="1280"/>
                  </a:lnTo>
                  <a:lnTo>
                    <a:pt x="172" y="1282"/>
                  </a:lnTo>
                  <a:lnTo>
                    <a:pt x="178" y="1286"/>
                  </a:lnTo>
                  <a:lnTo>
                    <a:pt x="182" y="1292"/>
                  </a:lnTo>
                  <a:lnTo>
                    <a:pt x="184" y="1302"/>
                  </a:lnTo>
                  <a:lnTo>
                    <a:pt x="184" y="1382"/>
                  </a:lnTo>
                  <a:close/>
                  <a:moveTo>
                    <a:pt x="386" y="1382"/>
                  </a:moveTo>
                  <a:lnTo>
                    <a:pt x="386" y="1382"/>
                  </a:lnTo>
                  <a:lnTo>
                    <a:pt x="384" y="1390"/>
                  </a:lnTo>
                  <a:lnTo>
                    <a:pt x="378" y="1396"/>
                  </a:lnTo>
                  <a:lnTo>
                    <a:pt x="372" y="1402"/>
                  </a:lnTo>
                  <a:lnTo>
                    <a:pt x="364" y="1404"/>
                  </a:lnTo>
                  <a:lnTo>
                    <a:pt x="322" y="1404"/>
                  </a:lnTo>
                  <a:lnTo>
                    <a:pt x="322" y="1404"/>
                  </a:lnTo>
                  <a:lnTo>
                    <a:pt x="314" y="1402"/>
                  </a:lnTo>
                  <a:lnTo>
                    <a:pt x="306" y="1396"/>
                  </a:lnTo>
                  <a:lnTo>
                    <a:pt x="302" y="1390"/>
                  </a:lnTo>
                  <a:lnTo>
                    <a:pt x="300" y="1382"/>
                  </a:lnTo>
                  <a:lnTo>
                    <a:pt x="300" y="1302"/>
                  </a:lnTo>
                  <a:lnTo>
                    <a:pt x="300" y="1302"/>
                  </a:lnTo>
                  <a:lnTo>
                    <a:pt x="302" y="1292"/>
                  </a:lnTo>
                  <a:lnTo>
                    <a:pt x="306" y="1286"/>
                  </a:lnTo>
                  <a:lnTo>
                    <a:pt x="314" y="1282"/>
                  </a:lnTo>
                  <a:lnTo>
                    <a:pt x="322" y="1280"/>
                  </a:lnTo>
                  <a:lnTo>
                    <a:pt x="364" y="1280"/>
                  </a:lnTo>
                  <a:lnTo>
                    <a:pt x="364" y="1280"/>
                  </a:lnTo>
                  <a:lnTo>
                    <a:pt x="372" y="1282"/>
                  </a:lnTo>
                  <a:lnTo>
                    <a:pt x="378" y="1286"/>
                  </a:lnTo>
                  <a:lnTo>
                    <a:pt x="384" y="1292"/>
                  </a:lnTo>
                  <a:lnTo>
                    <a:pt x="386" y="1302"/>
                  </a:lnTo>
                  <a:lnTo>
                    <a:pt x="386" y="1382"/>
                  </a:lnTo>
                  <a:close/>
                  <a:moveTo>
                    <a:pt x="586" y="1382"/>
                  </a:moveTo>
                  <a:lnTo>
                    <a:pt x="586" y="1382"/>
                  </a:lnTo>
                  <a:lnTo>
                    <a:pt x="584" y="1390"/>
                  </a:lnTo>
                  <a:lnTo>
                    <a:pt x="580" y="1396"/>
                  </a:lnTo>
                  <a:lnTo>
                    <a:pt x="572" y="1402"/>
                  </a:lnTo>
                  <a:lnTo>
                    <a:pt x="564" y="1404"/>
                  </a:lnTo>
                  <a:lnTo>
                    <a:pt x="522" y="1404"/>
                  </a:lnTo>
                  <a:lnTo>
                    <a:pt x="522" y="1404"/>
                  </a:lnTo>
                  <a:lnTo>
                    <a:pt x="514" y="1402"/>
                  </a:lnTo>
                  <a:lnTo>
                    <a:pt x="508" y="1396"/>
                  </a:lnTo>
                  <a:lnTo>
                    <a:pt x="502" y="1390"/>
                  </a:lnTo>
                  <a:lnTo>
                    <a:pt x="500" y="1382"/>
                  </a:lnTo>
                  <a:lnTo>
                    <a:pt x="500" y="1302"/>
                  </a:lnTo>
                  <a:lnTo>
                    <a:pt x="500" y="1302"/>
                  </a:lnTo>
                  <a:lnTo>
                    <a:pt x="502" y="1292"/>
                  </a:lnTo>
                  <a:lnTo>
                    <a:pt x="508" y="1286"/>
                  </a:lnTo>
                  <a:lnTo>
                    <a:pt x="514" y="1282"/>
                  </a:lnTo>
                  <a:lnTo>
                    <a:pt x="522" y="1280"/>
                  </a:lnTo>
                  <a:lnTo>
                    <a:pt x="564" y="1280"/>
                  </a:lnTo>
                  <a:lnTo>
                    <a:pt x="564" y="1280"/>
                  </a:lnTo>
                  <a:lnTo>
                    <a:pt x="572" y="1282"/>
                  </a:lnTo>
                  <a:lnTo>
                    <a:pt x="580" y="1286"/>
                  </a:lnTo>
                  <a:lnTo>
                    <a:pt x="584" y="1292"/>
                  </a:lnTo>
                  <a:lnTo>
                    <a:pt x="586" y="1302"/>
                  </a:lnTo>
                  <a:lnTo>
                    <a:pt x="586" y="1382"/>
                  </a:lnTo>
                  <a:close/>
                  <a:moveTo>
                    <a:pt x="786" y="1382"/>
                  </a:moveTo>
                  <a:lnTo>
                    <a:pt x="786" y="1382"/>
                  </a:lnTo>
                  <a:lnTo>
                    <a:pt x="784" y="1390"/>
                  </a:lnTo>
                  <a:lnTo>
                    <a:pt x="780" y="1396"/>
                  </a:lnTo>
                  <a:lnTo>
                    <a:pt x="772" y="1402"/>
                  </a:lnTo>
                  <a:lnTo>
                    <a:pt x="764" y="1404"/>
                  </a:lnTo>
                  <a:lnTo>
                    <a:pt x="724" y="1404"/>
                  </a:lnTo>
                  <a:lnTo>
                    <a:pt x="724" y="1404"/>
                  </a:lnTo>
                  <a:lnTo>
                    <a:pt x="714" y="1402"/>
                  </a:lnTo>
                  <a:lnTo>
                    <a:pt x="708" y="1396"/>
                  </a:lnTo>
                  <a:lnTo>
                    <a:pt x="704" y="1390"/>
                  </a:lnTo>
                  <a:lnTo>
                    <a:pt x="702" y="1382"/>
                  </a:lnTo>
                  <a:lnTo>
                    <a:pt x="702" y="1302"/>
                  </a:lnTo>
                  <a:lnTo>
                    <a:pt x="702" y="1302"/>
                  </a:lnTo>
                  <a:lnTo>
                    <a:pt x="704" y="1292"/>
                  </a:lnTo>
                  <a:lnTo>
                    <a:pt x="708" y="1286"/>
                  </a:lnTo>
                  <a:lnTo>
                    <a:pt x="714" y="1282"/>
                  </a:lnTo>
                  <a:lnTo>
                    <a:pt x="724" y="1280"/>
                  </a:lnTo>
                  <a:lnTo>
                    <a:pt x="764" y="1280"/>
                  </a:lnTo>
                  <a:lnTo>
                    <a:pt x="764" y="1280"/>
                  </a:lnTo>
                  <a:lnTo>
                    <a:pt x="772" y="1282"/>
                  </a:lnTo>
                  <a:lnTo>
                    <a:pt x="780" y="1286"/>
                  </a:lnTo>
                  <a:lnTo>
                    <a:pt x="784" y="1292"/>
                  </a:lnTo>
                  <a:lnTo>
                    <a:pt x="786" y="1302"/>
                  </a:lnTo>
                  <a:lnTo>
                    <a:pt x="786" y="1382"/>
                  </a:lnTo>
                  <a:close/>
                  <a:moveTo>
                    <a:pt x="986" y="1382"/>
                  </a:moveTo>
                  <a:lnTo>
                    <a:pt x="986" y="1382"/>
                  </a:lnTo>
                  <a:lnTo>
                    <a:pt x="984" y="1390"/>
                  </a:lnTo>
                  <a:lnTo>
                    <a:pt x="980" y="1396"/>
                  </a:lnTo>
                  <a:lnTo>
                    <a:pt x="974" y="1402"/>
                  </a:lnTo>
                  <a:lnTo>
                    <a:pt x="966" y="1404"/>
                  </a:lnTo>
                  <a:lnTo>
                    <a:pt x="924" y="1404"/>
                  </a:lnTo>
                  <a:lnTo>
                    <a:pt x="924" y="1404"/>
                  </a:lnTo>
                  <a:lnTo>
                    <a:pt x="916" y="1402"/>
                  </a:lnTo>
                  <a:lnTo>
                    <a:pt x="908" y="1396"/>
                  </a:lnTo>
                  <a:lnTo>
                    <a:pt x="904" y="1390"/>
                  </a:lnTo>
                  <a:lnTo>
                    <a:pt x="902" y="1382"/>
                  </a:lnTo>
                  <a:lnTo>
                    <a:pt x="902" y="1302"/>
                  </a:lnTo>
                  <a:lnTo>
                    <a:pt x="902" y="1302"/>
                  </a:lnTo>
                  <a:lnTo>
                    <a:pt x="904" y="1292"/>
                  </a:lnTo>
                  <a:lnTo>
                    <a:pt x="908" y="1286"/>
                  </a:lnTo>
                  <a:lnTo>
                    <a:pt x="916" y="1282"/>
                  </a:lnTo>
                  <a:lnTo>
                    <a:pt x="924" y="1280"/>
                  </a:lnTo>
                  <a:lnTo>
                    <a:pt x="966" y="1280"/>
                  </a:lnTo>
                  <a:lnTo>
                    <a:pt x="966" y="1280"/>
                  </a:lnTo>
                  <a:lnTo>
                    <a:pt x="974" y="1282"/>
                  </a:lnTo>
                  <a:lnTo>
                    <a:pt x="980" y="1286"/>
                  </a:lnTo>
                  <a:lnTo>
                    <a:pt x="984" y="1292"/>
                  </a:lnTo>
                  <a:lnTo>
                    <a:pt x="986" y="1302"/>
                  </a:lnTo>
                  <a:lnTo>
                    <a:pt x="986" y="1382"/>
                  </a:lnTo>
                  <a:close/>
                  <a:moveTo>
                    <a:pt x="1188" y="1382"/>
                  </a:moveTo>
                  <a:lnTo>
                    <a:pt x="1188" y="1382"/>
                  </a:lnTo>
                  <a:lnTo>
                    <a:pt x="1186" y="1390"/>
                  </a:lnTo>
                  <a:lnTo>
                    <a:pt x="1180" y="1396"/>
                  </a:lnTo>
                  <a:lnTo>
                    <a:pt x="1174" y="1402"/>
                  </a:lnTo>
                  <a:lnTo>
                    <a:pt x="1166" y="1404"/>
                  </a:lnTo>
                  <a:lnTo>
                    <a:pt x="1124" y="1404"/>
                  </a:lnTo>
                  <a:lnTo>
                    <a:pt x="1124" y="1404"/>
                  </a:lnTo>
                  <a:lnTo>
                    <a:pt x="1116" y="1402"/>
                  </a:lnTo>
                  <a:lnTo>
                    <a:pt x="1108" y="1396"/>
                  </a:lnTo>
                  <a:lnTo>
                    <a:pt x="1104" y="1390"/>
                  </a:lnTo>
                  <a:lnTo>
                    <a:pt x="1102" y="1382"/>
                  </a:lnTo>
                  <a:lnTo>
                    <a:pt x="1102" y="1302"/>
                  </a:lnTo>
                  <a:lnTo>
                    <a:pt x="1102" y="1302"/>
                  </a:lnTo>
                  <a:lnTo>
                    <a:pt x="1104" y="1292"/>
                  </a:lnTo>
                  <a:lnTo>
                    <a:pt x="1108" y="1286"/>
                  </a:lnTo>
                  <a:lnTo>
                    <a:pt x="1116" y="1282"/>
                  </a:lnTo>
                  <a:lnTo>
                    <a:pt x="1124" y="1280"/>
                  </a:lnTo>
                  <a:lnTo>
                    <a:pt x="1166" y="1280"/>
                  </a:lnTo>
                  <a:lnTo>
                    <a:pt x="1166" y="1280"/>
                  </a:lnTo>
                  <a:lnTo>
                    <a:pt x="1174" y="1282"/>
                  </a:lnTo>
                  <a:lnTo>
                    <a:pt x="1180" y="1286"/>
                  </a:lnTo>
                  <a:lnTo>
                    <a:pt x="1186" y="1292"/>
                  </a:lnTo>
                  <a:lnTo>
                    <a:pt x="1188" y="1302"/>
                  </a:lnTo>
                  <a:lnTo>
                    <a:pt x="1188" y="1382"/>
                  </a:lnTo>
                  <a:close/>
                  <a:moveTo>
                    <a:pt x="1388" y="1382"/>
                  </a:moveTo>
                  <a:lnTo>
                    <a:pt x="1388" y="1382"/>
                  </a:lnTo>
                  <a:lnTo>
                    <a:pt x="1386" y="1390"/>
                  </a:lnTo>
                  <a:lnTo>
                    <a:pt x="1382" y="1396"/>
                  </a:lnTo>
                  <a:lnTo>
                    <a:pt x="1374" y="1402"/>
                  </a:lnTo>
                  <a:lnTo>
                    <a:pt x="1366" y="1404"/>
                  </a:lnTo>
                  <a:lnTo>
                    <a:pt x="1324" y="1404"/>
                  </a:lnTo>
                  <a:lnTo>
                    <a:pt x="1324" y="1404"/>
                  </a:lnTo>
                  <a:lnTo>
                    <a:pt x="1316" y="1402"/>
                  </a:lnTo>
                  <a:lnTo>
                    <a:pt x="1310" y="1396"/>
                  </a:lnTo>
                  <a:lnTo>
                    <a:pt x="1304" y="1390"/>
                  </a:lnTo>
                  <a:lnTo>
                    <a:pt x="1302" y="1382"/>
                  </a:lnTo>
                  <a:lnTo>
                    <a:pt x="1302" y="1302"/>
                  </a:lnTo>
                  <a:lnTo>
                    <a:pt x="1302" y="1302"/>
                  </a:lnTo>
                  <a:lnTo>
                    <a:pt x="1304" y="1292"/>
                  </a:lnTo>
                  <a:lnTo>
                    <a:pt x="1310" y="1286"/>
                  </a:lnTo>
                  <a:lnTo>
                    <a:pt x="1316" y="1282"/>
                  </a:lnTo>
                  <a:lnTo>
                    <a:pt x="1324" y="1280"/>
                  </a:lnTo>
                  <a:lnTo>
                    <a:pt x="1366" y="1280"/>
                  </a:lnTo>
                  <a:lnTo>
                    <a:pt x="1366" y="1280"/>
                  </a:lnTo>
                  <a:lnTo>
                    <a:pt x="1374" y="1282"/>
                  </a:lnTo>
                  <a:lnTo>
                    <a:pt x="1382" y="1286"/>
                  </a:lnTo>
                  <a:lnTo>
                    <a:pt x="1386" y="1292"/>
                  </a:lnTo>
                  <a:lnTo>
                    <a:pt x="1388" y="1302"/>
                  </a:lnTo>
                  <a:lnTo>
                    <a:pt x="1388" y="1382"/>
                  </a:lnTo>
                  <a:close/>
                  <a:moveTo>
                    <a:pt x="1588" y="1382"/>
                  </a:moveTo>
                  <a:lnTo>
                    <a:pt x="1588" y="1382"/>
                  </a:lnTo>
                  <a:lnTo>
                    <a:pt x="1586" y="1390"/>
                  </a:lnTo>
                  <a:lnTo>
                    <a:pt x="1582" y="1396"/>
                  </a:lnTo>
                  <a:lnTo>
                    <a:pt x="1574" y="1402"/>
                  </a:lnTo>
                  <a:lnTo>
                    <a:pt x="1566" y="1404"/>
                  </a:lnTo>
                  <a:lnTo>
                    <a:pt x="1526" y="1404"/>
                  </a:lnTo>
                  <a:lnTo>
                    <a:pt x="1526" y="1404"/>
                  </a:lnTo>
                  <a:lnTo>
                    <a:pt x="1516" y="1402"/>
                  </a:lnTo>
                  <a:lnTo>
                    <a:pt x="1510" y="1396"/>
                  </a:lnTo>
                  <a:lnTo>
                    <a:pt x="1506" y="1390"/>
                  </a:lnTo>
                  <a:lnTo>
                    <a:pt x="1504" y="1382"/>
                  </a:lnTo>
                  <a:lnTo>
                    <a:pt x="1504" y="1302"/>
                  </a:lnTo>
                  <a:lnTo>
                    <a:pt x="1504" y="1302"/>
                  </a:lnTo>
                  <a:lnTo>
                    <a:pt x="1506" y="1292"/>
                  </a:lnTo>
                  <a:lnTo>
                    <a:pt x="1510" y="1286"/>
                  </a:lnTo>
                  <a:lnTo>
                    <a:pt x="1516" y="1282"/>
                  </a:lnTo>
                  <a:lnTo>
                    <a:pt x="1526" y="1280"/>
                  </a:lnTo>
                  <a:lnTo>
                    <a:pt x="1566" y="1280"/>
                  </a:lnTo>
                  <a:lnTo>
                    <a:pt x="1566" y="1280"/>
                  </a:lnTo>
                  <a:lnTo>
                    <a:pt x="1574" y="1282"/>
                  </a:lnTo>
                  <a:lnTo>
                    <a:pt x="1582" y="1286"/>
                  </a:lnTo>
                  <a:lnTo>
                    <a:pt x="1586" y="1292"/>
                  </a:lnTo>
                  <a:lnTo>
                    <a:pt x="1588" y="1302"/>
                  </a:lnTo>
                  <a:lnTo>
                    <a:pt x="1588" y="1382"/>
                  </a:lnTo>
                  <a:close/>
                  <a:moveTo>
                    <a:pt x="1600" y="1246"/>
                  </a:moveTo>
                  <a:lnTo>
                    <a:pt x="1600" y="1258"/>
                  </a:lnTo>
                  <a:lnTo>
                    <a:pt x="1600" y="1258"/>
                  </a:lnTo>
                  <a:lnTo>
                    <a:pt x="1598" y="1262"/>
                  </a:lnTo>
                  <a:lnTo>
                    <a:pt x="1596" y="1264"/>
                  </a:lnTo>
                  <a:lnTo>
                    <a:pt x="1594" y="1266"/>
                  </a:lnTo>
                  <a:lnTo>
                    <a:pt x="1590" y="1268"/>
                  </a:lnTo>
                  <a:lnTo>
                    <a:pt x="84" y="1268"/>
                  </a:lnTo>
                  <a:lnTo>
                    <a:pt x="84" y="1268"/>
                  </a:lnTo>
                  <a:lnTo>
                    <a:pt x="80" y="1266"/>
                  </a:lnTo>
                  <a:lnTo>
                    <a:pt x="78" y="1264"/>
                  </a:lnTo>
                  <a:lnTo>
                    <a:pt x="76" y="1262"/>
                  </a:lnTo>
                  <a:lnTo>
                    <a:pt x="74" y="1258"/>
                  </a:lnTo>
                  <a:lnTo>
                    <a:pt x="74" y="1246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6" y="230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80" y="226"/>
                  </a:lnTo>
                  <a:lnTo>
                    <a:pt x="84" y="224"/>
                  </a:lnTo>
                  <a:lnTo>
                    <a:pt x="1590" y="224"/>
                  </a:lnTo>
                  <a:lnTo>
                    <a:pt x="1590" y="224"/>
                  </a:lnTo>
                  <a:lnTo>
                    <a:pt x="1594" y="226"/>
                  </a:lnTo>
                  <a:lnTo>
                    <a:pt x="1596" y="228"/>
                  </a:lnTo>
                  <a:lnTo>
                    <a:pt x="1596" y="228"/>
                  </a:lnTo>
                  <a:lnTo>
                    <a:pt x="1598" y="230"/>
                  </a:lnTo>
                  <a:lnTo>
                    <a:pt x="1600" y="234"/>
                  </a:lnTo>
                  <a:lnTo>
                    <a:pt x="1600" y="234"/>
                  </a:lnTo>
                  <a:lnTo>
                    <a:pt x="1600" y="1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02" name="Freeform 1014"/>
            <p:cNvSpPr>
              <a:spLocks/>
            </p:cNvSpPr>
            <p:nvPr/>
          </p:nvSpPr>
          <p:spPr bwMode="auto">
            <a:xfrm>
              <a:off x="9155113" y="-1773238"/>
              <a:ext cx="12700" cy="190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8" y="12"/>
                </a:cxn>
                <a:cxn ang="0">
                  <a:pos x="4" y="0"/>
                </a:cxn>
                <a:cxn ang="0">
                  <a:pos x="0" y="12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lnTo>
                    <a:pt x="8" y="12"/>
                  </a:lnTo>
                  <a:lnTo>
                    <a:pt x="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03" name="Freeform 1015"/>
            <p:cNvSpPr>
              <a:spLocks/>
            </p:cNvSpPr>
            <p:nvPr/>
          </p:nvSpPr>
          <p:spPr bwMode="auto">
            <a:xfrm>
              <a:off x="9075738" y="-1738313"/>
              <a:ext cx="50800" cy="28575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32" y="8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4" y="16"/>
                </a:cxn>
              </a:cxnLst>
              <a:rect l="0" t="0" r="r" b="b"/>
              <a:pathLst>
                <a:path w="32" h="18">
                  <a:moveTo>
                    <a:pt x="4" y="16"/>
                  </a:moveTo>
                  <a:lnTo>
                    <a:pt x="32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04" name="Freeform 1016"/>
            <p:cNvSpPr>
              <a:spLocks/>
            </p:cNvSpPr>
            <p:nvPr/>
          </p:nvSpPr>
          <p:spPr bwMode="auto">
            <a:xfrm>
              <a:off x="9104313" y="-1782763"/>
              <a:ext cx="31750" cy="44450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4" y="20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20" y="28"/>
                </a:cxn>
                <a:cxn ang="0">
                  <a:pos x="2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4" y="20"/>
                </a:cxn>
                <a:cxn ang="0">
                  <a:pos x="14" y="20"/>
                </a:cxn>
              </a:cxnLst>
              <a:rect l="0" t="0" r="r" b="b"/>
              <a:pathLst>
                <a:path w="20" h="28">
                  <a:moveTo>
                    <a:pt x="14" y="20"/>
                  </a:moveTo>
                  <a:lnTo>
                    <a:pt x="14" y="2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05" name="Freeform 1017"/>
            <p:cNvSpPr>
              <a:spLocks noEditPoints="1"/>
            </p:cNvSpPr>
            <p:nvPr/>
          </p:nvSpPr>
          <p:spPr bwMode="auto">
            <a:xfrm>
              <a:off x="9139238" y="-1782763"/>
              <a:ext cx="44450" cy="444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28"/>
                </a:cxn>
                <a:cxn ang="0">
                  <a:pos x="6" y="28"/>
                </a:cxn>
                <a:cxn ang="0">
                  <a:pos x="8" y="22"/>
                </a:cxn>
                <a:cxn ang="0">
                  <a:pos x="18" y="22"/>
                </a:cxn>
                <a:cxn ang="0">
                  <a:pos x="22" y="28"/>
                </a:cxn>
                <a:cxn ang="0">
                  <a:pos x="28" y="28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18"/>
                </a:cxn>
                <a:cxn ang="0">
                  <a:pos x="14" y="6"/>
                </a:cxn>
                <a:cxn ang="0">
                  <a:pos x="18" y="18"/>
                </a:cxn>
                <a:cxn ang="0">
                  <a:pos x="10" y="18"/>
                </a:cxn>
              </a:cxnLst>
              <a:rect l="0" t="0" r="r" b="b"/>
              <a:pathLst>
                <a:path w="28" h="28">
                  <a:moveTo>
                    <a:pt x="10" y="0"/>
                  </a:moveTo>
                  <a:lnTo>
                    <a:pt x="0" y="28"/>
                  </a:lnTo>
                  <a:lnTo>
                    <a:pt x="6" y="28"/>
                  </a:lnTo>
                  <a:lnTo>
                    <a:pt x="8" y="22"/>
                  </a:lnTo>
                  <a:lnTo>
                    <a:pt x="18" y="22"/>
                  </a:lnTo>
                  <a:lnTo>
                    <a:pt x="22" y="28"/>
                  </a:lnTo>
                  <a:lnTo>
                    <a:pt x="28" y="28"/>
                  </a:lnTo>
                  <a:lnTo>
                    <a:pt x="16" y="0"/>
                  </a:lnTo>
                  <a:lnTo>
                    <a:pt x="10" y="0"/>
                  </a:lnTo>
                  <a:close/>
                  <a:moveTo>
                    <a:pt x="10" y="18"/>
                  </a:moveTo>
                  <a:lnTo>
                    <a:pt x="14" y="6"/>
                  </a:lnTo>
                  <a:lnTo>
                    <a:pt x="18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06" name="Freeform 1018"/>
            <p:cNvSpPr>
              <a:spLocks/>
            </p:cNvSpPr>
            <p:nvPr/>
          </p:nvSpPr>
          <p:spPr bwMode="auto">
            <a:xfrm>
              <a:off x="10679113" y="-1747838"/>
              <a:ext cx="82550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07" name="Freeform 1019"/>
            <p:cNvSpPr>
              <a:spLocks/>
            </p:cNvSpPr>
            <p:nvPr/>
          </p:nvSpPr>
          <p:spPr bwMode="auto">
            <a:xfrm>
              <a:off x="10742613" y="-1782763"/>
              <a:ext cx="31750" cy="47625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08" name="Freeform 1020"/>
            <p:cNvSpPr>
              <a:spLocks/>
            </p:cNvSpPr>
            <p:nvPr/>
          </p:nvSpPr>
          <p:spPr bwMode="auto">
            <a:xfrm>
              <a:off x="9917113" y="-1782763"/>
              <a:ext cx="38100" cy="69850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4" y="16"/>
                </a:cxn>
                <a:cxn ang="0">
                  <a:pos x="12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4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09" name="Freeform 1021"/>
            <p:cNvSpPr>
              <a:spLocks/>
            </p:cNvSpPr>
            <p:nvPr/>
          </p:nvSpPr>
          <p:spPr bwMode="auto">
            <a:xfrm>
              <a:off x="9237663" y="-1779588"/>
              <a:ext cx="92075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58" y="44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58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58" y="44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10" name="Freeform 1022"/>
            <p:cNvSpPr>
              <a:spLocks/>
            </p:cNvSpPr>
            <p:nvPr/>
          </p:nvSpPr>
          <p:spPr bwMode="auto">
            <a:xfrm>
              <a:off x="9348788" y="-1779588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11" name="Freeform 1023"/>
            <p:cNvSpPr>
              <a:spLocks/>
            </p:cNvSpPr>
            <p:nvPr/>
          </p:nvSpPr>
          <p:spPr bwMode="auto">
            <a:xfrm>
              <a:off x="9383713" y="-1779588"/>
              <a:ext cx="57150" cy="69850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4" y="2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4" y="2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12" name="Freeform 1024"/>
            <p:cNvSpPr>
              <a:spLocks/>
            </p:cNvSpPr>
            <p:nvPr/>
          </p:nvSpPr>
          <p:spPr bwMode="auto">
            <a:xfrm>
              <a:off x="9459913" y="-1779588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13" name="Freeform 1025"/>
            <p:cNvSpPr>
              <a:spLocks/>
            </p:cNvSpPr>
            <p:nvPr/>
          </p:nvSpPr>
          <p:spPr bwMode="auto">
            <a:xfrm>
              <a:off x="9513888" y="-1779588"/>
              <a:ext cx="76200" cy="69850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24"/>
                </a:cxn>
                <a:cxn ang="0">
                  <a:pos x="36" y="24"/>
                </a:cxn>
              </a:cxnLst>
              <a:rect l="0" t="0" r="r" b="b"/>
              <a:pathLst>
                <a:path w="48" h="44">
                  <a:moveTo>
                    <a:pt x="36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14" name="Freeform 1026"/>
            <p:cNvSpPr>
              <a:spLocks/>
            </p:cNvSpPr>
            <p:nvPr/>
          </p:nvSpPr>
          <p:spPr bwMode="auto">
            <a:xfrm>
              <a:off x="9494838" y="-1779588"/>
              <a:ext cx="19050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15" name="Freeform 1027"/>
            <p:cNvSpPr>
              <a:spLocks/>
            </p:cNvSpPr>
            <p:nvPr/>
          </p:nvSpPr>
          <p:spPr bwMode="auto">
            <a:xfrm>
              <a:off x="9605963" y="-1779588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16" name="Freeform 1028"/>
            <p:cNvSpPr>
              <a:spLocks/>
            </p:cNvSpPr>
            <p:nvPr/>
          </p:nvSpPr>
          <p:spPr bwMode="auto">
            <a:xfrm>
              <a:off x="9644063" y="-1779588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17" name="Freeform 1029"/>
            <p:cNvSpPr>
              <a:spLocks/>
            </p:cNvSpPr>
            <p:nvPr/>
          </p:nvSpPr>
          <p:spPr bwMode="auto">
            <a:xfrm>
              <a:off x="9682163" y="-1779588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18" name="Freeform 1030"/>
            <p:cNvSpPr>
              <a:spLocks/>
            </p:cNvSpPr>
            <p:nvPr/>
          </p:nvSpPr>
          <p:spPr bwMode="auto">
            <a:xfrm>
              <a:off x="9717088" y="-1779588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19" name="Freeform 1031"/>
            <p:cNvSpPr>
              <a:spLocks/>
            </p:cNvSpPr>
            <p:nvPr/>
          </p:nvSpPr>
          <p:spPr bwMode="auto">
            <a:xfrm>
              <a:off x="9755188" y="-1779588"/>
              <a:ext cx="57150" cy="6667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2" y="42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2" y="42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20" name="Freeform 1032"/>
            <p:cNvSpPr>
              <a:spLocks/>
            </p:cNvSpPr>
            <p:nvPr/>
          </p:nvSpPr>
          <p:spPr bwMode="auto">
            <a:xfrm>
              <a:off x="10063163" y="-1779588"/>
              <a:ext cx="952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21" name="Freeform 1033"/>
            <p:cNvSpPr>
              <a:spLocks/>
            </p:cNvSpPr>
            <p:nvPr/>
          </p:nvSpPr>
          <p:spPr bwMode="auto">
            <a:xfrm>
              <a:off x="10174288" y="-1779588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22" name="Freeform 1034"/>
            <p:cNvSpPr>
              <a:spLocks/>
            </p:cNvSpPr>
            <p:nvPr/>
          </p:nvSpPr>
          <p:spPr bwMode="auto">
            <a:xfrm>
              <a:off x="10212388" y="-1779588"/>
              <a:ext cx="57150" cy="69850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23" name="Freeform 1035"/>
            <p:cNvSpPr>
              <a:spLocks/>
            </p:cNvSpPr>
            <p:nvPr/>
          </p:nvSpPr>
          <p:spPr bwMode="auto">
            <a:xfrm>
              <a:off x="10285413" y="-1779588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24" name="Freeform 1036"/>
            <p:cNvSpPr>
              <a:spLocks/>
            </p:cNvSpPr>
            <p:nvPr/>
          </p:nvSpPr>
          <p:spPr bwMode="auto">
            <a:xfrm>
              <a:off x="10342563" y="-1779588"/>
              <a:ext cx="73025" cy="69850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25" name="Freeform 1037"/>
            <p:cNvSpPr>
              <a:spLocks/>
            </p:cNvSpPr>
            <p:nvPr/>
          </p:nvSpPr>
          <p:spPr bwMode="auto">
            <a:xfrm>
              <a:off x="10323513" y="-1779588"/>
              <a:ext cx="19050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26" name="Freeform 1038"/>
            <p:cNvSpPr>
              <a:spLocks/>
            </p:cNvSpPr>
            <p:nvPr/>
          </p:nvSpPr>
          <p:spPr bwMode="auto">
            <a:xfrm>
              <a:off x="10434638" y="-1779588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27" name="Freeform 1039"/>
            <p:cNvSpPr>
              <a:spLocks/>
            </p:cNvSpPr>
            <p:nvPr/>
          </p:nvSpPr>
          <p:spPr bwMode="auto">
            <a:xfrm>
              <a:off x="10469563" y="-1779588"/>
              <a:ext cx="22225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4" h="44">
                  <a:moveTo>
                    <a:pt x="0" y="44"/>
                  </a:move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28" name="Freeform 1040"/>
            <p:cNvSpPr>
              <a:spLocks/>
            </p:cNvSpPr>
            <p:nvPr/>
          </p:nvSpPr>
          <p:spPr bwMode="auto">
            <a:xfrm>
              <a:off x="10507663" y="-1779588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29" name="Freeform 1041"/>
            <p:cNvSpPr>
              <a:spLocks/>
            </p:cNvSpPr>
            <p:nvPr/>
          </p:nvSpPr>
          <p:spPr bwMode="auto">
            <a:xfrm>
              <a:off x="10545763" y="-1779588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30" name="Freeform 1042"/>
            <p:cNvSpPr>
              <a:spLocks/>
            </p:cNvSpPr>
            <p:nvPr/>
          </p:nvSpPr>
          <p:spPr bwMode="auto">
            <a:xfrm>
              <a:off x="10580688" y="-1779588"/>
              <a:ext cx="57150" cy="6667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4" y="42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4" y="42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31" name="Freeform 1043"/>
            <p:cNvSpPr>
              <a:spLocks/>
            </p:cNvSpPr>
            <p:nvPr/>
          </p:nvSpPr>
          <p:spPr bwMode="auto">
            <a:xfrm>
              <a:off x="10298113" y="-4021138"/>
              <a:ext cx="50800" cy="47625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6" y="24"/>
                </a:cxn>
                <a:cxn ang="0">
                  <a:pos x="10" y="24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16" y="30"/>
                </a:cxn>
                <a:cxn ang="0">
                  <a:pos x="24" y="28"/>
                </a:cxn>
                <a:cxn ang="0">
                  <a:pos x="30" y="26"/>
                </a:cxn>
                <a:cxn ang="0">
                  <a:pos x="32" y="20"/>
                </a:cxn>
                <a:cxn ang="0">
                  <a:pos x="30" y="16"/>
                </a:cxn>
                <a:cxn ang="0">
                  <a:pos x="26" y="12"/>
                </a:cxn>
                <a:cxn ang="0">
                  <a:pos x="18" y="10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6" y="4"/>
                </a:cxn>
                <a:cxn ang="0">
                  <a:pos x="20" y="6"/>
                </a:cxn>
                <a:cxn ang="0">
                  <a:pos x="22" y="8"/>
                </a:cxn>
                <a:cxn ang="0">
                  <a:pos x="32" y="8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4" y="14"/>
                </a:cxn>
                <a:cxn ang="0">
                  <a:pos x="14" y="16"/>
                </a:cxn>
                <a:cxn ang="0">
                  <a:pos x="20" y="18"/>
                </a:cxn>
                <a:cxn ang="0">
                  <a:pos x="24" y="18"/>
                </a:cxn>
                <a:cxn ang="0">
                  <a:pos x="24" y="20"/>
                </a:cxn>
                <a:cxn ang="0">
                  <a:pos x="22" y="24"/>
                </a:cxn>
              </a:cxnLst>
              <a:rect l="0" t="0" r="r" b="b"/>
              <a:pathLst>
                <a:path w="32" h="30">
                  <a:moveTo>
                    <a:pt x="22" y="24"/>
                  </a:moveTo>
                  <a:lnTo>
                    <a:pt x="22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10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32" name="Freeform 1044"/>
            <p:cNvSpPr>
              <a:spLocks/>
            </p:cNvSpPr>
            <p:nvPr/>
          </p:nvSpPr>
          <p:spPr bwMode="auto">
            <a:xfrm>
              <a:off x="9758363" y="-4021138"/>
              <a:ext cx="15875" cy="31750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33" name="Freeform 1045"/>
            <p:cNvSpPr>
              <a:spLocks/>
            </p:cNvSpPr>
            <p:nvPr/>
          </p:nvSpPr>
          <p:spPr bwMode="auto">
            <a:xfrm>
              <a:off x="10225088" y="-4014788"/>
              <a:ext cx="15875" cy="31750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4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0" h="20">
                  <a:moveTo>
                    <a:pt x="4" y="20"/>
                  </a:moveTo>
                  <a:lnTo>
                    <a:pt x="4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34" name="Freeform 1046"/>
            <p:cNvSpPr>
              <a:spLocks/>
            </p:cNvSpPr>
            <p:nvPr/>
          </p:nvSpPr>
          <p:spPr bwMode="auto">
            <a:xfrm>
              <a:off x="10177463" y="-4014788"/>
              <a:ext cx="15875" cy="31750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35" name="Freeform 1047"/>
            <p:cNvSpPr>
              <a:spLocks/>
            </p:cNvSpPr>
            <p:nvPr/>
          </p:nvSpPr>
          <p:spPr bwMode="auto">
            <a:xfrm>
              <a:off x="9434513" y="-4027488"/>
              <a:ext cx="41275" cy="69850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14" y="44"/>
                </a:cxn>
                <a:cxn ang="0">
                  <a:pos x="20" y="42"/>
                </a:cxn>
                <a:cxn ang="0">
                  <a:pos x="24" y="38"/>
                </a:cxn>
                <a:cxn ang="0">
                  <a:pos x="26" y="30"/>
                </a:cxn>
                <a:cxn ang="0">
                  <a:pos x="24" y="22"/>
                </a:cxn>
                <a:cxn ang="0">
                  <a:pos x="20" y="20"/>
                </a:cxn>
                <a:cxn ang="0">
                  <a:pos x="24" y="16"/>
                </a:cxn>
                <a:cxn ang="0">
                  <a:pos x="24" y="12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0" y="14"/>
                </a:cxn>
                <a:cxn ang="0">
                  <a:pos x="12" y="10"/>
                </a:cxn>
                <a:cxn ang="0">
                  <a:pos x="12" y="8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4"/>
                </a:cxn>
                <a:cxn ang="0">
                  <a:pos x="16" y="28"/>
                </a:cxn>
                <a:cxn ang="0">
                  <a:pos x="16" y="32"/>
                </a:cxn>
                <a:cxn ang="0">
                  <a:pos x="14" y="36"/>
                </a:cxn>
                <a:cxn ang="0">
                  <a:pos x="14" y="38"/>
                </a:cxn>
                <a:cxn ang="0">
                  <a:pos x="12" y="36"/>
                </a:cxn>
                <a:cxn ang="0">
                  <a:pos x="12" y="26"/>
                </a:cxn>
                <a:cxn ang="0">
                  <a:pos x="0" y="30"/>
                </a:cxn>
                <a:cxn ang="0">
                  <a:pos x="2" y="38"/>
                </a:cxn>
                <a:cxn ang="0">
                  <a:pos x="6" y="42"/>
                </a:cxn>
              </a:cxnLst>
              <a:rect l="0" t="0" r="r" b="b"/>
              <a:pathLst>
                <a:path w="26" h="44">
                  <a:moveTo>
                    <a:pt x="6" y="42"/>
                  </a:moveTo>
                  <a:lnTo>
                    <a:pt x="6" y="4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36" name="Freeform 1048"/>
            <p:cNvSpPr>
              <a:spLocks/>
            </p:cNvSpPr>
            <p:nvPr/>
          </p:nvSpPr>
          <p:spPr bwMode="auto">
            <a:xfrm>
              <a:off x="10117138" y="-4024313"/>
              <a:ext cx="28575" cy="47625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8" y="3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8"/>
                </a:cxn>
                <a:cxn ang="0">
                  <a:pos x="10" y="30"/>
                </a:cxn>
              </a:cxnLst>
              <a:rect l="0" t="0" r="r" b="b"/>
              <a:pathLst>
                <a:path w="18" h="30">
                  <a:moveTo>
                    <a:pt x="10" y="30"/>
                  </a:moveTo>
                  <a:lnTo>
                    <a:pt x="18" y="3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8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37" name="Freeform 1049"/>
            <p:cNvSpPr>
              <a:spLocks noEditPoints="1"/>
            </p:cNvSpPr>
            <p:nvPr/>
          </p:nvSpPr>
          <p:spPr bwMode="auto">
            <a:xfrm>
              <a:off x="10164763" y="-4024313"/>
              <a:ext cx="41275" cy="47625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6" y="22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38" name="Freeform 1050"/>
            <p:cNvSpPr>
              <a:spLocks noEditPoints="1"/>
            </p:cNvSpPr>
            <p:nvPr/>
          </p:nvSpPr>
          <p:spPr bwMode="auto">
            <a:xfrm>
              <a:off x="10212388" y="-4024313"/>
              <a:ext cx="41275" cy="47625"/>
            </a:xfrm>
            <a:custGeom>
              <a:avLst/>
              <a:gdLst/>
              <a:ahLst/>
              <a:cxnLst>
                <a:cxn ang="0">
                  <a:pos x="14" y="30"/>
                </a:cxn>
                <a:cxn ang="0">
                  <a:pos x="14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6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6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26" h="30">
                  <a:moveTo>
                    <a:pt x="14" y="30"/>
                  </a:moveTo>
                  <a:lnTo>
                    <a:pt x="14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6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4" y="30"/>
                  </a:lnTo>
                  <a:lnTo>
                    <a:pt x="14" y="30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39" name="Rectangle 1051"/>
            <p:cNvSpPr>
              <a:spLocks noChangeArrowheads="1"/>
            </p:cNvSpPr>
            <p:nvPr/>
          </p:nvSpPr>
          <p:spPr bwMode="auto">
            <a:xfrm>
              <a:off x="10263188" y="-3998913"/>
              <a:ext cx="25400" cy="95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40" name="Freeform 1052"/>
            <p:cNvSpPr>
              <a:spLocks/>
            </p:cNvSpPr>
            <p:nvPr/>
          </p:nvSpPr>
          <p:spPr bwMode="auto">
            <a:xfrm>
              <a:off x="8780463" y="-4024313"/>
              <a:ext cx="44450" cy="47625"/>
            </a:xfrm>
            <a:custGeom>
              <a:avLst/>
              <a:gdLst/>
              <a:ahLst/>
              <a:cxnLst>
                <a:cxn ang="0">
                  <a:pos x="28" y="24"/>
                </a:cxn>
                <a:cxn ang="0">
                  <a:pos x="8" y="24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8" y="30"/>
                </a:cxn>
                <a:cxn ang="0">
                  <a:pos x="28" y="24"/>
                </a:cxn>
              </a:cxnLst>
              <a:rect l="0" t="0" r="r" b="b"/>
              <a:pathLst>
                <a:path w="28" h="30">
                  <a:moveTo>
                    <a:pt x="28" y="24"/>
                  </a:move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41" name="Freeform 1053"/>
            <p:cNvSpPr>
              <a:spLocks/>
            </p:cNvSpPr>
            <p:nvPr/>
          </p:nvSpPr>
          <p:spPr bwMode="auto">
            <a:xfrm>
              <a:off x="8834438" y="-4024313"/>
              <a:ext cx="63500" cy="47625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6" y="30"/>
                </a:cxn>
                <a:cxn ang="0">
                  <a:pos x="24" y="30"/>
                </a:cxn>
                <a:cxn ang="0">
                  <a:pos x="32" y="6"/>
                </a:cxn>
                <a:cxn ang="0">
                  <a:pos x="32" y="30"/>
                </a:cxn>
                <a:cxn ang="0">
                  <a:pos x="40" y="30"/>
                </a:cxn>
                <a:cxn ang="0">
                  <a:pos x="40" y="0"/>
                </a:cxn>
                <a:cxn ang="0">
                  <a:pos x="26" y="0"/>
                </a:cxn>
                <a:cxn ang="0">
                  <a:pos x="20" y="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6"/>
                </a:cxn>
              </a:cxnLst>
              <a:rect l="0" t="0" r="r" b="b"/>
              <a:pathLst>
                <a:path w="40" h="30">
                  <a:moveTo>
                    <a:pt x="8" y="6"/>
                  </a:moveTo>
                  <a:lnTo>
                    <a:pt x="16" y="30"/>
                  </a:lnTo>
                  <a:lnTo>
                    <a:pt x="24" y="30"/>
                  </a:lnTo>
                  <a:lnTo>
                    <a:pt x="32" y="6"/>
                  </a:lnTo>
                  <a:lnTo>
                    <a:pt x="32" y="30"/>
                  </a:lnTo>
                  <a:lnTo>
                    <a:pt x="40" y="30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0" y="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42" name="Rectangle 1054"/>
            <p:cNvSpPr>
              <a:spLocks noChangeArrowheads="1"/>
            </p:cNvSpPr>
            <p:nvPr/>
          </p:nvSpPr>
          <p:spPr bwMode="auto">
            <a:xfrm>
              <a:off x="8755063" y="-4024313"/>
              <a:ext cx="12700" cy="476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43" name="Freeform 1055"/>
            <p:cNvSpPr>
              <a:spLocks/>
            </p:cNvSpPr>
            <p:nvPr/>
          </p:nvSpPr>
          <p:spPr bwMode="auto">
            <a:xfrm>
              <a:off x="8701088" y="-4024313"/>
              <a:ext cx="44450" cy="47625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6" y="16"/>
                </a:cxn>
                <a:cxn ang="0">
                  <a:pos x="26" y="12"/>
                </a:cxn>
                <a:cxn ang="0">
                  <a:pos x="8" y="12"/>
                </a:cxn>
                <a:cxn ang="0">
                  <a:pos x="8" y="4"/>
                </a:cxn>
                <a:cxn ang="0">
                  <a:pos x="28" y="4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16"/>
                </a:cxn>
              </a:cxnLst>
              <a:rect l="0" t="0" r="r" b="b"/>
              <a:pathLst>
                <a:path w="28" h="30">
                  <a:moveTo>
                    <a:pt x="8" y="16"/>
                  </a:moveTo>
                  <a:lnTo>
                    <a:pt x="26" y="16"/>
                  </a:lnTo>
                  <a:lnTo>
                    <a:pt x="26" y="12"/>
                  </a:lnTo>
                  <a:lnTo>
                    <a:pt x="8" y="12"/>
                  </a:lnTo>
                  <a:lnTo>
                    <a:pt x="8" y="4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44" name="Freeform 1056"/>
            <p:cNvSpPr>
              <a:spLocks/>
            </p:cNvSpPr>
            <p:nvPr/>
          </p:nvSpPr>
          <p:spPr bwMode="auto">
            <a:xfrm>
              <a:off x="9898063" y="-4030663"/>
              <a:ext cx="25400" cy="47625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6" y="3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30"/>
                </a:cxn>
              </a:cxnLst>
              <a:rect l="0" t="0" r="r" b="b"/>
              <a:pathLst>
                <a:path w="16" h="30">
                  <a:moveTo>
                    <a:pt x="10" y="30"/>
                  </a:moveTo>
                  <a:lnTo>
                    <a:pt x="16" y="3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1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45" name="Freeform 1057"/>
            <p:cNvSpPr>
              <a:spLocks noEditPoints="1"/>
            </p:cNvSpPr>
            <p:nvPr/>
          </p:nvSpPr>
          <p:spPr bwMode="auto">
            <a:xfrm>
              <a:off x="9745663" y="-4030663"/>
              <a:ext cx="41275" cy="47625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4"/>
                </a:cxn>
                <a:cxn ang="0">
                  <a:pos x="18" y="24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46" name="Freeform 1058"/>
            <p:cNvSpPr>
              <a:spLocks/>
            </p:cNvSpPr>
            <p:nvPr/>
          </p:nvSpPr>
          <p:spPr bwMode="auto">
            <a:xfrm>
              <a:off x="9844088" y="-4027488"/>
              <a:ext cx="44450" cy="44450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14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8" y="28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20" y="28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6" y="22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26" y="14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0" y="10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0" y="10"/>
                </a:cxn>
                <a:cxn ang="0">
                  <a:pos x="10" y="4"/>
                </a:cxn>
                <a:cxn ang="0">
                  <a:pos x="26" y="4"/>
                </a:cxn>
                <a:cxn ang="0">
                  <a:pos x="26" y="0"/>
                </a:cxn>
                <a:cxn ang="0">
                  <a:pos x="6" y="0"/>
                </a:cxn>
                <a:cxn ang="0">
                  <a:pos x="2" y="1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8" y="14"/>
                </a:cxn>
                <a:cxn ang="0">
                  <a:pos x="18" y="14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4" y="24"/>
                </a:cxn>
                <a:cxn ang="0">
                  <a:pos x="14" y="24"/>
                </a:cxn>
              </a:cxnLst>
              <a:rect l="0" t="0" r="r" b="b"/>
              <a:pathLst>
                <a:path w="28" h="28">
                  <a:moveTo>
                    <a:pt x="14" y="24"/>
                  </a:moveTo>
                  <a:lnTo>
                    <a:pt x="14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10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6" y="0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47" name="Freeform 1059"/>
            <p:cNvSpPr>
              <a:spLocks/>
            </p:cNvSpPr>
            <p:nvPr/>
          </p:nvSpPr>
          <p:spPr bwMode="auto">
            <a:xfrm>
              <a:off x="9793288" y="-4030663"/>
              <a:ext cx="41275" cy="47625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8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26" y="30"/>
                </a:cxn>
                <a:cxn ang="0">
                  <a:pos x="2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4" y="24"/>
                </a:cxn>
                <a:cxn ang="0">
                  <a:pos x="14" y="24"/>
                </a:cxn>
                <a:cxn ang="0">
                  <a:pos x="18" y="20"/>
                </a:cxn>
                <a:cxn ang="0">
                  <a:pos x="18" y="20"/>
                </a:cxn>
                <a:cxn ang="0">
                  <a:pos x="22" y="16"/>
                </a:cxn>
                <a:cxn ang="0">
                  <a:pos x="22" y="16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26" h="30">
                  <a:moveTo>
                    <a:pt x="12" y="18"/>
                  </a:moveTo>
                  <a:lnTo>
                    <a:pt x="12" y="18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48" name="Freeform 1060"/>
            <p:cNvSpPr>
              <a:spLocks/>
            </p:cNvSpPr>
            <p:nvPr/>
          </p:nvSpPr>
          <p:spPr bwMode="auto">
            <a:xfrm>
              <a:off x="8961438" y="-1744663"/>
              <a:ext cx="82550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49" name="Freeform 1061"/>
            <p:cNvSpPr>
              <a:spLocks/>
            </p:cNvSpPr>
            <p:nvPr/>
          </p:nvSpPr>
          <p:spPr bwMode="auto">
            <a:xfrm>
              <a:off x="9024938" y="-1779588"/>
              <a:ext cx="31750" cy="47625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50" name="Freeform 1062"/>
            <p:cNvSpPr>
              <a:spLocks/>
            </p:cNvSpPr>
            <p:nvPr/>
          </p:nvSpPr>
          <p:spPr bwMode="auto">
            <a:xfrm>
              <a:off x="8199438" y="-1779588"/>
              <a:ext cx="38100" cy="69850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12" y="18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2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2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51" name="Freeform 1063"/>
            <p:cNvSpPr>
              <a:spLocks/>
            </p:cNvSpPr>
            <p:nvPr/>
          </p:nvSpPr>
          <p:spPr bwMode="auto">
            <a:xfrm>
              <a:off x="8345488" y="-1776413"/>
              <a:ext cx="952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2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52" name="Freeform 1064"/>
            <p:cNvSpPr>
              <a:spLocks/>
            </p:cNvSpPr>
            <p:nvPr/>
          </p:nvSpPr>
          <p:spPr bwMode="auto">
            <a:xfrm>
              <a:off x="8456613" y="-1776413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53" name="Freeform 1065"/>
            <p:cNvSpPr>
              <a:spLocks/>
            </p:cNvSpPr>
            <p:nvPr/>
          </p:nvSpPr>
          <p:spPr bwMode="auto">
            <a:xfrm>
              <a:off x="8494713" y="-1776413"/>
              <a:ext cx="57150" cy="69850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2" y="0"/>
                </a:cxn>
                <a:cxn ang="0">
                  <a:pos x="22" y="24"/>
                </a:cxn>
              </a:cxnLst>
              <a:rect l="0" t="0" r="r" b="b"/>
              <a:pathLst>
                <a:path w="36" h="44">
                  <a:moveTo>
                    <a:pt x="22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2" y="0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54" name="Freeform 1066"/>
            <p:cNvSpPr>
              <a:spLocks/>
            </p:cNvSpPr>
            <p:nvPr/>
          </p:nvSpPr>
          <p:spPr bwMode="auto">
            <a:xfrm>
              <a:off x="8567738" y="-1776413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55" name="Freeform 1067"/>
            <p:cNvSpPr>
              <a:spLocks/>
            </p:cNvSpPr>
            <p:nvPr/>
          </p:nvSpPr>
          <p:spPr bwMode="auto">
            <a:xfrm>
              <a:off x="8624888" y="-1776413"/>
              <a:ext cx="73025" cy="69850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56" name="Freeform 1068"/>
            <p:cNvSpPr>
              <a:spLocks/>
            </p:cNvSpPr>
            <p:nvPr/>
          </p:nvSpPr>
          <p:spPr bwMode="auto">
            <a:xfrm>
              <a:off x="8605838" y="-1776413"/>
              <a:ext cx="19050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57" name="Freeform 1069"/>
            <p:cNvSpPr>
              <a:spLocks/>
            </p:cNvSpPr>
            <p:nvPr/>
          </p:nvSpPr>
          <p:spPr bwMode="auto">
            <a:xfrm>
              <a:off x="8716963" y="-1776413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58" name="Freeform 1070"/>
            <p:cNvSpPr>
              <a:spLocks/>
            </p:cNvSpPr>
            <p:nvPr/>
          </p:nvSpPr>
          <p:spPr bwMode="auto">
            <a:xfrm>
              <a:off x="8751888" y="-1776413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59" name="Freeform 1071"/>
            <p:cNvSpPr>
              <a:spLocks/>
            </p:cNvSpPr>
            <p:nvPr/>
          </p:nvSpPr>
          <p:spPr bwMode="auto">
            <a:xfrm>
              <a:off x="8789988" y="-1776413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60" name="Freeform 1072"/>
            <p:cNvSpPr>
              <a:spLocks/>
            </p:cNvSpPr>
            <p:nvPr/>
          </p:nvSpPr>
          <p:spPr bwMode="auto">
            <a:xfrm>
              <a:off x="8828088" y="-1776413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61" name="Freeform 1073"/>
            <p:cNvSpPr>
              <a:spLocks/>
            </p:cNvSpPr>
            <p:nvPr/>
          </p:nvSpPr>
          <p:spPr bwMode="auto">
            <a:xfrm>
              <a:off x="8863013" y="-1776413"/>
              <a:ext cx="571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36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</p:grpSp>
      <p:grpSp>
        <p:nvGrpSpPr>
          <p:cNvPr id="226" name="Gruppe 122"/>
          <p:cNvGrpSpPr/>
          <p:nvPr/>
        </p:nvGrpSpPr>
        <p:grpSpPr>
          <a:xfrm>
            <a:off x="2564944" y="4652173"/>
            <a:ext cx="1578428" cy="1406819"/>
            <a:chOff x="8164513" y="-4049713"/>
            <a:chExt cx="2657475" cy="2368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7" name="Freeform 1013"/>
            <p:cNvSpPr>
              <a:spLocks noEditPoints="1"/>
            </p:cNvSpPr>
            <p:nvPr/>
          </p:nvSpPr>
          <p:spPr bwMode="auto">
            <a:xfrm>
              <a:off x="8164513" y="-4049713"/>
              <a:ext cx="2657475" cy="2368550"/>
            </a:xfrm>
            <a:custGeom>
              <a:avLst/>
              <a:gdLst/>
              <a:ahLst/>
              <a:cxnLst>
                <a:cxn ang="0">
                  <a:pos x="1504" y="96"/>
                </a:cxn>
                <a:cxn ang="0">
                  <a:pos x="1574" y="76"/>
                </a:cxn>
                <a:cxn ang="0">
                  <a:pos x="1582" y="192"/>
                </a:cxn>
                <a:cxn ang="0">
                  <a:pos x="1506" y="186"/>
                </a:cxn>
                <a:cxn ang="0">
                  <a:pos x="1316" y="76"/>
                </a:cxn>
                <a:cxn ang="0">
                  <a:pos x="1388" y="96"/>
                </a:cxn>
                <a:cxn ang="0">
                  <a:pos x="1324" y="198"/>
                </a:cxn>
                <a:cxn ang="0">
                  <a:pos x="1102" y="96"/>
                </a:cxn>
                <a:cxn ang="0">
                  <a:pos x="1166" y="74"/>
                </a:cxn>
                <a:cxn ang="0">
                  <a:pos x="1186" y="186"/>
                </a:cxn>
                <a:cxn ang="0">
                  <a:pos x="1108" y="192"/>
                </a:cxn>
                <a:cxn ang="0">
                  <a:pos x="908" y="82"/>
                </a:cxn>
                <a:cxn ang="0">
                  <a:pos x="984" y="88"/>
                </a:cxn>
                <a:cxn ang="0">
                  <a:pos x="966" y="198"/>
                </a:cxn>
                <a:cxn ang="0">
                  <a:pos x="902" y="96"/>
                </a:cxn>
                <a:cxn ang="0">
                  <a:pos x="764" y="74"/>
                </a:cxn>
                <a:cxn ang="0">
                  <a:pos x="786" y="176"/>
                </a:cxn>
                <a:cxn ang="0">
                  <a:pos x="714" y="196"/>
                </a:cxn>
                <a:cxn ang="0">
                  <a:pos x="502" y="88"/>
                </a:cxn>
                <a:cxn ang="0">
                  <a:pos x="580" y="82"/>
                </a:cxn>
                <a:cxn ang="0">
                  <a:pos x="572" y="196"/>
                </a:cxn>
                <a:cxn ang="0">
                  <a:pos x="500" y="176"/>
                </a:cxn>
                <a:cxn ang="0">
                  <a:pos x="322" y="74"/>
                </a:cxn>
                <a:cxn ang="0">
                  <a:pos x="386" y="176"/>
                </a:cxn>
                <a:cxn ang="0">
                  <a:pos x="322" y="198"/>
                </a:cxn>
                <a:cxn ang="0">
                  <a:pos x="100" y="96"/>
                </a:cxn>
                <a:cxn ang="0">
                  <a:pos x="172" y="76"/>
                </a:cxn>
                <a:cxn ang="0">
                  <a:pos x="178" y="192"/>
                </a:cxn>
                <a:cxn ang="0">
                  <a:pos x="102" y="186"/>
                </a:cxn>
                <a:cxn ang="0">
                  <a:pos x="172" y="1402"/>
                </a:cxn>
                <a:cxn ang="0">
                  <a:pos x="100" y="1382"/>
                </a:cxn>
                <a:cxn ang="0">
                  <a:pos x="164" y="1280"/>
                </a:cxn>
                <a:cxn ang="0">
                  <a:pos x="386" y="1382"/>
                </a:cxn>
                <a:cxn ang="0">
                  <a:pos x="322" y="1404"/>
                </a:cxn>
                <a:cxn ang="0">
                  <a:pos x="302" y="1292"/>
                </a:cxn>
                <a:cxn ang="0">
                  <a:pos x="378" y="1286"/>
                </a:cxn>
                <a:cxn ang="0">
                  <a:pos x="580" y="1396"/>
                </a:cxn>
                <a:cxn ang="0">
                  <a:pos x="502" y="1390"/>
                </a:cxn>
                <a:cxn ang="0">
                  <a:pos x="522" y="1280"/>
                </a:cxn>
                <a:cxn ang="0">
                  <a:pos x="586" y="1382"/>
                </a:cxn>
                <a:cxn ang="0">
                  <a:pos x="724" y="1404"/>
                </a:cxn>
                <a:cxn ang="0">
                  <a:pos x="702" y="1302"/>
                </a:cxn>
                <a:cxn ang="0">
                  <a:pos x="772" y="1282"/>
                </a:cxn>
                <a:cxn ang="0">
                  <a:pos x="984" y="1390"/>
                </a:cxn>
                <a:cxn ang="0">
                  <a:pos x="908" y="1396"/>
                </a:cxn>
                <a:cxn ang="0">
                  <a:pos x="916" y="1282"/>
                </a:cxn>
                <a:cxn ang="0">
                  <a:pos x="986" y="1302"/>
                </a:cxn>
                <a:cxn ang="0">
                  <a:pos x="1166" y="1404"/>
                </a:cxn>
                <a:cxn ang="0">
                  <a:pos x="1102" y="1302"/>
                </a:cxn>
                <a:cxn ang="0">
                  <a:pos x="1166" y="1280"/>
                </a:cxn>
                <a:cxn ang="0">
                  <a:pos x="1388" y="1382"/>
                </a:cxn>
                <a:cxn ang="0">
                  <a:pos x="1316" y="1402"/>
                </a:cxn>
                <a:cxn ang="0">
                  <a:pos x="1310" y="1286"/>
                </a:cxn>
                <a:cxn ang="0">
                  <a:pos x="1386" y="1292"/>
                </a:cxn>
                <a:cxn ang="0">
                  <a:pos x="1574" y="1402"/>
                </a:cxn>
                <a:cxn ang="0">
                  <a:pos x="1504" y="1382"/>
                </a:cxn>
                <a:cxn ang="0">
                  <a:pos x="1566" y="1280"/>
                </a:cxn>
                <a:cxn ang="0">
                  <a:pos x="1600" y="1246"/>
                </a:cxn>
                <a:cxn ang="0">
                  <a:pos x="84" y="1268"/>
                </a:cxn>
                <a:cxn ang="0">
                  <a:pos x="74" y="234"/>
                </a:cxn>
                <a:cxn ang="0">
                  <a:pos x="84" y="224"/>
                </a:cxn>
                <a:cxn ang="0">
                  <a:pos x="1600" y="234"/>
                </a:cxn>
              </a:cxnLst>
              <a:rect l="0" t="0" r="r" b="b"/>
              <a:pathLst>
                <a:path w="1674" h="1492">
                  <a:moveTo>
                    <a:pt x="0" y="0"/>
                  </a:moveTo>
                  <a:lnTo>
                    <a:pt x="0" y="1492"/>
                  </a:lnTo>
                  <a:lnTo>
                    <a:pt x="1674" y="1492"/>
                  </a:lnTo>
                  <a:lnTo>
                    <a:pt x="1674" y="0"/>
                  </a:lnTo>
                  <a:lnTo>
                    <a:pt x="0" y="0"/>
                  </a:lnTo>
                  <a:close/>
                  <a:moveTo>
                    <a:pt x="1504" y="96"/>
                  </a:moveTo>
                  <a:lnTo>
                    <a:pt x="1504" y="96"/>
                  </a:lnTo>
                  <a:lnTo>
                    <a:pt x="1506" y="88"/>
                  </a:lnTo>
                  <a:lnTo>
                    <a:pt x="1510" y="82"/>
                  </a:lnTo>
                  <a:lnTo>
                    <a:pt x="1516" y="76"/>
                  </a:lnTo>
                  <a:lnTo>
                    <a:pt x="1526" y="74"/>
                  </a:lnTo>
                  <a:lnTo>
                    <a:pt x="1566" y="74"/>
                  </a:lnTo>
                  <a:lnTo>
                    <a:pt x="1566" y="74"/>
                  </a:lnTo>
                  <a:lnTo>
                    <a:pt x="1574" y="76"/>
                  </a:lnTo>
                  <a:lnTo>
                    <a:pt x="1582" y="82"/>
                  </a:lnTo>
                  <a:lnTo>
                    <a:pt x="1586" y="88"/>
                  </a:lnTo>
                  <a:lnTo>
                    <a:pt x="1588" y="96"/>
                  </a:lnTo>
                  <a:lnTo>
                    <a:pt x="1588" y="176"/>
                  </a:lnTo>
                  <a:lnTo>
                    <a:pt x="1588" y="176"/>
                  </a:lnTo>
                  <a:lnTo>
                    <a:pt x="1586" y="186"/>
                  </a:lnTo>
                  <a:lnTo>
                    <a:pt x="1582" y="192"/>
                  </a:lnTo>
                  <a:lnTo>
                    <a:pt x="1574" y="196"/>
                  </a:lnTo>
                  <a:lnTo>
                    <a:pt x="1566" y="198"/>
                  </a:lnTo>
                  <a:lnTo>
                    <a:pt x="1526" y="198"/>
                  </a:lnTo>
                  <a:lnTo>
                    <a:pt x="1526" y="198"/>
                  </a:lnTo>
                  <a:lnTo>
                    <a:pt x="1516" y="196"/>
                  </a:lnTo>
                  <a:lnTo>
                    <a:pt x="1510" y="192"/>
                  </a:lnTo>
                  <a:lnTo>
                    <a:pt x="1506" y="186"/>
                  </a:lnTo>
                  <a:lnTo>
                    <a:pt x="1504" y="176"/>
                  </a:lnTo>
                  <a:lnTo>
                    <a:pt x="1504" y="96"/>
                  </a:lnTo>
                  <a:close/>
                  <a:moveTo>
                    <a:pt x="1302" y="96"/>
                  </a:moveTo>
                  <a:lnTo>
                    <a:pt x="1302" y="96"/>
                  </a:lnTo>
                  <a:lnTo>
                    <a:pt x="1304" y="88"/>
                  </a:lnTo>
                  <a:lnTo>
                    <a:pt x="1310" y="82"/>
                  </a:lnTo>
                  <a:lnTo>
                    <a:pt x="1316" y="76"/>
                  </a:lnTo>
                  <a:lnTo>
                    <a:pt x="1324" y="74"/>
                  </a:lnTo>
                  <a:lnTo>
                    <a:pt x="1366" y="74"/>
                  </a:lnTo>
                  <a:lnTo>
                    <a:pt x="1366" y="74"/>
                  </a:lnTo>
                  <a:lnTo>
                    <a:pt x="1374" y="76"/>
                  </a:lnTo>
                  <a:lnTo>
                    <a:pt x="1382" y="82"/>
                  </a:lnTo>
                  <a:lnTo>
                    <a:pt x="1386" y="88"/>
                  </a:lnTo>
                  <a:lnTo>
                    <a:pt x="1388" y="96"/>
                  </a:lnTo>
                  <a:lnTo>
                    <a:pt x="1388" y="176"/>
                  </a:lnTo>
                  <a:lnTo>
                    <a:pt x="1388" y="176"/>
                  </a:lnTo>
                  <a:lnTo>
                    <a:pt x="1386" y="186"/>
                  </a:lnTo>
                  <a:lnTo>
                    <a:pt x="1382" y="192"/>
                  </a:lnTo>
                  <a:lnTo>
                    <a:pt x="1374" y="196"/>
                  </a:lnTo>
                  <a:lnTo>
                    <a:pt x="1366" y="198"/>
                  </a:lnTo>
                  <a:lnTo>
                    <a:pt x="1324" y="198"/>
                  </a:lnTo>
                  <a:lnTo>
                    <a:pt x="1324" y="198"/>
                  </a:lnTo>
                  <a:lnTo>
                    <a:pt x="1316" y="196"/>
                  </a:lnTo>
                  <a:lnTo>
                    <a:pt x="1310" y="192"/>
                  </a:lnTo>
                  <a:lnTo>
                    <a:pt x="1304" y="186"/>
                  </a:lnTo>
                  <a:lnTo>
                    <a:pt x="1302" y="176"/>
                  </a:lnTo>
                  <a:lnTo>
                    <a:pt x="1302" y="96"/>
                  </a:lnTo>
                  <a:close/>
                  <a:moveTo>
                    <a:pt x="1102" y="96"/>
                  </a:moveTo>
                  <a:lnTo>
                    <a:pt x="1102" y="96"/>
                  </a:lnTo>
                  <a:lnTo>
                    <a:pt x="1104" y="88"/>
                  </a:lnTo>
                  <a:lnTo>
                    <a:pt x="1108" y="82"/>
                  </a:lnTo>
                  <a:lnTo>
                    <a:pt x="1116" y="76"/>
                  </a:lnTo>
                  <a:lnTo>
                    <a:pt x="1124" y="74"/>
                  </a:lnTo>
                  <a:lnTo>
                    <a:pt x="1166" y="74"/>
                  </a:lnTo>
                  <a:lnTo>
                    <a:pt x="1166" y="74"/>
                  </a:lnTo>
                  <a:lnTo>
                    <a:pt x="1174" y="76"/>
                  </a:lnTo>
                  <a:lnTo>
                    <a:pt x="1180" y="82"/>
                  </a:lnTo>
                  <a:lnTo>
                    <a:pt x="1186" y="88"/>
                  </a:lnTo>
                  <a:lnTo>
                    <a:pt x="1188" y="96"/>
                  </a:lnTo>
                  <a:lnTo>
                    <a:pt x="1188" y="176"/>
                  </a:lnTo>
                  <a:lnTo>
                    <a:pt x="1188" y="176"/>
                  </a:lnTo>
                  <a:lnTo>
                    <a:pt x="1186" y="186"/>
                  </a:lnTo>
                  <a:lnTo>
                    <a:pt x="1180" y="192"/>
                  </a:lnTo>
                  <a:lnTo>
                    <a:pt x="1174" y="196"/>
                  </a:lnTo>
                  <a:lnTo>
                    <a:pt x="1166" y="198"/>
                  </a:lnTo>
                  <a:lnTo>
                    <a:pt x="1124" y="198"/>
                  </a:lnTo>
                  <a:lnTo>
                    <a:pt x="1124" y="198"/>
                  </a:lnTo>
                  <a:lnTo>
                    <a:pt x="1116" y="196"/>
                  </a:lnTo>
                  <a:lnTo>
                    <a:pt x="1108" y="192"/>
                  </a:lnTo>
                  <a:lnTo>
                    <a:pt x="1104" y="186"/>
                  </a:lnTo>
                  <a:lnTo>
                    <a:pt x="1102" y="176"/>
                  </a:lnTo>
                  <a:lnTo>
                    <a:pt x="1102" y="96"/>
                  </a:lnTo>
                  <a:close/>
                  <a:moveTo>
                    <a:pt x="902" y="96"/>
                  </a:moveTo>
                  <a:lnTo>
                    <a:pt x="902" y="96"/>
                  </a:lnTo>
                  <a:lnTo>
                    <a:pt x="904" y="88"/>
                  </a:lnTo>
                  <a:lnTo>
                    <a:pt x="908" y="82"/>
                  </a:lnTo>
                  <a:lnTo>
                    <a:pt x="916" y="76"/>
                  </a:lnTo>
                  <a:lnTo>
                    <a:pt x="924" y="74"/>
                  </a:lnTo>
                  <a:lnTo>
                    <a:pt x="966" y="74"/>
                  </a:lnTo>
                  <a:lnTo>
                    <a:pt x="966" y="74"/>
                  </a:lnTo>
                  <a:lnTo>
                    <a:pt x="974" y="76"/>
                  </a:lnTo>
                  <a:lnTo>
                    <a:pt x="980" y="82"/>
                  </a:lnTo>
                  <a:lnTo>
                    <a:pt x="984" y="88"/>
                  </a:lnTo>
                  <a:lnTo>
                    <a:pt x="986" y="96"/>
                  </a:lnTo>
                  <a:lnTo>
                    <a:pt x="986" y="176"/>
                  </a:lnTo>
                  <a:lnTo>
                    <a:pt x="986" y="176"/>
                  </a:lnTo>
                  <a:lnTo>
                    <a:pt x="984" y="186"/>
                  </a:lnTo>
                  <a:lnTo>
                    <a:pt x="980" y="192"/>
                  </a:lnTo>
                  <a:lnTo>
                    <a:pt x="974" y="196"/>
                  </a:lnTo>
                  <a:lnTo>
                    <a:pt x="966" y="198"/>
                  </a:lnTo>
                  <a:lnTo>
                    <a:pt x="924" y="198"/>
                  </a:lnTo>
                  <a:lnTo>
                    <a:pt x="924" y="198"/>
                  </a:lnTo>
                  <a:lnTo>
                    <a:pt x="916" y="196"/>
                  </a:lnTo>
                  <a:lnTo>
                    <a:pt x="908" y="192"/>
                  </a:lnTo>
                  <a:lnTo>
                    <a:pt x="904" y="186"/>
                  </a:lnTo>
                  <a:lnTo>
                    <a:pt x="902" y="176"/>
                  </a:lnTo>
                  <a:lnTo>
                    <a:pt x="902" y="96"/>
                  </a:lnTo>
                  <a:close/>
                  <a:moveTo>
                    <a:pt x="702" y="96"/>
                  </a:moveTo>
                  <a:lnTo>
                    <a:pt x="702" y="96"/>
                  </a:lnTo>
                  <a:lnTo>
                    <a:pt x="704" y="88"/>
                  </a:lnTo>
                  <a:lnTo>
                    <a:pt x="708" y="82"/>
                  </a:lnTo>
                  <a:lnTo>
                    <a:pt x="714" y="76"/>
                  </a:lnTo>
                  <a:lnTo>
                    <a:pt x="724" y="74"/>
                  </a:lnTo>
                  <a:lnTo>
                    <a:pt x="764" y="74"/>
                  </a:lnTo>
                  <a:lnTo>
                    <a:pt x="764" y="74"/>
                  </a:lnTo>
                  <a:lnTo>
                    <a:pt x="772" y="76"/>
                  </a:lnTo>
                  <a:lnTo>
                    <a:pt x="780" y="82"/>
                  </a:lnTo>
                  <a:lnTo>
                    <a:pt x="784" y="88"/>
                  </a:lnTo>
                  <a:lnTo>
                    <a:pt x="786" y="96"/>
                  </a:lnTo>
                  <a:lnTo>
                    <a:pt x="786" y="176"/>
                  </a:lnTo>
                  <a:lnTo>
                    <a:pt x="786" y="176"/>
                  </a:lnTo>
                  <a:lnTo>
                    <a:pt x="784" y="186"/>
                  </a:lnTo>
                  <a:lnTo>
                    <a:pt x="780" y="192"/>
                  </a:lnTo>
                  <a:lnTo>
                    <a:pt x="772" y="196"/>
                  </a:lnTo>
                  <a:lnTo>
                    <a:pt x="764" y="198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14" y="196"/>
                  </a:lnTo>
                  <a:lnTo>
                    <a:pt x="708" y="192"/>
                  </a:lnTo>
                  <a:lnTo>
                    <a:pt x="704" y="186"/>
                  </a:lnTo>
                  <a:lnTo>
                    <a:pt x="702" y="176"/>
                  </a:lnTo>
                  <a:lnTo>
                    <a:pt x="702" y="96"/>
                  </a:lnTo>
                  <a:close/>
                  <a:moveTo>
                    <a:pt x="500" y="96"/>
                  </a:moveTo>
                  <a:lnTo>
                    <a:pt x="500" y="96"/>
                  </a:lnTo>
                  <a:lnTo>
                    <a:pt x="502" y="88"/>
                  </a:lnTo>
                  <a:lnTo>
                    <a:pt x="508" y="82"/>
                  </a:lnTo>
                  <a:lnTo>
                    <a:pt x="514" y="76"/>
                  </a:lnTo>
                  <a:lnTo>
                    <a:pt x="522" y="74"/>
                  </a:lnTo>
                  <a:lnTo>
                    <a:pt x="564" y="74"/>
                  </a:lnTo>
                  <a:lnTo>
                    <a:pt x="564" y="74"/>
                  </a:lnTo>
                  <a:lnTo>
                    <a:pt x="572" y="76"/>
                  </a:lnTo>
                  <a:lnTo>
                    <a:pt x="580" y="82"/>
                  </a:lnTo>
                  <a:lnTo>
                    <a:pt x="584" y="88"/>
                  </a:lnTo>
                  <a:lnTo>
                    <a:pt x="586" y="96"/>
                  </a:lnTo>
                  <a:lnTo>
                    <a:pt x="586" y="176"/>
                  </a:lnTo>
                  <a:lnTo>
                    <a:pt x="586" y="176"/>
                  </a:lnTo>
                  <a:lnTo>
                    <a:pt x="584" y="186"/>
                  </a:lnTo>
                  <a:lnTo>
                    <a:pt x="580" y="192"/>
                  </a:lnTo>
                  <a:lnTo>
                    <a:pt x="572" y="196"/>
                  </a:lnTo>
                  <a:lnTo>
                    <a:pt x="564" y="198"/>
                  </a:lnTo>
                  <a:lnTo>
                    <a:pt x="522" y="198"/>
                  </a:lnTo>
                  <a:lnTo>
                    <a:pt x="522" y="198"/>
                  </a:lnTo>
                  <a:lnTo>
                    <a:pt x="514" y="196"/>
                  </a:lnTo>
                  <a:lnTo>
                    <a:pt x="508" y="192"/>
                  </a:lnTo>
                  <a:lnTo>
                    <a:pt x="502" y="186"/>
                  </a:lnTo>
                  <a:lnTo>
                    <a:pt x="500" y="176"/>
                  </a:lnTo>
                  <a:lnTo>
                    <a:pt x="500" y="96"/>
                  </a:lnTo>
                  <a:close/>
                  <a:moveTo>
                    <a:pt x="300" y="96"/>
                  </a:moveTo>
                  <a:lnTo>
                    <a:pt x="300" y="96"/>
                  </a:lnTo>
                  <a:lnTo>
                    <a:pt x="302" y="88"/>
                  </a:lnTo>
                  <a:lnTo>
                    <a:pt x="306" y="82"/>
                  </a:lnTo>
                  <a:lnTo>
                    <a:pt x="314" y="76"/>
                  </a:lnTo>
                  <a:lnTo>
                    <a:pt x="322" y="74"/>
                  </a:lnTo>
                  <a:lnTo>
                    <a:pt x="364" y="74"/>
                  </a:lnTo>
                  <a:lnTo>
                    <a:pt x="364" y="74"/>
                  </a:lnTo>
                  <a:lnTo>
                    <a:pt x="372" y="76"/>
                  </a:lnTo>
                  <a:lnTo>
                    <a:pt x="378" y="82"/>
                  </a:lnTo>
                  <a:lnTo>
                    <a:pt x="384" y="88"/>
                  </a:lnTo>
                  <a:lnTo>
                    <a:pt x="386" y="96"/>
                  </a:lnTo>
                  <a:lnTo>
                    <a:pt x="386" y="176"/>
                  </a:lnTo>
                  <a:lnTo>
                    <a:pt x="386" y="176"/>
                  </a:lnTo>
                  <a:lnTo>
                    <a:pt x="384" y="186"/>
                  </a:lnTo>
                  <a:lnTo>
                    <a:pt x="378" y="192"/>
                  </a:lnTo>
                  <a:lnTo>
                    <a:pt x="372" y="196"/>
                  </a:lnTo>
                  <a:lnTo>
                    <a:pt x="364" y="198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14" y="196"/>
                  </a:lnTo>
                  <a:lnTo>
                    <a:pt x="306" y="192"/>
                  </a:lnTo>
                  <a:lnTo>
                    <a:pt x="302" y="186"/>
                  </a:lnTo>
                  <a:lnTo>
                    <a:pt x="300" y="176"/>
                  </a:lnTo>
                  <a:lnTo>
                    <a:pt x="300" y="96"/>
                  </a:lnTo>
                  <a:close/>
                  <a:moveTo>
                    <a:pt x="100" y="96"/>
                  </a:moveTo>
                  <a:lnTo>
                    <a:pt x="100" y="96"/>
                  </a:lnTo>
                  <a:lnTo>
                    <a:pt x="102" y="88"/>
                  </a:lnTo>
                  <a:lnTo>
                    <a:pt x="106" y="82"/>
                  </a:lnTo>
                  <a:lnTo>
                    <a:pt x="114" y="76"/>
                  </a:lnTo>
                  <a:lnTo>
                    <a:pt x="122" y="74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72" y="76"/>
                  </a:lnTo>
                  <a:lnTo>
                    <a:pt x="178" y="82"/>
                  </a:lnTo>
                  <a:lnTo>
                    <a:pt x="182" y="88"/>
                  </a:lnTo>
                  <a:lnTo>
                    <a:pt x="184" y="96"/>
                  </a:lnTo>
                  <a:lnTo>
                    <a:pt x="184" y="176"/>
                  </a:lnTo>
                  <a:lnTo>
                    <a:pt x="184" y="176"/>
                  </a:lnTo>
                  <a:lnTo>
                    <a:pt x="182" y="186"/>
                  </a:lnTo>
                  <a:lnTo>
                    <a:pt x="178" y="192"/>
                  </a:lnTo>
                  <a:lnTo>
                    <a:pt x="172" y="196"/>
                  </a:lnTo>
                  <a:lnTo>
                    <a:pt x="164" y="198"/>
                  </a:lnTo>
                  <a:lnTo>
                    <a:pt x="122" y="198"/>
                  </a:lnTo>
                  <a:lnTo>
                    <a:pt x="122" y="198"/>
                  </a:lnTo>
                  <a:lnTo>
                    <a:pt x="114" y="196"/>
                  </a:lnTo>
                  <a:lnTo>
                    <a:pt x="106" y="192"/>
                  </a:lnTo>
                  <a:lnTo>
                    <a:pt x="102" y="186"/>
                  </a:lnTo>
                  <a:lnTo>
                    <a:pt x="100" y="176"/>
                  </a:lnTo>
                  <a:lnTo>
                    <a:pt x="100" y="96"/>
                  </a:lnTo>
                  <a:close/>
                  <a:moveTo>
                    <a:pt x="184" y="1382"/>
                  </a:moveTo>
                  <a:lnTo>
                    <a:pt x="184" y="1382"/>
                  </a:lnTo>
                  <a:lnTo>
                    <a:pt x="182" y="1390"/>
                  </a:lnTo>
                  <a:lnTo>
                    <a:pt x="178" y="1396"/>
                  </a:lnTo>
                  <a:lnTo>
                    <a:pt x="172" y="1402"/>
                  </a:lnTo>
                  <a:lnTo>
                    <a:pt x="164" y="1404"/>
                  </a:lnTo>
                  <a:lnTo>
                    <a:pt x="122" y="1404"/>
                  </a:lnTo>
                  <a:lnTo>
                    <a:pt x="122" y="1404"/>
                  </a:lnTo>
                  <a:lnTo>
                    <a:pt x="114" y="1402"/>
                  </a:lnTo>
                  <a:lnTo>
                    <a:pt x="106" y="1396"/>
                  </a:lnTo>
                  <a:lnTo>
                    <a:pt x="102" y="1390"/>
                  </a:lnTo>
                  <a:lnTo>
                    <a:pt x="100" y="1382"/>
                  </a:lnTo>
                  <a:lnTo>
                    <a:pt x="100" y="1302"/>
                  </a:lnTo>
                  <a:lnTo>
                    <a:pt x="100" y="1302"/>
                  </a:lnTo>
                  <a:lnTo>
                    <a:pt x="102" y="1292"/>
                  </a:lnTo>
                  <a:lnTo>
                    <a:pt x="106" y="1286"/>
                  </a:lnTo>
                  <a:lnTo>
                    <a:pt x="114" y="1282"/>
                  </a:lnTo>
                  <a:lnTo>
                    <a:pt x="122" y="1280"/>
                  </a:lnTo>
                  <a:lnTo>
                    <a:pt x="164" y="1280"/>
                  </a:lnTo>
                  <a:lnTo>
                    <a:pt x="164" y="1280"/>
                  </a:lnTo>
                  <a:lnTo>
                    <a:pt x="172" y="1282"/>
                  </a:lnTo>
                  <a:lnTo>
                    <a:pt x="178" y="1286"/>
                  </a:lnTo>
                  <a:lnTo>
                    <a:pt x="182" y="1292"/>
                  </a:lnTo>
                  <a:lnTo>
                    <a:pt x="184" y="1302"/>
                  </a:lnTo>
                  <a:lnTo>
                    <a:pt x="184" y="1382"/>
                  </a:lnTo>
                  <a:close/>
                  <a:moveTo>
                    <a:pt x="386" y="1382"/>
                  </a:moveTo>
                  <a:lnTo>
                    <a:pt x="386" y="1382"/>
                  </a:lnTo>
                  <a:lnTo>
                    <a:pt x="384" y="1390"/>
                  </a:lnTo>
                  <a:lnTo>
                    <a:pt x="378" y="1396"/>
                  </a:lnTo>
                  <a:lnTo>
                    <a:pt x="372" y="1402"/>
                  </a:lnTo>
                  <a:lnTo>
                    <a:pt x="364" y="1404"/>
                  </a:lnTo>
                  <a:lnTo>
                    <a:pt x="322" y="1404"/>
                  </a:lnTo>
                  <a:lnTo>
                    <a:pt x="322" y="1404"/>
                  </a:lnTo>
                  <a:lnTo>
                    <a:pt x="314" y="1402"/>
                  </a:lnTo>
                  <a:lnTo>
                    <a:pt x="306" y="1396"/>
                  </a:lnTo>
                  <a:lnTo>
                    <a:pt x="302" y="1390"/>
                  </a:lnTo>
                  <a:lnTo>
                    <a:pt x="300" y="1382"/>
                  </a:lnTo>
                  <a:lnTo>
                    <a:pt x="300" y="1302"/>
                  </a:lnTo>
                  <a:lnTo>
                    <a:pt x="300" y="1302"/>
                  </a:lnTo>
                  <a:lnTo>
                    <a:pt x="302" y="1292"/>
                  </a:lnTo>
                  <a:lnTo>
                    <a:pt x="306" y="1286"/>
                  </a:lnTo>
                  <a:lnTo>
                    <a:pt x="314" y="1282"/>
                  </a:lnTo>
                  <a:lnTo>
                    <a:pt x="322" y="1280"/>
                  </a:lnTo>
                  <a:lnTo>
                    <a:pt x="364" y="1280"/>
                  </a:lnTo>
                  <a:lnTo>
                    <a:pt x="364" y="1280"/>
                  </a:lnTo>
                  <a:lnTo>
                    <a:pt x="372" y="1282"/>
                  </a:lnTo>
                  <a:lnTo>
                    <a:pt x="378" y="1286"/>
                  </a:lnTo>
                  <a:lnTo>
                    <a:pt x="384" y="1292"/>
                  </a:lnTo>
                  <a:lnTo>
                    <a:pt x="386" y="1302"/>
                  </a:lnTo>
                  <a:lnTo>
                    <a:pt x="386" y="1382"/>
                  </a:lnTo>
                  <a:close/>
                  <a:moveTo>
                    <a:pt x="586" y="1382"/>
                  </a:moveTo>
                  <a:lnTo>
                    <a:pt x="586" y="1382"/>
                  </a:lnTo>
                  <a:lnTo>
                    <a:pt x="584" y="1390"/>
                  </a:lnTo>
                  <a:lnTo>
                    <a:pt x="580" y="1396"/>
                  </a:lnTo>
                  <a:lnTo>
                    <a:pt x="572" y="1402"/>
                  </a:lnTo>
                  <a:lnTo>
                    <a:pt x="564" y="1404"/>
                  </a:lnTo>
                  <a:lnTo>
                    <a:pt x="522" y="1404"/>
                  </a:lnTo>
                  <a:lnTo>
                    <a:pt x="522" y="1404"/>
                  </a:lnTo>
                  <a:lnTo>
                    <a:pt x="514" y="1402"/>
                  </a:lnTo>
                  <a:lnTo>
                    <a:pt x="508" y="1396"/>
                  </a:lnTo>
                  <a:lnTo>
                    <a:pt x="502" y="1390"/>
                  </a:lnTo>
                  <a:lnTo>
                    <a:pt x="500" y="1382"/>
                  </a:lnTo>
                  <a:lnTo>
                    <a:pt x="500" y="1302"/>
                  </a:lnTo>
                  <a:lnTo>
                    <a:pt x="500" y="1302"/>
                  </a:lnTo>
                  <a:lnTo>
                    <a:pt x="502" y="1292"/>
                  </a:lnTo>
                  <a:lnTo>
                    <a:pt x="508" y="1286"/>
                  </a:lnTo>
                  <a:lnTo>
                    <a:pt x="514" y="1282"/>
                  </a:lnTo>
                  <a:lnTo>
                    <a:pt x="522" y="1280"/>
                  </a:lnTo>
                  <a:lnTo>
                    <a:pt x="564" y="1280"/>
                  </a:lnTo>
                  <a:lnTo>
                    <a:pt x="564" y="1280"/>
                  </a:lnTo>
                  <a:lnTo>
                    <a:pt x="572" y="1282"/>
                  </a:lnTo>
                  <a:lnTo>
                    <a:pt x="580" y="1286"/>
                  </a:lnTo>
                  <a:lnTo>
                    <a:pt x="584" y="1292"/>
                  </a:lnTo>
                  <a:lnTo>
                    <a:pt x="586" y="1302"/>
                  </a:lnTo>
                  <a:lnTo>
                    <a:pt x="586" y="1382"/>
                  </a:lnTo>
                  <a:close/>
                  <a:moveTo>
                    <a:pt x="786" y="1382"/>
                  </a:moveTo>
                  <a:lnTo>
                    <a:pt x="786" y="1382"/>
                  </a:lnTo>
                  <a:lnTo>
                    <a:pt x="784" y="1390"/>
                  </a:lnTo>
                  <a:lnTo>
                    <a:pt x="780" y="1396"/>
                  </a:lnTo>
                  <a:lnTo>
                    <a:pt x="772" y="1402"/>
                  </a:lnTo>
                  <a:lnTo>
                    <a:pt x="764" y="1404"/>
                  </a:lnTo>
                  <a:lnTo>
                    <a:pt x="724" y="1404"/>
                  </a:lnTo>
                  <a:lnTo>
                    <a:pt x="724" y="1404"/>
                  </a:lnTo>
                  <a:lnTo>
                    <a:pt x="714" y="1402"/>
                  </a:lnTo>
                  <a:lnTo>
                    <a:pt x="708" y="1396"/>
                  </a:lnTo>
                  <a:lnTo>
                    <a:pt x="704" y="1390"/>
                  </a:lnTo>
                  <a:lnTo>
                    <a:pt x="702" y="1382"/>
                  </a:lnTo>
                  <a:lnTo>
                    <a:pt x="702" y="1302"/>
                  </a:lnTo>
                  <a:lnTo>
                    <a:pt x="702" y="1302"/>
                  </a:lnTo>
                  <a:lnTo>
                    <a:pt x="704" y="1292"/>
                  </a:lnTo>
                  <a:lnTo>
                    <a:pt x="708" y="1286"/>
                  </a:lnTo>
                  <a:lnTo>
                    <a:pt x="714" y="1282"/>
                  </a:lnTo>
                  <a:lnTo>
                    <a:pt x="724" y="1280"/>
                  </a:lnTo>
                  <a:lnTo>
                    <a:pt x="764" y="1280"/>
                  </a:lnTo>
                  <a:lnTo>
                    <a:pt x="764" y="1280"/>
                  </a:lnTo>
                  <a:lnTo>
                    <a:pt x="772" y="1282"/>
                  </a:lnTo>
                  <a:lnTo>
                    <a:pt x="780" y="1286"/>
                  </a:lnTo>
                  <a:lnTo>
                    <a:pt x="784" y="1292"/>
                  </a:lnTo>
                  <a:lnTo>
                    <a:pt x="786" y="1302"/>
                  </a:lnTo>
                  <a:lnTo>
                    <a:pt x="786" y="1382"/>
                  </a:lnTo>
                  <a:close/>
                  <a:moveTo>
                    <a:pt x="986" y="1382"/>
                  </a:moveTo>
                  <a:lnTo>
                    <a:pt x="986" y="1382"/>
                  </a:lnTo>
                  <a:lnTo>
                    <a:pt x="984" y="1390"/>
                  </a:lnTo>
                  <a:lnTo>
                    <a:pt x="980" y="1396"/>
                  </a:lnTo>
                  <a:lnTo>
                    <a:pt x="974" y="1402"/>
                  </a:lnTo>
                  <a:lnTo>
                    <a:pt x="966" y="1404"/>
                  </a:lnTo>
                  <a:lnTo>
                    <a:pt x="924" y="1404"/>
                  </a:lnTo>
                  <a:lnTo>
                    <a:pt x="924" y="1404"/>
                  </a:lnTo>
                  <a:lnTo>
                    <a:pt x="916" y="1402"/>
                  </a:lnTo>
                  <a:lnTo>
                    <a:pt x="908" y="1396"/>
                  </a:lnTo>
                  <a:lnTo>
                    <a:pt x="904" y="1390"/>
                  </a:lnTo>
                  <a:lnTo>
                    <a:pt x="902" y="1382"/>
                  </a:lnTo>
                  <a:lnTo>
                    <a:pt x="902" y="1302"/>
                  </a:lnTo>
                  <a:lnTo>
                    <a:pt x="902" y="1302"/>
                  </a:lnTo>
                  <a:lnTo>
                    <a:pt x="904" y="1292"/>
                  </a:lnTo>
                  <a:lnTo>
                    <a:pt x="908" y="1286"/>
                  </a:lnTo>
                  <a:lnTo>
                    <a:pt x="916" y="1282"/>
                  </a:lnTo>
                  <a:lnTo>
                    <a:pt x="924" y="1280"/>
                  </a:lnTo>
                  <a:lnTo>
                    <a:pt x="966" y="1280"/>
                  </a:lnTo>
                  <a:lnTo>
                    <a:pt x="966" y="1280"/>
                  </a:lnTo>
                  <a:lnTo>
                    <a:pt x="974" y="1282"/>
                  </a:lnTo>
                  <a:lnTo>
                    <a:pt x="980" y="1286"/>
                  </a:lnTo>
                  <a:lnTo>
                    <a:pt x="984" y="1292"/>
                  </a:lnTo>
                  <a:lnTo>
                    <a:pt x="986" y="1302"/>
                  </a:lnTo>
                  <a:lnTo>
                    <a:pt x="986" y="1382"/>
                  </a:lnTo>
                  <a:close/>
                  <a:moveTo>
                    <a:pt x="1188" y="1382"/>
                  </a:moveTo>
                  <a:lnTo>
                    <a:pt x="1188" y="1382"/>
                  </a:lnTo>
                  <a:lnTo>
                    <a:pt x="1186" y="1390"/>
                  </a:lnTo>
                  <a:lnTo>
                    <a:pt x="1180" y="1396"/>
                  </a:lnTo>
                  <a:lnTo>
                    <a:pt x="1174" y="1402"/>
                  </a:lnTo>
                  <a:lnTo>
                    <a:pt x="1166" y="1404"/>
                  </a:lnTo>
                  <a:lnTo>
                    <a:pt x="1124" y="1404"/>
                  </a:lnTo>
                  <a:lnTo>
                    <a:pt x="1124" y="1404"/>
                  </a:lnTo>
                  <a:lnTo>
                    <a:pt x="1116" y="1402"/>
                  </a:lnTo>
                  <a:lnTo>
                    <a:pt x="1108" y="1396"/>
                  </a:lnTo>
                  <a:lnTo>
                    <a:pt x="1104" y="1390"/>
                  </a:lnTo>
                  <a:lnTo>
                    <a:pt x="1102" y="1382"/>
                  </a:lnTo>
                  <a:lnTo>
                    <a:pt x="1102" y="1302"/>
                  </a:lnTo>
                  <a:lnTo>
                    <a:pt x="1102" y="1302"/>
                  </a:lnTo>
                  <a:lnTo>
                    <a:pt x="1104" y="1292"/>
                  </a:lnTo>
                  <a:lnTo>
                    <a:pt x="1108" y="1286"/>
                  </a:lnTo>
                  <a:lnTo>
                    <a:pt x="1116" y="1282"/>
                  </a:lnTo>
                  <a:lnTo>
                    <a:pt x="1124" y="1280"/>
                  </a:lnTo>
                  <a:lnTo>
                    <a:pt x="1166" y="1280"/>
                  </a:lnTo>
                  <a:lnTo>
                    <a:pt x="1166" y="1280"/>
                  </a:lnTo>
                  <a:lnTo>
                    <a:pt x="1174" y="1282"/>
                  </a:lnTo>
                  <a:lnTo>
                    <a:pt x="1180" y="1286"/>
                  </a:lnTo>
                  <a:lnTo>
                    <a:pt x="1186" y="1292"/>
                  </a:lnTo>
                  <a:lnTo>
                    <a:pt x="1188" y="1302"/>
                  </a:lnTo>
                  <a:lnTo>
                    <a:pt x="1188" y="1382"/>
                  </a:lnTo>
                  <a:close/>
                  <a:moveTo>
                    <a:pt x="1388" y="1382"/>
                  </a:moveTo>
                  <a:lnTo>
                    <a:pt x="1388" y="1382"/>
                  </a:lnTo>
                  <a:lnTo>
                    <a:pt x="1386" y="1390"/>
                  </a:lnTo>
                  <a:lnTo>
                    <a:pt x="1382" y="1396"/>
                  </a:lnTo>
                  <a:lnTo>
                    <a:pt x="1374" y="1402"/>
                  </a:lnTo>
                  <a:lnTo>
                    <a:pt x="1366" y="1404"/>
                  </a:lnTo>
                  <a:lnTo>
                    <a:pt x="1324" y="1404"/>
                  </a:lnTo>
                  <a:lnTo>
                    <a:pt x="1324" y="1404"/>
                  </a:lnTo>
                  <a:lnTo>
                    <a:pt x="1316" y="1402"/>
                  </a:lnTo>
                  <a:lnTo>
                    <a:pt x="1310" y="1396"/>
                  </a:lnTo>
                  <a:lnTo>
                    <a:pt x="1304" y="1390"/>
                  </a:lnTo>
                  <a:lnTo>
                    <a:pt x="1302" y="1382"/>
                  </a:lnTo>
                  <a:lnTo>
                    <a:pt x="1302" y="1302"/>
                  </a:lnTo>
                  <a:lnTo>
                    <a:pt x="1302" y="1302"/>
                  </a:lnTo>
                  <a:lnTo>
                    <a:pt x="1304" y="1292"/>
                  </a:lnTo>
                  <a:lnTo>
                    <a:pt x="1310" y="1286"/>
                  </a:lnTo>
                  <a:lnTo>
                    <a:pt x="1316" y="1282"/>
                  </a:lnTo>
                  <a:lnTo>
                    <a:pt x="1324" y="1280"/>
                  </a:lnTo>
                  <a:lnTo>
                    <a:pt x="1366" y="1280"/>
                  </a:lnTo>
                  <a:lnTo>
                    <a:pt x="1366" y="1280"/>
                  </a:lnTo>
                  <a:lnTo>
                    <a:pt x="1374" y="1282"/>
                  </a:lnTo>
                  <a:lnTo>
                    <a:pt x="1382" y="1286"/>
                  </a:lnTo>
                  <a:lnTo>
                    <a:pt x="1386" y="1292"/>
                  </a:lnTo>
                  <a:lnTo>
                    <a:pt x="1388" y="1302"/>
                  </a:lnTo>
                  <a:lnTo>
                    <a:pt x="1388" y="1382"/>
                  </a:lnTo>
                  <a:close/>
                  <a:moveTo>
                    <a:pt x="1588" y="1382"/>
                  </a:moveTo>
                  <a:lnTo>
                    <a:pt x="1588" y="1382"/>
                  </a:lnTo>
                  <a:lnTo>
                    <a:pt x="1586" y="1390"/>
                  </a:lnTo>
                  <a:lnTo>
                    <a:pt x="1582" y="1396"/>
                  </a:lnTo>
                  <a:lnTo>
                    <a:pt x="1574" y="1402"/>
                  </a:lnTo>
                  <a:lnTo>
                    <a:pt x="1566" y="1404"/>
                  </a:lnTo>
                  <a:lnTo>
                    <a:pt x="1526" y="1404"/>
                  </a:lnTo>
                  <a:lnTo>
                    <a:pt x="1526" y="1404"/>
                  </a:lnTo>
                  <a:lnTo>
                    <a:pt x="1516" y="1402"/>
                  </a:lnTo>
                  <a:lnTo>
                    <a:pt x="1510" y="1396"/>
                  </a:lnTo>
                  <a:lnTo>
                    <a:pt x="1506" y="1390"/>
                  </a:lnTo>
                  <a:lnTo>
                    <a:pt x="1504" y="1382"/>
                  </a:lnTo>
                  <a:lnTo>
                    <a:pt x="1504" y="1302"/>
                  </a:lnTo>
                  <a:lnTo>
                    <a:pt x="1504" y="1302"/>
                  </a:lnTo>
                  <a:lnTo>
                    <a:pt x="1506" y="1292"/>
                  </a:lnTo>
                  <a:lnTo>
                    <a:pt x="1510" y="1286"/>
                  </a:lnTo>
                  <a:lnTo>
                    <a:pt x="1516" y="1282"/>
                  </a:lnTo>
                  <a:lnTo>
                    <a:pt x="1526" y="1280"/>
                  </a:lnTo>
                  <a:lnTo>
                    <a:pt x="1566" y="1280"/>
                  </a:lnTo>
                  <a:lnTo>
                    <a:pt x="1566" y="1280"/>
                  </a:lnTo>
                  <a:lnTo>
                    <a:pt x="1574" y="1282"/>
                  </a:lnTo>
                  <a:lnTo>
                    <a:pt x="1582" y="1286"/>
                  </a:lnTo>
                  <a:lnTo>
                    <a:pt x="1586" y="1292"/>
                  </a:lnTo>
                  <a:lnTo>
                    <a:pt x="1588" y="1302"/>
                  </a:lnTo>
                  <a:lnTo>
                    <a:pt x="1588" y="1382"/>
                  </a:lnTo>
                  <a:close/>
                  <a:moveTo>
                    <a:pt x="1600" y="1246"/>
                  </a:moveTo>
                  <a:lnTo>
                    <a:pt x="1600" y="1258"/>
                  </a:lnTo>
                  <a:lnTo>
                    <a:pt x="1600" y="1258"/>
                  </a:lnTo>
                  <a:lnTo>
                    <a:pt x="1598" y="1262"/>
                  </a:lnTo>
                  <a:lnTo>
                    <a:pt x="1596" y="1264"/>
                  </a:lnTo>
                  <a:lnTo>
                    <a:pt x="1594" y="1266"/>
                  </a:lnTo>
                  <a:lnTo>
                    <a:pt x="1590" y="1268"/>
                  </a:lnTo>
                  <a:lnTo>
                    <a:pt x="84" y="1268"/>
                  </a:lnTo>
                  <a:lnTo>
                    <a:pt x="84" y="1268"/>
                  </a:lnTo>
                  <a:lnTo>
                    <a:pt x="80" y="1266"/>
                  </a:lnTo>
                  <a:lnTo>
                    <a:pt x="78" y="1264"/>
                  </a:lnTo>
                  <a:lnTo>
                    <a:pt x="76" y="1262"/>
                  </a:lnTo>
                  <a:lnTo>
                    <a:pt x="74" y="1258"/>
                  </a:lnTo>
                  <a:lnTo>
                    <a:pt x="74" y="1246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6" y="230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80" y="226"/>
                  </a:lnTo>
                  <a:lnTo>
                    <a:pt x="84" y="224"/>
                  </a:lnTo>
                  <a:lnTo>
                    <a:pt x="1590" y="224"/>
                  </a:lnTo>
                  <a:lnTo>
                    <a:pt x="1590" y="224"/>
                  </a:lnTo>
                  <a:lnTo>
                    <a:pt x="1594" y="226"/>
                  </a:lnTo>
                  <a:lnTo>
                    <a:pt x="1596" y="228"/>
                  </a:lnTo>
                  <a:lnTo>
                    <a:pt x="1596" y="228"/>
                  </a:lnTo>
                  <a:lnTo>
                    <a:pt x="1598" y="230"/>
                  </a:lnTo>
                  <a:lnTo>
                    <a:pt x="1600" y="234"/>
                  </a:lnTo>
                  <a:lnTo>
                    <a:pt x="1600" y="234"/>
                  </a:lnTo>
                  <a:lnTo>
                    <a:pt x="1600" y="1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28" name="Freeform 1014"/>
            <p:cNvSpPr>
              <a:spLocks/>
            </p:cNvSpPr>
            <p:nvPr/>
          </p:nvSpPr>
          <p:spPr bwMode="auto">
            <a:xfrm>
              <a:off x="9155113" y="-1773238"/>
              <a:ext cx="12700" cy="190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8" y="12"/>
                </a:cxn>
                <a:cxn ang="0">
                  <a:pos x="4" y="0"/>
                </a:cxn>
                <a:cxn ang="0">
                  <a:pos x="0" y="12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lnTo>
                    <a:pt x="8" y="12"/>
                  </a:lnTo>
                  <a:lnTo>
                    <a:pt x="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29" name="Freeform 1015"/>
            <p:cNvSpPr>
              <a:spLocks/>
            </p:cNvSpPr>
            <p:nvPr/>
          </p:nvSpPr>
          <p:spPr bwMode="auto">
            <a:xfrm>
              <a:off x="9075738" y="-1738313"/>
              <a:ext cx="50800" cy="28575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32" y="8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4" y="16"/>
                </a:cxn>
              </a:cxnLst>
              <a:rect l="0" t="0" r="r" b="b"/>
              <a:pathLst>
                <a:path w="32" h="18">
                  <a:moveTo>
                    <a:pt x="4" y="16"/>
                  </a:moveTo>
                  <a:lnTo>
                    <a:pt x="32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30" name="Freeform 1016"/>
            <p:cNvSpPr>
              <a:spLocks/>
            </p:cNvSpPr>
            <p:nvPr/>
          </p:nvSpPr>
          <p:spPr bwMode="auto">
            <a:xfrm>
              <a:off x="9104313" y="-1782763"/>
              <a:ext cx="31750" cy="44450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4" y="20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20" y="28"/>
                </a:cxn>
                <a:cxn ang="0">
                  <a:pos x="2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4" y="20"/>
                </a:cxn>
                <a:cxn ang="0">
                  <a:pos x="14" y="20"/>
                </a:cxn>
              </a:cxnLst>
              <a:rect l="0" t="0" r="r" b="b"/>
              <a:pathLst>
                <a:path w="20" h="28">
                  <a:moveTo>
                    <a:pt x="14" y="20"/>
                  </a:moveTo>
                  <a:lnTo>
                    <a:pt x="14" y="2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31" name="Freeform 1017"/>
            <p:cNvSpPr>
              <a:spLocks noEditPoints="1"/>
            </p:cNvSpPr>
            <p:nvPr/>
          </p:nvSpPr>
          <p:spPr bwMode="auto">
            <a:xfrm>
              <a:off x="9139238" y="-1782763"/>
              <a:ext cx="44450" cy="444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28"/>
                </a:cxn>
                <a:cxn ang="0">
                  <a:pos x="6" y="28"/>
                </a:cxn>
                <a:cxn ang="0">
                  <a:pos x="8" y="22"/>
                </a:cxn>
                <a:cxn ang="0">
                  <a:pos x="18" y="22"/>
                </a:cxn>
                <a:cxn ang="0">
                  <a:pos x="22" y="28"/>
                </a:cxn>
                <a:cxn ang="0">
                  <a:pos x="28" y="28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18"/>
                </a:cxn>
                <a:cxn ang="0">
                  <a:pos x="14" y="6"/>
                </a:cxn>
                <a:cxn ang="0">
                  <a:pos x="18" y="18"/>
                </a:cxn>
                <a:cxn ang="0">
                  <a:pos x="10" y="18"/>
                </a:cxn>
              </a:cxnLst>
              <a:rect l="0" t="0" r="r" b="b"/>
              <a:pathLst>
                <a:path w="28" h="28">
                  <a:moveTo>
                    <a:pt x="10" y="0"/>
                  </a:moveTo>
                  <a:lnTo>
                    <a:pt x="0" y="28"/>
                  </a:lnTo>
                  <a:lnTo>
                    <a:pt x="6" y="28"/>
                  </a:lnTo>
                  <a:lnTo>
                    <a:pt x="8" y="22"/>
                  </a:lnTo>
                  <a:lnTo>
                    <a:pt x="18" y="22"/>
                  </a:lnTo>
                  <a:lnTo>
                    <a:pt x="22" y="28"/>
                  </a:lnTo>
                  <a:lnTo>
                    <a:pt x="28" y="28"/>
                  </a:lnTo>
                  <a:lnTo>
                    <a:pt x="16" y="0"/>
                  </a:lnTo>
                  <a:lnTo>
                    <a:pt x="10" y="0"/>
                  </a:lnTo>
                  <a:close/>
                  <a:moveTo>
                    <a:pt x="10" y="18"/>
                  </a:moveTo>
                  <a:lnTo>
                    <a:pt x="14" y="6"/>
                  </a:lnTo>
                  <a:lnTo>
                    <a:pt x="18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32" name="Freeform 1018"/>
            <p:cNvSpPr>
              <a:spLocks/>
            </p:cNvSpPr>
            <p:nvPr/>
          </p:nvSpPr>
          <p:spPr bwMode="auto">
            <a:xfrm>
              <a:off x="10679113" y="-1747838"/>
              <a:ext cx="82550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33" name="Freeform 1019"/>
            <p:cNvSpPr>
              <a:spLocks/>
            </p:cNvSpPr>
            <p:nvPr/>
          </p:nvSpPr>
          <p:spPr bwMode="auto">
            <a:xfrm>
              <a:off x="10742613" y="-1782763"/>
              <a:ext cx="31750" cy="47625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34" name="Freeform 1020"/>
            <p:cNvSpPr>
              <a:spLocks/>
            </p:cNvSpPr>
            <p:nvPr/>
          </p:nvSpPr>
          <p:spPr bwMode="auto">
            <a:xfrm>
              <a:off x="9917113" y="-1782763"/>
              <a:ext cx="38100" cy="69850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4" y="16"/>
                </a:cxn>
                <a:cxn ang="0">
                  <a:pos x="12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4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35" name="Freeform 1021"/>
            <p:cNvSpPr>
              <a:spLocks/>
            </p:cNvSpPr>
            <p:nvPr/>
          </p:nvSpPr>
          <p:spPr bwMode="auto">
            <a:xfrm>
              <a:off x="9237663" y="-1779588"/>
              <a:ext cx="92075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58" y="44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58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58" y="44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36" name="Freeform 1022"/>
            <p:cNvSpPr>
              <a:spLocks/>
            </p:cNvSpPr>
            <p:nvPr/>
          </p:nvSpPr>
          <p:spPr bwMode="auto">
            <a:xfrm>
              <a:off x="9348788" y="-1779588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37" name="Freeform 1023"/>
            <p:cNvSpPr>
              <a:spLocks/>
            </p:cNvSpPr>
            <p:nvPr/>
          </p:nvSpPr>
          <p:spPr bwMode="auto">
            <a:xfrm>
              <a:off x="9383713" y="-1779588"/>
              <a:ext cx="57150" cy="69850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4" y="2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4" y="2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38" name="Freeform 1024"/>
            <p:cNvSpPr>
              <a:spLocks/>
            </p:cNvSpPr>
            <p:nvPr/>
          </p:nvSpPr>
          <p:spPr bwMode="auto">
            <a:xfrm>
              <a:off x="9459913" y="-1779588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39" name="Freeform 1025"/>
            <p:cNvSpPr>
              <a:spLocks/>
            </p:cNvSpPr>
            <p:nvPr/>
          </p:nvSpPr>
          <p:spPr bwMode="auto">
            <a:xfrm>
              <a:off x="9513888" y="-1779588"/>
              <a:ext cx="76200" cy="69850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24"/>
                </a:cxn>
                <a:cxn ang="0">
                  <a:pos x="36" y="24"/>
                </a:cxn>
              </a:cxnLst>
              <a:rect l="0" t="0" r="r" b="b"/>
              <a:pathLst>
                <a:path w="48" h="44">
                  <a:moveTo>
                    <a:pt x="36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40" name="Freeform 1026"/>
            <p:cNvSpPr>
              <a:spLocks/>
            </p:cNvSpPr>
            <p:nvPr/>
          </p:nvSpPr>
          <p:spPr bwMode="auto">
            <a:xfrm>
              <a:off x="9494838" y="-1779588"/>
              <a:ext cx="19050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41" name="Freeform 1027"/>
            <p:cNvSpPr>
              <a:spLocks/>
            </p:cNvSpPr>
            <p:nvPr/>
          </p:nvSpPr>
          <p:spPr bwMode="auto">
            <a:xfrm>
              <a:off x="9605963" y="-1779588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42" name="Freeform 1028"/>
            <p:cNvSpPr>
              <a:spLocks/>
            </p:cNvSpPr>
            <p:nvPr/>
          </p:nvSpPr>
          <p:spPr bwMode="auto">
            <a:xfrm>
              <a:off x="9644063" y="-1779588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43" name="Freeform 1029"/>
            <p:cNvSpPr>
              <a:spLocks/>
            </p:cNvSpPr>
            <p:nvPr/>
          </p:nvSpPr>
          <p:spPr bwMode="auto">
            <a:xfrm>
              <a:off x="9682163" y="-1779588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44" name="Freeform 1030"/>
            <p:cNvSpPr>
              <a:spLocks/>
            </p:cNvSpPr>
            <p:nvPr/>
          </p:nvSpPr>
          <p:spPr bwMode="auto">
            <a:xfrm>
              <a:off x="9717088" y="-1779588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45" name="Freeform 1031"/>
            <p:cNvSpPr>
              <a:spLocks/>
            </p:cNvSpPr>
            <p:nvPr/>
          </p:nvSpPr>
          <p:spPr bwMode="auto">
            <a:xfrm>
              <a:off x="9755188" y="-1779588"/>
              <a:ext cx="57150" cy="6667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2" y="42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2" y="42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46" name="Freeform 1032"/>
            <p:cNvSpPr>
              <a:spLocks/>
            </p:cNvSpPr>
            <p:nvPr/>
          </p:nvSpPr>
          <p:spPr bwMode="auto">
            <a:xfrm>
              <a:off x="10063163" y="-1779588"/>
              <a:ext cx="952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47" name="Freeform 1033"/>
            <p:cNvSpPr>
              <a:spLocks/>
            </p:cNvSpPr>
            <p:nvPr/>
          </p:nvSpPr>
          <p:spPr bwMode="auto">
            <a:xfrm>
              <a:off x="10174288" y="-1779588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48" name="Freeform 1034"/>
            <p:cNvSpPr>
              <a:spLocks/>
            </p:cNvSpPr>
            <p:nvPr/>
          </p:nvSpPr>
          <p:spPr bwMode="auto">
            <a:xfrm>
              <a:off x="10212388" y="-1779588"/>
              <a:ext cx="57150" cy="69850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49" name="Freeform 1035"/>
            <p:cNvSpPr>
              <a:spLocks/>
            </p:cNvSpPr>
            <p:nvPr/>
          </p:nvSpPr>
          <p:spPr bwMode="auto">
            <a:xfrm>
              <a:off x="10285413" y="-1779588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50" name="Freeform 1036"/>
            <p:cNvSpPr>
              <a:spLocks/>
            </p:cNvSpPr>
            <p:nvPr/>
          </p:nvSpPr>
          <p:spPr bwMode="auto">
            <a:xfrm>
              <a:off x="10342563" y="-1779588"/>
              <a:ext cx="73025" cy="69850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51" name="Freeform 1037"/>
            <p:cNvSpPr>
              <a:spLocks/>
            </p:cNvSpPr>
            <p:nvPr/>
          </p:nvSpPr>
          <p:spPr bwMode="auto">
            <a:xfrm>
              <a:off x="10323513" y="-1779588"/>
              <a:ext cx="19050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52" name="Freeform 1038"/>
            <p:cNvSpPr>
              <a:spLocks/>
            </p:cNvSpPr>
            <p:nvPr/>
          </p:nvSpPr>
          <p:spPr bwMode="auto">
            <a:xfrm>
              <a:off x="10434638" y="-1779588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53" name="Freeform 1039"/>
            <p:cNvSpPr>
              <a:spLocks/>
            </p:cNvSpPr>
            <p:nvPr/>
          </p:nvSpPr>
          <p:spPr bwMode="auto">
            <a:xfrm>
              <a:off x="10469563" y="-1779588"/>
              <a:ext cx="22225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4" h="44">
                  <a:moveTo>
                    <a:pt x="0" y="44"/>
                  </a:move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54" name="Freeform 1040"/>
            <p:cNvSpPr>
              <a:spLocks/>
            </p:cNvSpPr>
            <p:nvPr/>
          </p:nvSpPr>
          <p:spPr bwMode="auto">
            <a:xfrm>
              <a:off x="10507663" y="-1779588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55" name="Freeform 1041"/>
            <p:cNvSpPr>
              <a:spLocks/>
            </p:cNvSpPr>
            <p:nvPr/>
          </p:nvSpPr>
          <p:spPr bwMode="auto">
            <a:xfrm>
              <a:off x="10545763" y="-1779588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56" name="Freeform 1042"/>
            <p:cNvSpPr>
              <a:spLocks/>
            </p:cNvSpPr>
            <p:nvPr/>
          </p:nvSpPr>
          <p:spPr bwMode="auto">
            <a:xfrm>
              <a:off x="10580688" y="-1779588"/>
              <a:ext cx="57150" cy="6667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4" y="42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4" y="42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57" name="Freeform 1043"/>
            <p:cNvSpPr>
              <a:spLocks/>
            </p:cNvSpPr>
            <p:nvPr/>
          </p:nvSpPr>
          <p:spPr bwMode="auto">
            <a:xfrm>
              <a:off x="10298113" y="-4021138"/>
              <a:ext cx="50800" cy="47625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6" y="24"/>
                </a:cxn>
                <a:cxn ang="0">
                  <a:pos x="10" y="24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16" y="30"/>
                </a:cxn>
                <a:cxn ang="0">
                  <a:pos x="24" y="28"/>
                </a:cxn>
                <a:cxn ang="0">
                  <a:pos x="30" y="26"/>
                </a:cxn>
                <a:cxn ang="0">
                  <a:pos x="32" y="20"/>
                </a:cxn>
                <a:cxn ang="0">
                  <a:pos x="30" y="16"/>
                </a:cxn>
                <a:cxn ang="0">
                  <a:pos x="26" y="12"/>
                </a:cxn>
                <a:cxn ang="0">
                  <a:pos x="18" y="10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6" y="4"/>
                </a:cxn>
                <a:cxn ang="0">
                  <a:pos x="20" y="6"/>
                </a:cxn>
                <a:cxn ang="0">
                  <a:pos x="22" y="8"/>
                </a:cxn>
                <a:cxn ang="0">
                  <a:pos x="32" y="8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4" y="14"/>
                </a:cxn>
                <a:cxn ang="0">
                  <a:pos x="14" y="16"/>
                </a:cxn>
                <a:cxn ang="0">
                  <a:pos x="20" y="18"/>
                </a:cxn>
                <a:cxn ang="0">
                  <a:pos x="24" y="18"/>
                </a:cxn>
                <a:cxn ang="0">
                  <a:pos x="24" y="20"/>
                </a:cxn>
                <a:cxn ang="0">
                  <a:pos x="22" y="24"/>
                </a:cxn>
              </a:cxnLst>
              <a:rect l="0" t="0" r="r" b="b"/>
              <a:pathLst>
                <a:path w="32" h="30">
                  <a:moveTo>
                    <a:pt x="22" y="24"/>
                  </a:moveTo>
                  <a:lnTo>
                    <a:pt x="22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10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58" name="Freeform 1044"/>
            <p:cNvSpPr>
              <a:spLocks/>
            </p:cNvSpPr>
            <p:nvPr/>
          </p:nvSpPr>
          <p:spPr bwMode="auto">
            <a:xfrm>
              <a:off x="9758363" y="-4021138"/>
              <a:ext cx="15875" cy="31750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59" name="Freeform 1045"/>
            <p:cNvSpPr>
              <a:spLocks/>
            </p:cNvSpPr>
            <p:nvPr/>
          </p:nvSpPr>
          <p:spPr bwMode="auto">
            <a:xfrm>
              <a:off x="10225088" y="-4014788"/>
              <a:ext cx="15875" cy="31750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4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0" h="20">
                  <a:moveTo>
                    <a:pt x="4" y="20"/>
                  </a:moveTo>
                  <a:lnTo>
                    <a:pt x="4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60" name="Freeform 1046"/>
            <p:cNvSpPr>
              <a:spLocks/>
            </p:cNvSpPr>
            <p:nvPr/>
          </p:nvSpPr>
          <p:spPr bwMode="auto">
            <a:xfrm>
              <a:off x="10177463" y="-4014788"/>
              <a:ext cx="15875" cy="31750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61" name="Freeform 1047"/>
            <p:cNvSpPr>
              <a:spLocks/>
            </p:cNvSpPr>
            <p:nvPr/>
          </p:nvSpPr>
          <p:spPr bwMode="auto">
            <a:xfrm>
              <a:off x="9434513" y="-4027488"/>
              <a:ext cx="41275" cy="69850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14" y="44"/>
                </a:cxn>
                <a:cxn ang="0">
                  <a:pos x="20" y="42"/>
                </a:cxn>
                <a:cxn ang="0">
                  <a:pos x="24" y="38"/>
                </a:cxn>
                <a:cxn ang="0">
                  <a:pos x="26" y="30"/>
                </a:cxn>
                <a:cxn ang="0">
                  <a:pos x="24" y="22"/>
                </a:cxn>
                <a:cxn ang="0">
                  <a:pos x="20" y="20"/>
                </a:cxn>
                <a:cxn ang="0">
                  <a:pos x="24" y="16"/>
                </a:cxn>
                <a:cxn ang="0">
                  <a:pos x="24" y="12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0" y="14"/>
                </a:cxn>
                <a:cxn ang="0">
                  <a:pos x="12" y="10"/>
                </a:cxn>
                <a:cxn ang="0">
                  <a:pos x="12" y="8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4"/>
                </a:cxn>
                <a:cxn ang="0">
                  <a:pos x="16" y="28"/>
                </a:cxn>
                <a:cxn ang="0">
                  <a:pos x="16" y="32"/>
                </a:cxn>
                <a:cxn ang="0">
                  <a:pos x="14" y="36"/>
                </a:cxn>
                <a:cxn ang="0">
                  <a:pos x="14" y="38"/>
                </a:cxn>
                <a:cxn ang="0">
                  <a:pos x="12" y="36"/>
                </a:cxn>
                <a:cxn ang="0">
                  <a:pos x="12" y="26"/>
                </a:cxn>
                <a:cxn ang="0">
                  <a:pos x="0" y="30"/>
                </a:cxn>
                <a:cxn ang="0">
                  <a:pos x="2" y="38"/>
                </a:cxn>
                <a:cxn ang="0">
                  <a:pos x="6" y="42"/>
                </a:cxn>
              </a:cxnLst>
              <a:rect l="0" t="0" r="r" b="b"/>
              <a:pathLst>
                <a:path w="26" h="44">
                  <a:moveTo>
                    <a:pt x="6" y="42"/>
                  </a:moveTo>
                  <a:lnTo>
                    <a:pt x="6" y="4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62" name="Freeform 1048"/>
            <p:cNvSpPr>
              <a:spLocks/>
            </p:cNvSpPr>
            <p:nvPr/>
          </p:nvSpPr>
          <p:spPr bwMode="auto">
            <a:xfrm>
              <a:off x="10117138" y="-4024313"/>
              <a:ext cx="28575" cy="47625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8" y="3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8"/>
                </a:cxn>
                <a:cxn ang="0">
                  <a:pos x="10" y="30"/>
                </a:cxn>
              </a:cxnLst>
              <a:rect l="0" t="0" r="r" b="b"/>
              <a:pathLst>
                <a:path w="18" h="30">
                  <a:moveTo>
                    <a:pt x="10" y="30"/>
                  </a:moveTo>
                  <a:lnTo>
                    <a:pt x="18" y="3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8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63" name="Freeform 1049"/>
            <p:cNvSpPr>
              <a:spLocks noEditPoints="1"/>
            </p:cNvSpPr>
            <p:nvPr/>
          </p:nvSpPr>
          <p:spPr bwMode="auto">
            <a:xfrm>
              <a:off x="10164763" y="-4024313"/>
              <a:ext cx="41275" cy="47625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6" y="22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64" name="Freeform 1050"/>
            <p:cNvSpPr>
              <a:spLocks noEditPoints="1"/>
            </p:cNvSpPr>
            <p:nvPr/>
          </p:nvSpPr>
          <p:spPr bwMode="auto">
            <a:xfrm>
              <a:off x="10212388" y="-4024313"/>
              <a:ext cx="41275" cy="47625"/>
            </a:xfrm>
            <a:custGeom>
              <a:avLst/>
              <a:gdLst/>
              <a:ahLst/>
              <a:cxnLst>
                <a:cxn ang="0">
                  <a:pos x="14" y="30"/>
                </a:cxn>
                <a:cxn ang="0">
                  <a:pos x="14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6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6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26" h="30">
                  <a:moveTo>
                    <a:pt x="14" y="30"/>
                  </a:moveTo>
                  <a:lnTo>
                    <a:pt x="14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6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4" y="30"/>
                  </a:lnTo>
                  <a:lnTo>
                    <a:pt x="14" y="30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65" name="Rectangle 1051"/>
            <p:cNvSpPr>
              <a:spLocks noChangeArrowheads="1"/>
            </p:cNvSpPr>
            <p:nvPr/>
          </p:nvSpPr>
          <p:spPr bwMode="auto">
            <a:xfrm>
              <a:off x="10263188" y="-3998913"/>
              <a:ext cx="25400" cy="95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66" name="Freeform 1052"/>
            <p:cNvSpPr>
              <a:spLocks/>
            </p:cNvSpPr>
            <p:nvPr/>
          </p:nvSpPr>
          <p:spPr bwMode="auto">
            <a:xfrm>
              <a:off x="8780463" y="-4024313"/>
              <a:ext cx="44450" cy="47625"/>
            </a:xfrm>
            <a:custGeom>
              <a:avLst/>
              <a:gdLst/>
              <a:ahLst/>
              <a:cxnLst>
                <a:cxn ang="0">
                  <a:pos x="28" y="24"/>
                </a:cxn>
                <a:cxn ang="0">
                  <a:pos x="8" y="24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8" y="30"/>
                </a:cxn>
                <a:cxn ang="0">
                  <a:pos x="28" y="24"/>
                </a:cxn>
              </a:cxnLst>
              <a:rect l="0" t="0" r="r" b="b"/>
              <a:pathLst>
                <a:path w="28" h="30">
                  <a:moveTo>
                    <a:pt x="28" y="24"/>
                  </a:move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67" name="Freeform 1053"/>
            <p:cNvSpPr>
              <a:spLocks/>
            </p:cNvSpPr>
            <p:nvPr/>
          </p:nvSpPr>
          <p:spPr bwMode="auto">
            <a:xfrm>
              <a:off x="8834438" y="-4024313"/>
              <a:ext cx="63500" cy="47625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6" y="30"/>
                </a:cxn>
                <a:cxn ang="0">
                  <a:pos x="24" y="30"/>
                </a:cxn>
                <a:cxn ang="0">
                  <a:pos x="32" y="6"/>
                </a:cxn>
                <a:cxn ang="0">
                  <a:pos x="32" y="30"/>
                </a:cxn>
                <a:cxn ang="0">
                  <a:pos x="40" y="30"/>
                </a:cxn>
                <a:cxn ang="0">
                  <a:pos x="40" y="0"/>
                </a:cxn>
                <a:cxn ang="0">
                  <a:pos x="26" y="0"/>
                </a:cxn>
                <a:cxn ang="0">
                  <a:pos x="20" y="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6"/>
                </a:cxn>
              </a:cxnLst>
              <a:rect l="0" t="0" r="r" b="b"/>
              <a:pathLst>
                <a:path w="40" h="30">
                  <a:moveTo>
                    <a:pt x="8" y="6"/>
                  </a:moveTo>
                  <a:lnTo>
                    <a:pt x="16" y="30"/>
                  </a:lnTo>
                  <a:lnTo>
                    <a:pt x="24" y="30"/>
                  </a:lnTo>
                  <a:lnTo>
                    <a:pt x="32" y="6"/>
                  </a:lnTo>
                  <a:lnTo>
                    <a:pt x="32" y="30"/>
                  </a:lnTo>
                  <a:lnTo>
                    <a:pt x="40" y="30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0" y="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68" name="Rectangle 1054"/>
            <p:cNvSpPr>
              <a:spLocks noChangeArrowheads="1"/>
            </p:cNvSpPr>
            <p:nvPr/>
          </p:nvSpPr>
          <p:spPr bwMode="auto">
            <a:xfrm>
              <a:off x="8755063" y="-4024313"/>
              <a:ext cx="12700" cy="476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69" name="Freeform 1055"/>
            <p:cNvSpPr>
              <a:spLocks/>
            </p:cNvSpPr>
            <p:nvPr/>
          </p:nvSpPr>
          <p:spPr bwMode="auto">
            <a:xfrm>
              <a:off x="8701088" y="-4024313"/>
              <a:ext cx="44450" cy="47625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6" y="16"/>
                </a:cxn>
                <a:cxn ang="0">
                  <a:pos x="26" y="12"/>
                </a:cxn>
                <a:cxn ang="0">
                  <a:pos x="8" y="12"/>
                </a:cxn>
                <a:cxn ang="0">
                  <a:pos x="8" y="4"/>
                </a:cxn>
                <a:cxn ang="0">
                  <a:pos x="28" y="4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16"/>
                </a:cxn>
              </a:cxnLst>
              <a:rect l="0" t="0" r="r" b="b"/>
              <a:pathLst>
                <a:path w="28" h="30">
                  <a:moveTo>
                    <a:pt x="8" y="16"/>
                  </a:moveTo>
                  <a:lnTo>
                    <a:pt x="26" y="16"/>
                  </a:lnTo>
                  <a:lnTo>
                    <a:pt x="26" y="12"/>
                  </a:lnTo>
                  <a:lnTo>
                    <a:pt x="8" y="12"/>
                  </a:lnTo>
                  <a:lnTo>
                    <a:pt x="8" y="4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70" name="Freeform 1056"/>
            <p:cNvSpPr>
              <a:spLocks/>
            </p:cNvSpPr>
            <p:nvPr/>
          </p:nvSpPr>
          <p:spPr bwMode="auto">
            <a:xfrm>
              <a:off x="9898063" y="-4030663"/>
              <a:ext cx="25400" cy="47625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6" y="3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30"/>
                </a:cxn>
              </a:cxnLst>
              <a:rect l="0" t="0" r="r" b="b"/>
              <a:pathLst>
                <a:path w="16" h="30">
                  <a:moveTo>
                    <a:pt x="10" y="30"/>
                  </a:moveTo>
                  <a:lnTo>
                    <a:pt x="16" y="3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1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71" name="Freeform 1057"/>
            <p:cNvSpPr>
              <a:spLocks noEditPoints="1"/>
            </p:cNvSpPr>
            <p:nvPr/>
          </p:nvSpPr>
          <p:spPr bwMode="auto">
            <a:xfrm>
              <a:off x="9745663" y="-4030663"/>
              <a:ext cx="41275" cy="47625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4"/>
                </a:cxn>
                <a:cxn ang="0">
                  <a:pos x="18" y="24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72" name="Freeform 1058"/>
            <p:cNvSpPr>
              <a:spLocks/>
            </p:cNvSpPr>
            <p:nvPr/>
          </p:nvSpPr>
          <p:spPr bwMode="auto">
            <a:xfrm>
              <a:off x="9844088" y="-4027488"/>
              <a:ext cx="44450" cy="44450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14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8" y="28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20" y="28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6" y="22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26" y="14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0" y="10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0" y="10"/>
                </a:cxn>
                <a:cxn ang="0">
                  <a:pos x="10" y="4"/>
                </a:cxn>
                <a:cxn ang="0">
                  <a:pos x="26" y="4"/>
                </a:cxn>
                <a:cxn ang="0">
                  <a:pos x="26" y="0"/>
                </a:cxn>
                <a:cxn ang="0">
                  <a:pos x="6" y="0"/>
                </a:cxn>
                <a:cxn ang="0">
                  <a:pos x="2" y="1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8" y="14"/>
                </a:cxn>
                <a:cxn ang="0">
                  <a:pos x="18" y="14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4" y="24"/>
                </a:cxn>
                <a:cxn ang="0">
                  <a:pos x="14" y="24"/>
                </a:cxn>
              </a:cxnLst>
              <a:rect l="0" t="0" r="r" b="b"/>
              <a:pathLst>
                <a:path w="28" h="28">
                  <a:moveTo>
                    <a:pt x="14" y="24"/>
                  </a:moveTo>
                  <a:lnTo>
                    <a:pt x="14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10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6" y="0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73" name="Freeform 1059"/>
            <p:cNvSpPr>
              <a:spLocks/>
            </p:cNvSpPr>
            <p:nvPr/>
          </p:nvSpPr>
          <p:spPr bwMode="auto">
            <a:xfrm>
              <a:off x="9793288" y="-4030663"/>
              <a:ext cx="41275" cy="47625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8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26" y="30"/>
                </a:cxn>
                <a:cxn ang="0">
                  <a:pos x="2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4" y="24"/>
                </a:cxn>
                <a:cxn ang="0">
                  <a:pos x="14" y="24"/>
                </a:cxn>
                <a:cxn ang="0">
                  <a:pos x="18" y="20"/>
                </a:cxn>
                <a:cxn ang="0">
                  <a:pos x="18" y="20"/>
                </a:cxn>
                <a:cxn ang="0">
                  <a:pos x="22" y="16"/>
                </a:cxn>
                <a:cxn ang="0">
                  <a:pos x="22" y="16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26" h="30">
                  <a:moveTo>
                    <a:pt x="12" y="18"/>
                  </a:moveTo>
                  <a:lnTo>
                    <a:pt x="12" y="18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74" name="Freeform 1060"/>
            <p:cNvSpPr>
              <a:spLocks/>
            </p:cNvSpPr>
            <p:nvPr/>
          </p:nvSpPr>
          <p:spPr bwMode="auto">
            <a:xfrm>
              <a:off x="8961438" y="-1744663"/>
              <a:ext cx="82550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75" name="Freeform 1061"/>
            <p:cNvSpPr>
              <a:spLocks/>
            </p:cNvSpPr>
            <p:nvPr/>
          </p:nvSpPr>
          <p:spPr bwMode="auto">
            <a:xfrm>
              <a:off x="9024938" y="-1779588"/>
              <a:ext cx="31750" cy="47625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76" name="Freeform 1062"/>
            <p:cNvSpPr>
              <a:spLocks/>
            </p:cNvSpPr>
            <p:nvPr/>
          </p:nvSpPr>
          <p:spPr bwMode="auto">
            <a:xfrm>
              <a:off x="8199438" y="-1779588"/>
              <a:ext cx="38100" cy="69850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12" y="18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2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2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77" name="Freeform 1063"/>
            <p:cNvSpPr>
              <a:spLocks/>
            </p:cNvSpPr>
            <p:nvPr/>
          </p:nvSpPr>
          <p:spPr bwMode="auto">
            <a:xfrm>
              <a:off x="8345488" y="-1776413"/>
              <a:ext cx="952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2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78" name="Freeform 1064"/>
            <p:cNvSpPr>
              <a:spLocks/>
            </p:cNvSpPr>
            <p:nvPr/>
          </p:nvSpPr>
          <p:spPr bwMode="auto">
            <a:xfrm>
              <a:off x="8456613" y="-1776413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79" name="Freeform 1065"/>
            <p:cNvSpPr>
              <a:spLocks/>
            </p:cNvSpPr>
            <p:nvPr/>
          </p:nvSpPr>
          <p:spPr bwMode="auto">
            <a:xfrm>
              <a:off x="8494713" y="-1776413"/>
              <a:ext cx="57150" cy="69850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2" y="0"/>
                </a:cxn>
                <a:cxn ang="0">
                  <a:pos x="22" y="24"/>
                </a:cxn>
              </a:cxnLst>
              <a:rect l="0" t="0" r="r" b="b"/>
              <a:pathLst>
                <a:path w="36" h="44">
                  <a:moveTo>
                    <a:pt x="22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2" y="0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80" name="Freeform 1066"/>
            <p:cNvSpPr>
              <a:spLocks/>
            </p:cNvSpPr>
            <p:nvPr/>
          </p:nvSpPr>
          <p:spPr bwMode="auto">
            <a:xfrm>
              <a:off x="8567738" y="-1776413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81" name="Freeform 1067"/>
            <p:cNvSpPr>
              <a:spLocks/>
            </p:cNvSpPr>
            <p:nvPr/>
          </p:nvSpPr>
          <p:spPr bwMode="auto">
            <a:xfrm>
              <a:off x="8624888" y="-1776413"/>
              <a:ext cx="73025" cy="69850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82" name="Freeform 1068"/>
            <p:cNvSpPr>
              <a:spLocks/>
            </p:cNvSpPr>
            <p:nvPr/>
          </p:nvSpPr>
          <p:spPr bwMode="auto">
            <a:xfrm>
              <a:off x="8605838" y="-1776413"/>
              <a:ext cx="19050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83" name="Freeform 1069"/>
            <p:cNvSpPr>
              <a:spLocks/>
            </p:cNvSpPr>
            <p:nvPr/>
          </p:nvSpPr>
          <p:spPr bwMode="auto">
            <a:xfrm>
              <a:off x="8716963" y="-1776413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84" name="Freeform 1070"/>
            <p:cNvSpPr>
              <a:spLocks/>
            </p:cNvSpPr>
            <p:nvPr/>
          </p:nvSpPr>
          <p:spPr bwMode="auto">
            <a:xfrm>
              <a:off x="8751888" y="-1776413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85" name="Freeform 1071"/>
            <p:cNvSpPr>
              <a:spLocks/>
            </p:cNvSpPr>
            <p:nvPr/>
          </p:nvSpPr>
          <p:spPr bwMode="auto">
            <a:xfrm>
              <a:off x="8789988" y="-1776413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86" name="Freeform 1072"/>
            <p:cNvSpPr>
              <a:spLocks/>
            </p:cNvSpPr>
            <p:nvPr/>
          </p:nvSpPr>
          <p:spPr bwMode="auto">
            <a:xfrm>
              <a:off x="8828088" y="-1776413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287" name="Freeform 1073"/>
            <p:cNvSpPr>
              <a:spLocks/>
            </p:cNvSpPr>
            <p:nvPr/>
          </p:nvSpPr>
          <p:spPr bwMode="auto">
            <a:xfrm>
              <a:off x="8863013" y="-1776413"/>
              <a:ext cx="571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36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</p:grpSp>
      <p:sp>
        <p:nvSpPr>
          <p:cNvPr id="415" name="Rectangle 448"/>
          <p:cNvSpPr>
            <a:spLocks noChangeArrowheads="1"/>
          </p:cNvSpPr>
          <p:nvPr/>
        </p:nvSpPr>
        <p:spPr bwMode="auto">
          <a:xfrm>
            <a:off x="7426325" y="3476625"/>
            <a:ext cx="14144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noProof="1">
                <a:solidFill>
                  <a:srgbClr val="FFFFFF"/>
                </a:solidFill>
                <a:latin typeface="Calibri" pitchFamily="34" charset="0"/>
                <a:ea typeface="华文细黑" pitchFamily="2" charset="-122"/>
              </a:rPr>
              <a:t>…</a:t>
            </a:r>
          </a:p>
        </p:txBody>
      </p:sp>
      <p:sp>
        <p:nvSpPr>
          <p:cNvPr id="417" name="Rektangel 163"/>
          <p:cNvSpPr>
            <a:spLocks noChangeArrowheads="1"/>
          </p:cNvSpPr>
          <p:nvPr/>
        </p:nvSpPr>
        <p:spPr bwMode="auto">
          <a:xfrm>
            <a:off x="3494088" y="2714625"/>
            <a:ext cx="1577975" cy="357188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100000">
                <a:srgbClr val="F3F3F3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华文细黑" pitchFamily="2" charset="-122"/>
            </a:endParaRPr>
          </a:p>
        </p:txBody>
      </p:sp>
      <p:sp>
        <p:nvSpPr>
          <p:cNvPr id="13334" name="Rektangel 762"/>
          <p:cNvSpPr>
            <a:spLocks noChangeArrowheads="1"/>
          </p:cNvSpPr>
          <p:nvPr/>
        </p:nvSpPr>
        <p:spPr bwMode="auto">
          <a:xfrm>
            <a:off x="3517900" y="2643188"/>
            <a:ext cx="1522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altLang="zh-CN" sz="2400" noProof="1">
                <a:solidFill>
                  <a:srgbClr val="080808"/>
                </a:solidFill>
                <a:latin typeface="Calibri" pitchFamily="34" charset="0"/>
                <a:ea typeface="华文细黑" pitchFamily="2" charset="-122"/>
              </a:rPr>
              <a:t>TO-94</a:t>
            </a:r>
          </a:p>
        </p:txBody>
      </p:sp>
      <p:grpSp>
        <p:nvGrpSpPr>
          <p:cNvPr id="419" name="Gruppe 122"/>
          <p:cNvGrpSpPr/>
          <p:nvPr/>
        </p:nvGrpSpPr>
        <p:grpSpPr>
          <a:xfrm>
            <a:off x="3493638" y="1214422"/>
            <a:ext cx="1578428" cy="1406819"/>
            <a:chOff x="8164513" y="-4049713"/>
            <a:chExt cx="2657475" cy="2368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0" name="Freeform 1013"/>
            <p:cNvSpPr>
              <a:spLocks noEditPoints="1"/>
            </p:cNvSpPr>
            <p:nvPr/>
          </p:nvSpPr>
          <p:spPr bwMode="auto">
            <a:xfrm>
              <a:off x="8164513" y="-4049713"/>
              <a:ext cx="2657475" cy="2368550"/>
            </a:xfrm>
            <a:custGeom>
              <a:avLst/>
              <a:gdLst/>
              <a:ahLst/>
              <a:cxnLst>
                <a:cxn ang="0">
                  <a:pos x="1504" y="96"/>
                </a:cxn>
                <a:cxn ang="0">
                  <a:pos x="1574" y="76"/>
                </a:cxn>
                <a:cxn ang="0">
                  <a:pos x="1582" y="192"/>
                </a:cxn>
                <a:cxn ang="0">
                  <a:pos x="1506" y="186"/>
                </a:cxn>
                <a:cxn ang="0">
                  <a:pos x="1316" y="76"/>
                </a:cxn>
                <a:cxn ang="0">
                  <a:pos x="1388" y="96"/>
                </a:cxn>
                <a:cxn ang="0">
                  <a:pos x="1324" y="198"/>
                </a:cxn>
                <a:cxn ang="0">
                  <a:pos x="1102" y="96"/>
                </a:cxn>
                <a:cxn ang="0">
                  <a:pos x="1166" y="74"/>
                </a:cxn>
                <a:cxn ang="0">
                  <a:pos x="1186" y="186"/>
                </a:cxn>
                <a:cxn ang="0">
                  <a:pos x="1108" y="192"/>
                </a:cxn>
                <a:cxn ang="0">
                  <a:pos x="908" y="82"/>
                </a:cxn>
                <a:cxn ang="0">
                  <a:pos x="984" y="88"/>
                </a:cxn>
                <a:cxn ang="0">
                  <a:pos x="966" y="198"/>
                </a:cxn>
                <a:cxn ang="0">
                  <a:pos x="902" y="96"/>
                </a:cxn>
                <a:cxn ang="0">
                  <a:pos x="764" y="74"/>
                </a:cxn>
                <a:cxn ang="0">
                  <a:pos x="786" y="176"/>
                </a:cxn>
                <a:cxn ang="0">
                  <a:pos x="714" y="196"/>
                </a:cxn>
                <a:cxn ang="0">
                  <a:pos x="502" y="88"/>
                </a:cxn>
                <a:cxn ang="0">
                  <a:pos x="580" y="82"/>
                </a:cxn>
                <a:cxn ang="0">
                  <a:pos x="572" y="196"/>
                </a:cxn>
                <a:cxn ang="0">
                  <a:pos x="500" y="176"/>
                </a:cxn>
                <a:cxn ang="0">
                  <a:pos x="322" y="74"/>
                </a:cxn>
                <a:cxn ang="0">
                  <a:pos x="386" y="176"/>
                </a:cxn>
                <a:cxn ang="0">
                  <a:pos x="322" y="198"/>
                </a:cxn>
                <a:cxn ang="0">
                  <a:pos x="100" y="96"/>
                </a:cxn>
                <a:cxn ang="0">
                  <a:pos x="172" y="76"/>
                </a:cxn>
                <a:cxn ang="0">
                  <a:pos x="178" y="192"/>
                </a:cxn>
                <a:cxn ang="0">
                  <a:pos x="102" y="186"/>
                </a:cxn>
                <a:cxn ang="0">
                  <a:pos x="172" y="1402"/>
                </a:cxn>
                <a:cxn ang="0">
                  <a:pos x="100" y="1382"/>
                </a:cxn>
                <a:cxn ang="0">
                  <a:pos x="164" y="1280"/>
                </a:cxn>
                <a:cxn ang="0">
                  <a:pos x="386" y="1382"/>
                </a:cxn>
                <a:cxn ang="0">
                  <a:pos x="322" y="1404"/>
                </a:cxn>
                <a:cxn ang="0">
                  <a:pos x="302" y="1292"/>
                </a:cxn>
                <a:cxn ang="0">
                  <a:pos x="378" y="1286"/>
                </a:cxn>
                <a:cxn ang="0">
                  <a:pos x="580" y="1396"/>
                </a:cxn>
                <a:cxn ang="0">
                  <a:pos x="502" y="1390"/>
                </a:cxn>
                <a:cxn ang="0">
                  <a:pos x="522" y="1280"/>
                </a:cxn>
                <a:cxn ang="0">
                  <a:pos x="586" y="1382"/>
                </a:cxn>
                <a:cxn ang="0">
                  <a:pos x="724" y="1404"/>
                </a:cxn>
                <a:cxn ang="0">
                  <a:pos x="702" y="1302"/>
                </a:cxn>
                <a:cxn ang="0">
                  <a:pos x="772" y="1282"/>
                </a:cxn>
                <a:cxn ang="0">
                  <a:pos x="984" y="1390"/>
                </a:cxn>
                <a:cxn ang="0">
                  <a:pos x="908" y="1396"/>
                </a:cxn>
                <a:cxn ang="0">
                  <a:pos x="916" y="1282"/>
                </a:cxn>
                <a:cxn ang="0">
                  <a:pos x="986" y="1302"/>
                </a:cxn>
                <a:cxn ang="0">
                  <a:pos x="1166" y="1404"/>
                </a:cxn>
                <a:cxn ang="0">
                  <a:pos x="1102" y="1302"/>
                </a:cxn>
                <a:cxn ang="0">
                  <a:pos x="1166" y="1280"/>
                </a:cxn>
                <a:cxn ang="0">
                  <a:pos x="1388" y="1382"/>
                </a:cxn>
                <a:cxn ang="0">
                  <a:pos x="1316" y="1402"/>
                </a:cxn>
                <a:cxn ang="0">
                  <a:pos x="1310" y="1286"/>
                </a:cxn>
                <a:cxn ang="0">
                  <a:pos x="1386" y="1292"/>
                </a:cxn>
                <a:cxn ang="0">
                  <a:pos x="1574" y="1402"/>
                </a:cxn>
                <a:cxn ang="0">
                  <a:pos x="1504" y="1382"/>
                </a:cxn>
                <a:cxn ang="0">
                  <a:pos x="1566" y="1280"/>
                </a:cxn>
                <a:cxn ang="0">
                  <a:pos x="1600" y="1246"/>
                </a:cxn>
                <a:cxn ang="0">
                  <a:pos x="84" y="1268"/>
                </a:cxn>
                <a:cxn ang="0">
                  <a:pos x="74" y="234"/>
                </a:cxn>
                <a:cxn ang="0">
                  <a:pos x="84" y="224"/>
                </a:cxn>
                <a:cxn ang="0">
                  <a:pos x="1600" y="234"/>
                </a:cxn>
              </a:cxnLst>
              <a:rect l="0" t="0" r="r" b="b"/>
              <a:pathLst>
                <a:path w="1674" h="1492">
                  <a:moveTo>
                    <a:pt x="0" y="0"/>
                  </a:moveTo>
                  <a:lnTo>
                    <a:pt x="0" y="1492"/>
                  </a:lnTo>
                  <a:lnTo>
                    <a:pt x="1674" y="1492"/>
                  </a:lnTo>
                  <a:lnTo>
                    <a:pt x="1674" y="0"/>
                  </a:lnTo>
                  <a:lnTo>
                    <a:pt x="0" y="0"/>
                  </a:lnTo>
                  <a:close/>
                  <a:moveTo>
                    <a:pt x="1504" y="96"/>
                  </a:moveTo>
                  <a:lnTo>
                    <a:pt x="1504" y="96"/>
                  </a:lnTo>
                  <a:lnTo>
                    <a:pt x="1506" y="88"/>
                  </a:lnTo>
                  <a:lnTo>
                    <a:pt x="1510" y="82"/>
                  </a:lnTo>
                  <a:lnTo>
                    <a:pt x="1516" y="76"/>
                  </a:lnTo>
                  <a:lnTo>
                    <a:pt x="1526" y="74"/>
                  </a:lnTo>
                  <a:lnTo>
                    <a:pt x="1566" y="74"/>
                  </a:lnTo>
                  <a:lnTo>
                    <a:pt x="1566" y="74"/>
                  </a:lnTo>
                  <a:lnTo>
                    <a:pt x="1574" y="76"/>
                  </a:lnTo>
                  <a:lnTo>
                    <a:pt x="1582" y="82"/>
                  </a:lnTo>
                  <a:lnTo>
                    <a:pt x="1586" y="88"/>
                  </a:lnTo>
                  <a:lnTo>
                    <a:pt x="1588" y="96"/>
                  </a:lnTo>
                  <a:lnTo>
                    <a:pt x="1588" y="176"/>
                  </a:lnTo>
                  <a:lnTo>
                    <a:pt x="1588" y="176"/>
                  </a:lnTo>
                  <a:lnTo>
                    <a:pt x="1586" y="186"/>
                  </a:lnTo>
                  <a:lnTo>
                    <a:pt x="1582" y="192"/>
                  </a:lnTo>
                  <a:lnTo>
                    <a:pt x="1574" y="196"/>
                  </a:lnTo>
                  <a:lnTo>
                    <a:pt x="1566" y="198"/>
                  </a:lnTo>
                  <a:lnTo>
                    <a:pt x="1526" y="198"/>
                  </a:lnTo>
                  <a:lnTo>
                    <a:pt x="1526" y="198"/>
                  </a:lnTo>
                  <a:lnTo>
                    <a:pt x="1516" y="196"/>
                  </a:lnTo>
                  <a:lnTo>
                    <a:pt x="1510" y="192"/>
                  </a:lnTo>
                  <a:lnTo>
                    <a:pt x="1506" y="186"/>
                  </a:lnTo>
                  <a:lnTo>
                    <a:pt x="1504" y="176"/>
                  </a:lnTo>
                  <a:lnTo>
                    <a:pt x="1504" y="96"/>
                  </a:lnTo>
                  <a:close/>
                  <a:moveTo>
                    <a:pt x="1302" y="96"/>
                  </a:moveTo>
                  <a:lnTo>
                    <a:pt x="1302" y="96"/>
                  </a:lnTo>
                  <a:lnTo>
                    <a:pt x="1304" y="88"/>
                  </a:lnTo>
                  <a:lnTo>
                    <a:pt x="1310" y="82"/>
                  </a:lnTo>
                  <a:lnTo>
                    <a:pt x="1316" y="76"/>
                  </a:lnTo>
                  <a:lnTo>
                    <a:pt x="1324" y="74"/>
                  </a:lnTo>
                  <a:lnTo>
                    <a:pt x="1366" y="74"/>
                  </a:lnTo>
                  <a:lnTo>
                    <a:pt x="1366" y="74"/>
                  </a:lnTo>
                  <a:lnTo>
                    <a:pt x="1374" y="76"/>
                  </a:lnTo>
                  <a:lnTo>
                    <a:pt x="1382" y="82"/>
                  </a:lnTo>
                  <a:lnTo>
                    <a:pt x="1386" y="88"/>
                  </a:lnTo>
                  <a:lnTo>
                    <a:pt x="1388" y="96"/>
                  </a:lnTo>
                  <a:lnTo>
                    <a:pt x="1388" y="176"/>
                  </a:lnTo>
                  <a:lnTo>
                    <a:pt x="1388" y="176"/>
                  </a:lnTo>
                  <a:lnTo>
                    <a:pt x="1386" y="186"/>
                  </a:lnTo>
                  <a:lnTo>
                    <a:pt x="1382" y="192"/>
                  </a:lnTo>
                  <a:lnTo>
                    <a:pt x="1374" y="196"/>
                  </a:lnTo>
                  <a:lnTo>
                    <a:pt x="1366" y="198"/>
                  </a:lnTo>
                  <a:lnTo>
                    <a:pt x="1324" y="198"/>
                  </a:lnTo>
                  <a:lnTo>
                    <a:pt x="1324" y="198"/>
                  </a:lnTo>
                  <a:lnTo>
                    <a:pt x="1316" y="196"/>
                  </a:lnTo>
                  <a:lnTo>
                    <a:pt x="1310" y="192"/>
                  </a:lnTo>
                  <a:lnTo>
                    <a:pt x="1304" y="186"/>
                  </a:lnTo>
                  <a:lnTo>
                    <a:pt x="1302" y="176"/>
                  </a:lnTo>
                  <a:lnTo>
                    <a:pt x="1302" y="96"/>
                  </a:lnTo>
                  <a:close/>
                  <a:moveTo>
                    <a:pt x="1102" y="96"/>
                  </a:moveTo>
                  <a:lnTo>
                    <a:pt x="1102" y="96"/>
                  </a:lnTo>
                  <a:lnTo>
                    <a:pt x="1104" y="88"/>
                  </a:lnTo>
                  <a:lnTo>
                    <a:pt x="1108" y="82"/>
                  </a:lnTo>
                  <a:lnTo>
                    <a:pt x="1116" y="76"/>
                  </a:lnTo>
                  <a:lnTo>
                    <a:pt x="1124" y="74"/>
                  </a:lnTo>
                  <a:lnTo>
                    <a:pt x="1166" y="74"/>
                  </a:lnTo>
                  <a:lnTo>
                    <a:pt x="1166" y="74"/>
                  </a:lnTo>
                  <a:lnTo>
                    <a:pt x="1174" y="76"/>
                  </a:lnTo>
                  <a:lnTo>
                    <a:pt x="1180" y="82"/>
                  </a:lnTo>
                  <a:lnTo>
                    <a:pt x="1186" y="88"/>
                  </a:lnTo>
                  <a:lnTo>
                    <a:pt x="1188" y="96"/>
                  </a:lnTo>
                  <a:lnTo>
                    <a:pt x="1188" y="176"/>
                  </a:lnTo>
                  <a:lnTo>
                    <a:pt x="1188" y="176"/>
                  </a:lnTo>
                  <a:lnTo>
                    <a:pt x="1186" y="186"/>
                  </a:lnTo>
                  <a:lnTo>
                    <a:pt x="1180" y="192"/>
                  </a:lnTo>
                  <a:lnTo>
                    <a:pt x="1174" y="196"/>
                  </a:lnTo>
                  <a:lnTo>
                    <a:pt x="1166" y="198"/>
                  </a:lnTo>
                  <a:lnTo>
                    <a:pt x="1124" y="198"/>
                  </a:lnTo>
                  <a:lnTo>
                    <a:pt x="1124" y="198"/>
                  </a:lnTo>
                  <a:lnTo>
                    <a:pt x="1116" y="196"/>
                  </a:lnTo>
                  <a:lnTo>
                    <a:pt x="1108" y="192"/>
                  </a:lnTo>
                  <a:lnTo>
                    <a:pt x="1104" y="186"/>
                  </a:lnTo>
                  <a:lnTo>
                    <a:pt x="1102" y="176"/>
                  </a:lnTo>
                  <a:lnTo>
                    <a:pt x="1102" y="96"/>
                  </a:lnTo>
                  <a:close/>
                  <a:moveTo>
                    <a:pt x="902" y="96"/>
                  </a:moveTo>
                  <a:lnTo>
                    <a:pt x="902" y="96"/>
                  </a:lnTo>
                  <a:lnTo>
                    <a:pt x="904" y="88"/>
                  </a:lnTo>
                  <a:lnTo>
                    <a:pt x="908" y="82"/>
                  </a:lnTo>
                  <a:lnTo>
                    <a:pt x="916" y="76"/>
                  </a:lnTo>
                  <a:lnTo>
                    <a:pt x="924" y="74"/>
                  </a:lnTo>
                  <a:lnTo>
                    <a:pt x="966" y="74"/>
                  </a:lnTo>
                  <a:lnTo>
                    <a:pt x="966" y="74"/>
                  </a:lnTo>
                  <a:lnTo>
                    <a:pt x="974" y="76"/>
                  </a:lnTo>
                  <a:lnTo>
                    <a:pt x="980" y="82"/>
                  </a:lnTo>
                  <a:lnTo>
                    <a:pt x="984" y="88"/>
                  </a:lnTo>
                  <a:lnTo>
                    <a:pt x="986" y="96"/>
                  </a:lnTo>
                  <a:lnTo>
                    <a:pt x="986" y="176"/>
                  </a:lnTo>
                  <a:lnTo>
                    <a:pt x="986" y="176"/>
                  </a:lnTo>
                  <a:lnTo>
                    <a:pt x="984" y="186"/>
                  </a:lnTo>
                  <a:lnTo>
                    <a:pt x="980" y="192"/>
                  </a:lnTo>
                  <a:lnTo>
                    <a:pt x="974" y="196"/>
                  </a:lnTo>
                  <a:lnTo>
                    <a:pt x="966" y="198"/>
                  </a:lnTo>
                  <a:lnTo>
                    <a:pt x="924" y="198"/>
                  </a:lnTo>
                  <a:lnTo>
                    <a:pt x="924" y="198"/>
                  </a:lnTo>
                  <a:lnTo>
                    <a:pt x="916" y="196"/>
                  </a:lnTo>
                  <a:lnTo>
                    <a:pt x="908" y="192"/>
                  </a:lnTo>
                  <a:lnTo>
                    <a:pt x="904" y="186"/>
                  </a:lnTo>
                  <a:lnTo>
                    <a:pt x="902" y="176"/>
                  </a:lnTo>
                  <a:lnTo>
                    <a:pt x="902" y="96"/>
                  </a:lnTo>
                  <a:close/>
                  <a:moveTo>
                    <a:pt x="702" y="96"/>
                  </a:moveTo>
                  <a:lnTo>
                    <a:pt x="702" y="96"/>
                  </a:lnTo>
                  <a:lnTo>
                    <a:pt x="704" y="88"/>
                  </a:lnTo>
                  <a:lnTo>
                    <a:pt x="708" y="82"/>
                  </a:lnTo>
                  <a:lnTo>
                    <a:pt x="714" y="76"/>
                  </a:lnTo>
                  <a:lnTo>
                    <a:pt x="724" y="74"/>
                  </a:lnTo>
                  <a:lnTo>
                    <a:pt x="764" y="74"/>
                  </a:lnTo>
                  <a:lnTo>
                    <a:pt x="764" y="74"/>
                  </a:lnTo>
                  <a:lnTo>
                    <a:pt x="772" y="76"/>
                  </a:lnTo>
                  <a:lnTo>
                    <a:pt x="780" y="82"/>
                  </a:lnTo>
                  <a:lnTo>
                    <a:pt x="784" y="88"/>
                  </a:lnTo>
                  <a:lnTo>
                    <a:pt x="786" y="96"/>
                  </a:lnTo>
                  <a:lnTo>
                    <a:pt x="786" y="176"/>
                  </a:lnTo>
                  <a:lnTo>
                    <a:pt x="786" y="176"/>
                  </a:lnTo>
                  <a:lnTo>
                    <a:pt x="784" y="186"/>
                  </a:lnTo>
                  <a:lnTo>
                    <a:pt x="780" y="192"/>
                  </a:lnTo>
                  <a:lnTo>
                    <a:pt x="772" y="196"/>
                  </a:lnTo>
                  <a:lnTo>
                    <a:pt x="764" y="198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14" y="196"/>
                  </a:lnTo>
                  <a:lnTo>
                    <a:pt x="708" y="192"/>
                  </a:lnTo>
                  <a:lnTo>
                    <a:pt x="704" y="186"/>
                  </a:lnTo>
                  <a:lnTo>
                    <a:pt x="702" y="176"/>
                  </a:lnTo>
                  <a:lnTo>
                    <a:pt x="702" y="96"/>
                  </a:lnTo>
                  <a:close/>
                  <a:moveTo>
                    <a:pt x="500" y="96"/>
                  </a:moveTo>
                  <a:lnTo>
                    <a:pt x="500" y="96"/>
                  </a:lnTo>
                  <a:lnTo>
                    <a:pt x="502" y="88"/>
                  </a:lnTo>
                  <a:lnTo>
                    <a:pt x="508" y="82"/>
                  </a:lnTo>
                  <a:lnTo>
                    <a:pt x="514" y="76"/>
                  </a:lnTo>
                  <a:lnTo>
                    <a:pt x="522" y="74"/>
                  </a:lnTo>
                  <a:lnTo>
                    <a:pt x="564" y="74"/>
                  </a:lnTo>
                  <a:lnTo>
                    <a:pt x="564" y="74"/>
                  </a:lnTo>
                  <a:lnTo>
                    <a:pt x="572" y="76"/>
                  </a:lnTo>
                  <a:lnTo>
                    <a:pt x="580" y="82"/>
                  </a:lnTo>
                  <a:lnTo>
                    <a:pt x="584" y="88"/>
                  </a:lnTo>
                  <a:lnTo>
                    <a:pt x="586" y="96"/>
                  </a:lnTo>
                  <a:lnTo>
                    <a:pt x="586" y="176"/>
                  </a:lnTo>
                  <a:lnTo>
                    <a:pt x="586" y="176"/>
                  </a:lnTo>
                  <a:lnTo>
                    <a:pt x="584" y="186"/>
                  </a:lnTo>
                  <a:lnTo>
                    <a:pt x="580" y="192"/>
                  </a:lnTo>
                  <a:lnTo>
                    <a:pt x="572" y="196"/>
                  </a:lnTo>
                  <a:lnTo>
                    <a:pt x="564" y="198"/>
                  </a:lnTo>
                  <a:lnTo>
                    <a:pt x="522" y="198"/>
                  </a:lnTo>
                  <a:lnTo>
                    <a:pt x="522" y="198"/>
                  </a:lnTo>
                  <a:lnTo>
                    <a:pt x="514" y="196"/>
                  </a:lnTo>
                  <a:lnTo>
                    <a:pt x="508" y="192"/>
                  </a:lnTo>
                  <a:lnTo>
                    <a:pt x="502" y="186"/>
                  </a:lnTo>
                  <a:lnTo>
                    <a:pt x="500" y="176"/>
                  </a:lnTo>
                  <a:lnTo>
                    <a:pt x="500" y="96"/>
                  </a:lnTo>
                  <a:close/>
                  <a:moveTo>
                    <a:pt x="300" y="96"/>
                  </a:moveTo>
                  <a:lnTo>
                    <a:pt x="300" y="96"/>
                  </a:lnTo>
                  <a:lnTo>
                    <a:pt x="302" y="88"/>
                  </a:lnTo>
                  <a:lnTo>
                    <a:pt x="306" y="82"/>
                  </a:lnTo>
                  <a:lnTo>
                    <a:pt x="314" y="76"/>
                  </a:lnTo>
                  <a:lnTo>
                    <a:pt x="322" y="74"/>
                  </a:lnTo>
                  <a:lnTo>
                    <a:pt x="364" y="74"/>
                  </a:lnTo>
                  <a:lnTo>
                    <a:pt x="364" y="74"/>
                  </a:lnTo>
                  <a:lnTo>
                    <a:pt x="372" y="76"/>
                  </a:lnTo>
                  <a:lnTo>
                    <a:pt x="378" y="82"/>
                  </a:lnTo>
                  <a:lnTo>
                    <a:pt x="384" y="88"/>
                  </a:lnTo>
                  <a:lnTo>
                    <a:pt x="386" y="96"/>
                  </a:lnTo>
                  <a:lnTo>
                    <a:pt x="386" y="176"/>
                  </a:lnTo>
                  <a:lnTo>
                    <a:pt x="386" y="176"/>
                  </a:lnTo>
                  <a:lnTo>
                    <a:pt x="384" y="186"/>
                  </a:lnTo>
                  <a:lnTo>
                    <a:pt x="378" y="192"/>
                  </a:lnTo>
                  <a:lnTo>
                    <a:pt x="372" y="196"/>
                  </a:lnTo>
                  <a:lnTo>
                    <a:pt x="364" y="198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14" y="196"/>
                  </a:lnTo>
                  <a:lnTo>
                    <a:pt x="306" y="192"/>
                  </a:lnTo>
                  <a:lnTo>
                    <a:pt x="302" y="186"/>
                  </a:lnTo>
                  <a:lnTo>
                    <a:pt x="300" y="176"/>
                  </a:lnTo>
                  <a:lnTo>
                    <a:pt x="300" y="96"/>
                  </a:lnTo>
                  <a:close/>
                  <a:moveTo>
                    <a:pt x="100" y="96"/>
                  </a:moveTo>
                  <a:lnTo>
                    <a:pt x="100" y="96"/>
                  </a:lnTo>
                  <a:lnTo>
                    <a:pt x="102" y="88"/>
                  </a:lnTo>
                  <a:lnTo>
                    <a:pt x="106" y="82"/>
                  </a:lnTo>
                  <a:lnTo>
                    <a:pt x="114" y="76"/>
                  </a:lnTo>
                  <a:lnTo>
                    <a:pt x="122" y="74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72" y="76"/>
                  </a:lnTo>
                  <a:lnTo>
                    <a:pt x="178" y="82"/>
                  </a:lnTo>
                  <a:lnTo>
                    <a:pt x="182" y="88"/>
                  </a:lnTo>
                  <a:lnTo>
                    <a:pt x="184" y="96"/>
                  </a:lnTo>
                  <a:lnTo>
                    <a:pt x="184" y="176"/>
                  </a:lnTo>
                  <a:lnTo>
                    <a:pt x="184" y="176"/>
                  </a:lnTo>
                  <a:lnTo>
                    <a:pt x="182" y="186"/>
                  </a:lnTo>
                  <a:lnTo>
                    <a:pt x="178" y="192"/>
                  </a:lnTo>
                  <a:lnTo>
                    <a:pt x="172" y="196"/>
                  </a:lnTo>
                  <a:lnTo>
                    <a:pt x="164" y="198"/>
                  </a:lnTo>
                  <a:lnTo>
                    <a:pt x="122" y="198"/>
                  </a:lnTo>
                  <a:lnTo>
                    <a:pt x="122" y="198"/>
                  </a:lnTo>
                  <a:lnTo>
                    <a:pt x="114" y="196"/>
                  </a:lnTo>
                  <a:lnTo>
                    <a:pt x="106" y="192"/>
                  </a:lnTo>
                  <a:lnTo>
                    <a:pt x="102" y="186"/>
                  </a:lnTo>
                  <a:lnTo>
                    <a:pt x="100" y="176"/>
                  </a:lnTo>
                  <a:lnTo>
                    <a:pt x="100" y="96"/>
                  </a:lnTo>
                  <a:close/>
                  <a:moveTo>
                    <a:pt x="184" y="1382"/>
                  </a:moveTo>
                  <a:lnTo>
                    <a:pt x="184" y="1382"/>
                  </a:lnTo>
                  <a:lnTo>
                    <a:pt x="182" y="1390"/>
                  </a:lnTo>
                  <a:lnTo>
                    <a:pt x="178" y="1396"/>
                  </a:lnTo>
                  <a:lnTo>
                    <a:pt x="172" y="1402"/>
                  </a:lnTo>
                  <a:lnTo>
                    <a:pt x="164" y="1404"/>
                  </a:lnTo>
                  <a:lnTo>
                    <a:pt x="122" y="1404"/>
                  </a:lnTo>
                  <a:lnTo>
                    <a:pt x="122" y="1404"/>
                  </a:lnTo>
                  <a:lnTo>
                    <a:pt x="114" y="1402"/>
                  </a:lnTo>
                  <a:lnTo>
                    <a:pt x="106" y="1396"/>
                  </a:lnTo>
                  <a:lnTo>
                    <a:pt x="102" y="1390"/>
                  </a:lnTo>
                  <a:lnTo>
                    <a:pt x="100" y="1382"/>
                  </a:lnTo>
                  <a:lnTo>
                    <a:pt x="100" y="1302"/>
                  </a:lnTo>
                  <a:lnTo>
                    <a:pt x="100" y="1302"/>
                  </a:lnTo>
                  <a:lnTo>
                    <a:pt x="102" y="1292"/>
                  </a:lnTo>
                  <a:lnTo>
                    <a:pt x="106" y="1286"/>
                  </a:lnTo>
                  <a:lnTo>
                    <a:pt x="114" y="1282"/>
                  </a:lnTo>
                  <a:lnTo>
                    <a:pt x="122" y="1280"/>
                  </a:lnTo>
                  <a:lnTo>
                    <a:pt x="164" y="1280"/>
                  </a:lnTo>
                  <a:lnTo>
                    <a:pt x="164" y="1280"/>
                  </a:lnTo>
                  <a:lnTo>
                    <a:pt x="172" y="1282"/>
                  </a:lnTo>
                  <a:lnTo>
                    <a:pt x="178" y="1286"/>
                  </a:lnTo>
                  <a:lnTo>
                    <a:pt x="182" y="1292"/>
                  </a:lnTo>
                  <a:lnTo>
                    <a:pt x="184" y="1302"/>
                  </a:lnTo>
                  <a:lnTo>
                    <a:pt x="184" y="1382"/>
                  </a:lnTo>
                  <a:close/>
                  <a:moveTo>
                    <a:pt x="386" y="1382"/>
                  </a:moveTo>
                  <a:lnTo>
                    <a:pt x="386" y="1382"/>
                  </a:lnTo>
                  <a:lnTo>
                    <a:pt x="384" y="1390"/>
                  </a:lnTo>
                  <a:lnTo>
                    <a:pt x="378" y="1396"/>
                  </a:lnTo>
                  <a:lnTo>
                    <a:pt x="372" y="1402"/>
                  </a:lnTo>
                  <a:lnTo>
                    <a:pt x="364" y="1404"/>
                  </a:lnTo>
                  <a:lnTo>
                    <a:pt x="322" y="1404"/>
                  </a:lnTo>
                  <a:lnTo>
                    <a:pt x="322" y="1404"/>
                  </a:lnTo>
                  <a:lnTo>
                    <a:pt x="314" y="1402"/>
                  </a:lnTo>
                  <a:lnTo>
                    <a:pt x="306" y="1396"/>
                  </a:lnTo>
                  <a:lnTo>
                    <a:pt x="302" y="1390"/>
                  </a:lnTo>
                  <a:lnTo>
                    <a:pt x="300" y="1382"/>
                  </a:lnTo>
                  <a:lnTo>
                    <a:pt x="300" y="1302"/>
                  </a:lnTo>
                  <a:lnTo>
                    <a:pt x="300" y="1302"/>
                  </a:lnTo>
                  <a:lnTo>
                    <a:pt x="302" y="1292"/>
                  </a:lnTo>
                  <a:lnTo>
                    <a:pt x="306" y="1286"/>
                  </a:lnTo>
                  <a:lnTo>
                    <a:pt x="314" y="1282"/>
                  </a:lnTo>
                  <a:lnTo>
                    <a:pt x="322" y="1280"/>
                  </a:lnTo>
                  <a:lnTo>
                    <a:pt x="364" y="1280"/>
                  </a:lnTo>
                  <a:lnTo>
                    <a:pt x="364" y="1280"/>
                  </a:lnTo>
                  <a:lnTo>
                    <a:pt x="372" y="1282"/>
                  </a:lnTo>
                  <a:lnTo>
                    <a:pt x="378" y="1286"/>
                  </a:lnTo>
                  <a:lnTo>
                    <a:pt x="384" y="1292"/>
                  </a:lnTo>
                  <a:lnTo>
                    <a:pt x="386" y="1302"/>
                  </a:lnTo>
                  <a:lnTo>
                    <a:pt x="386" y="1382"/>
                  </a:lnTo>
                  <a:close/>
                  <a:moveTo>
                    <a:pt x="586" y="1382"/>
                  </a:moveTo>
                  <a:lnTo>
                    <a:pt x="586" y="1382"/>
                  </a:lnTo>
                  <a:lnTo>
                    <a:pt x="584" y="1390"/>
                  </a:lnTo>
                  <a:lnTo>
                    <a:pt x="580" y="1396"/>
                  </a:lnTo>
                  <a:lnTo>
                    <a:pt x="572" y="1402"/>
                  </a:lnTo>
                  <a:lnTo>
                    <a:pt x="564" y="1404"/>
                  </a:lnTo>
                  <a:lnTo>
                    <a:pt x="522" y="1404"/>
                  </a:lnTo>
                  <a:lnTo>
                    <a:pt x="522" y="1404"/>
                  </a:lnTo>
                  <a:lnTo>
                    <a:pt x="514" y="1402"/>
                  </a:lnTo>
                  <a:lnTo>
                    <a:pt x="508" y="1396"/>
                  </a:lnTo>
                  <a:lnTo>
                    <a:pt x="502" y="1390"/>
                  </a:lnTo>
                  <a:lnTo>
                    <a:pt x="500" y="1382"/>
                  </a:lnTo>
                  <a:lnTo>
                    <a:pt x="500" y="1302"/>
                  </a:lnTo>
                  <a:lnTo>
                    <a:pt x="500" y="1302"/>
                  </a:lnTo>
                  <a:lnTo>
                    <a:pt x="502" y="1292"/>
                  </a:lnTo>
                  <a:lnTo>
                    <a:pt x="508" y="1286"/>
                  </a:lnTo>
                  <a:lnTo>
                    <a:pt x="514" y="1282"/>
                  </a:lnTo>
                  <a:lnTo>
                    <a:pt x="522" y="1280"/>
                  </a:lnTo>
                  <a:lnTo>
                    <a:pt x="564" y="1280"/>
                  </a:lnTo>
                  <a:lnTo>
                    <a:pt x="564" y="1280"/>
                  </a:lnTo>
                  <a:lnTo>
                    <a:pt x="572" y="1282"/>
                  </a:lnTo>
                  <a:lnTo>
                    <a:pt x="580" y="1286"/>
                  </a:lnTo>
                  <a:lnTo>
                    <a:pt x="584" y="1292"/>
                  </a:lnTo>
                  <a:lnTo>
                    <a:pt x="586" y="1302"/>
                  </a:lnTo>
                  <a:lnTo>
                    <a:pt x="586" y="1382"/>
                  </a:lnTo>
                  <a:close/>
                  <a:moveTo>
                    <a:pt x="786" y="1382"/>
                  </a:moveTo>
                  <a:lnTo>
                    <a:pt x="786" y="1382"/>
                  </a:lnTo>
                  <a:lnTo>
                    <a:pt x="784" y="1390"/>
                  </a:lnTo>
                  <a:lnTo>
                    <a:pt x="780" y="1396"/>
                  </a:lnTo>
                  <a:lnTo>
                    <a:pt x="772" y="1402"/>
                  </a:lnTo>
                  <a:lnTo>
                    <a:pt x="764" y="1404"/>
                  </a:lnTo>
                  <a:lnTo>
                    <a:pt x="724" y="1404"/>
                  </a:lnTo>
                  <a:lnTo>
                    <a:pt x="724" y="1404"/>
                  </a:lnTo>
                  <a:lnTo>
                    <a:pt x="714" y="1402"/>
                  </a:lnTo>
                  <a:lnTo>
                    <a:pt x="708" y="1396"/>
                  </a:lnTo>
                  <a:lnTo>
                    <a:pt x="704" y="1390"/>
                  </a:lnTo>
                  <a:lnTo>
                    <a:pt x="702" y="1382"/>
                  </a:lnTo>
                  <a:lnTo>
                    <a:pt x="702" y="1302"/>
                  </a:lnTo>
                  <a:lnTo>
                    <a:pt x="702" y="1302"/>
                  </a:lnTo>
                  <a:lnTo>
                    <a:pt x="704" y="1292"/>
                  </a:lnTo>
                  <a:lnTo>
                    <a:pt x="708" y="1286"/>
                  </a:lnTo>
                  <a:lnTo>
                    <a:pt x="714" y="1282"/>
                  </a:lnTo>
                  <a:lnTo>
                    <a:pt x="724" y="1280"/>
                  </a:lnTo>
                  <a:lnTo>
                    <a:pt x="764" y="1280"/>
                  </a:lnTo>
                  <a:lnTo>
                    <a:pt x="764" y="1280"/>
                  </a:lnTo>
                  <a:lnTo>
                    <a:pt x="772" y="1282"/>
                  </a:lnTo>
                  <a:lnTo>
                    <a:pt x="780" y="1286"/>
                  </a:lnTo>
                  <a:lnTo>
                    <a:pt x="784" y="1292"/>
                  </a:lnTo>
                  <a:lnTo>
                    <a:pt x="786" y="1302"/>
                  </a:lnTo>
                  <a:lnTo>
                    <a:pt x="786" y="1382"/>
                  </a:lnTo>
                  <a:close/>
                  <a:moveTo>
                    <a:pt x="986" y="1382"/>
                  </a:moveTo>
                  <a:lnTo>
                    <a:pt x="986" y="1382"/>
                  </a:lnTo>
                  <a:lnTo>
                    <a:pt x="984" y="1390"/>
                  </a:lnTo>
                  <a:lnTo>
                    <a:pt x="980" y="1396"/>
                  </a:lnTo>
                  <a:lnTo>
                    <a:pt x="974" y="1402"/>
                  </a:lnTo>
                  <a:lnTo>
                    <a:pt x="966" y="1404"/>
                  </a:lnTo>
                  <a:lnTo>
                    <a:pt x="924" y="1404"/>
                  </a:lnTo>
                  <a:lnTo>
                    <a:pt x="924" y="1404"/>
                  </a:lnTo>
                  <a:lnTo>
                    <a:pt x="916" y="1402"/>
                  </a:lnTo>
                  <a:lnTo>
                    <a:pt x="908" y="1396"/>
                  </a:lnTo>
                  <a:lnTo>
                    <a:pt x="904" y="1390"/>
                  </a:lnTo>
                  <a:lnTo>
                    <a:pt x="902" y="1382"/>
                  </a:lnTo>
                  <a:lnTo>
                    <a:pt x="902" y="1302"/>
                  </a:lnTo>
                  <a:lnTo>
                    <a:pt x="902" y="1302"/>
                  </a:lnTo>
                  <a:lnTo>
                    <a:pt x="904" y="1292"/>
                  </a:lnTo>
                  <a:lnTo>
                    <a:pt x="908" y="1286"/>
                  </a:lnTo>
                  <a:lnTo>
                    <a:pt x="916" y="1282"/>
                  </a:lnTo>
                  <a:lnTo>
                    <a:pt x="924" y="1280"/>
                  </a:lnTo>
                  <a:lnTo>
                    <a:pt x="966" y="1280"/>
                  </a:lnTo>
                  <a:lnTo>
                    <a:pt x="966" y="1280"/>
                  </a:lnTo>
                  <a:lnTo>
                    <a:pt x="974" y="1282"/>
                  </a:lnTo>
                  <a:lnTo>
                    <a:pt x="980" y="1286"/>
                  </a:lnTo>
                  <a:lnTo>
                    <a:pt x="984" y="1292"/>
                  </a:lnTo>
                  <a:lnTo>
                    <a:pt x="986" y="1302"/>
                  </a:lnTo>
                  <a:lnTo>
                    <a:pt x="986" y="1382"/>
                  </a:lnTo>
                  <a:close/>
                  <a:moveTo>
                    <a:pt x="1188" y="1382"/>
                  </a:moveTo>
                  <a:lnTo>
                    <a:pt x="1188" y="1382"/>
                  </a:lnTo>
                  <a:lnTo>
                    <a:pt x="1186" y="1390"/>
                  </a:lnTo>
                  <a:lnTo>
                    <a:pt x="1180" y="1396"/>
                  </a:lnTo>
                  <a:lnTo>
                    <a:pt x="1174" y="1402"/>
                  </a:lnTo>
                  <a:lnTo>
                    <a:pt x="1166" y="1404"/>
                  </a:lnTo>
                  <a:lnTo>
                    <a:pt x="1124" y="1404"/>
                  </a:lnTo>
                  <a:lnTo>
                    <a:pt x="1124" y="1404"/>
                  </a:lnTo>
                  <a:lnTo>
                    <a:pt x="1116" y="1402"/>
                  </a:lnTo>
                  <a:lnTo>
                    <a:pt x="1108" y="1396"/>
                  </a:lnTo>
                  <a:lnTo>
                    <a:pt x="1104" y="1390"/>
                  </a:lnTo>
                  <a:lnTo>
                    <a:pt x="1102" y="1382"/>
                  </a:lnTo>
                  <a:lnTo>
                    <a:pt x="1102" y="1302"/>
                  </a:lnTo>
                  <a:lnTo>
                    <a:pt x="1102" y="1302"/>
                  </a:lnTo>
                  <a:lnTo>
                    <a:pt x="1104" y="1292"/>
                  </a:lnTo>
                  <a:lnTo>
                    <a:pt x="1108" y="1286"/>
                  </a:lnTo>
                  <a:lnTo>
                    <a:pt x="1116" y="1282"/>
                  </a:lnTo>
                  <a:lnTo>
                    <a:pt x="1124" y="1280"/>
                  </a:lnTo>
                  <a:lnTo>
                    <a:pt x="1166" y="1280"/>
                  </a:lnTo>
                  <a:lnTo>
                    <a:pt x="1166" y="1280"/>
                  </a:lnTo>
                  <a:lnTo>
                    <a:pt x="1174" y="1282"/>
                  </a:lnTo>
                  <a:lnTo>
                    <a:pt x="1180" y="1286"/>
                  </a:lnTo>
                  <a:lnTo>
                    <a:pt x="1186" y="1292"/>
                  </a:lnTo>
                  <a:lnTo>
                    <a:pt x="1188" y="1302"/>
                  </a:lnTo>
                  <a:lnTo>
                    <a:pt x="1188" y="1382"/>
                  </a:lnTo>
                  <a:close/>
                  <a:moveTo>
                    <a:pt x="1388" y="1382"/>
                  </a:moveTo>
                  <a:lnTo>
                    <a:pt x="1388" y="1382"/>
                  </a:lnTo>
                  <a:lnTo>
                    <a:pt x="1386" y="1390"/>
                  </a:lnTo>
                  <a:lnTo>
                    <a:pt x="1382" y="1396"/>
                  </a:lnTo>
                  <a:lnTo>
                    <a:pt x="1374" y="1402"/>
                  </a:lnTo>
                  <a:lnTo>
                    <a:pt x="1366" y="1404"/>
                  </a:lnTo>
                  <a:lnTo>
                    <a:pt x="1324" y="1404"/>
                  </a:lnTo>
                  <a:lnTo>
                    <a:pt x="1324" y="1404"/>
                  </a:lnTo>
                  <a:lnTo>
                    <a:pt x="1316" y="1402"/>
                  </a:lnTo>
                  <a:lnTo>
                    <a:pt x="1310" y="1396"/>
                  </a:lnTo>
                  <a:lnTo>
                    <a:pt x="1304" y="1390"/>
                  </a:lnTo>
                  <a:lnTo>
                    <a:pt x="1302" y="1382"/>
                  </a:lnTo>
                  <a:lnTo>
                    <a:pt x="1302" y="1302"/>
                  </a:lnTo>
                  <a:lnTo>
                    <a:pt x="1302" y="1302"/>
                  </a:lnTo>
                  <a:lnTo>
                    <a:pt x="1304" y="1292"/>
                  </a:lnTo>
                  <a:lnTo>
                    <a:pt x="1310" y="1286"/>
                  </a:lnTo>
                  <a:lnTo>
                    <a:pt x="1316" y="1282"/>
                  </a:lnTo>
                  <a:lnTo>
                    <a:pt x="1324" y="1280"/>
                  </a:lnTo>
                  <a:lnTo>
                    <a:pt x="1366" y="1280"/>
                  </a:lnTo>
                  <a:lnTo>
                    <a:pt x="1366" y="1280"/>
                  </a:lnTo>
                  <a:lnTo>
                    <a:pt x="1374" y="1282"/>
                  </a:lnTo>
                  <a:lnTo>
                    <a:pt x="1382" y="1286"/>
                  </a:lnTo>
                  <a:lnTo>
                    <a:pt x="1386" y="1292"/>
                  </a:lnTo>
                  <a:lnTo>
                    <a:pt x="1388" y="1302"/>
                  </a:lnTo>
                  <a:lnTo>
                    <a:pt x="1388" y="1382"/>
                  </a:lnTo>
                  <a:close/>
                  <a:moveTo>
                    <a:pt x="1588" y="1382"/>
                  </a:moveTo>
                  <a:lnTo>
                    <a:pt x="1588" y="1382"/>
                  </a:lnTo>
                  <a:lnTo>
                    <a:pt x="1586" y="1390"/>
                  </a:lnTo>
                  <a:lnTo>
                    <a:pt x="1582" y="1396"/>
                  </a:lnTo>
                  <a:lnTo>
                    <a:pt x="1574" y="1402"/>
                  </a:lnTo>
                  <a:lnTo>
                    <a:pt x="1566" y="1404"/>
                  </a:lnTo>
                  <a:lnTo>
                    <a:pt x="1526" y="1404"/>
                  </a:lnTo>
                  <a:lnTo>
                    <a:pt x="1526" y="1404"/>
                  </a:lnTo>
                  <a:lnTo>
                    <a:pt x="1516" y="1402"/>
                  </a:lnTo>
                  <a:lnTo>
                    <a:pt x="1510" y="1396"/>
                  </a:lnTo>
                  <a:lnTo>
                    <a:pt x="1506" y="1390"/>
                  </a:lnTo>
                  <a:lnTo>
                    <a:pt x="1504" y="1382"/>
                  </a:lnTo>
                  <a:lnTo>
                    <a:pt x="1504" y="1302"/>
                  </a:lnTo>
                  <a:lnTo>
                    <a:pt x="1504" y="1302"/>
                  </a:lnTo>
                  <a:lnTo>
                    <a:pt x="1506" y="1292"/>
                  </a:lnTo>
                  <a:lnTo>
                    <a:pt x="1510" y="1286"/>
                  </a:lnTo>
                  <a:lnTo>
                    <a:pt x="1516" y="1282"/>
                  </a:lnTo>
                  <a:lnTo>
                    <a:pt x="1526" y="1280"/>
                  </a:lnTo>
                  <a:lnTo>
                    <a:pt x="1566" y="1280"/>
                  </a:lnTo>
                  <a:lnTo>
                    <a:pt x="1566" y="1280"/>
                  </a:lnTo>
                  <a:lnTo>
                    <a:pt x="1574" y="1282"/>
                  </a:lnTo>
                  <a:lnTo>
                    <a:pt x="1582" y="1286"/>
                  </a:lnTo>
                  <a:lnTo>
                    <a:pt x="1586" y="1292"/>
                  </a:lnTo>
                  <a:lnTo>
                    <a:pt x="1588" y="1302"/>
                  </a:lnTo>
                  <a:lnTo>
                    <a:pt x="1588" y="1382"/>
                  </a:lnTo>
                  <a:close/>
                  <a:moveTo>
                    <a:pt x="1600" y="1246"/>
                  </a:moveTo>
                  <a:lnTo>
                    <a:pt x="1600" y="1258"/>
                  </a:lnTo>
                  <a:lnTo>
                    <a:pt x="1600" y="1258"/>
                  </a:lnTo>
                  <a:lnTo>
                    <a:pt x="1598" y="1262"/>
                  </a:lnTo>
                  <a:lnTo>
                    <a:pt x="1596" y="1264"/>
                  </a:lnTo>
                  <a:lnTo>
                    <a:pt x="1594" y="1266"/>
                  </a:lnTo>
                  <a:lnTo>
                    <a:pt x="1590" y="1268"/>
                  </a:lnTo>
                  <a:lnTo>
                    <a:pt x="84" y="1268"/>
                  </a:lnTo>
                  <a:lnTo>
                    <a:pt x="84" y="1268"/>
                  </a:lnTo>
                  <a:lnTo>
                    <a:pt x="80" y="1266"/>
                  </a:lnTo>
                  <a:lnTo>
                    <a:pt x="78" y="1264"/>
                  </a:lnTo>
                  <a:lnTo>
                    <a:pt x="76" y="1262"/>
                  </a:lnTo>
                  <a:lnTo>
                    <a:pt x="74" y="1258"/>
                  </a:lnTo>
                  <a:lnTo>
                    <a:pt x="74" y="1246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6" y="230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80" y="226"/>
                  </a:lnTo>
                  <a:lnTo>
                    <a:pt x="84" y="224"/>
                  </a:lnTo>
                  <a:lnTo>
                    <a:pt x="1590" y="224"/>
                  </a:lnTo>
                  <a:lnTo>
                    <a:pt x="1590" y="224"/>
                  </a:lnTo>
                  <a:lnTo>
                    <a:pt x="1594" y="226"/>
                  </a:lnTo>
                  <a:lnTo>
                    <a:pt x="1596" y="228"/>
                  </a:lnTo>
                  <a:lnTo>
                    <a:pt x="1596" y="228"/>
                  </a:lnTo>
                  <a:lnTo>
                    <a:pt x="1598" y="230"/>
                  </a:lnTo>
                  <a:lnTo>
                    <a:pt x="1600" y="234"/>
                  </a:lnTo>
                  <a:lnTo>
                    <a:pt x="1600" y="234"/>
                  </a:lnTo>
                  <a:lnTo>
                    <a:pt x="1600" y="1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1" name="Freeform 1014"/>
            <p:cNvSpPr>
              <a:spLocks/>
            </p:cNvSpPr>
            <p:nvPr/>
          </p:nvSpPr>
          <p:spPr bwMode="auto">
            <a:xfrm>
              <a:off x="9155113" y="-1773238"/>
              <a:ext cx="12700" cy="190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8" y="12"/>
                </a:cxn>
                <a:cxn ang="0">
                  <a:pos x="4" y="0"/>
                </a:cxn>
                <a:cxn ang="0">
                  <a:pos x="0" y="12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lnTo>
                    <a:pt x="8" y="12"/>
                  </a:lnTo>
                  <a:lnTo>
                    <a:pt x="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2" name="Freeform 1015"/>
            <p:cNvSpPr>
              <a:spLocks/>
            </p:cNvSpPr>
            <p:nvPr/>
          </p:nvSpPr>
          <p:spPr bwMode="auto">
            <a:xfrm>
              <a:off x="9075738" y="-1738313"/>
              <a:ext cx="50800" cy="28575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32" y="8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4" y="16"/>
                </a:cxn>
              </a:cxnLst>
              <a:rect l="0" t="0" r="r" b="b"/>
              <a:pathLst>
                <a:path w="32" h="18">
                  <a:moveTo>
                    <a:pt x="4" y="16"/>
                  </a:moveTo>
                  <a:lnTo>
                    <a:pt x="32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3" name="Freeform 1016"/>
            <p:cNvSpPr>
              <a:spLocks/>
            </p:cNvSpPr>
            <p:nvPr/>
          </p:nvSpPr>
          <p:spPr bwMode="auto">
            <a:xfrm>
              <a:off x="9104313" y="-1782763"/>
              <a:ext cx="31750" cy="44450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4" y="20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20" y="28"/>
                </a:cxn>
                <a:cxn ang="0">
                  <a:pos x="2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4" y="20"/>
                </a:cxn>
                <a:cxn ang="0">
                  <a:pos x="14" y="20"/>
                </a:cxn>
              </a:cxnLst>
              <a:rect l="0" t="0" r="r" b="b"/>
              <a:pathLst>
                <a:path w="20" h="28">
                  <a:moveTo>
                    <a:pt x="14" y="20"/>
                  </a:moveTo>
                  <a:lnTo>
                    <a:pt x="14" y="2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4" name="Freeform 1017"/>
            <p:cNvSpPr>
              <a:spLocks noEditPoints="1"/>
            </p:cNvSpPr>
            <p:nvPr/>
          </p:nvSpPr>
          <p:spPr bwMode="auto">
            <a:xfrm>
              <a:off x="9139238" y="-1782763"/>
              <a:ext cx="44450" cy="444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28"/>
                </a:cxn>
                <a:cxn ang="0">
                  <a:pos x="6" y="28"/>
                </a:cxn>
                <a:cxn ang="0">
                  <a:pos x="8" y="22"/>
                </a:cxn>
                <a:cxn ang="0">
                  <a:pos x="18" y="22"/>
                </a:cxn>
                <a:cxn ang="0">
                  <a:pos x="22" y="28"/>
                </a:cxn>
                <a:cxn ang="0">
                  <a:pos x="28" y="28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18"/>
                </a:cxn>
                <a:cxn ang="0">
                  <a:pos x="14" y="6"/>
                </a:cxn>
                <a:cxn ang="0">
                  <a:pos x="18" y="18"/>
                </a:cxn>
                <a:cxn ang="0">
                  <a:pos x="10" y="18"/>
                </a:cxn>
              </a:cxnLst>
              <a:rect l="0" t="0" r="r" b="b"/>
              <a:pathLst>
                <a:path w="28" h="28">
                  <a:moveTo>
                    <a:pt x="10" y="0"/>
                  </a:moveTo>
                  <a:lnTo>
                    <a:pt x="0" y="28"/>
                  </a:lnTo>
                  <a:lnTo>
                    <a:pt x="6" y="28"/>
                  </a:lnTo>
                  <a:lnTo>
                    <a:pt x="8" y="22"/>
                  </a:lnTo>
                  <a:lnTo>
                    <a:pt x="18" y="22"/>
                  </a:lnTo>
                  <a:lnTo>
                    <a:pt x="22" y="28"/>
                  </a:lnTo>
                  <a:lnTo>
                    <a:pt x="28" y="28"/>
                  </a:lnTo>
                  <a:lnTo>
                    <a:pt x="16" y="0"/>
                  </a:lnTo>
                  <a:lnTo>
                    <a:pt x="10" y="0"/>
                  </a:lnTo>
                  <a:close/>
                  <a:moveTo>
                    <a:pt x="10" y="18"/>
                  </a:moveTo>
                  <a:lnTo>
                    <a:pt x="14" y="6"/>
                  </a:lnTo>
                  <a:lnTo>
                    <a:pt x="18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5" name="Freeform 1018"/>
            <p:cNvSpPr>
              <a:spLocks/>
            </p:cNvSpPr>
            <p:nvPr/>
          </p:nvSpPr>
          <p:spPr bwMode="auto">
            <a:xfrm>
              <a:off x="10679113" y="-1747838"/>
              <a:ext cx="82550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6" name="Freeform 1019"/>
            <p:cNvSpPr>
              <a:spLocks/>
            </p:cNvSpPr>
            <p:nvPr/>
          </p:nvSpPr>
          <p:spPr bwMode="auto">
            <a:xfrm>
              <a:off x="10742613" y="-1782763"/>
              <a:ext cx="31750" cy="47625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7" name="Freeform 1020"/>
            <p:cNvSpPr>
              <a:spLocks/>
            </p:cNvSpPr>
            <p:nvPr/>
          </p:nvSpPr>
          <p:spPr bwMode="auto">
            <a:xfrm>
              <a:off x="9917113" y="-1782763"/>
              <a:ext cx="38100" cy="69850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4" y="16"/>
                </a:cxn>
                <a:cxn ang="0">
                  <a:pos x="12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4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8" name="Freeform 1021"/>
            <p:cNvSpPr>
              <a:spLocks/>
            </p:cNvSpPr>
            <p:nvPr/>
          </p:nvSpPr>
          <p:spPr bwMode="auto">
            <a:xfrm>
              <a:off x="9237663" y="-1779588"/>
              <a:ext cx="92075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58" y="44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58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58" y="44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9" name="Freeform 1022"/>
            <p:cNvSpPr>
              <a:spLocks/>
            </p:cNvSpPr>
            <p:nvPr/>
          </p:nvSpPr>
          <p:spPr bwMode="auto">
            <a:xfrm>
              <a:off x="9348788" y="-1779588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0" name="Freeform 1023"/>
            <p:cNvSpPr>
              <a:spLocks/>
            </p:cNvSpPr>
            <p:nvPr/>
          </p:nvSpPr>
          <p:spPr bwMode="auto">
            <a:xfrm>
              <a:off x="9383713" y="-1779588"/>
              <a:ext cx="57150" cy="69850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4" y="2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4" y="2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1" name="Freeform 1024"/>
            <p:cNvSpPr>
              <a:spLocks/>
            </p:cNvSpPr>
            <p:nvPr/>
          </p:nvSpPr>
          <p:spPr bwMode="auto">
            <a:xfrm>
              <a:off x="9459913" y="-1779588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2" name="Freeform 1025"/>
            <p:cNvSpPr>
              <a:spLocks/>
            </p:cNvSpPr>
            <p:nvPr/>
          </p:nvSpPr>
          <p:spPr bwMode="auto">
            <a:xfrm>
              <a:off x="9513888" y="-1779588"/>
              <a:ext cx="76200" cy="69850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24"/>
                </a:cxn>
                <a:cxn ang="0">
                  <a:pos x="36" y="24"/>
                </a:cxn>
              </a:cxnLst>
              <a:rect l="0" t="0" r="r" b="b"/>
              <a:pathLst>
                <a:path w="48" h="44">
                  <a:moveTo>
                    <a:pt x="36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3" name="Freeform 1026"/>
            <p:cNvSpPr>
              <a:spLocks/>
            </p:cNvSpPr>
            <p:nvPr/>
          </p:nvSpPr>
          <p:spPr bwMode="auto">
            <a:xfrm>
              <a:off x="9494838" y="-1779588"/>
              <a:ext cx="19050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4" name="Freeform 1027"/>
            <p:cNvSpPr>
              <a:spLocks/>
            </p:cNvSpPr>
            <p:nvPr/>
          </p:nvSpPr>
          <p:spPr bwMode="auto">
            <a:xfrm>
              <a:off x="9605963" y="-1779588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5" name="Freeform 1028"/>
            <p:cNvSpPr>
              <a:spLocks/>
            </p:cNvSpPr>
            <p:nvPr/>
          </p:nvSpPr>
          <p:spPr bwMode="auto">
            <a:xfrm>
              <a:off x="9644063" y="-1779588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6" name="Freeform 1029"/>
            <p:cNvSpPr>
              <a:spLocks/>
            </p:cNvSpPr>
            <p:nvPr/>
          </p:nvSpPr>
          <p:spPr bwMode="auto">
            <a:xfrm>
              <a:off x="9682163" y="-1779588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7" name="Freeform 1030"/>
            <p:cNvSpPr>
              <a:spLocks/>
            </p:cNvSpPr>
            <p:nvPr/>
          </p:nvSpPr>
          <p:spPr bwMode="auto">
            <a:xfrm>
              <a:off x="9717088" y="-1779588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8" name="Freeform 1031"/>
            <p:cNvSpPr>
              <a:spLocks/>
            </p:cNvSpPr>
            <p:nvPr/>
          </p:nvSpPr>
          <p:spPr bwMode="auto">
            <a:xfrm>
              <a:off x="9755188" y="-1779588"/>
              <a:ext cx="57150" cy="6667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2" y="42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2" y="42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9" name="Freeform 1032"/>
            <p:cNvSpPr>
              <a:spLocks/>
            </p:cNvSpPr>
            <p:nvPr/>
          </p:nvSpPr>
          <p:spPr bwMode="auto">
            <a:xfrm>
              <a:off x="10063163" y="-1779588"/>
              <a:ext cx="952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0" name="Freeform 1033"/>
            <p:cNvSpPr>
              <a:spLocks/>
            </p:cNvSpPr>
            <p:nvPr/>
          </p:nvSpPr>
          <p:spPr bwMode="auto">
            <a:xfrm>
              <a:off x="10174288" y="-1779588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1" name="Freeform 1034"/>
            <p:cNvSpPr>
              <a:spLocks/>
            </p:cNvSpPr>
            <p:nvPr/>
          </p:nvSpPr>
          <p:spPr bwMode="auto">
            <a:xfrm>
              <a:off x="10212388" y="-1779588"/>
              <a:ext cx="57150" cy="69850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2" name="Freeform 1035"/>
            <p:cNvSpPr>
              <a:spLocks/>
            </p:cNvSpPr>
            <p:nvPr/>
          </p:nvSpPr>
          <p:spPr bwMode="auto">
            <a:xfrm>
              <a:off x="10285413" y="-1779588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3" name="Freeform 1036"/>
            <p:cNvSpPr>
              <a:spLocks/>
            </p:cNvSpPr>
            <p:nvPr/>
          </p:nvSpPr>
          <p:spPr bwMode="auto">
            <a:xfrm>
              <a:off x="10342563" y="-1779588"/>
              <a:ext cx="73025" cy="69850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4" name="Freeform 1037"/>
            <p:cNvSpPr>
              <a:spLocks/>
            </p:cNvSpPr>
            <p:nvPr/>
          </p:nvSpPr>
          <p:spPr bwMode="auto">
            <a:xfrm>
              <a:off x="10323513" y="-1779588"/>
              <a:ext cx="19050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5" name="Freeform 1038"/>
            <p:cNvSpPr>
              <a:spLocks/>
            </p:cNvSpPr>
            <p:nvPr/>
          </p:nvSpPr>
          <p:spPr bwMode="auto">
            <a:xfrm>
              <a:off x="10434638" y="-1779588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6" name="Freeform 1039"/>
            <p:cNvSpPr>
              <a:spLocks/>
            </p:cNvSpPr>
            <p:nvPr/>
          </p:nvSpPr>
          <p:spPr bwMode="auto">
            <a:xfrm>
              <a:off x="10469563" y="-1779588"/>
              <a:ext cx="22225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4" h="44">
                  <a:moveTo>
                    <a:pt x="0" y="44"/>
                  </a:move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7" name="Freeform 1040"/>
            <p:cNvSpPr>
              <a:spLocks/>
            </p:cNvSpPr>
            <p:nvPr/>
          </p:nvSpPr>
          <p:spPr bwMode="auto">
            <a:xfrm>
              <a:off x="10507663" y="-1779588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8" name="Freeform 1041"/>
            <p:cNvSpPr>
              <a:spLocks/>
            </p:cNvSpPr>
            <p:nvPr/>
          </p:nvSpPr>
          <p:spPr bwMode="auto">
            <a:xfrm>
              <a:off x="10545763" y="-1779588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9" name="Freeform 1042"/>
            <p:cNvSpPr>
              <a:spLocks/>
            </p:cNvSpPr>
            <p:nvPr/>
          </p:nvSpPr>
          <p:spPr bwMode="auto">
            <a:xfrm>
              <a:off x="10580688" y="-1779588"/>
              <a:ext cx="57150" cy="6667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4" y="42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4" y="42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0" name="Freeform 1043"/>
            <p:cNvSpPr>
              <a:spLocks/>
            </p:cNvSpPr>
            <p:nvPr/>
          </p:nvSpPr>
          <p:spPr bwMode="auto">
            <a:xfrm>
              <a:off x="10298113" y="-4021138"/>
              <a:ext cx="50800" cy="47625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6" y="24"/>
                </a:cxn>
                <a:cxn ang="0">
                  <a:pos x="10" y="24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16" y="30"/>
                </a:cxn>
                <a:cxn ang="0">
                  <a:pos x="24" y="28"/>
                </a:cxn>
                <a:cxn ang="0">
                  <a:pos x="30" y="26"/>
                </a:cxn>
                <a:cxn ang="0">
                  <a:pos x="32" y="20"/>
                </a:cxn>
                <a:cxn ang="0">
                  <a:pos x="30" y="16"/>
                </a:cxn>
                <a:cxn ang="0">
                  <a:pos x="26" y="12"/>
                </a:cxn>
                <a:cxn ang="0">
                  <a:pos x="18" y="10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6" y="4"/>
                </a:cxn>
                <a:cxn ang="0">
                  <a:pos x="20" y="6"/>
                </a:cxn>
                <a:cxn ang="0">
                  <a:pos x="22" y="8"/>
                </a:cxn>
                <a:cxn ang="0">
                  <a:pos x="32" y="8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4" y="14"/>
                </a:cxn>
                <a:cxn ang="0">
                  <a:pos x="14" y="16"/>
                </a:cxn>
                <a:cxn ang="0">
                  <a:pos x="20" y="18"/>
                </a:cxn>
                <a:cxn ang="0">
                  <a:pos x="24" y="18"/>
                </a:cxn>
                <a:cxn ang="0">
                  <a:pos x="24" y="20"/>
                </a:cxn>
                <a:cxn ang="0">
                  <a:pos x="22" y="24"/>
                </a:cxn>
              </a:cxnLst>
              <a:rect l="0" t="0" r="r" b="b"/>
              <a:pathLst>
                <a:path w="32" h="30">
                  <a:moveTo>
                    <a:pt x="22" y="24"/>
                  </a:moveTo>
                  <a:lnTo>
                    <a:pt x="22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10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1" name="Freeform 1044"/>
            <p:cNvSpPr>
              <a:spLocks/>
            </p:cNvSpPr>
            <p:nvPr/>
          </p:nvSpPr>
          <p:spPr bwMode="auto">
            <a:xfrm>
              <a:off x="9758363" y="-4021138"/>
              <a:ext cx="15875" cy="31750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2" name="Freeform 1045"/>
            <p:cNvSpPr>
              <a:spLocks/>
            </p:cNvSpPr>
            <p:nvPr/>
          </p:nvSpPr>
          <p:spPr bwMode="auto">
            <a:xfrm>
              <a:off x="10225088" y="-4014788"/>
              <a:ext cx="15875" cy="31750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4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0" h="20">
                  <a:moveTo>
                    <a:pt x="4" y="20"/>
                  </a:moveTo>
                  <a:lnTo>
                    <a:pt x="4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3" name="Freeform 1046"/>
            <p:cNvSpPr>
              <a:spLocks/>
            </p:cNvSpPr>
            <p:nvPr/>
          </p:nvSpPr>
          <p:spPr bwMode="auto">
            <a:xfrm>
              <a:off x="10177463" y="-4014788"/>
              <a:ext cx="15875" cy="31750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4" name="Freeform 1047"/>
            <p:cNvSpPr>
              <a:spLocks/>
            </p:cNvSpPr>
            <p:nvPr/>
          </p:nvSpPr>
          <p:spPr bwMode="auto">
            <a:xfrm>
              <a:off x="9434513" y="-4027488"/>
              <a:ext cx="41275" cy="69850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14" y="44"/>
                </a:cxn>
                <a:cxn ang="0">
                  <a:pos x="20" y="42"/>
                </a:cxn>
                <a:cxn ang="0">
                  <a:pos x="24" y="38"/>
                </a:cxn>
                <a:cxn ang="0">
                  <a:pos x="26" y="30"/>
                </a:cxn>
                <a:cxn ang="0">
                  <a:pos x="24" y="22"/>
                </a:cxn>
                <a:cxn ang="0">
                  <a:pos x="20" y="20"/>
                </a:cxn>
                <a:cxn ang="0">
                  <a:pos x="24" y="16"/>
                </a:cxn>
                <a:cxn ang="0">
                  <a:pos x="24" y="12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0" y="14"/>
                </a:cxn>
                <a:cxn ang="0">
                  <a:pos x="12" y="10"/>
                </a:cxn>
                <a:cxn ang="0">
                  <a:pos x="12" y="8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4"/>
                </a:cxn>
                <a:cxn ang="0">
                  <a:pos x="16" y="28"/>
                </a:cxn>
                <a:cxn ang="0">
                  <a:pos x="16" y="32"/>
                </a:cxn>
                <a:cxn ang="0">
                  <a:pos x="14" y="36"/>
                </a:cxn>
                <a:cxn ang="0">
                  <a:pos x="14" y="38"/>
                </a:cxn>
                <a:cxn ang="0">
                  <a:pos x="12" y="36"/>
                </a:cxn>
                <a:cxn ang="0">
                  <a:pos x="12" y="26"/>
                </a:cxn>
                <a:cxn ang="0">
                  <a:pos x="0" y="30"/>
                </a:cxn>
                <a:cxn ang="0">
                  <a:pos x="2" y="38"/>
                </a:cxn>
                <a:cxn ang="0">
                  <a:pos x="6" y="42"/>
                </a:cxn>
              </a:cxnLst>
              <a:rect l="0" t="0" r="r" b="b"/>
              <a:pathLst>
                <a:path w="26" h="44">
                  <a:moveTo>
                    <a:pt x="6" y="42"/>
                  </a:moveTo>
                  <a:lnTo>
                    <a:pt x="6" y="4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5" name="Freeform 1048"/>
            <p:cNvSpPr>
              <a:spLocks/>
            </p:cNvSpPr>
            <p:nvPr/>
          </p:nvSpPr>
          <p:spPr bwMode="auto">
            <a:xfrm>
              <a:off x="10117138" y="-4024313"/>
              <a:ext cx="28575" cy="47625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8" y="3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8"/>
                </a:cxn>
                <a:cxn ang="0">
                  <a:pos x="10" y="30"/>
                </a:cxn>
              </a:cxnLst>
              <a:rect l="0" t="0" r="r" b="b"/>
              <a:pathLst>
                <a:path w="18" h="30">
                  <a:moveTo>
                    <a:pt x="10" y="30"/>
                  </a:moveTo>
                  <a:lnTo>
                    <a:pt x="18" y="3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8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6" name="Freeform 1049"/>
            <p:cNvSpPr>
              <a:spLocks noEditPoints="1"/>
            </p:cNvSpPr>
            <p:nvPr/>
          </p:nvSpPr>
          <p:spPr bwMode="auto">
            <a:xfrm>
              <a:off x="10164763" y="-4024313"/>
              <a:ext cx="41275" cy="47625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6" y="22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7" name="Freeform 1050"/>
            <p:cNvSpPr>
              <a:spLocks noEditPoints="1"/>
            </p:cNvSpPr>
            <p:nvPr/>
          </p:nvSpPr>
          <p:spPr bwMode="auto">
            <a:xfrm>
              <a:off x="10212388" y="-4024313"/>
              <a:ext cx="41275" cy="47625"/>
            </a:xfrm>
            <a:custGeom>
              <a:avLst/>
              <a:gdLst/>
              <a:ahLst/>
              <a:cxnLst>
                <a:cxn ang="0">
                  <a:pos x="14" y="30"/>
                </a:cxn>
                <a:cxn ang="0">
                  <a:pos x="14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6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6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26" h="30">
                  <a:moveTo>
                    <a:pt x="14" y="30"/>
                  </a:moveTo>
                  <a:lnTo>
                    <a:pt x="14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6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4" y="30"/>
                  </a:lnTo>
                  <a:lnTo>
                    <a:pt x="14" y="30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8" name="Rectangle 1051"/>
            <p:cNvSpPr>
              <a:spLocks noChangeArrowheads="1"/>
            </p:cNvSpPr>
            <p:nvPr/>
          </p:nvSpPr>
          <p:spPr bwMode="auto">
            <a:xfrm>
              <a:off x="10263188" y="-3998913"/>
              <a:ext cx="25400" cy="95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9" name="Freeform 1052"/>
            <p:cNvSpPr>
              <a:spLocks/>
            </p:cNvSpPr>
            <p:nvPr/>
          </p:nvSpPr>
          <p:spPr bwMode="auto">
            <a:xfrm>
              <a:off x="8780463" y="-4024313"/>
              <a:ext cx="44450" cy="47625"/>
            </a:xfrm>
            <a:custGeom>
              <a:avLst/>
              <a:gdLst/>
              <a:ahLst/>
              <a:cxnLst>
                <a:cxn ang="0">
                  <a:pos x="28" y="24"/>
                </a:cxn>
                <a:cxn ang="0">
                  <a:pos x="8" y="24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8" y="30"/>
                </a:cxn>
                <a:cxn ang="0">
                  <a:pos x="28" y="24"/>
                </a:cxn>
              </a:cxnLst>
              <a:rect l="0" t="0" r="r" b="b"/>
              <a:pathLst>
                <a:path w="28" h="30">
                  <a:moveTo>
                    <a:pt x="28" y="24"/>
                  </a:move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0" name="Freeform 1053"/>
            <p:cNvSpPr>
              <a:spLocks/>
            </p:cNvSpPr>
            <p:nvPr/>
          </p:nvSpPr>
          <p:spPr bwMode="auto">
            <a:xfrm>
              <a:off x="8834438" y="-4024313"/>
              <a:ext cx="63500" cy="47625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6" y="30"/>
                </a:cxn>
                <a:cxn ang="0">
                  <a:pos x="24" y="30"/>
                </a:cxn>
                <a:cxn ang="0">
                  <a:pos x="32" y="6"/>
                </a:cxn>
                <a:cxn ang="0">
                  <a:pos x="32" y="30"/>
                </a:cxn>
                <a:cxn ang="0">
                  <a:pos x="40" y="30"/>
                </a:cxn>
                <a:cxn ang="0">
                  <a:pos x="40" y="0"/>
                </a:cxn>
                <a:cxn ang="0">
                  <a:pos x="26" y="0"/>
                </a:cxn>
                <a:cxn ang="0">
                  <a:pos x="20" y="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6"/>
                </a:cxn>
              </a:cxnLst>
              <a:rect l="0" t="0" r="r" b="b"/>
              <a:pathLst>
                <a:path w="40" h="30">
                  <a:moveTo>
                    <a:pt x="8" y="6"/>
                  </a:moveTo>
                  <a:lnTo>
                    <a:pt x="16" y="30"/>
                  </a:lnTo>
                  <a:lnTo>
                    <a:pt x="24" y="30"/>
                  </a:lnTo>
                  <a:lnTo>
                    <a:pt x="32" y="6"/>
                  </a:lnTo>
                  <a:lnTo>
                    <a:pt x="32" y="30"/>
                  </a:lnTo>
                  <a:lnTo>
                    <a:pt x="40" y="30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0" y="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1" name="Rectangle 1054"/>
            <p:cNvSpPr>
              <a:spLocks noChangeArrowheads="1"/>
            </p:cNvSpPr>
            <p:nvPr/>
          </p:nvSpPr>
          <p:spPr bwMode="auto">
            <a:xfrm>
              <a:off x="8755063" y="-4024313"/>
              <a:ext cx="12700" cy="476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2" name="Freeform 1055"/>
            <p:cNvSpPr>
              <a:spLocks/>
            </p:cNvSpPr>
            <p:nvPr/>
          </p:nvSpPr>
          <p:spPr bwMode="auto">
            <a:xfrm>
              <a:off x="8701088" y="-4024313"/>
              <a:ext cx="44450" cy="47625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6" y="16"/>
                </a:cxn>
                <a:cxn ang="0">
                  <a:pos x="26" y="12"/>
                </a:cxn>
                <a:cxn ang="0">
                  <a:pos x="8" y="12"/>
                </a:cxn>
                <a:cxn ang="0">
                  <a:pos x="8" y="4"/>
                </a:cxn>
                <a:cxn ang="0">
                  <a:pos x="28" y="4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16"/>
                </a:cxn>
              </a:cxnLst>
              <a:rect l="0" t="0" r="r" b="b"/>
              <a:pathLst>
                <a:path w="28" h="30">
                  <a:moveTo>
                    <a:pt x="8" y="16"/>
                  </a:moveTo>
                  <a:lnTo>
                    <a:pt x="26" y="16"/>
                  </a:lnTo>
                  <a:lnTo>
                    <a:pt x="26" y="12"/>
                  </a:lnTo>
                  <a:lnTo>
                    <a:pt x="8" y="12"/>
                  </a:lnTo>
                  <a:lnTo>
                    <a:pt x="8" y="4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3" name="Freeform 1056"/>
            <p:cNvSpPr>
              <a:spLocks/>
            </p:cNvSpPr>
            <p:nvPr/>
          </p:nvSpPr>
          <p:spPr bwMode="auto">
            <a:xfrm>
              <a:off x="9898063" y="-4030663"/>
              <a:ext cx="25400" cy="47625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6" y="3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30"/>
                </a:cxn>
              </a:cxnLst>
              <a:rect l="0" t="0" r="r" b="b"/>
              <a:pathLst>
                <a:path w="16" h="30">
                  <a:moveTo>
                    <a:pt x="10" y="30"/>
                  </a:moveTo>
                  <a:lnTo>
                    <a:pt x="16" y="3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1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4" name="Freeform 1057"/>
            <p:cNvSpPr>
              <a:spLocks noEditPoints="1"/>
            </p:cNvSpPr>
            <p:nvPr/>
          </p:nvSpPr>
          <p:spPr bwMode="auto">
            <a:xfrm>
              <a:off x="9745663" y="-4030663"/>
              <a:ext cx="41275" cy="47625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4"/>
                </a:cxn>
                <a:cxn ang="0">
                  <a:pos x="18" y="24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5" name="Freeform 1058"/>
            <p:cNvSpPr>
              <a:spLocks/>
            </p:cNvSpPr>
            <p:nvPr/>
          </p:nvSpPr>
          <p:spPr bwMode="auto">
            <a:xfrm>
              <a:off x="9844088" y="-4027488"/>
              <a:ext cx="44450" cy="44450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14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8" y="28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20" y="28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6" y="22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26" y="14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0" y="10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0" y="10"/>
                </a:cxn>
                <a:cxn ang="0">
                  <a:pos x="10" y="4"/>
                </a:cxn>
                <a:cxn ang="0">
                  <a:pos x="26" y="4"/>
                </a:cxn>
                <a:cxn ang="0">
                  <a:pos x="26" y="0"/>
                </a:cxn>
                <a:cxn ang="0">
                  <a:pos x="6" y="0"/>
                </a:cxn>
                <a:cxn ang="0">
                  <a:pos x="2" y="1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8" y="14"/>
                </a:cxn>
                <a:cxn ang="0">
                  <a:pos x="18" y="14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4" y="24"/>
                </a:cxn>
                <a:cxn ang="0">
                  <a:pos x="14" y="24"/>
                </a:cxn>
              </a:cxnLst>
              <a:rect l="0" t="0" r="r" b="b"/>
              <a:pathLst>
                <a:path w="28" h="28">
                  <a:moveTo>
                    <a:pt x="14" y="24"/>
                  </a:moveTo>
                  <a:lnTo>
                    <a:pt x="14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10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6" y="0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6" name="Freeform 1059"/>
            <p:cNvSpPr>
              <a:spLocks/>
            </p:cNvSpPr>
            <p:nvPr/>
          </p:nvSpPr>
          <p:spPr bwMode="auto">
            <a:xfrm>
              <a:off x="9793288" y="-4030663"/>
              <a:ext cx="41275" cy="47625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8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26" y="30"/>
                </a:cxn>
                <a:cxn ang="0">
                  <a:pos x="2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4" y="24"/>
                </a:cxn>
                <a:cxn ang="0">
                  <a:pos x="14" y="24"/>
                </a:cxn>
                <a:cxn ang="0">
                  <a:pos x="18" y="20"/>
                </a:cxn>
                <a:cxn ang="0">
                  <a:pos x="18" y="20"/>
                </a:cxn>
                <a:cxn ang="0">
                  <a:pos x="22" y="16"/>
                </a:cxn>
                <a:cxn ang="0">
                  <a:pos x="22" y="16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26" h="30">
                  <a:moveTo>
                    <a:pt x="12" y="18"/>
                  </a:moveTo>
                  <a:lnTo>
                    <a:pt x="12" y="18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7" name="Freeform 1060"/>
            <p:cNvSpPr>
              <a:spLocks/>
            </p:cNvSpPr>
            <p:nvPr/>
          </p:nvSpPr>
          <p:spPr bwMode="auto">
            <a:xfrm>
              <a:off x="8961438" y="-1744663"/>
              <a:ext cx="82550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8" name="Freeform 1061"/>
            <p:cNvSpPr>
              <a:spLocks/>
            </p:cNvSpPr>
            <p:nvPr/>
          </p:nvSpPr>
          <p:spPr bwMode="auto">
            <a:xfrm>
              <a:off x="9024938" y="-1779588"/>
              <a:ext cx="31750" cy="47625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9" name="Freeform 1062"/>
            <p:cNvSpPr>
              <a:spLocks/>
            </p:cNvSpPr>
            <p:nvPr/>
          </p:nvSpPr>
          <p:spPr bwMode="auto">
            <a:xfrm>
              <a:off x="8199438" y="-1779588"/>
              <a:ext cx="38100" cy="69850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12" y="18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2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2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0" name="Freeform 1063"/>
            <p:cNvSpPr>
              <a:spLocks/>
            </p:cNvSpPr>
            <p:nvPr/>
          </p:nvSpPr>
          <p:spPr bwMode="auto">
            <a:xfrm>
              <a:off x="8345488" y="-1776413"/>
              <a:ext cx="952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2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1" name="Freeform 1064"/>
            <p:cNvSpPr>
              <a:spLocks/>
            </p:cNvSpPr>
            <p:nvPr/>
          </p:nvSpPr>
          <p:spPr bwMode="auto">
            <a:xfrm>
              <a:off x="8456613" y="-1776413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2" name="Freeform 1065"/>
            <p:cNvSpPr>
              <a:spLocks/>
            </p:cNvSpPr>
            <p:nvPr/>
          </p:nvSpPr>
          <p:spPr bwMode="auto">
            <a:xfrm>
              <a:off x="8494713" y="-1776413"/>
              <a:ext cx="57150" cy="69850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2" y="0"/>
                </a:cxn>
                <a:cxn ang="0">
                  <a:pos x="22" y="24"/>
                </a:cxn>
              </a:cxnLst>
              <a:rect l="0" t="0" r="r" b="b"/>
              <a:pathLst>
                <a:path w="36" h="44">
                  <a:moveTo>
                    <a:pt x="22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2" y="0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3" name="Freeform 1066"/>
            <p:cNvSpPr>
              <a:spLocks/>
            </p:cNvSpPr>
            <p:nvPr/>
          </p:nvSpPr>
          <p:spPr bwMode="auto">
            <a:xfrm>
              <a:off x="8567738" y="-1776413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4" name="Freeform 1067"/>
            <p:cNvSpPr>
              <a:spLocks/>
            </p:cNvSpPr>
            <p:nvPr/>
          </p:nvSpPr>
          <p:spPr bwMode="auto">
            <a:xfrm>
              <a:off x="8624888" y="-1776413"/>
              <a:ext cx="73025" cy="69850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5" name="Freeform 1068"/>
            <p:cNvSpPr>
              <a:spLocks/>
            </p:cNvSpPr>
            <p:nvPr/>
          </p:nvSpPr>
          <p:spPr bwMode="auto">
            <a:xfrm>
              <a:off x="8605838" y="-1776413"/>
              <a:ext cx="19050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6" name="Freeform 1069"/>
            <p:cNvSpPr>
              <a:spLocks/>
            </p:cNvSpPr>
            <p:nvPr/>
          </p:nvSpPr>
          <p:spPr bwMode="auto">
            <a:xfrm>
              <a:off x="8716963" y="-1776413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7" name="Freeform 1070"/>
            <p:cNvSpPr>
              <a:spLocks/>
            </p:cNvSpPr>
            <p:nvPr/>
          </p:nvSpPr>
          <p:spPr bwMode="auto">
            <a:xfrm>
              <a:off x="8751888" y="-1776413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8" name="Freeform 1071"/>
            <p:cNvSpPr>
              <a:spLocks/>
            </p:cNvSpPr>
            <p:nvPr/>
          </p:nvSpPr>
          <p:spPr bwMode="auto">
            <a:xfrm>
              <a:off x="8789988" y="-1776413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9" name="Freeform 1072"/>
            <p:cNvSpPr>
              <a:spLocks/>
            </p:cNvSpPr>
            <p:nvPr/>
          </p:nvSpPr>
          <p:spPr bwMode="auto">
            <a:xfrm>
              <a:off x="8828088" y="-1776413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0" name="Freeform 1073"/>
            <p:cNvSpPr>
              <a:spLocks/>
            </p:cNvSpPr>
            <p:nvPr/>
          </p:nvSpPr>
          <p:spPr bwMode="auto">
            <a:xfrm>
              <a:off x="8863013" y="-1776413"/>
              <a:ext cx="571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36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</p:grpSp>
      <p:sp>
        <p:nvSpPr>
          <p:cNvPr id="482" name="Rektangel 163"/>
          <p:cNvSpPr>
            <a:spLocks noChangeArrowheads="1"/>
          </p:cNvSpPr>
          <p:nvPr/>
        </p:nvSpPr>
        <p:spPr bwMode="auto">
          <a:xfrm>
            <a:off x="6565900" y="2714625"/>
            <a:ext cx="1577975" cy="357188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100000">
                <a:srgbClr val="F3F3F3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华文细黑" pitchFamily="2" charset="-122"/>
            </a:endParaRPr>
          </a:p>
        </p:txBody>
      </p:sp>
      <p:sp>
        <p:nvSpPr>
          <p:cNvPr id="13337" name="Rektangel 762"/>
          <p:cNvSpPr>
            <a:spLocks noChangeArrowheads="1"/>
          </p:cNvSpPr>
          <p:nvPr/>
        </p:nvSpPr>
        <p:spPr bwMode="auto">
          <a:xfrm>
            <a:off x="6589713" y="2643188"/>
            <a:ext cx="15224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zh-CN" altLang="zh-CN" sz="2400" noProof="1">
                <a:solidFill>
                  <a:srgbClr val="080808"/>
                </a:solidFill>
                <a:latin typeface="Calibri" pitchFamily="34" charset="0"/>
                <a:ea typeface="华文细黑" pitchFamily="2" charset="-122"/>
              </a:rPr>
              <a:t>-&gt;?</a:t>
            </a:r>
          </a:p>
        </p:txBody>
      </p:sp>
      <p:grpSp>
        <p:nvGrpSpPr>
          <p:cNvPr id="484" name="Gruppe 122"/>
          <p:cNvGrpSpPr/>
          <p:nvPr/>
        </p:nvGrpSpPr>
        <p:grpSpPr>
          <a:xfrm>
            <a:off x="6565472" y="1214422"/>
            <a:ext cx="1578428" cy="1406819"/>
            <a:chOff x="8164513" y="-4049713"/>
            <a:chExt cx="2657475" cy="2368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85" name="Freeform 1013"/>
            <p:cNvSpPr>
              <a:spLocks noEditPoints="1"/>
            </p:cNvSpPr>
            <p:nvPr/>
          </p:nvSpPr>
          <p:spPr bwMode="auto">
            <a:xfrm>
              <a:off x="8164513" y="-4049713"/>
              <a:ext cx="2657475" cy="2368550"/>
            </a:xfrm>
            <a:custGeom>
              <a:avLst/>
              <a:gdLst/>
              <a:ahLst/>
              <a:cxnLst>
                <a:cxn ang="0">
                  <a:pos x="1504" y="96"/>
                </a:cxn>
                <a:cxn ang="0">
                  <a:pos x="1574" y="76"/>
                </a:cxn>
                <a:cxn ang="0">
                  <a:pos x="1582" y="192"/>
                </a:cxn>
                <a:cxn ang="0">
                  <a:pos x="1506" y="186"/>
                </a:cxn>
                <a:cxn ang="0">
                  <a:pos x="1316" y="76"/>
                </a:cxn>
                <a:cxn ang="0">
                  <a:pos x="1388" y="96"/>
                </a:cxn>
                <a:cxn ang="0">
                  <a:pos x="1324" y="198"/>
                </a:cxn>
                <a:cxn ang="0">
                  <a:pos x="1102" y="96"/>
                </a:cxn>
                <a:cxn ang="0">
                  <a:pos x="1166" y="74"/>
                </a:cxn>
                <a:cxn ang="0">
                  <a:pos x="1186" y="186"/>
                </a:cxn>
                <a:cxn ang="0">
                  <a:pos x="1108" y="192"/>
                </a:cxn>
                <a:cxn ang="0">
                  <a:pos x="908" y="82"/>
                </a:cxn>
                <a:cxn ang="0">
                  <a:pos x="984" y="88"/>
                </a:cxn>
                <a:cxn ang="0">
                  <a:pos x="966" y="198"/>
                </a:cxn>
                <a:cxn ang="0">
                  <a:pos x="902" y="96"/>
                </a:cxn>
                <a:cxn ang="0">
                  <a:pos x="764" y="74"/>
                </a:cxn>
                <a:cxn ang="0">
                  <a:pos x="786" y="176"/>
                </a:cxn>
                <a:cxn ang="0">
                  <a:pos x="714" y="196"/>
                </a:cxn>
                <a:cxn ang="0">
                  <a:pos x="502" y="88"/>
                </a:cxn>
                <a:cxn ang="0">
                  <a:pos x="580" y="82"/>
                </a:cxn>
                <a:cxn ang="0">
                  <a:pos x="572" y="196"/>
                </a:cxn>
                <a:cxn ang="0">
                  <a:pos x="500" y="176"/>
                </a:cxn>
                <a:cxn ang="0">
                  <a:pos x="322" y="74"/>
                </a:cxn>
                <a:cxn ang="0">
                  <a:pos x="386" y="176"/>
                </a:cxn>
                <a:cxn ang="0">
                  <a:pos x="322" y="198"/>
                </a:cxn>
                <a:cxn ang="0">
                  <a:pos x="100" y="96"/>
                </a:cxn>
                <a:cxn ang="0">
                  <a:pos x="172" y="76"/>
                </a:cxn>
                <a:cxn ang="0">
                  <a:pos x="178" y="192"/>
                </a:cxn>
                <a:cxn ang="0">
                  <a:pos x="102" y="186"/>
                </a:cxn>
                <a:cxn ang="0">
                  <a:pos x="172" y="1402"/>
                </a:cxn>
                <a:cxn ang="0">
                  <a:pos x="100" y="1382"/>
                </a:cxn>
                <a:cxn ang="0">
                  <a:pos x="164" y="1280"/>
                </a:cxn>
                <a:cxn ang="0">
                  <a:pos x="386" y="1382"/>
                </a:cxn>
                <a:cxn ang="0">
                  <a:pos x="322" y="1404"/>
                </a:cxn>
                <a:cxn ang="0">
                  <a:pos x="302" y="1292"/>
                </a:cxn>
                <a:cxn ang="0">
                  <a:pos x="378" y="1286"/>
                </a:cxn>
                <a:cxn ang="0">
                  <a:pos x="580" y="1396"/>
                </a:cxn>
                <a:cxn ang="0">
                  <a:pos x="502" y="1390"/>
                </a:cxn>
                <a:cxn ang="0">
                  <a:pos x="522" y="1280"/>
                </a:cxn>
                <a:cxn ang="0">
                  <a:pos x="586" y="1382"/>
                </a:cxn>
                <a:cxn ang="0">
                  <a:pos x="724" y="1404"/>
                </a:cxn>
                <a:cxn ang="0">
                  <a:pos x="702" y="1302"/>
                </a:cxn>
                <a:cxn ang="0">
                  <a:pos x="772" y="1282"/>
                </a:cxn>
                <a:cxn ang="0">
                  <a:pos x="984" y="1390"/>
                </a:cxn>
                <a:cxn ang="0">
                  <a:pos x="908" y="1396"/>
                </a:cxn>
                <a:cxn ang="0">
                  <a:pos x="916" y="1282"/>
                </a:cxn>
                <a:cxn ang="0">
                  <a:pos x="986" y="1302"/>
                </a:cxn>
                <a:cxn ang="0">
                  <a:pos x="1166" y="1404"/>
                </a:cxn>
                <a:cxn ang="0">
                  <a:pos x="1102" y="1302"/>
                </a:cxn>
                <a:cxn ang="0">
                  <a:pos x="1166" y="1280"/>
                </a:cxn>
                <a:cxn ang="0">
                  <a:pos x="1388" y="1382"/>
                </a:cxn>
                <a:cxn ang="0">
                  <a:pos x="1316" y="1402"/>
                </a:cxn>
                <a:cxn ang="0">
                  <a:pos x="1310" y="1286"/>
                </a:cxn>
                <a:cxn ang="0">
                  <a:pos x="1386" y="1292"/>
                </a:cxn>
                <a:cxn ang="0">
                  <a:pos x="1574" y="1402"/>
                </a:cxn>
                <a:cxn ang="0">
                  <a:pos x="1504" y="1382"/>
                </a:cxn>
                <a:cxn ang="0">
                  <a:pos x="1566" y="1280"/>
                </a:cxn>
                <a:cxn ang="0">
                  <a:pos x="1600" y="1246"/>
                </a:cxn>
                <a:cxn ang="0">
                  <a:pos x="84" y="1268"/>
                </a:cxn>
                <a:cxn ang="0">
                  <a:pos x="74" y="234"/>
                </a:cxn>
                <a:cxn ang="0">
                  <a:pos x="84" y="224"/>
                </a:cxn>
                <a:cxn ang="0">
                  <a:pos x="1600" y="234"/>
                </a:cxn>
              </a:cxnLst>
              <a:rect l="0" t="0" r="r" b="b"/>
              <a:pathLst>
                <a:path w="1674" h="1492">
                  <a:moveTo>
                    <a:pt x="0" y="0"/>
                  </a:moveTo>
                  <a:lnTo>
                    <a:pt x="0" y="1492"/>
                  </a:lnTo>
                  <a:lnTo>
                    <a:pt x="1674" y="1492"/>
                  </a:lnTo>
                  <a:lnTo>
                    <a:pt x="1674" y="0"/>
                  </a:lnTo>
                  <a:lnTo>
                    <a:pt x="0" y="0"/>
                  </a:lnTo>
                  <a:close/>
                  <a:moveTo>
                    <a:pt x="1504" y="96"/>
                  </a:moveTo>
                  <a:lnTo>
                    <a:pt x="1504" y="96"/>
                  </a:lnTo>
                  <a:lnTo>
                    <a:pt x="1506" y="88"/>
                  </a:lnTo>
                  <a:lnTo>
                    <a:pt x="1510" y="82"/>
                  </a:lnTo>
                  <a:lnTo>
                    <a:pt x="1516" y="76"/>
                  </a:lnTo>
                  <a:lnTo>
                    <a:pt x="1526" y="74"/>
                  </a:lnTo>
                  <a:lnTo>
                    <a:pt x="1566" y="74"/>
                  </a:lnTo>
                  <a:lnTo>
                    <a:pt x="1566" y="74"/>
                  </a:lnTo>
                  <a:lnTo>
                    <a:pt x="1574" y="76"/>
                  </a:lnTo>
                  <a:lnTo>
                    <a:pt x="1582" y="82"/>
                  </a:lnTo>
                  <a:lnTo>
                    <a:pt x="1586" y="88"/>
                  </a:lnTo>
                  <a:lnTo>
                    <a:pt x="1588" y="96"/>
                  </a:lnTo>
                  <a:lnTo>
                    <a:pt x="1588" y="176"/>
                  </a:lnTo>
                  <a:lnTo>
                    <a:pt x="1588" y="176"/>
                  </a:lnTo>
                  <a:lnTo>
                    <a:pt x="1586" y="186"/>
                  </a:lnTo>
                  <a:lnTo>
                    <a:pt x="1582" y="192"/>
                  </a:lnTo>
                  <a:lnTo>
                    <a:pt x="1574" y="196"/>
                  </a:lnTo>
                  <a:lnTo>
                    <a:pt x="1566" y="198"/>
                  </a:lnTo>
                  <a:lnTo>
                    <a:pt x="1526" y="198"/>
                  </a:lnTo>
                  <a:lnTo>
                    <a:pt x="1526" y="198"/>
                  </a:lnTo>
                  <a:lnTo>
                    <a:pt x="1516" y="196"/>
                  </a:lnTo>
                  <a:lnTo>
                    <a:pt x="1510" y="192"/>
                  </a:lnTo>
                  <a:lnTo>
                    <a:pt x="1506" y="186"/>
                  </a:lnTo>
                  <a:lnTo>
                    <a:pt x="1504" y="176"/>
                  </a:lnTo>
                  <a:lnTo>
                    <a:pt x="1504" y="96"/>
                  </a:lnTo>
                  <a:close/>
                  <a:moveTo>
                    <a:pt x="1302" y="96"/>
                  </a:moveTo>
                  <a:lnTo>
                    <a:pt x="1302" y="96"/>
                  </a:lnTo>
                  <a:lnTo>
                    <a:pt x="1304" y="88"/>
                  </a:lnTo>
                  <a:lnTo>
                    <a:pt x="1310" y="82"/>
                  </a:lnTo>
                  <a:lnTo>
                    <a:pt x="1316" y="76"/>
                  </a:lnTo>
                  <a:lnTo>
                    <a:pt x="1324" y="74"/>
                  </a:lnTo>
                  <a:lnTo>
                    <a:pt x="1366" y="74"/>
                  </a:lnTo>
                  <a:lnTo>
                    <a:pt x="1366" y="74"/>
                  </a:lnTo>
                  <a:lnTo>
                    <a:pt x="1374" y="76"/>
                  </a:lnTo>
                  <a:lnTo>
                    <a:pt x="1382" y="82"/>
                  </a:lnTo>
                  <a:lnTo>
                    <a:pt x="1386" y="88"/>
                  </a:lnTo>
                  <a:lnTo>
                    <a:pt x="1388" y="96"/>
                  </a:lnTo>
                  <a:lnTo>
                    <a:pt x="1388" y="176"/>
                  </a:lnTo>
                  <a:lnTo>
                    <a:pt x="1388" y="176"/>
                  </a:lnTo>
                  <a:lnTo>
                    <a:pt x="1386" y="186"/>
                  </a:lnTo>
                  <a:lnTo>
                    <a:pt x="1382" y="192"/>
                  </a:lnTo>
                  <a:lnTo>
                    <a:pt x="1374" y="196"/>
                  </a:lnTo>
                  <a:lnTo>
                    <a:pt x="1366" y="198"/>
                  </a:lnTo>
                  <a:lnTo>
                    <a:pt x="1324" y="198"/>
                  </a:lnTo>
                  <a:lnTo>
                    <a:pt x="1324" y="198"/>
                  </a:lnTo>
                  <a:lnTo>
                    <a:pt x="1316" y="196"/>
                  </a:lnTo>
                  <a:lnTo>
                    <a:pt x="1310" y="192"/>
                  </a:lnTo>
                  <a:lnTo>
                    <a:pt x="1304" y="186"/>
                  </a:lnTo>
                  <a:lnTo>
                    <a:pt x="1302" y="176"/>
                  </a:lnTo>
                  <a:lnTo>
                    <a:pt x="1302" y="96"/>
                  </a:lnTo>
                  <a:close/>
                  <a:moveTo>
                    <a:pt x="1102" y="96"/>
                  </a:moveTo>
                  <a:lnTo>
                    <a:pt x="1102" y="96"/>
                  </a:lnTo>
                  <a:lnTo>
                    <a:pt x="1104" y="88"/>
                  </a:lnTo>
                  <a:lnTo>
                    <a:pt x="1108" y="82"/>
                  </a:lnTo>
                  <a:lnTo>
                    <a:pt x="1116" y="76"/>
                  </a:lnTo>
                  <a:lnTo>
                    <a:pt x="1124" y="74"/>
                  </a:lnTo>
                  <a:lnTo>
                    <a:pt x="1166" y="74"/>
                  </a:lnTo>
                  <a:lnTo>
                    <a:pt x="1166" y="74"/>
                  </a:lnTo>
                  <a:lnTo>
                    <a:pt x="1174" y="76"/>
                  </a:lnTo>
                  <a:lnTo>
                    <a:pt x="1180" y="82"/>
                  </a:lnTo>
                  <a:lnTo>
                    <a:pt x="1186" y="88"/>
                  </a:lnTo>
                  <a:lnTo>
                    <a:pt x="1188" y="96"/>
                  </a:lnTo>
                  <a:lnTo>
                    <a:pt x="1188" y="176"/>
                  </a:lnTo>
                  <a:lnTo>
                    <a:pt x="1188" y="176"/>
                  </a:lnTo>
                  <a:lnTo>
                    <a:pt x="1186" y="186"/>
                  </a:lnTo>
                  <a:lnTo>
                    <a:pt x="1180" y="192"/>
                  </a:lnTo>
                  <a:lnTo>
                    <a:pt x="1174" y="196"/>
                  </a:lnTo>
                  <a:lnTo>
                    <a:pt x="1166" y="198"/>
                  </a:lnTo>
                  <a:lnTo>
                    <a:pt x="1124" y="198"/>
                  </a:lnTo>
                  <a:lnTo>
                    <a:pt x="1124" y="198"/>
                  </a:lnTo>
                  <a:lnTo>
                    <a:pt x="1116" y="196"/>
                  </a:lnTo>
                  <a:lnTo>
                    <a:pt x="1108" y="192"/>
                  </a:lnTo>
                  <a:lnTo>
                    <a:pt x="1104" y="186"/>
                  </a:lnTo>
                  <a:lnTo>
                    <a:pt x="1102" y="176"/>
                  </a:lnTo>
                  <a:lnTo>
                    <a:pt x="1102" y="96"/>
                  </a:lnTo>
                  <a:close/>
                  <a:moveTo>
                    <a:pt x="902" y="96"/>
                  </a:moveTo>
                  <a:lnTo>
                    <a:pt x="902" y="96"/>
                  </a:lnTo>
                  <a:lnTo>
                    <a:pt x="904" y="88"/>
                  </a:lnTo>
                  <a:lnTo>
                    <a:pt x="908" y="82"/>
                  </a:lnTo>
                  <a:lnTo>
                    <a:pt x="916" y="76"/>
                  </a:lnTo>
                  <a:lnTo>
                    <a:pt x="924" y="74"/>
                  </a:lnTo>
                  <a:lnTo>
                    <a:pt x="966" y="74"/>
                  </a:lnTo>
                  <a:lnTo>
                    <a:pt x="966" y="74"/>
                  </a:lnTo>
                  <a:lnTo>
                    <a:pt x="974" y="76"/>
                  </a:lnTo>
                  <a:lnTo>
                    <a:pt x="980" y="82"/>
                  </a:lnTo>
                  <a:lnTo>
                    <a:pt x="984" y="88"/>
                  </a:lnTo>
                  <a:lnTo>
                    <a:pt x="986" y="96"/>
                  </a:lnTo>
                  <a:lnTo>
                    <a:pt x="986" y="176"/>
                  </a:lnTo>
                  <a:lnTo>
                    <a:pt x="986" y="176"/>
                  </a:lnTo>
                  <a:lnTo>
                    <a:pt x="984" y="186"/>
                  </a:lnTo>
                  <a:lnTo>
                    <a:pt x="980" y="192"/>
                  </a:lnTo>
                  <a:lnTo>
                    <a:pt x="974" y="196"/>
                  </a:lnTo>
                  <a:lnTo>
                    <a:pt x="966" y="198"/>
                  </a:lnTo>
                  <a:lnTo>
                    <a:pt x="924" y="198"/>
                  </a:lnTo>
                  <a:lnTo>
                    <a:pt x="924" y="198"/>
                  </a:lnTo>
                  <a:lnTo>
                    <a:pt x="916" y="196"/>
                  </a:lnTo>
                  <a:lnTo>
                    <a:pt x="908" y="192"/>
                  </a:lnTo>
                  <a:lnTo>
                    <a:pt x="904" y="186"/>
                  </a:lnTo>
                  <a:lnTo>
                    <a:pt x="902" y="176"/>
                  </a:lnTo>
                  <a:lnTo>
                    <a:pt x="902" y="96"/>
                  </a:lnTo>
                  <a:close/>
                  <a:moveTo>
                    <a:pt x="702" y="96"/>
                  </a:moveTo>
                  <a:lnTo>
                    <a:pt x="702" y="96"/>
                  </a:lnTo>
                  <a:lnTo>
                    <a:pt x="704" y="88"/>
                  </a:lnTo>
                  <a:lnTo>
                    <a:pt x="708" y="82"/>
                  </a:lnTo>
                  <a:lnTo>
                    <a:pt x="714" y="76"/>
                  </a:lnTo>
                  <a:lnTo>
                    <a:pt x="724" y="74"/>
                  </a:lnTo>
                  <a:lnTo>
                    <a:pt x="764" y="74"/>
                  </a:lnTo>
                  <a:lnTo>
                    <a:pt x="764" y="74"/>
                  </a:lnTo>
                  <a:lnTo>
                    <a:pt x="772" y="76"/>
                  </a:lnTo>
                  <a:lnTo>
                    <a:pt x="780" y="82"/>
                  </a:lnTo>
                  <a:lnTo>
                    <a:pt x="784" y="88"/>
                  </a:lnTo>
                  <a:lnTo>
                    <a:pt x="786" y="96"/>
                  </a:lnTo>
                  <a:lnTo>
                    <a:pt x="786" y="176"/>
                  </a:lnTo>
                  <a:lnTo>
                    <a:pt x="786" y="176"/>
                  </a:lnTo>
                  <a:lnTo>
                    <a:pt x="784" y="186"/>
                  </a:lnTo>
                  <a:lnTo>
                    <a:pt x="780" y="192"/>
                  </a:lnTo>
                  <a:lnTo>
                    <a:pt x="772" y="196"/>
                  </a:lnTo>
                  <a:lnTo>
                    <a:pt x="764" y="198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14" y="196"/>
                  </a:lnTo>
                  <a:lnTo>
                    <a:pt x="708" y="192"/>
                  </a:lnTo>
                  <a:lnTo>
                    <a:pt x="704" y="186"/>
                  </a:lnTo>
                  <a:lnTo>
                    <a:pt x="702" y="176"/>
                  </a:lnTo>
                  <a:lnTo>
                    <a:pt x="702" y="96"/>
                  </a:lnTo>
                  <a:close/>
                  <a:moveTo>
                    <a:pt x="500" y="96"/>
                  </a:moveTo>
                  <a:lnTo>
                    <a:pt x="500" y="96"/>
                  </a:lnTo>
                  <a:lnTo>
                    <a:pt x="502" y="88"/>
                  </a:lnTo>
                  <a:lnTo>
                    <a:pt x="508" y="82"/>
                  </a:lnTo>
                  <a:lnTo>
                    <a:pt x="514" y="76"/>
                  </a:lnTo>
                  <a:lnTo>
                    <a:pt x="522" y="74"/>
                  </a:lnTo>
                  <a:lnTo>
                    <a:pt x="564" y="74"/>
                  </a:lnTo>
                  <a:lnTo>
                    <a:pt x="564" y="74"/>
                  </a:lnTo>
                  <a:lnTo>
                    <a:pt x="572" y="76"/>
                  </a:lnTo>
                  <a:lnTo>
                    <a:pt x="580" y="82"/>
                  </a:lnTo>
                  <a:lnTo>
                    <a:pt x="584" y="88"/>
                  </a:lnTo>
                  <a:lnTo>
                    <a:pt x="586" y="96"/>
                  </a:lnTo>
                  <a:lnTo>
                    <a:pt x="586" y="176"/>
                  </a:lnTo>
                  <a:lnTo>
                    <a:pt x="586" y="176"/>
                  </a:lnTo>
                  <a:lnTo>
                    <a:pt x="584" y="186"/>
                  </a:lnTo>
                  <a:lnTo>
                    <a:pt x="580" y="192"/>
                  </a:lnTo>
                  <a:lnTo>
                    <a:pt x="572" y="196"/>
                  </a:lnTo>
                  <a:lnTo>
                    <a:pt x="564" y="198"/>
                  </a:lnTo>
                  <a:lnTo>
                    <a:pt x="522" y="198"/>
                  </a:lnTo>
                  <a:lnTo>
                    <a:pt x="522" y="198"/>
                  </a:lnTo>
                  <a:lnTo>
                    <a:pt x="514" y="196"/>
                  </a:lnTo>
                  <a:lnTo>
                    <a:pt x="508" y="192"/>
                  </a:lnTo>
                  <a:lnTo>
                    <a:pt x="502" y="186"/>
                  </a:lnTo>
                  <a:lnTo>
                    <a:pt x="500" y="176"/>
                  </a:lnTo>
                  <a:lnTo>
                    <a:pt x="500" y="96"/>
                  </a:lnTo>
                  <a:close/>
                  <a:moveTo>
                    <a:pt x="300" y="96"/>
                  </a:moveTo>
                  <a:lnTo>
                    <a:pt x="300" y="96"/>
                  </a:lnTo>
                  <a:lnTo>
                    <a:pt x="302" y="88"/>
                  </a:lnTo>
                  <a:lnTo>
                    <a:pt x="306" y="82"/>
                  </a:lnTo>
                  <a:lnTo>
                    <a:pt x="314" y="76"/>
                  </a:lnTo>
                  <a:lnTo>
                    <a:pt x="322" y="74"/>
                  </a:lnTo>
                  <a:lnTo>
                    <a:pt x="364" y="74"/>
                  </a:lnTo>
                  <a:lnTo>
                    <a:pt x="364" y="74"/>
                  </a:lnTo>
                  <a:lnTo>
                    <a:pt x="372" y="76"/>
                  </a:lnTo>
                  <a:lnTo>
                    <a:pt x="378" y="82"/>
                  </a:lnTo>
                  <a:lnTo>
                    <a:pt x="384" y="88"/>
                  </a:lnTo>
                  <a:lnTo>
                    <a:pt x="386" y="96"/>
                  </a:lnTo>
                  <a:lnTo>
                    <a:pt x="386" y="176"/>
                  </a:lnTo>
                  <a:lnTo>
                    <a:pt x="386" y="176"/>
                  </a:lnTo>
                  <a:lnTo>
                    <a:pt x="384" y="186"/>
                  </a:lnTo>
                  <a:lnTo>
                    <a:pt x="378" y="192"/>
                  </a:lnTo>
                  <a:lnTo>
                    <a:pt x="372" y="196"/>
                  </a:lnTo>
                  <a:lnTo>
                    <a:pt x="364" y="198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14" y="196"/>
                  </a:lnTo>
                  <a:lnTo>
                    <a:pt x="306" y="192"/>
                  </a:lnTo>
                  <a:lnTo>
                    <a:pt x="302" y="186"/>
                  </a:lnTo>
                  <a:lnTo>
                    <a:pt x="300" y="176"/>
                  </a:lnTo>
                  <a:lnTo>
                    <a:pt x="300" y="96"/>
                  </a:lnTo>
                  <a:close/>
                  <a:moveTo>
                    <a:pt x="100" y="96"/>
                  </a:moveTo>
                  <a:lnTo>
                    <a:pt x="100" y="96"/>
                  </a:lnTo>
                  <a:lnTo>
                    <a:pt x="102" y="88"/>
                  </a:lnTo>
                  <a:lnTo>
                    <a:pt x="106" y="82"/>
                  </a:lnTo>
                  <a:lnTo>
                    <a:pt x="114" y="76"/>
                  </a:lnTo>
                  <a:lnTo>
                    <a:pt x="122" y="74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72" y="76"/>
                  </a:lnTo>
                  <a:lnTo>
                    <a:pt x="178" y="82"/>
                  </a:lnTo>
                  <a:lnTo>
                    <a:pt x="182" y="88"/>
                  </a:lnTo>
                  <a:lnTo>
                    <a:pt x="184" y="96"/>
                  </a:lnTo>
                  <a:lnTo>
                    <a:pt x="184" y="176"/>
                  </a:lnTo>
                  <a:lnTo>
                    <a:pt x="184" y="176"/>
                  </a:lnTo>
                  <a:lnTo>
                    <a:pt x="182" y="186"/>
                  </a:lnTo>
                  <a:lnTo>
                    <a:pt x="178" y="192"/>
                  </a:lnTo>
                  <a:lnTo>
                    <a:pt x="172" y="196"/>
                  </a:lnTo>
                  <a:lnTo>
                    <a:pt x="164" y="198"/>
                  </a:lnTo>
                  <a:lnTo>
                    <a:pt x="122" y="198"/>
                  </a:lnTo>
                  <a:lnTo>
                    <a:pt x="122" y="198"/>
                  </a:lnTo>
                  <a:lnTo>
                    <a:pt x="114" y="196"/>
                  </a:lnTo>
                  <a:lnTo>
                    <a:pt x="106" y="192"/>
                  </a:lnTo>
                  <a:lnTo>
                    <a:pt x="102" y="186"/>
                  </a:lnTo>
                  <a:lnTo>
                    <a:pt x="100" y="176"/>
                  </a:lnTo>
                  <a:lnTo>
                    <a:pt x="100" y="96"/>
                  </a:lnTo>
                  <a:close/>
                  <a:moveTo>
                    <a:pt x="184" y="1382"/>
                  </a:moveTo>
                  <a:lnTo>
                    <a:pt x="184" y="1382"/>
                  </a:lnTo>
                  <a:lnTo>
                    <a:pt x="182" y="1390"/>
                  </a:lnTo>
                  <a:lnTo>
                    <a:pt x="178" y="1396"/>
                  </a:lnTo>
                  <a:lnTo>
                    <a:pt x="172" y="1402"/>
                  </a:lnTo>
                  <a:lnTo>
                    <a:pt x="164" y="1404"/>
                  </a:lnTo>
                  <a:lnTo>
                    <a:pt x="122" y="1404"/>
                  </a:lnTo>
                  <a:lnTo>
                    <a:pt x="122" y="1404"/>
                  </a:lnTo>
                  <a:lnTo>
                    <a:pt x="114" y="1402"/>
                  </a:lnTo>
                  <a:lnTo>
                    <a:pt x="106" y="1396"/>
                  </a:lnTo>
                  <a:lnTo>
                    <a:pt x="102" y="1390"/>
                  </a:lnTo>
                  <a:lnTo>
                    <a:pt x="100" y="1382"/>
                  </a:lnTo>
                  <a:lnTo>
                    <a:pt x="100" y="1302"/>
                  </a:lnTo>
                  <a:lnTo>
                    <a:pt x="100" y="1302"/>
                  </a:lnTo>
                  <a:lnTo>
                    <a:pt x="102" y="1292"/>
                  </a:lnTo>
                  <a:lnTo>
                    <a:pt x="106" y="1286"/>
                  </a:lnTo>
                  <a:lnTo>
                    <a:pt x="114" y="1282"/>
                  </a:lnTo>
                  <a:lnTo>
                    <a:pt x="122" y="1280"/>
                  </a:lnTo>
                  <a:lnTo>
                    <a:pt x="164" y="1280"/>
                  </a:lnTo>
                  <a:lnTo>
                    <a:pt x="164" y="1280"/>
                  </a:lnTo>
                  <a:lnTo>
                    <a:pt x="172" y="1282"/>
                  </a:lnTo>
                  <a:lnTo>
                    <a:pt x="178" y="1286"/>
                  </a:lnTo>
                  <a:lnTo>
                    <a:pt x="182" y="1292"/>
                  </a:lnTo>
                  <a:lnTo>
                    <a:pt x="184" y="1302"/>
                  </a:lnTo>
                  <a:lnTo>
                    <a:pt x="184" y="1382"/>
                  </a:lnTo>
                  <a:close/>
                  <a:moveTo>
                    <a:pt x="386" y="1382"/>
                  </a:moveTo>
                  <a:lnTo>
                    <a:pt x="386" y="1382"/>
                  </a:lnTo>
                  <a:lnTo>
                    <a:pt x="384" y="1390"/>
                  </a:lnTo>
                  <a:lnTo>
                    <a:pt x="378" y="1396"/>
                  </a:lnTo>
                  <a:lnTo>
                    <a:pt x="372" y="1402"/>
                  </a:lnTo>
                  <a:lnTo>
                    <a:pt x="364" y="1404"/>
                  </a:lnTo>
                  <a:lnTo>
                    <a:pt x="322" y="1404"/>
                  </a:lnTo>
                  <a:lnTo>
                    <a:pt x="322" y="1404"/>
                  </a:lnTo>
                  <a:lnTo>
                    <a:pt x="314" y="1402"/>
                  </a:lnTo>
                  <a:lnTo>
                    <a:pt x="306" y="1396"/>
                  </a:lnTo>
                  <a:lnTo>
                    <a:pt x="302" y="1390"/>
                  </a:lnTo>
                  <a:lnTo>
                    <a:pt x="300" y="1382"/>
                  </a:lnTo>
                  <a:lnTo>
                    <a:pt x="300" y="1302"/>
                  </a:lnTo>
                  <a:lnTo>
                    <a:pt x="300" y="1302"/>
                  </a:lnTo>
                  <a:lnTo>
                    <a:pt x="302" y="1292"/>
                  </a:lnTo>
                  <a:lnTo>
                    <a:pt x="306" y="1286"/>
                  </a:lnTo>
                  <a:lnTo>
                    <a:pt x="314" y="1282"/>
                  </a:lnTo>
                  <a:lnTo>
                    <a:pt x="322" y="1280"/>
                  </a:lnTo>
                  <a:lnTo>
                    <a:pt x="364" y="1280"/>
                  </a:lnTo>
                  <a:lnTo>
                    <a:pt x="364" y="1280"/>
                  </a:lnTo>
                  <a:lnTo>
                    <a:pt x="372" y="1282"/>
                  </a:lnTo>
                  <a:lnTo>
                    <a:pt x="378" y="1286"/>
                  </a:lnTo>
                  <a:lnTo>
                    <a:pt x="384" y="1292"/>
                  </a:lnTo>
                  <a:lnTo>
                    <a:pt x="386" y="1302"/>
                  </a:lnTo>
                  <a:lnTo>
                    <a:pt x="386" y="1382"/>
                  </a:lnTo>
                  <a:close/>
                  <a:moveTo>
                    <a:pt x="586" y="1382"/>
                  </a:moveTo>
                  <a:lnTo>
                    <a:pt x="586" y="1382"/>
                  </a:lnTo>
                  <a:lnTo>
                    <a:pt x="584" y="1390"/>
                  </a:lnTo>
                  <a:lnTo>
                    <a:pt x="580" y="1396"/>
                  </a:lnTo>
                  <a:lnTo>
                    <a:pt x="572" y="1402"/>
                  </a:lnTo>
                  <a:lnTo>
                    <a:pt x="564" y="1404"/>
                  </a:lnTo>
                  <a:lnTo>
                    <a:pt x="522" y="1404"/>
                  </a:lnTo>
                  <a:lnTo>
                    <a:pt x="522" y="1404"/>
                  </a:lnTo>
                  <a:lnTo>
                    <a:pt x="514" y="1402"/>
                  </a:lnTo>
                  <a:lnTo>
                    <a:pt x="508" y="1396"/>
                  </a:lnTo>
                  <a:lnTo>
                    <a:pt x="502" y="1390"/>
                  </a:lnTo>
                  <a:lnTo>
                    <a:pt x="500" y="1382"/>
                  </a:lnTo>
                  <a:lnTo>
                    <a:pt x="500" y="1302"/>
                  </a:lnTo>
                  <a:lnTo>
                    <a:pt x="500" y="1302"/>
                  </a:lnTo>
                  <a:lnTo>
                    <a:pt x="502" y="1292"/>
                  </a:lnTo>
                  <a:lnTo>
                    <a:pt x="508" y="1286"/>
                  </a:lnTo>
                  <a:lnTo>
                    <a:pt x="514" y="1282"/>
                  </a:lnTo>
                  <a:lnTo>
                    <a:pt x="522" y="1280"/>
                  </a:lnTo>
                  <a:lnTo>
                    <a:pt x="564" y="1280"/>
                  </a:lnTo>
                  <a:lnTo>
                    <a:pt x="564" y="1280"/>
                  </a:lnTo>
                  <a:lnTo>
                    <a:pt x="572" y="1282"/>
                  </a:lnTo>
                  <a:lnTo>
                    <a:pt x="580" y="1286"/>
                  </a:lnTo>
                  <a:lnTo>
                    <a:pt x="584" y="1292"/>
                  </a:lnTo>
                  <a:lnTo>
                    <a:pt x="586" y="1302"/>
                  </a:lnTo>
                  <a:lnTo>
                    <a:pt x="586" y="1382"/>
                  </a:lnTo>
                  <a:close/>
                  <a:moveTo>
                    <a:pt x="786" y="1382"/>
                  </a:moveTo>
                  <a:lnTo>
                    <a:pt x="786" y="1382"/>
                  </a:lnTo>
                  <a:lnTo>
                    <a:pt x="784" y="1390"/>
                  </a:lnTo>
                  <a:lnTo>
                    <a:pt x="780" y="1396"/>
                  </a:lnTo>
                  <a:lnTo>
                    <a:pt x="772" y="1402"/>
                  </a:lnTo>
                  <a:lnTo>
                    <a:pt x="764" y="1404"/>
                  </a:lnTo>
                  <a:lnTo>
                    <a:pt x="724" y="1404"/>
                  </a:lnTo>
                  <a:lnTo>
                    <a:pt x="724" y="1404"/>
                  </a:lnTo>
                  <a:lnTo>
                    <a:pt x="714" y="1402"/>
                  </a:lnTo>
                  <a:lnTo>
                    <a:pt x="708" y="1396"/>
                  </a:lnTo>
                  <a:lnTo>
                    <a:pt x="704" y="1390"/>
                  </a:lnTo>
                  <a:lnTo>
                    <a:pt x="702" y="1382"/>
                  </a:lnTo>
                  <a:lnTo>
                    <a:pt x="702" y="1302"/>
                  </a:lnTo>
                  <a:lnTo>
                    <a:pt x="702" y="1302"/>
                  </a:lnTo>
                  <a:lnTo>
                    <a:pt x="704" y="1292"/>
                  </a:lnTo>
                  <a:lnTo>
                    <a:pt x="708" y="1286"/>
                  </a:lnTo>
                  <a:lnTo>
                    <a:pt x="714" y="1282"/>
                  </a:lnTo>
                  <a:lnTo>
                    <a:pt x="724" y="1280"/>
                  </a:lnTo>
                  <a:lnTo>
                    <a:pt x="764" y="1280"/>
                  </a:lnTo>
                  <a:lnTo>
                    <a:pt x="764" y="1280"/>
                  </a:lnTo>
                  <a:lnTo>
                    <a:pt x="772" y="1282"/>
                  </a:lnTo>
                  <a:lnTo>
                    <a:pt x="780" y="1286"/>
                  </a:lnTo>
                  <a:lnTo>
                    <a:pt x="784" y="1292"/>
                  </a:lnTo>
                  <a:lnTo>
                    <a:pt x="786" y="1302"/>
                  </a:lnTo>
                  <a:lnTo>
                    <a:pt x="786" y="1382"/>
                  </a:lnTo>
                  <a:close/>
                  <a:moveTo>
                    <a:pt x="986" y="1382"/>
                  </a:moveTo>
                  <a:lnTo>
                    <a:pt x="986" y="1382"/>
                  </a:lnTo>
                  <a:lnTo>
                    <a:pt x="984" y="1390"/>
                  </a:lnTo>
                  <a:lnTo>
                    <a:pt x="980" y="1396"/>
                  </a:lnTo>
                  <a:lnTo>
                    <a:pt x="974" y="1402"/>
                  </a:lnTo>
                  <a:lnTo>
                    <a:pt x="966" y="1404"/>
                  </a:lnTo>
                  <a:lnTo>
                    <a:pt x="924" y="1404"/>
                  </a:lnTo>
                  <a:lnTo>
                    <a:pt x="924" y="1404"/>
                  </a:lnTo>
                  <a:lnTo>
                    <a:pt x="916" y="1402"/>
                  </a:lnTo>
                  <a:lnTo>
                    <a:pt x="908" y="1396"/>
                  </a:lnTo>
                  <a:lnTo>
                    <a:pt x="904" y="1390"/>
                  </a:lnTo>
                  <a:lnTo>
                    <a:pt x="902" y="1382"/>
                  </a:lnTo>
                  <a:lnTo>
                    <a:pt x="902" y="1302"/>
                  </a:lnTo>
                  <a:lnTo>
                    <a:pt x="902" y="1302"/>
                  </a:lnTo>
                  <a:lnTo>
                    <a:pt x="904" y="1292"/>
                  </a:lnTo>
                  <a:lnTo>
                    <a:pt x="908" y="1286"/>
                  </a:lnTo>
                  <a:lnTo>
                    <a:pt x="916" y="1282"/>
                  </a:lnTo>
                  <a:lnTo>
                    <a:pt x="924" y="1280"/>
                  </a:lnTo>
                  <a:lnTo>
                    <a:pt x="966" y="1280"/>
                  </a:lnTo>
                  <a:lnTo>
                    <a:pt x="966" y="1280"/>
                  </a:lnTo>
                  <a:lnTo>
                    <a:pt x="974" y="1282"/>
                  </a:lnTo>
                  <a:lnTo>
                    <a:pt x="980" y="1286"/>
                  </a:lnTo>
                  <a:lnTo>
                    <a:pt x="984" y="1292"/>
                  </a:lnTo>
                  <a:lnTo>
                    <a:pt x="986" y="1302"/>
                  </a:lnTo>
                  <a:lnTo>
                    <a:pt x="986" y="1382"/>
                  </a:lnTo>
                  <a:close/>
                  <a:moveTo>
                    <a:pt x="1188" y="1382"/>
                  </a:moveTo>
                  <a:lnTo>
                    <a:pt x="1188" y="1382"/>
                  </a:lnTo>
                  <a:lnTo>
                    <a:pt x="1186" y="1390"/>
                  </a:lnTo>
                  <a:lnTo>
                    <a:pt x="1180" y="1396"/>
                  </a:lnTo>
                  <a:lnTo>
                    <a:pt x="1174" y="1402"/>
                  </a:lnTo>
                  <a:lnTo>
                    <a:pt x="1166" y="1404"/>
                  </a:lnTo>
                  <a:lnTo>
                    <a:pt x="1124" y="1404"/>
                  </a:lnTo>
                  <a:lnTo>
                    <a:pt x="1124" y="1404"/>
                  </a:lnTo>
                  <a:lnTo>
                    <a:pt x="1116" y="1402"/>
                  </a:lnTo>
                  <a:lnTo>
                    <a:pt x="1108" y="1396"/>
                  </a:lnTo>
                  <a:lnTo>
                    <a:pt x="1104" y="1390"/>
                  </a:lnTo>
                  <a:lnTo>
                    <a:pt x="1102" y="1382"/>
                  </a:lnTo>
                  <a:lnTo>
                    <a:pt x="1102" y="1302"/>
                  </a:lnTo>
                  <a:lnTo>
                    <a:pt x="1102" y="1302"/>
                  </a:lnTo>
                  <a:lnTo>
                    <a:pt x="1104" y="1292"/>
                  </a:lnTo>
                  <a:lnTo>
                    <a:pt x="1108" y="1286"/>
                  </a:lnTo>
                  <a:lnTo>
                    <a:pt x="1116" y="1282"/>
                  </a:lnTo>
                  <a:lnTo>
                    <a:pt x="1124" y="1280"/>
                  </a:lnTo>
                  <a:lnTo>
                    <a:pt x="1166" y="1280"/>
                  </a:lnTo>
                  <a:lnTo>
                    <a:pt x="1166" y="1280"/>
                  </a:lnTo>
                  <a:lnTo>
                    <a:pt x="1174" y="1282"/>
                  </a:lnTo>
                  <a:lnTo>
                    <a:pt x="1180" y="1286"/>
                  </a:lnTo>
                  <a:lnTo>
                    <a:pt x="1186" y="1292"/>
                  </a:lnTo>
                  <a:lnTo>
                    <a:pt x="1188" y="1302"/>
                  </a:lnTo>
                  <a:lnTo>
                    <a:pt x="1188" y="1382"/>
                  </a:lnTo>
                  <a:close/>
                  <a:moveTo>
                    <a:pt x="1388" y="1382"/>
                  </a:moveTo>
                  <a:lnTo>
                    <a:pt x="1388" y="1382"/>
                  </a:lnTo>
                  <a:lnTo>
                    <a:pt x="1386" y="1390"/>
                  </a:lnTo>
                  <a:lnTo>
                    <a:pt x="1382" y="1396"/>
                  </a:lnTo>
                  <a:lnTo>
                    <a:pt x="1374" y="1402"/>
                  </a:lnTo>
                  <a:lnTo>
                    <a:pt x="1366" y="1404"/>
                  </a:lnTo>
                  <a:lnTo>
                    <a:pt x="1324" y="1404"/>
                  </a:lnTo>
                  <a:lnTo>
                    <a:pt x="1324" y="1404"/>
                  </a:lnTo>
                  <a:lnTo>
                    <a:pt x="1316" y="1402"/>
                  </a:lnTo>
                  <a:lnTo>
                    <a:pt x="1310" y="1396"/>
                  </a:lnTo>
                  <a:lnTo>
                    <a:pt x="1304" y="1390"/>
                  </a:lnTo>
                  <a:lnTo>
                    <a:pt x="1302" y="1382"/>
                  </a:lnTo>
                  <a:lnTo>
                    <a:pt x="1302" y="1302"/>
                  </a:lnTo>
                  <a:lnTo>
                    <a:pt x="1302" y="1302"/>
                  </a:lnTo>
                  <a:lnTo>
                    <a:pt x="1304" y="1292"/>
                  </a:lnTo>
                  <a:lnTo>
                    <a:pt x="1310" y="1286"/>
                  </a:lnTo>
                  <a:lnTo>
                    <a:pt x="1316" y="1282"/>
                  </a:lnTo>
                  <a:lnTo>
                    <a:pt x="1324" y="1280"/>
                  </a:lnTo>
                  <a:lnTo>
                    <a:pt x="1366" y="1280"/>
                  </a:lnTo>
                  <a:lnTo>
                    <a:pt x="1366" y="1280"/>
                  </a:lnTo>
                  <a:lnTo>
                    <a:pt x="1374" y="1282"/>
                  </a:lnTo>
                  <a:lnTo>
                    <a:pt x="1382" y="1286"/>
                  </a:lnTo>
                  <a:lnTo>
                    <a:pt x="1386" y="1292"/>
                  </a:lnTo>
                  <a:lnTo>
                    <a:pt x="1388" y="1302"/>
                  </a:lnTo>
                  <a:lnTo>
                    <a:pt x="1388" y="1382"/>
                  </a:lnTo>
                  <a:close/>
                  <a:moveTo>
                    <a:pt x="1588" y="1382"/>
                  </a:moveTo>
                  <a:lnTo>
                    <a:pt x="1588" y="1382"/>
                  </a:lnTo>
                  <a:lnTo>
                    <a:pt x="1586" y="1390"/>
                  </a:lnTo>
                  <a:lnTo>
                    <a:pt x="1582" y="1396"/>
                  </a:lnTo>
                  <a:lnTo>
                    <a:pt x="1574" y="1402"/>
                  </a:lnTo>
                  <a:lnTo>
                    <a:pt x="1566" y="1404"/>
                  </a:lnTo>
                  <a:lnTo>
                    <a:pt x="1526" y="1404"/>
                  </a:lnTo>
                  <a:lnTo>
                    <a:pt x="1526" y="1404"/>
                  </a:lnTo>
                  <a:lnTo>
                    <a:pt x="1516" y="1402"/>
                  </a:lnTo>
                  <a:lnTo>
                    <a:pt x="1510" y="1396"/>
                  </a:lnTo>
                  <a:lnTo>
                    <a:pt x="1506" y="1390"/>
                  </a:lnTo>
                  <a:lnTo>
                    <a:pt x="1504" y="1382"/>
                  </a:lnTo>
                  <a:lnTo>
                    <a:pt x="1504" y="1302"/>
                  </a:lnTo>
                  <a:lnTo>
                    <a:pt x="1504" y="1302"/>
                  </a:lnTo>
                  <a:lnTo>
                    <a:pt x="1506" y="1292"/>
                  </a:lnTo>
                  <a:lnTo>
                    <a:pt x="1510" y="1286"/>
                  </a:lnTo>
                  <a:lnTo>
                    <a:pt x="1516" y="1282"/>
                  </a:lnTo>
                  <a:lnTo>
                    <a:pt x="1526" y="1280"/>
                  </a:lnTo>
                  <a:lnTo>
                    <a:pt x="1566" y="1280"/>
                  </a:lnTo>
                  <a:lnTo>
                    <a:pt x="1566" y="1280"/>
                  </a:lnTo>
                  <a:lnTo>
                    <a:pt x="1574" y="1282"/>
                  </a:lnTo>
                  <a:lnTo>
                    <a:pt x="1582" y="1286"/>
                  </a:lnTo>
                  <a:lnTo>
                    <a:pt x="1586" y="1292"/>
                  </a:lnTo>
                  <a:lnTo>
                    <a:pt x="1588" y="1302"/>
                  </a:lnTo>
                  <a:lnTo>
                    <a:pt x="1588" y="1382"/>
                  </a:lnTo>
                  <a:close/>
                  <a:moveTo>
                    <a:pt x="1600" y="1246"/>
                  </a:moveTo>
                  <a:lnTo>
                    <a:pt x="1600" y="1258"/>
                  </a:lnTo>
                  <a:lnTo>
                    <a:pt x="1600" y="1258"/>
                  </a:lnTo>
                  <a:lnTo>
                    <a:pt x="1598" y="1262"/>
                  </a:lnTo>
                  <a:lnTo>
                    <a:pt x="1596" y="1264"/>
                  </a:lnTo>
                  <a:lnTo>
                    <a:pt x="1594" y="1266"/>
                  </a:lnTo>
                  <a:lnTo>
                    <a:pt x="1590" y="1268"/>
                  </a:lnTo>
                  <a:lnTo>
                    <a:pt x="84" y="1268"/>
                  </a:lnTo>
                  <a:lnTo>
                    <a:pt x="84" y="1268"/>
                  </a:lnTo>
                  <a:lnTo>
                    <a:pt x="80" y="1266"/>
                  </a:lnTo>
                  <a:lnTo>
                    <a:pt x="78" y="1264"/>
                  </a:lnTo>
                  <a:lnTo>
                    <a:pt x="76" y="1262"/>
                  </a:lnTo>
                  <a:lnTo>
                    <a:pt x="74" y="1258"/>
                  </a:lnTo>
                  <a:lnTo>
                    <a:pt x="74" y="1246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6" y="230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80" y="226"/>
                  </a:lnTo>
                  <a:lnTo>
                    <a:pt x="84" y="224"/>
                  </a:lnTo>
                  <a:lnTo>
                    <a:pt x="1590" y="224"/>
                  </a:lnTo>
                  <a:lnTo>
                    <a:pt x="1590" y="224"/>
                  </a:lnTo>
                  <a:lnTo>
                    <a:pt x="1594" y="226"/>
                  </a:lnTo>
                  <a:lnTo>
                    <a:pt x="1596" y="228"/>
                  </a:lnTo>
                  <a:lnTo>
                    <a:pt x="1596" y="228"/>
                  </a:lnTo>
                  <a:lnTo>
                    <a:pt x="1598" y="230"/>
                  </a:lnTo>
                  <a:lnTo>
                    <a:pt x="1600" y="234"/>
                  </a:lnTo>
                  <a:lnTo>
                    <a:pt x="1600" y="234"/>
                  </a:lnTo>
                  <a:lnTo>
                    <a:pt x="1600" y="1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6" name="Freeform 1014"/>
            <p:cNvSpPr>
              <a:spLocks/>
            </p:cNvSpPr>
            <p:nvPr/>
          </p:nvSpPr>
          <p:spPr bwMode="auto">
            <a:xfrm>
              <a:off x="9155113" y="-1773238"/>
              <a:ext cx="12700" cy="190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8" y="12"/>
                </a:cxn>
                <a:cxn ang="0">
                  <a:pos x="4" y="0"/>
                </a:cxn>
                <a:cxn ang="0">
                  <a:pos x="0" y="12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lnTo>
                    <a:pt x="8" y="12"/>
                  </a:lnTo>
                  <a:lnTo>
                    <a:pt x="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7" name="Freeform 1015"/>
            <p:cNvSpPr>
              <a:spLocks/>
            </p:cNvSpPr>
            <p:nvPr/>
          </p:nvSpPr>
          <p:spPr bwMode="auto">
            <a:xfrm>
              <a:off x="9075738" y="-1738313"/>
              <a:ext cx="50800" cy="28575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32" y="8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4" y="16"/>
                </a:cxn>
              </a:cxnLst>
              <a:rect l="0" t="0" r="r" b="b"/>
              <a:pathLst>
                <a:path w="32" h="18">
                  <a:moveTo>
                    <a:pt x="4" y="16"/>
                  </a:moveTo>
                  <a:lnTo>
                    <a:pt x="32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8" name="Freeform 1016"/>
            <p:cNvSpPr>
              <a:spLocks/>
            </p:cNvSpPr>
            <p:nvPr/>
          </p:nvSpPr>
          <p:spPr bwMode="auto">
            <a:xfrm>
              <a:off x="9104313" y="-1782763"/>
              <a:ext cx="31750" cy="44450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4" y="20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20" y="28"/>
                </a:cxn>
                <a:cxn ang="0">
                  <a:pos x="2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4" y="20"/>
                </a:cxn>
                <a:cxn ang="0">
                  <a:pos x="14" y="20"/>
                </a:cxn>
              </a:cxnLst>
              <a:rect l="0" t="0" r="r" b="b"/>
              <a:pathLst>
                <a:path w="20" h="28">
                  <a:moveTo>
                    <a:pt x="14" y="20"/>
                  </a:moveTo>
                  <a:lnTo>
                    <a:pt x="14" y="2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9" name="Freeform 1017"/>
            <p:cNvSpPr>
              <a:spLocks noEditPoints="1"/>
            </p:cNvSpPr>
            <p:nvPr/>
          </p:nvSpPr>
          <p:spPr bwMode="auto">
            <a:xfrm>
              <a:off x="9139238" y="-1782763"/>
              <a:ext cx="44450" cy="444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28"/>
                </a:cxn>
                <a:cxn ang="0">
                  <a:pos x="6" y="28"/>
                </a:cxn>
                <a:cxn ang="0">
                  <a:pos x="8" y="22"/>
                </a:cxn>
                <a:cxn ang="0">
                  <a:pos x="18" y="22"/>
                </a:cxn>
                <a:cxn ang="0">
                  <a:pos x="22" y="28"/>
                </a:cxn>
                <a:cxn ang="0">
                  <a:pos x="28" y="28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18"/>
                </a:cxn>
                <a:cxn ang="0">
                  <a:pos x="14" y="6"/>
                </a:cxn>
                <a:cxn ang="0">
                  <a:pos x="18" y="18"/>
                </a:cxn>
                <a:cxn ang="0">
                  <a:pos x="10" y="18"/>
                </a:cxn>
              </a:cxnLst>
              <a:rect l="0" t="0" r="r" b="b"/>
              <a:pathLst>
                <a:path w="28" h="28">
                  <a:moveTo>
                    <a:pt x="10" y="0"/>
                  </a:moveTo>
                  <a:lnTo>
                    <a:pt x="0" y="28"/>
                  </a:lnTo>
                  <a:lnTo>
                    <a:pt x="6" y="28"/>
                  </a:lnTo>
                  <a:lnTo>
                    <a:pt x="8" y="22"/>
                  </a:lnTo>
                  <a:lnTo>
                    <a:pt x="18" y="22"/>
                  </a:lnTo>
                  <a:lnTo>
                    <a:pt x="22" y="28"/>
                  </a:lnTo>
                  <a:lnTo>
                    <a:pt x="28" y="28"/>
                  </a:lnTo>
                  <a:lnTo>
                    <a:pt x="16" y="0"/>
                  </a:lnTo>
                  <a:lnTo>
                    <a:pt x="10" y="0"/>
                  </a:lnTo>
                  <a:close/>
                  <a:moveTo>
                    <a:pt x="10" y="18"/>
                  </a:moveTo>
                  <a:lnTo>
                    <a:pt x="14" y="6"/>
                  </a:lnTo>
                  <a:lnTo>
                    <a:pt x="18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0" name="Freeform 1018"/>
            <p:cNvSpPr>
              <a:spLocks/>
            </p:cNvSpPr>
            <p:nvPr/>
          </p:nvSpPr>
          <p:spPr bwMode="auto">
            <a:xfrm>
              <a:off x="10679113" y="-1747838"/>
              <a:ext cx="82550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1" name="Freeform 1019"/>
            <p:cNvSpPr>
              <a:spLocks/>
            </p:cNvSpPr>
            <p:nvPr/>
          </p:nvSpPr>
          <p:spPr bwMode="auto">
            <a:xfrm>
              <a:off x="10742613" y="-1782763"/>
              <a:ext cx="31750" cy="47625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2" name="Freeform 1020"/>
            <p:cNvSpPr>
              <a:spLocks/>
            </p:cNvSpPr>
            <p:nvPr/>
          </p:nvSpPr>
          <p:spPr bwMode="auto">
            <a:xfrm>
              <a:off x="9917113" y="-1782763"/>
              <a:ext cx="38100" cy="69850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4" y="16"/>
                </a:cxn>
                <a:cxn ang="0">
                  <a:pos x="12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4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3" name="Freeform 1021"/>
            <p:cNvSpPr>
              <a:spLocks/>
            </p:cNvSpPr>
            <p:nvPr/>
          </p:nvSpPr>
          <p:spPr bwMode="auto">
            <a:xfrm>
              <a:off x="9237663" y="-1779588"/>
              <a:ext cx="92075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58" y="44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58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58" y="44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4" name="Freeform 1022"/>
            <p:cNvSpPr>
              <a:spLocks/>
            </p:cNvSpPr>
            <p:nvPr/>
          </p:nvSpPr>
          <p:spPr bwMode="auto">
            <a:xfrm>
              <a:off x="9348788" y="-1779588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5" name="Freeform 1023"/>
            <p:cNvSpPr>
              <a:spLocks/>
            </p:cNvSpPr>
            <p:nvPr/>
          </p:nvSpPr>
          <p:spPr bwMode="auto">
            <a:xfrm>
              <a:off x="9383713" y="-1779588"/>
              <a:ext cx="57150" cy="69850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4" y="2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4" y="2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6" name="Freeform 1024"/>
            <p:cNvSpPr>
              <a:spLocks/>
            </p:cNvSpPr>
            <p:nvPr/>
          </p:nvSpPr>
          <p:spPr bwMode="auto">
            <a:xfrm>
              <a:off x="9459913" y="-1779588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7" name="Freeform 1025"/>
            <p:cNvSpPr>
              <a:spLocks/>
            </p:cNvSpPr>
            <p:nvPr/>
          </p:nvSpPr>
          <p:spPr bwMode="auto">
            <a:xfrm>
              <a:off x="9513888" y="-1779588"/>
              <a:ext cx="76200" cy="69850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24"/>
                </a:cxn>
                <a:cxn ang="0">
                  <a:pos x="36" y="24"/>
                </a:cxn>
              </a:cxnLst>
              <a:rect l="0" t="0" r="r" b="b"/>
              <a:pathLst>
                <a:path w="48" h="44">
                  <a:moveTo>
                    <a:pt x="36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8" name="Freeform 1026"/>
            <p:cNvSpPr>
              <a:spLocks/>
            </p:cNvSpPr>
            <p:nvPr/>
          </p:nvSpPr>
          <p:spPr bwMode="auto">
            <a:xfrm>
              <a:off x="9494838" y="-1779588"/>
              <a:ext cx="19050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9" name="Freeform 1027"/>
            <p:cNvSpPr>
              <a:spLocks/>
            </p:cNvSpPr>
            <p:nvPr/>
          </p:nvSpPr>
          <p:spPr bwMode="auto">
            <a:xfrm>
              <a:off x="9605963" y="-1779588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0" name="Freeform 1028"/>
            <p:cNvSpPr>
              <a:spLocks/>
            </p:cNvSpPr>
            <p:nvPr/>
          </p:nvSpPr>
          <p:spPr bwMode="auto">
            <a:xfrm>
              <a:off x="9644063" y="-1779588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1" name="Freeform 1029"/>
            <p:cNvSpPr>
              <a:spLocks/>
            </p:cNvSpPr>
            <p:nvPr/>
          </p:nvSpPr>
          <p:spPr bwMode="auto">
            <a:xfrm>
              <a:off x="9682163" y="-1779588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2" name="Freeform 1030"/>
            <p:cNvSpPr>
              <a:spLocks/>
            </p:cNvSpPr>
            <p:nvPr/>
          </p:nvSpPr>
          <p:spPr bwMode="auto">
            <a:xfrm>
              <a:off x="9717088" y="-1779588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3" name="Freeform 1031"/>
            <p:cNvSpPr>
              <a:spLocks/>
            </p:cNvSpPr>
            <p:nvPr/>
          </p:nvSpPr>
          <p:spPr bwMode="auto">
            <a:xfrm>
              <a:off x="9755188" y="-1779588"/>
              <a:ext cx="57150" cy="6667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2" y="42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2" y="42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4" name="Freeform 1032"/>
            <p:cNvSpPr>
              <a:spLocks/>
            </p:cNvSpPr>
            <p:nvPr/>
          </p:nvSpPr>
          <p:spPr bwMode="auto">
            <a:xfrm>
              <a:off x="10063163" y="-1779588"/>
              <a:ext cx="952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5" name="Freeform 1033"/>
            <p:cNvSpPr>
              <a:spLocks/>
            </p:cNvSpPr>
            <p:nvPr/>
          </p:nvSpPr>
          <p:spPr bwMode="auto">
            <a:xfrm>
              <a:off x="10174288" y="-1779588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6" name="Freeform 1034"/>
            <p:cNvSpPr>
              <a:spLocks/>
            </p:cNvSpPr>
            <p:nvPr/>
          </p:nvSpPr>
          <p:spPr bwMode="auto">
            <a:xfrm>
              <a:off x="10212388" y="-1779588"/>
              <a:ext cx="57150" cy="69850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7" name="Freeform 1035"/>
            <p:cNvSpPr>
              <a:spLocks/>
            </p:cNvSpPr>
            <p:nvPr/>
          </p:nvSpPr>
          <p:spPr bwMode="auto">
            <a:xfrm>
              <a:off x="10285413" y="-1779588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8" name="Freeform 1036"/>
            <p:cNvSpPr>
              <a:spLocks/>
            </p:cNvSpPr>
            <p:nvPr/>
          </p:nvSpPr>
          <p:spPr bwMode="auto">
            <a:xfrm>
              <a:off x="10342563" y="-1779588"/>
              <a:ext cx="73025" cy="69850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9" name="Freeform 1037"/>
            <p:cNvSpPr>
              <a:spLocks/>
            </p:cNvSpPr>
            <p:nvPr/>
          </p:nvSpPr>
          <p:spPr bwMode="auto">
            <a:xfrm>
              <a:off x="10323513" y="-1779588"/>
              <a:ext cx="19050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10" name="Freeform 1038"/>
            <p:cNvSpPr>
              <a:spLocks/>
            </p:cNvSpPr>
            <p:nvPr/>
          </p:nvSpPr>
          <p:spPr bwMode="auto">
            <a:xfrm>
              <a:off x="10434638" y="-1779588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11" name="Freeform 1039"/>
            <p:cNvSpPr>
              <a:spLocks/>
            </p:cNvSpPr>
            <p:nvPr/>
          </p:nvSpPr>
          <p:spPr bwMode="auto">
            <a:xfrm>
              <a:off x="10469563" y="-1779588"/>
              <a:ext cx="22225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4" h="44">
                  <a:moveTo>
                    <a:pt x="0" y="44"/>
                  </a:move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12" name="Freeform 1040"/>
            <p:cNvSpPr>
              <a:spLocks/>
            </p:cNvSpPr>
            <p:nvPr/>
          </p:nvSpPr>
          <p:spPr bwMode="auto">
            <a:xfrm>
              <a:off x="10507663" y="-1779588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13" name="Freeform 1041"/>
            <p:cNvSpPr>
              <a:spLocks/>
            </p:cNvSpPr>
            <p:nvPr/>
          </p:nvSpPr>
          <p:spPr bwMode="auto">
            <a:xfrm>
              <a:off x="10545763" y="-1779588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14" name="Freeform 1042"/>
            <p:cNvSpPr>
              <a:spLocks/>
            </p:cNvSpPr>
            <p:nvPr/>
          </p:nvSpPr>
          <p:spPr bwMode="auto">
            <a:xfrm>
              <a:off x="10580688" y="-1779588"/>
              <a:ext cx="57150" cy="6667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4" y="42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4" y="42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15" name="Freeform 1043"/>
            <p:cNvSpPr>
              <a:spLocks/>
            </p:cNvSpPr>
            <p:nvPr/>
          </p:nvSpPr>
          <p:spPr bwMode="auto">
            <a:xfrm>
              <a:off x="10298113" y="-4021138"/>
              <a:ext cx="50800" cy="47625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6" y="24"/>
                </a:cxn>
                <a:cxn ang="0">
                  <a:pos x="10" y="24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16" y="30"/>
                </a:cxn>
                <a:cxn ang="0">
                  <a:pos x="24" y="28"/>
                </a:cxn>
                <a:cxn ang="0">
                  <a:pos x="30" y="26"/>
                </a:cxn>
                <a:cxn ang="0">
                  <a:pos x="32" y="20"/>
                </a:cxn>
                <a:cxn ang="0">
                  <a:pos x="30" y="16"/>
                </a:cxn>
                <a:cxn ang="0">
                  <a:pos x="26" y="12"/>
                </a:cxn>
                <a:cxn ang="0">
                  <a:pos x="18" y="10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6" y="4"/>
                </a:cxn>
                <a:cxn ang="0">
                  <a:pos x="20" y="6"/>
                </a:cxn>
                <a:cxn ang="0">
                  <a:pos x="22" y="8"/>
                </a:cxn>
                <a:cxn ang="0">
                  <a:pos x="32" y="8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4" y="14"/>
                </a:cxn>
                <a:cxn ang="0">
                  <a:pos x="14" y="16"/>
                </a:cxn>
                <a:cxn ang="0">
                  <a:pos x="20" y="18"/>
                </a:cxn>
                <a:cxn ang="0">
                  <a:pos x="24" y="18"/>
                </a:cxn>
                <a:cxn ang="0">
                  <a:pos x="24" y="20"/>
                </a:cxn>
                <a:cxn ang="0">
                  <a:pos x="22" y="24"/>
                </a:cxn>
              </a:cxnLst>
              <a:rect l="0" t="0" r="r" b="b"/>
              <a:pathLst>
                <a:path w="32" h="30">
                  <a:moveTo>
                    <a:pt x="22" y="24"/>
                  </a:moveTo>
                  <a:lnTo>
                    <a:pt x="22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10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16" name="Freeform 1044"/>
            <p:cNvSpPr>
              <a:spLocks/>
            </p:cNvSpPr>
            <p:nvPr/>
          </p:nvSpPr>
          <p:spPr bwMode="auto">
            <a:xfrm>
              <a:off x="9758363" y="-4021138"/>
              <a:ext cx="15875" cy="31750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17" name="Freeform 1045"/>
            <p:cNvSpPr>
              <a:spLocks/>
            </p:cNvSpPr>
            <p:nvPr/>
          </p:nvSpPr>
          <p:spPr bwMode="auto">
            <a:xfrm>
              <a:off x="10225088" y="-4014788"/>
              <a:ext cx="15875" cy="31750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4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0" h="20">
                  <a:moveTo>
                    <a:pt x="4" y="20"/>
                  </a:moveTo>
                  <a:lnTo>
                    <a:pt x="4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18" name="Freeform 1046"/>
            <p:cNvSpPr>
              <a:spLocks/>
            </p:cNvSpPr>
            <p:nvPr/>
          </p:nvSpPr>
          <p:spPr bwMode="auto">
            <a:xfrm>
              <a:off x="10177463" y="-4014788"/>
              <a:ext cx="15875" cy="31750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19" name="Freeform 1047"/>
            <p:cNvSpPr>
              <a:spLocks/>
            </p:cNvSpPr>
            <p:nvPr/>
          </p:nvSpPr>
          <p:spPr bwMode="auto">
            <a:xfrm>
              <a:off x="9434513" y="-4027488"/>
              <a:ext cx="41275" cy="69850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14" y="44"/>
                </a:cxn>
                <a:cxn ang="0">
                  <a:pos x="20" y="42"/>
                </a:cxn>
                <a:cxn ang="0">
                  <a:pos x="24" y="38"/>
                </a:cxn>
                <a:cxn ang="0">
                  <a:pos x="26" y="30"/>
                </a:cxn>
                <a:cxn ang="0">
                  <a:pos x="24" y="22"/>
                </a:cxn>
                <a:cxn ang="0">
                  <a:pos x="20" y="20"/>
                </a:cxn>
                <a:cxn ang="0">
                  <a:pos x="24" y="16"/>
                </a:cxn>
                <a:cxn ang="0">
                  <a:pos x="24" y="12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0" y="14"/>
                </a:cxn>
                <a:cxn ang="0">
                  <a:pos x="12" y="10"/>
                </a:cxn>
                <a:cxn ang="0">
                  <a:pos x="12" y="8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4"/>
                </a:cxn>
                <a:cxn ang="0">
                  <a:pos x="16" y="28"/>
                </a:cxn>
                <a:cxn ang="0">
                  <a:pos x="16" y="32"/>
                </a:cxn>
                <a:cxn ang="0">
                  <a:pos x="14" y="36"/>
                </a:cxn>
                <a:cxn ang="0">
                  <a:pos x="14" y="38"/>
                </a:cxn>
                <a:cxn ang="0">
                  <a:pos x="12" y="36"/>
                </a:cxn>
                <a:cxn ang="0">
                  <a:pos x="12" y="26"/>
                </a:cxn>
                <a:cxn ang="0">
                  <a:pos x="0" y="30"/>
                </a:cxn>
                <a:cxn ang="0">
                  <a:pos x="2" y="38"/>
                </a:cxn>
                <a:cxn ang="0">
                  <a:pos x="6" y="42"/>
                </a:cxn>
              </a:cxnLst>
              <a:rect l="0" t="0" r="r" b="b"/>
              <a:pathLst>
                <a:path w="26" h="44">
                  <a:moveTo>
                    <a:pt x="6" y="42"/>
                  </a:moveTo>
                  <a:lnTo>
                    <a:pt x="6" y="4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20" name="Freeform 1048"/>
            <p:cNvSpPr>
              <a:spLocks/>
            </p:cNvSpPr>
            <p:nvPr/>
          </p:nvSpPr>
          <p:spPr bwMode="auto">
            <a:xfrm>
              <a:off x="10117138" y="-4024313"/>
              <a:ext cx="28575" cy="47625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8" y="3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8"/>
                </a:cxn>
                <a:cxn ang="0">
                  <a:pos x="10" y="30"/>
                </a:cxn>
              </a:cxnLst>
              <a:rect l="0" t="0" r="r" b="b"/>
              <a:pathLst>
                <a:path w="18" h="30">
                  <a:moveTo>
                    <a:pt x="10" y="30"/>
                  </a:moveTo>
                  <a:lnTo>
                    <a:pt x="18" y="3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8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21" name="Freeform 1049"/>
            <p:cNvSpPr>
              <a:spLocks noEditPoints="1"/>
            </p:cNvSpPr>
            <p:nvPr/>
          </p:nvSpPr>
          <p:spPr bwMode="auto">
            <a:xfrm>
              <a:off x="10164763" y="-4024313"/>
              <a:ext cx="41275" cy="47625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6" y="22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22" name="Freeform 1050"/>
            <p:cNvSpPr>
              <a:spLocks noEditPoints="1"/>
            </p:cNvSpPr>
            <p:nvPr/>
          </p:nvSpPr>
          <p:spPr bwMode="auto">
            <a:xfrm>
              <a:off x="10212388" y="-4024313"/>
              <a:ext cx="41275" cy="47625"/>
            </a:xfrm>
            <a:custGeom>
              <a:avLst/>
              <a:gdLst/>
              <a:ahLst/>
              <a:cxnLst>
                <a:cxn ang="0">
                  <a:pos x="14" y="30"/>
                </a:cxn>
                <a:cxn ang="0">
                  <a:pos x="14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6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6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26" h="30">
                  <a:moveTo>
                    <a:pt x="14" y="30"/>
                  </a:moveTo>
                  <a:lnTo>
                    <a:pt x="14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6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4" y="30"/>
                  </a:lnTo>
                  <a:lnTo>
                    <a:pt x="14" y="30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23" name="Rectangle 1051"/>
            <p:cNvSpPr>
              <a:spLocks noChangeArrowheads="1"/>
            </p:cNvSpPr>
            <p:nvPr/>
          </p:nvSpPr>
          <p:spPr bwMode="auto">
            <a:xfrm>
              <a:off x="10263188" y="-3998913"/>
              <a:ext cx="25400" cy="95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24" name="Freeform 1052"/>
            <p:cNvSpPr>
              <a:spLocks/>
            </p:cNvSpPr>
            <p:nvPr/>
          </p:nvSpPr>
          <p:spPr bwMode="auto">
            <a:xfrm>
              <a:off x="8780463" y="-4024313"/>
              <a:ext cx="44450" cy="47625"/>
            </a:xfrm>
            <a:custGeom>
              <a:avLst/>
              <a:gdLst/>
              <a:ahLst/>
              <a:cxnLst>
                <a:cxn ang="0">
                  <a:pos x="28" y="24"/>
                </a:cxn>
                <a:cxn ang="0">
                  <a:pos x="8" y="24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8" y="30"/>
                </a:cxn>
                <a:cxn ang="0">
                  <a:pos x="28" y="24"/>
                </a:cxn>
              </a:cxnLst>
              <a:rect l="0" t="0" r="r" b="b"/>
              <a:pathLst>
                <a:path w="28" h="30">
                  <a:moveTo>
                    <a:pt x="28" y="24"/>
                  </a:move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25" name="Freeform 1053"/>
            <p:cNvSpPr>
              <a:spLocks/>
            </p:cNvSpPr>
            <p:nvPr/>
          </p:nvSpPr>
          <p:spPr bwMode="auto">
            <a:xfrm>
              <a:off x="8834438" y="-4024313"/>
              <a:ext cx="63500" cy="47625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6" y="30"/>
                </a:cxn>
                <a:cxn ang="0">
                  <a:pos x="24" y="30"/>
                </a:cxn>
                <a:cxn ang="0">
                  <a:pos x="32" y="6"/>
                </a:cxn>
                <a:cxn ang="0">
                  <a:pos x="32" y="30"/>
                </a:cxn>
                <a:cxn ang="0">
                  <a:pos x="40" y="30"/>
                </a:cxn>
                <a:cxn ang="0">
                  <a:pos x="40" y="0"/>
                </a:cxn>
                <a:cxn ang="0">
                  <a:pos x="26" y="0"/>
                </a:cxn>
                <a:cxn ang="0">
                  <a:pos x="20" y="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6"/>
                </a:cxn>
              </a:cxnLst>
              <a:rect l="0" t="0" r="r" b="b"/>
              <a:pathLst>
                <a:path w="40" h="30">
                  <a:moveTo>
                    <a:pt x="8" y="6"/>
                  </a:moveTo>
                  <a:lnTo>
                    <a:pt x="16" y="30"/>
                  </a:lnTo>
                  <a:lnTo>
                    <a:pt x="24" y="30"/>
                  </a:lnTo>
                  <a:lnTo>
                    <a:pt x="32" y="6"/>
                  </a:lnTo>
                  <a:lnTo>
                    <a:pt x="32" y="30"/>
                  </a:lnTo>
                  <a:lnTo>
                    <a:pt x="40" y="30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0" y="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26" name="Rectangle 1054"/>
            <p:cNvSpPr>
              <a:spLocks noChangeArrowheads="1"/>
            </p:cNvSpPr>
            <p:nvPr/>
          </p:nvSpPr>
          <p:spPr bwMode="auto">
            <a:xfrm>
              <a:off x="8755063" y="-4024313"/>
              <a:ext cx="12700" cy="476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27" name="Freeform 1055"/>
            <p:cNvSpPr>
              <a:spLocks/>
            </p:cNvSpPr>
            <p:nvPr/>
          </p:nvSpPr>
          <p:spPr bwMode="auto">
            <a:xfrm>
              <a:off x="8701088" y="-4024313"/>
              <a:ext cx="44450" cy="47625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6" y="16"/>
                </a:cxn>
                <a:cxn ang="0">
                  <a:pos x="26" y="12"/>
                </a:cxn>
                <a:cxn ang="0">
                  <a:pos x="8" y="12"/>
                </a:cxn>
                <a:cxn ang="0">
                  <a:pos x="8" y="4"/>
                </a:cxn>
                <a:cxn ang="0">
                  <a:pos x="28" y="4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16"/>
                </a:cxn>
              </a:cxnLst>
              <a:rect l="0" t="0" r="r" b="b"/>
              <a:pathLst>
                <a:path w="28" h="30">
                  <a:moveTo>
                    <a:pt x="8" y="16"/>
                  </a:moveTo>
                  <a:lnTo>
                    <a:pt x="26" y="16"/>
                  </a:lnTo>
                  <a:lnTo>
                    <a:pt x="26" y="12"/>
                  </a:lnTo>
                  <a:lnTo>
                    <a:pt x="8" y="12"/>
                  </a:lnTo>
                  <a:lnTo>
                    <a:pt x="8" y="4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28" name="Freeform 1056"/>
            <p:cNvSpPr>
              <a:spLocks/>
            </p:cNvSpPr>
            <p:nvPr/>
          </p:nvSpPr>
          <p:spPr bwMode="auto">
            <a:xfrm>
              <a:off x="9898063" y="-4030663"/>
              <a:ext cx="25400" cy="47625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6" y="3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30"/>
                </a:cxn>
              </a:cxnLst>
              <a:rect l="0" t="0" r="r" b="b"/>
              <a:pathLst>
                <a:path w="16" h="30">
                  <a:moveTo>
                    <a:pt x="10" y="30"/>
                  </a:moveTo>
                  <a:lnTo>
                    <a:pt x="16" y="3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1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29" name="Freeform 1057"/>
            <p:cNvSpPr>
              <a:spLocks noEditPoints="1"/>
            </p:cNvSpPr>
            <p:nvPr/>
          </p:nvSpPr>
          <p:spPr bwMode="auto">
            <a:xfrm>
              <a:off x="9745663" y="-4030663"/>
              <a:ext cx="41275" cy="47625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4"/>
                </a:cxn>
                <a:cxn ang="0">
                  <a:pos x="18" y="24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30" name="Freeform 1058"/>
            <p:cNvSpPr>
              <a:spLocks/>
            </p:cNvSpPr>
            <p:nvPr/>
          </p:nvSpPr>
          <p:spPr bwMode="auto">
            <a:xfrm>
              <a:off x="9844088" y="-4027488"/>
              <a:ext cx="44450" cy="44450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14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8" y="28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20" y="28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6" y="22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26" y="14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0" y="10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0" y="10"/>
                </a:cxn>
                <a:cxn ang="0">
                  <a:pos x="10" y="4"/>
                </a:cxn>
                <a:cxn ang="0">
                  <a:pos x="26" y="4"/>
                </a:cxn>
                <a:cxn ang="0">
                  <a:pos x="26" y="0"/>
                </a:cxn>
                <a:cxn ang="0">
                  <a:pos x="6" y="0"/>
                </a:cxn>
                <a:cxn ang="0">
                  <a:pos x="2" y="1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8" y="14"/>
                </a:cxn>
                <a:cxn ang="0">
                  <a:pos x="18" y="14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4" y="24"/>
                </a:cxn>
                <a:cxn ang="0">
                  <a:pos x="14" y="24"/>
                </a:cxn>
              </a:cxnLst>
              <a:rect l="0" t="0" r="r" b="b"/>
              <a:pathLst>
                <a:path w="28" h="28">
                  <a:moveTo>
                    <a:pt x="14" y="24"/>
                  </a:moveTo>
                  <a:lnTo>
                    <a:pt x="14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10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6" y="0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31" name="Freeform 1059"/>
            <p:cNvSpPr>
              <a:spLocks/>
            </p:cNvSpPr>
            <p:nvPr/>
          </p:nvSpPr>
          <p:spPr bwMode="auto">
            <a:xfrm>
              <a:off x="9793288" y="-4030663"/>
              <a:ext cx="41275" cy="47625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8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26" y="30"/>
                </a:cxn>
                <a:cxn ang="0">
                  <a:pos x="2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4" y="24"/>
                </a:cxn>
                <a:cxn ang="0">
                  <a:pos x="14" y="24"/>
                </a:cxn>
                <a:cxn ang="0">
                  <a:pos x="18" y="20"/>
                </a:cxn>
                <a:cxn ang="0">
                  <a:pos x="18" y="20"/>
                </a:cxn>
                <a:cxn ang="0">
                  <a:pos x="22" y="16"/>
                </a:cxn>
                <a:cxn ang="0">
                  <a:pos x="22" y="16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26" h="30">
                  <a:moveTo>
                    <a:pt x="12" y="18"/>
                  </a:moveTo>
                  <a:lnTo>
                    <a:pt x="12" y="18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32" name="Freeform 1060"/>
            <p:cNvSpPr>
              <a:spLocks/>
            </p:cNvSpPr>
            <p:nvPr/>
          </p:nvSpPr>
          <p:spPr bwMode="auto">
            <a:xfrm>
              <a:off x="8961438" y="-1744663"/>
              <a:ext cx="82550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33" name="Freeform 1061"/>
            <p:cNvSpPr>
              <a:spLocks/>
            </p:cNvSpPr>
            <p:nvPr/>
          </p:nvSpPr>
          <p:spPr bwMode="auto">
            <a:xfrm>
              <a:off x="9024938" y="-1779588"/>
              <a:ext cx="31750" cy="47625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34" name="Freeform 1062"/>
            <p:cNvSpPr>
              <a:spLocks/>
            </p:cNvSpPr>
            <p:nvPr/>
          </p:nvSpPr>
          <p:spPr bwMode="auto">
            <a:xfrm>
              <a:off x="8199438" y="-1779588"/>
              <a:ext cx="38100" cy="69850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12" y="18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2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2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35" name="Freeform 1063"/>
            <p:cNvSpPr>
              <a:spLocks/>
            </p:cNvSpPr>
            <p:nvPr/>
          </p:nvSpPr>
          <p:spPr bwMode="auto">
            <a:xfrm>
              <a:off x="8345488" y="-1776413"/>
              <a:ext cx="952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2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36" name="Freeform 1064"/>
            <p:cNvSpPr>
              <a:spLocks/>
            </p:cNvSpPr>
            <p:nvPr/>
          </p:nvSpPr>
          <p:spPr bwMode="auto">
            <a:xfrm>
              <a:off x="8456613" y="-1776413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37" name="Freeform 1065"/>
            <p:cNvSpPr>
              <a:spLocks/>
            </p:cNvSpPr>
            <p:nvPr/>
          </p:nvSpPr>
          <p:spPr bwMode="auto">
            <a:xfrm>
              <a:off x="8494713" y="-1776413"/>
              <a:ext cx="57150" cy="69850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2" y="0"/>
                </a:cxn>
                <a:cxn ang="0">
                  <a:pos x="22" y="24"/>
                </a:cxn>
              </a:cxnLst>
              <a:rect l="0" t="0" r="r" b="b"/>
              <a:pathLst>
                <a:path w="36" h="44">
                  <a:moveTo>
                    <a:pt x="22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2" y="0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38" name="Freeform 1066"/>
            <p:cNvSpPr>
              <a:spLocks/>
            </p:cNvSpPr>
            <p:nvPr/>
          </p:nvSpPr>
          <p:spPr bwMode="auto">
            <a:xfrm>
              <a:off x="8567738" y="-1776413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39" name="Freeform 1067"/>
            <p:cNvSpPr>
              <a:spLocks/>
            </p:cNvSpPr>
            <p:nvPr/>
          </p:nvSpPr>
          <p:spPr bwMode="auto">
            <a:xfrm>
              <a:off x="8624888" y="-1776413"/>
              <a:ext cx="73025" cy="69850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40" name="Freeform 1068"/>
            <p:cNvSpPr>
              <a:spLocks/>
            </p:cNvSpPr>
            <p:nvPr/>
          </p:nvSpPr>
          <p:spPr bwMode="auto">
            <a:xfrm>
              <a:off x="8605838" y="-1776413"/>
              <a:ext cx="19050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41" name="Freeform 1069"/>
            <p:cNvSpPr>
              <a:spLocks/>
            </p:cNvSpPr>
            <p:nvPr/>
          </p:nvSpPr>
          <p:spPr bwMode="auto">
            <a:xfrm>
              <a:off x="8716963" y="-1776413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42" name="Freeform 1070"/>
            <p:cNvSpPr>
              <a:spLocks/>
            </p:cNvSpPr>
            <p:nvPr/>
          </p:nvSpPr>
          <p:spPr bwMode="auto">
            <a:xfrm>
              <a:off x="8751888" y="-1776413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43" name="Freeform 1071"/>
            <p:cNvSpPr>
              <a:spLocks/>
            </p:cNvSpPr>
            <p:nvPr/>
          </p:nvSpPr>
          <p:spPr bwMode="auto">
            <a:xfrm>
              <a:off x="8789988" y="-1776413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44" name="Freeform 1072"/>
            <p:cNvSpPr>
              <a:spLocks/>
            </p:cNvSpPr>
            <p:nvPr/>
          </p:nvSpPr>
          <p:spPr bwMode="auto">
            <a:xfrm>
              <a:off x="8828088" y="-1776413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45" name="Freeform 1073"/>
            <p:cNvSpPr>
              <a:spLocks/>
            </p:cNvSpPr>
            <p:nvPr/>
          </p:nvSpPr>
          <p:spPr bwMode="auto">
            <a:xfrm>
              <a:off x="8863013" y="-1776413"/>
              <a:ext cx="571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36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</p:grpSp>
      <p:sp>
        <p:nvSpPr>
          <p:cNvPr id="547" name="Rektangel 565"/>
          <p:cNvSpPr>
            <a:spLocks noChangeArrowheads="1"/>
          </p:cNvSpPr>
          <p:nvPr/>
        </p:nvSpPr>
        <p:spPr bwMode="auto">
          <a:xfrm>
            <a:off x="4908550" y="4214813"/>
            <a:ext cx="2092325" cy="428625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100000">
                <a:srgbClr val="F3F3F3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 pitchFamily="34" charset="0"/>
              <a:ea typeface="华文细黑" pitchFamily="2" charset="-122"/>
            </a:endParaRPr>
          </a:p>
        </p:txBody>
      </p:sp>
      <p:sp>
        <p:nvSpPr>
          <p:cNvPr id="13340" name="Rektangel 765"/>
          <p:cNvSpPr>
            <a:spLocks noChangeArrowheads="1"/>
          </p:cNvSpPr>
          <p:nvPr/>
        </p:nvSpPr>
        <p:spPr bwMode="auto">
          <a:xfrm>
            <a:off x="4857752" y="4181483"/>
            <a:ext cx="2266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altLang="zh-CN" sz="2400" noProof="1">
                <a:solidFill>
                  <a:srgbClr val="080808"/>
                </a:solidFill>
                <a:latin typeface="Calibri" pitchFamily="34" charset="0"/>
                <a:ea typeface="华文细黑" pitchFamily="2" charset="-122"/>
              </a:rPr>
              <a:t>TO92/SOT23-3</a:t>
            </a:r>
          </a:p>
        </p:txBody>
      </p:sp>
      <p:grpSp>
        <p:nvGrpSpPr>
          <p:cNvPr id="549" name="Gruppe 122"/>
          <p:cNvGrpSpPr/>
          <p:nvPr/>
        </p:nvGrpSpPr>
        <p:grpSpPr>
          <a:xfrm>
            <a:off x="4922398" y="4652173"/>
            <a:ext cx="2078494" cy="1406819"/>
            <a:chOff x="8164513" y="-4049713"/>
            <a:chExt cx="2657475" cy="2368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50" name="Freeform 1013"/>
            <p:cNvSpPr>
              <a:spLocks noEditPoints="1"/>
            </p:cNvSpPr>
            <p:nvPr/>
          </p:nvSpPr>
          <p:spPr bwMode="auto">
            <a:xfrm>
              <a:off x="8164513" y="-4049713"/>
              <a:ext cx="2657475" cy="2368550"/>
            </a:xfrm>
            <a:custGeom>
              <a:avLst/>
              <a:gdLst/>
              <a:ahLst/>
              <a:cxnLst>
                <a:cxn ang="0">
                  <a:pos x="1504" y="96"/>
                </a:cxn>
                <a:cxn ang="0">
                  <a:pos x="1574" y="76"/>
                </a:cxn>
                <a:cxn ang="0">
                  <a:pos x="1582" y="192"/>
                </a:cxn>
                <a:cxn ang="0">
                  <a:pos x="1506" y="186"/>
                </a:cxn>
                <a:cxn ang="0">
                  <a:pos x="1316" y="76"/>
                </a:cxn>
                <a:cxn ang="0">
                  <a:pos x="1388" y="96"/>
                </a:cxn>
                <a:cxn ang="0">
                  <a:pos x="1324" y="198"/>
                </a:cxn>
                <a:cxn ang="0">
                  <a:pos x="1102" y="96"/>
                </a:cxn>
                <a:cxn ang="0">
                  <a:pos x="1166" y="74"/>
                </a:cxn>
                <a:cxn ang="0">
                  <a:pos x="1186" y="186"/>
                </a:cxn>
                <a:cxn ang="0">
                  <a:pos x="1108" y="192"/>
                </a:cxn>
                <a:cxn ang="0">
                  <a:pos x="908" y="82"/>
                </a:cxn>
                <a:cxn ang="0">
                  <a:pos x="984" y="88"/>
                </a:cxn>
                <a:cxn ang="0">
                  <a:pos x="966" y="198"/>
                </a:cxn>
                <a:cxn ang="0">
                  <a:pos x="902" y="96"/>
                </a:cxn>
                <a:cxn ang="0">
                  <a:pos x="764" y="74"/>
                </a:cxn>
                <a:cxn ang="0">
                  <a:pos x="786" y="176"/>
                </a:cxn>
                <a:cxn ang="0">
                  <a:pos x="714" y="196"/>
                </a:cxn>
                <a:cxn ang="0">
                  <a:pos x="502" y="88"/>
                </a:cxn>
                <a:cxn ang="0">
                  <a:pos x="580" y="82"/>
                </a:cxn>
                <a:cxn ang="0">
                  <a:pos x="572" y="196"/>
                </a:cxn>
                <a:cxn ang="0">
                  <a:pos x="500" y="176"/>
                </a:cxn>
                <a:cxn ang="0">
                  <a:pos x="322" y="74"/>
                </a:cxn>
                <a:cxn ang="0">
                  <a:pos x="386" y="176"/>
                </a:cxn>
                <a:cxn ang="0">
                  <a:pos x="322" y="198"/>
                </a:cxn>
                <a:cxn ang="0">
                  <a:pos x="100" y="96"/>
                </a:cxn>
                <a:cxn ang="0">
                  <a:pos x="172" y="76"/>
                </a:cxn>
                <a:cxn ang="0">
                  <a:pos x="178" y="192"/>
                </a:cxn>
                <a:cxn ang="0">
                  <a:pos x="102" y="186"/>
                </a:cxn>
                <a:cxn ang="0">
                  <a:pos x="172" y="1402"/>
                </a:cxn>
                <a:cxn ang="0">
                  <a:pos x="100" y="1382"/>
                </a:cxn>
                <a:cxn ang="0">
                  <a:pos x="164" y="1280"/>
                </a:cxn>
                <a:cxn ang="0">
                  <a:pos x="386" y="1382"/>
                </a:cxn>
                <a:cxn ang="0">
                  <a:pos x="322" y="1404"/>
                </a:cxn>
                <a:cxn ang="0">
                  <a:pos x="302" y="1292"/>
                </a:cxn>
                <a:cxn ang="0">
                  <a:pos x="378" y="1286"/>
                </a:cxn>
                <a:cxn ang="0">
                  <a:pos x="580" y="1396"/>
                </a:cxn>
                <a:cxn ang="0">
                  <a:pos x="502" y="1390"/>
                </a:cxn>
                <a:cxn ang="0">
                  <a:pos x="522" y="1280"/>
                </a:cxn>
                <a:cxn ang="0">
                  <a:pos x="586" y="1382"/>
                </a:cxn>
                <a:cxn ang="0">
                  <a:pos x="724" y="1404"/>
                </a:cxn>
                <a:cxn ang="0">
                  <a:pos x="702" y="1302"/>
                </a:cxn>
                <a:cxn ang="0">
                  <a:pos x="772" y="1282"/>
                </a:cxn>
                <a:cxn ang="0">
                  <a:pos x="984" y="1390"/>
                </a:cxn>
                <a:cxn ang="0">
                  <a:pos x="908" y="1396"/>
                </a:cxn>
                <a:cxn ang="0">
                  <a:pos x="916" y="1282"/>
                </a:cxn>
                <a:cxn ang="0">
                  <a:pos x="986" y="1302"/>
                </a:cxn>
                <a:cxn ang="0">
                  <a:pos x="1166" y="1404"/>
                </a:cxn>
                <a:cxn ang="0">
                  <a:pos x="1102" y="1302"/>
                </a:cxn>
                <a:cxn ang="0">
                  <a:pos x="1166" y="1280"/>
                </a:cxn>
                <a:cxn ang="0">
                  <a:pos x="1388" y="1382"/>
                </a:cxn>
                <a:cxn ang="0">
                  <a:pos x="1316" y="1402"/>
                </a:cxn>
                <a:cxn ang="0">
                  <a:pos x="1310" y="1286"/>
                </a:cxn>
                <a:cxn ang="0">
                  <a:pos x="1386" y="1292"/>
                </a:cxn>
                <a:cxn ang="0">
                  <a:pos x="1574" y="1402"/>
                </a:cxn>
                <a:cxn ang="0">
                  <a:pos x="1504" y="1382"/>
                </a:cxn>
                <a:cxn ang="0">
                  <a:pos x="1566" y="1280"/>
                </a:cxn>
                <a:cxn ang="0">
                  <a:pos x="1600" y="1246"/>
                </a:cxn>
                <a:cxn ang="0">
                  <a:pos x="84" y="1268"/>
                </a:cxn>
                <a:cxn ang="0">
                  <a:pos x="74" y="234"/>
                </a:cxn>
                <a:cxn ang="0">
                  <a:pos x="84" y="224"/>
                </a:cxn>
                <a:cxn ang="0">
                  <a:pos x="1600" y="234"/>
                </a:cxn>
              </a:cxnLst>
              <a:rect l="0" t="0" r="r" b="b"/>
              <a:pathLst>
                <a:path w="1674" h="1492">
                  <a:moveTo>
                    <a:pt x="0" y="0"/>
                  </a:moveTo>
                  <a:lnTo>
                    <a:pt x="0" y="1492"/>
                  </a:lnTo>
                  <a:lnTo>
                    <a:pt x="1674" y="1492"/>
                  </a:lnTo>
                  <a:lnTo>
                    <a:pt x="1674" y="0"/>
                  </a:lnTo>
                  <a:lnTo>
                    <a:pt x="0" y="0"/>
                  </a:lnTo>
                  <a:close/>
                  <a:moveTo>
                    <a:pt x="1504" y="96"/>
                  </a:moveTo>
                  <a:lnTo>
                    <a:pt x="1504" y="96"/>
                  </a:lnTo>
                  <a:lnTo>
                    <a:pt x="1506" y="88"/>
                  </a:lnTo>
                  <a:lnTo>
                    <a:pt x="1510" y="82"/>
                  </a:lnTo>
                  <a:lnTo>
                    <a:pt x="1516" y="76"/>
                  </a:lnTo>
                  <a:lnTo>
                    <a:pt x="1526" y="74"/>
                  </a:lnTo>
                  <a:lnTo>
                    <a:pt x="1566" y="74"/>
                  </a:lnTo>
                  <a:lnTo>
                    <a:pt x="1566" y="74"/>
                  </a:lnTo>
                  <a:lnTo>
                    <a:pt x="1574" y="76"/>
                  </a:lnTo>
                  <a:lnTo>
                    <a:pt x="1582" y="82"/>
                  </a:lnTo>
                  <a:lnTo>
                    <a:pt x="1586" y="88"/>
                  </a:lnTo>
                  <a:lnTo>
                    <a:pt x="1588" y="96"/>
                  </a:lnTo>
                  <a:lnTo>
                    <a:pt x="1588" y="176"/>
                  </a:lnTo>
                  <a:lnTo>
                    <a:pt x="1588" y="176"/>
                  </a:lnTo>
                  <a:lnTo>
                    <a:pt x="1586" y="186"/>
                  </a:lnTo>
                  <a:lnTo>
                    <a:pt x="1582" y="192"/>
                  </a:lnTo>
                  <a:lnTo>
                    <a:pt x="1574" y="196"/>
                  </a:lnTo>
                  <a:lnTo>
                    <a:pt x="1566" y="198"/>
                  </a:lnTo>
                  <a:lnTo>
                    <a:pt x="1526" y="198"/>
                  </a:lnTo>
                  <a:lnTo>
                    <a:pt x="1526" y="198"/>
                  </a:lnTo>
                  <a:lnTo>
                    <a:pt x="1516" y="196"/>
                  </a:lnTo>
                  <a:lnTo>
                    <a:pt x="1510" y="192"/>
                  </a:lnTo>
                  <a:lnTo>
                    <a:pt x="1506" y="186"/>
                  </a:lnTo>
                  <a:lnTo>
                    <a:pt x="1504" y="176"/>
                  </a:lnTo>
                  <a:lnTo>
                    <a:pt x="1504" y="96"/>
                  </a:lnTo>
                  <a:close/>
                  <a:moveTo>
                    <a:pt x="1302" y="96"/>
                  </a:moveTo>
                  <a:lnTo>
                    <a:pt x="1302" y="96"/>
                  </a:lnTo>
                  <a:lnTo>
                    <a:pt x="1304" y="88"/>
                  </a:lnTo>
                  <a:lnTo>
                    <a:pt x="1310" y="82"/>
                  </a:lnTo>
                  <a:lnTo>
                    <a:pt x="1316" y="76"/>
                  </a:lnTo>
                  <a:lnTo>
                    <a:pt x="1324" y="74"/>
                  </a:lnTo>
                  <a:lnTo>
                    <a:pt x="1366" y="74"/>
                  </a:lnTo>
                  <a:lnTo>
                    <a:pt x="1366" y="74"/>
                  </a:lnTo>
                  <a:lnTo>
                    <a:pt x="1374" y="76"/>
                  </a:lnTo>
                  <a:lnTo>
                    <a:pt x="1382" y="82"/>
                  </a:lnTo>
                  <a:lnTo>
                    <a:pt x="1386" y="88"/>
                  </a:lnTo>
                  <a:lnTo>
                    <a:pt x="1388" y="96"/>
                  </a:lnTo>
                  <a:lnTo>
                    <a:pt x="1388" y="176"/>
                  </a:lnTo>
                  <a:lnTo>
                    <a:pt x="1388" y="176"/>
                  </a:lnTo>
                  <a:lnTo>
                    <a:pt x="1386" y="186"/>
                  </a:lnTo>
                  <a:lnTo>
                    <a:pt x="1382" y="192"/>
                  </a:lnTo>
                  <a:lnTo>
                    <a:pt x="1374" y="196"/>
                  </a:lnTo>
                  <a:lnTo>
                    <a:pt x="1366" y="198"/>
                  </a:lnTo>
                  <a:lnTo>
                    <a:pt x="1324" y="198"/>
                  </a:lnTo>
                  <a:lnTo>
                    <a:pt x="1324" y="198"/>
                  </a:lnTo>
                  <a:lnTo>
                    <a:pt x="1316" y="196"/>
                  </a:lnTo>
                  <a:lnTo>
                    <a:pt x="1310" y="192"/>
                  </a:lnTo>
                  <a:lnTo>
                    <a:pt x="1304" y="186"/>
                  </a:lnTo>
                  <a:lnTo>
                    <a:pt x="1302" y="176"/>
                  </a:lnTo>
                  <a:lnTo>
                    <a:pt x="1302" y="96"/>
                  </a:lnTo>
                  <a:close/>
                  <a:moveTo>
                    <a:pt x="1102" y="96"/>
                  </a:moveTo>
                  <a:lnTo>
                    <a:pt x="1102" y="96"/>
                  </a:lnTo>
                  <a:lnTo>
                    <a:pt x="1104" y="88"/>
                  </a:lnTo>
                  <a:lnTo>
                    <a:pt x="1108" y="82"/>
                  </a:lnTo>
                  <a:lnTo>
                    <a:pt x="1116" y="76"/>
                  </a:lnTo>
                  <a:lnTo>
                    <a:pt x="1124" y="74"/>
                  </a:lnTo>
                  <a:lnTo>
                    <a:pt x="1166" y="74"/>
                  </a:lnTo>
                  <a:lnTo>
                    <a:pt x="1166" y="74"/>
                  </a:lnTo>
                  <a:lnTo>
                    <a:pt x="1174" y="76"/>
                  </a:lnTo>
                  <a:lnTo>
                    <a:pt x="1180" y="82"/>
                  </a:lnTo>
                  <a:lnTo>
                    <a:pt x="1186" y="88"/>
                  </a:lnTo>
                  <a:lnTo>
                    <a:pt x="1188" y="96"/>
                  </a:lnTo>
                  <a:lnTo>
                    <a:pt x="1188" y="176"/>
                  </a:lnTo>
                  <a:lnTo>
                    <a:pt x="1188" y="176"/>
                  </a:lnTo>
                  <a:lnTo>
                    <a:pt x="1186" y="186"/>
                  </a:lnTo>
                  <a:lnTo>
                    <a:pt x="1180" y="192"/>
                  </a:lnTo>
                  <a:lnTo>
                    <a:pt x="1174" y="196"/>
                  </a:lnTo>
                  <a:lnTo>
                    <a:pt x="1166" y="198"/>
                  </a:lnTo>
                  <a:lnTo>
                    <a:pt x="1124" y="198"/>
                  </a:lnTo>
                  <a:lnTo>
                    <a:pt x="1124" y="198"/>
                  </a:lnTo>
                  <a:lnTo>
                    <a:pt x="1116" y="196"/>
                  </a:lnTo>
                  <a:lnTo>
                    <a:pt x="1108" y="192"/>
                  </a:lnTo>
                  <a:lnTo>
                    <a:pt x="1104" y="186"/>
                  </a:lnTo>
                  <a:lnTo>
                    <a:pt x="1102" y="176"/>
                  </a:lnTo>
                  <a:lnTo>
                    <a:pt x="1102" y="96"/>
                  </a:lnTo>
                  <a:close/>
                  <a:moveTo>
                    <a:pt x="902" y="96"/>
                  </a:moveTo>
                  <a:lnTo>
                    <a:pt x="902" y="96"/>
                  </a:lnTo>
                  <a:lnTo>
                    <a:pt x="904" y="88"/>
                  </a:lnTo>
                  <a:lnTo>
                    <a:pt x="908" y="82"/>
                  </a:lnTo>
                  <a:lnTo>
                    <a:pt x="916" y="76"/>
                  </a:lnTo>
                  <a:lnTo>
                    <a:pt x="924" y="74"/>
                  </a:lnTo>
                  <a:lnTo>
                    <a:pt x="966" y="74"/>
                  </a:lnTo>
                  <a:lnTo>
                    <a:pt x="966" y="74"/>
                  </a:lnTo>
                  <a:lnTo>
                    <a:pt x="974" y="76"/>
                  </a:lnTo>
                  <a:lnTo>
                    <a:pt x="980" y="82"/>
                  </a:lnTo>
                  <a:lnTo>
                    <a:pt x="984" y="88"/>
                  </a:lnTo>
                  <a:lnTo>
                    <a:pt x="986" y="96"/>
                  </a:lnTo>
                  <a:lnTo>
                    <a:pt x="986" y="176"/>
                  </a:lnTo>
                  <a:lnTo>
                    <a:pt x="986" y="176"/>
                  </a:lnTo>
                  <a:lnTo>
                    <a:pt x="984" y="186"/>
                  </a:lnTo>
                  <a:lnTo>
                    <a:pt x="980" y="192"/>
                  </a:lnTo>
                  <a:lnTo>
                    <a:pt x="974" y="196"/>
                  </a:lnTo>
                  <a:lnTo>
                    <a:pt x="966" y="198"/>
                  </a:lnTo>
                  <a:lnTo>
                    <a:pt x="924" y="198"/>
                  </a:lnTo>
                  <a:lnTo>
                    <a:pt x="924" y="198"/>
                  </a:lnTo>
                  <a:lnTo>
                    <a:pt x="916" y="196"/>
                  </a:lnTo>
                  <a:lnTo>
                    <a:pt x="908" y="192"/>
                  </a:lnTo>
                  <a:lnTo>
                    <a:pt x="904" y="186"/>
                  </a:lnTo>
                  <a:lnTo>
                    <a:pt x="902" y="176"/>
                  </a:lnTo>
                  <a:lnTo>
                    <a:pt x="902" y="96"/>
                  </a:lnTo>
                  <a:close/>
                  <a:moveTo>
                    <a:pt x="702" y="96"/>
                  </a:moveTo>
                  <a:lnTo>
                    <a:pt x="702" y="96"/>
                  </a:lnTo>
                  <a:lnTo>
                    <a:pt x="704" y="88"/>
                  </a:lnTo>
                  <a:lnTo>
                    <a:pt x="708" y="82"/>
                  </a:lnTo>
                  <a:lnTo>
                    <a:pt x="714" y="76"/>
                  </a:lnTo>
                  <a:lnTo>
                    <a:pt x="724" y="74"/>
                  </a:lnTo>
                  <a:lnTo>
                    <a:pt x="764" y="74"/>
                  </a:lnTo>
                  <a:lnTo>
                    <a:pt x="764" y="74"/>
                  </a:lnTo>
                  <a:lnTo>
                    <a:pt x="772" y="76"/>
                  </a:lnTo>
                  <a:lnTo>
                    <a:pt x="780" y="82"/>
                  </a:lnTo>
                  <a:lnTo>
                    <a:pt x="784" y="88"/>
                  </a:lnTo>
                  <a:lnTo>
                    <a:pt x="786" y="96"/>
                  </a:lnTo>
                  <a:lnTo>
                    <a:pt x="786" y="176"/>
                  </a:lnTo>
                  <a:lnTo>
                    <a:pt x="786" y="176"/>
                  </a:lnTo>
                  <a:lnTo>
                    <a:pt x="784" y="186"/>
                  </a:lnTo>
                  <a:lnTo>
                    <a:pt x="780" y="192"/>
                  </a:lnTo>
                  <a:lnTo>
                    <a:pt x="772" y="196"/>
                  </a:lnTo>
                  <a:lnTo>
                    <a:pt x="764" y="198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14" y="196"/>
                  </a:lnTo>
                  <a:lnTo>
                    <a:pt x="708" y="192"/>
                  </a:lnTo>
                  <a:lnTo>
                    <a:pt x="704" y="186"/>
                  </a:lnTo>
                  <a:lnTo>
                    <a:pt x="702" y="176"/>
                  </a:lnTo>
                  <a:lnTo>
                    <a:pt x="702" y="96"/>
                  </a:lnTo>
                  <a:close/>
                  <a:moveTo>
                    <a:pt x="500" y="96"/>
                  </a:moveTo>
                  <a:lnTo>
                    <a:pt x="500" y="96"/>
                  </a:lnTo>
                  <a:lnTo>
                    <a:pt x="502" y="88"/>
                  </a:lnTo>
                  <a:lnTo>
                    <a:pt x="508" y="82"/>
                  </a:lnTo>
                  <a:lnTo>
                    <a:pt x="514" y="76"/>
                  </a:lnTo>
                  <a:lnTo>
                    <a:pt x="522" y="74"/>
                  </a:lnTo>
                  <a:lnTo>
                    <a:pt x="564" y="74"/>
                  </a:lnTo>
                  <a:lnTo>
                    <a:pt x="564" y="74"/>
                  </a:lnTo>
                  <a:lnTo>
                    <a:pt x="572" y="76"/>
                  </a:lnTo>
                  <a:lnTo>
                    <a:pt x="580" y="82"/>
                  </a:lnTo>
                  <a:lnTo>
                    <a:pt x="584" y="88"/>
                  </a:lnTo>
                  <a:lnTo>
                    <a:pt x="586" y="96"/>
                  </a:lnTo>
                  <a:lnTo>
                    <a:pt x="586" y="176"/>
                  </a:lnTo>
                  <a:lnTo>
                    <a:pt x="586" y="176"/>
                  </a:lnTo>
                  <a:lnTo>
                    <a:pt x="584" y="186"/>
                  </a:lnTo>
                  <a:lnTo>
                    <a:pt x="580" y="192"/>
                  </a:lnTo>
                  <a:lnTo>
                    <a:pt x="572" y="196"/>
                  </a:lnTo>
                  <a:lnTo>
                    <a:pt x="564" y="198"/>
                  </a:lnTo>
                  <a:lnTo>
                    <a:pt x="522" y="198"/>
                  </a:lnTo>
                  <a:lnTo>
                    <a:pt x="522" y="198"/>
                  </a:lnTo>
                  <a:lnTo>
                    <a:pt x="514" y="196"/>
                  </a:lnTo>
                  <a:lnTo>
                    <a:pt x="508" y="192"/>
                  </a:lnTo>
                  <a:lnTo>
                    <a:pt x="502" y="186"/>
                  </a:lnTo>
                  <a:lnTo>
                    <a:pt x="500" y="176"/>
                  </a:lnTo>
                  <a:lnTo>
                    <a:pt x="500" y="96"/>
                  </a:lnTo>
                  <a:close/>
                  <a:moveTo>
                    <a:pt x="300" y="96"/>
                  </a:moveTo>
                  <a:lnTo>
                    <a:pt x="300" y="96"/>
                  </a:lnTo>
                  <a:lnTo>
                    <a:pt x="302" y="88"/>
                  </a:lnTo>
                  <a:lnTo>
                    <a:pt x="306" y="82"/>
                  </a:lnTo>
                  <a:lnTo>
                    <a:pt x="314" y="76"/>
                  </a:lnTo>
                  <a:lnTo>
                    <a:pt x="322" y="74"/>
                  </a:lnTo>
                  <a:lnTo>
                    <a:pt x="364" y="74"/>
                  </a:lnTo>
                  <a:lnTo>
                    <a:pt x="364" y="74"/>
                  </a:lnTo>
                  <a:lnTo>
                    <a:pt x="372" y="76"/>
                  </a:lnTo>
                  <a:lnTo>
                    <a:pt x="378" y="82"/>
                  </a:lnTo>
                  <a:lnTo>
                    <a:pt x="384" y="88"/>
                  </a:lnTo>
                  <a:lnTo>
                    <a:pt x="386" y="96"/>
                  </a:lnTo>
                  <a:lnTo>
                    <a:pt x="386" y="176"/>
                  </a:lnTo>
                  <a:lnTo>
                    <a:pt x="386" y="176"/>
                  </a:lnTo>
                  <a:lnTo>
                    <a:pt x="384" y="186"/>
                  </a:lnTo>
                  <a:lnTo>
                    <a:pt x="378" y="192"/>
                  </a:lnTo>
                  <a:lnTo>
                    <a:pt x="372" y="196"/>
                  </a:lnTo>
                  <a:lnTo>
                    <a:pt x="364" y="198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14" y="196"/>
                  </a:lnTo>
                  <a:lnTo>
                    <a:pt x="306" y="192"/>
                  </a:lnTo>
                  <a:lnTo>
                    <a:pt x="302" y="186"/>
                  </a:lnTo>
                  <a:lnTo>
                    <a:pt x="300" y="176"/>
                  </a:lnTo>
                  <a:lnTo>
                    <a:pt x="300" y="96"/>
                  </a:lnTo>
                  <a:close/>
                  <a:moveTo>
                    <a:pt x="100" y="96"/>
                  </a:moveTo>
                  <a:lnTo>
                    <a:pt x="100" y="96"/>
                  </a:lnTo>
                  <a:lnTo>
                    <a:pt x="102" y="88"/>
                  </a:lnTo>
                  <a:lnTo>
                    <a:pt x="106" y="82"/>
                  </a:lnTo>
                  <a:lnTo>
                    <a:pt x="114" y="76"/>
                  </a:lnTo>
                  <a:lnTo>
                    <a:pt x="122" y="74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72" y="76"/>
                  </a:lnTo>
                  <a:lnTo>
                    <a:pt x="178" y="82"/>
                  </a:lnTo>
                  <a:lnTo>
                    <a:pt x="182" y="88"/>
                  </a:lnTo>
                  <a:lnTo>
                    <a:pt x="184" y="96"/>
                  </a:lnTo>
                  <a:lnTo>
                    <a:pt x="184" y="176"/>
                  </a:lnTo>
                  <a:lnTo>
                    <a:pt x="184" y="176"/>
                  </a:lnTo>
                  <a:lnTo>
                    <a:pt x="182" y="186"/>
                  </a:lnTo>
                  <a:lnTo>
                    <a:pt x="178" y="192"/>
                  </a:lnTo>
                  <a:lnTo>
                    <a:pt x="172" y="196"/>
                  </a:lnTo>
                  <a:lnTo>
                    <a:pt x="164" y="198"/>
                  </a:lnTo>
                  <a:lnTo>
                    <a:pt x="122" y="198"/>
                  </a:lnTo>
                  <a:lnTo>
                    <a:pt x="122" y="198"/>
                  </a:lnTo>
                  <a:lnTo>
                    <a:pt x="114" y="196"/>
                  </a:lnTo>
                  <a:lnTo>
                    <a:pt x="106" y="192"/>
                  </a:lnTo>
                  <a:lnTo>
                    <a:pt x="102" y="186"/>
                  </a:lnTo>
                  <a:lnTo>
                    <a:pt x="100" y="176"/>
                  </a:lnTo>
                  <a:lnTo>
                    <a:pt x="100" y="96"/>
                  </a:lnTo>
                  <a:close/>
                  <a:moveTo>
                    <a:pt x="184" y="1382"/>
                  </a:moveTo>
                  <a:lnTo>
                    <a:pt x="184" y="1382"/>
                  </a:lnTo>
                  <a:lnTo>
                    <a:pt x="182" y="1390"/>
                  </a:lnTo>
                  <a:lnTo>
                    <a:pt x="178" y="1396"/>
                  </a:lnTo>
                  <a:lnTo>
                    <a:pt x="172" y="1402"/>
                  </a:lnTo>
                  <a:lnTo>
                    <a:pt x="164" y="1404"/>
                  </a:lnTo>
                  <a:lnTo>
                    <a:pt x="122" y="1404"/>
                  </a:lnTo>
                  <a:lnTo>
                    <a:pt x="122" y="1404"/>
                  </a:lnTo>
                  <a:lnTo>
                    <a:pt x="114" y="1402"/>
                  </a:lnTo>
                  <a:lnTo>
                    <a:pt x="106" y="1396"/>
                  </a:lnTo>
                  <a:lnTo>
                    <a:pt x="102" y="1390"/>
                  </a:lnTo>
                  <a:lnTo>
                    <a:pt x="100" y="1382"/>
                  </a:lnTo>
                  <a:lnTo>
                    <a:pt x="100" y="1302"/>
                  </a:lnTo>
                  <a:lnTo>
                    <a:pt x="100" y="1302"/>
                  </a:lnTo>
                  <a:lnTo>
                    <a:pt x="102" y="1292"/>
                  </a:lnTo>
                  <a:lnTo>
                    <a:pt x="106" y="1286"/>
                  </a:lnTo>
                  <a:lnTo>
                    <a:pt x="114" y="1282"/>
                  </a:lnTo>
                  <a:lnTo>
                    <a:pt x="122" y="1280"/>
                  </a:lnTo>
                  <a:lnTo>
                    <a:pt x="164" y="1280"/>
                  </a:lnTo>
                  <a:lnTo>
                    <a:pt x="164" y="1280"/>
                  </a:lnTo>
                  <a:lnTo>
                    <a:pt x="172" y="1282"/>
                  </a:lnTo>
                  <a:lnTo>
                    <a:pt x="178" y="1286"/>
                  </a:lnTo>
                  <a:lnTo>
                    <a:pt x="182" y="1292"/>
                  </a:lnTo>
                  <a:lnTo>
                    <a:pt x="184" y="1302"/>
                  </a:lnTo>
                  <a:lnTo>
                    <a:pt x="184" y="1382"/>
                  </a:lnTo>
                  <a:close/>
                  <a:moveTo>
                    <a:pt x="386" y="1382"/>
                  </a:moveTo>
                  <a:lnTo>
                    <a:pt x="386" y="1382"/>
                  </a:lnTo>
                  <a:lnTo>
                    <a:pt x="384" y="1390"/>
                  </a:lnTo>
                  <a:lnTo>
                    <a:pt x="378" y="1396"/>
                  </a:lnTo>
                  <a:lnTo>
                    <a:pt x="372" y="1402"/>
                  </a:lnTo>
                  <a:lnTo>
                    <a:pt x="364" y="1404"/>
                  </a:lnTo>
                  <a:lnTo>
                    <a:pt x="322" y="1404"/>
                  </a:lnTo>
                  <a:lnTo>
                    <a:pt x="322" y="1404"/>
                  </a:lnTo>
                  <a:lnTo>
                    <a:pt x="314" y="1402"/>
                  </a:lnTo>
                  <a:lnTo>
                    <a:pt x="306" y="1396"/>
                  </a:lnTo>
                  <a:lnTo>
                    <a:pt x="302" y="1390"/>
                  </a:lnTo>
                  <a:lnTo>
                    <a:pt x="300" y="1382"/>
                  </a:lnTo>
                  <a:lnTo>
                    <a:pt x="300" y="1302"/>
                  </a:lnTo>
                  <a:lnTo>
                    <a:pt x="300" y="1302"/>
                  </a:lnTo>
                  <a:lnTo>
                    <a:pt x="302" y="1292"/>
                  </a:lnTo>
                  <a:lnTo>
                    <a:pt x="306" y="1286"/>
                  </a:lnTo>
                  <a:lnTo>
                    <a:pt x="314" y="1282"/>
                  </a:lnTo>
                  <a:lnTo>
                    <a:pt x="322" y="1280"/>
                  </a:lnTo>
                  <a:lnTo>
                    <a:pt x="364" y="1280"/>
                  </a:lnTo>
                  <a:lnTo>
                    <a:pt x="364" y="1280"/>
                  </a:lnTo>
                  <a:lnTo>
                    <a:pt x="372" y="1282"/>
                  </a:lnTo>
                  <a:lnTo>
                    <a:pt x="378" y="1286"/>
                  </a:lnTo>
                  <a:lnTo>
                    <a:pt x="384" y="1292"/>
                  </a:lnTo>
                  <a:lnTo>
                    <a:pt x="386" y="1302"/>
                  </a:lnTo>
                  <a:lnTo>
                    <a:pt x="386" y="1382"/>
                  </a:lnTo>
                  <a:close/>
                  <a:moveTo>
                    <a:pt x="586" y="1382"/>
                  </a:moveTo>
                  <a:lnTo>
                    <a:pt x="586" y="1382"/>
                  </a:lnTo>
                  <a:lnTo>
                    <a:pt x="584" y="1390"/>
                  </a:lnTo>
                  <a:lnTo>
                    <a:pt x="580" y="1396"/>
                  </a:lnTo>
                  <a:lnTo>
                    <a:pt x="572" y="1402"/>
                  </a:lnTo>
                  <a:lnTo>
                    <a:pt x="564" y="1404"/>
                  </a:lnTo>
                  <a:lnTo>
                    <a:pt x="522" y="1404"/>
                  </a:lnTo>
                  <a:lnTo>
                    <a:pt x="522" y="1404"/>
                  </a:lnTo>
                  <a:lnTo>
                    <a:pt x="514" y="1402"/>
                  </a:lnTo>
                  <a:lnTo>
                    <a:pt x="508" y="1396"/>
                  </a:lnTo>
                  <a:lnTo>
                    <a:pt x="502" y="1390"/>
                  </a:lnTo>
                  <a:lnTo>
                    <a:pt x="500" y="1382"/>
                  </a:lnTo>
                  <a:lnTo>
                    <a:pt x="500" y="1302"/>
                  </a:lnTo>
                  <a:lnTo>
                    <a:pt x="500" y="1302"/>
                  </a:lnTo>
                  <a:lnTo>
                    <a:pt x="502" y="1292"/>
                  </a:lnTo>
                  <a:lnTo>
                    <a:pt x="508" y="1286"/>
                  </a:lnTo>
                  <a:lnTo>
                    <a:pt x="514" y="1282"/>
                  </a:lnTo>
                  <a:lnTo>
                    <a:pt x="522" y="1280"/>
                  </a:lnTo>
                  <a:lnTo>
                    <a:pt x="564" y="1280"/>
                  </a:lnTo>
                  <a:lnTo>
                    <a:pt x="564" y="1280"/>
                  </a:lnTo>
                  <a:lnTo>
                    <a:pt x="572" y="1282"/>
                  </a:lnTo>
                  <a:lnTo>
                    <a:pt x="580" y="1286"/>
                  </a:lnTo>
                  <a:lnTo>
                    <a:pt x="584" y="1292"/>
                  </a:lnTo>
                  <a:lnTo>
                    <a:pt x="586" y="1302"/>
                  </a:lnTo>
                  <a:lnTo>
                    <a:pt x="586" y="1382"/>
                  </a:lnTo>
                  <a:close/>
                  <a:moveTo>
                    <a:pt x="786" y="1382"/>
                  </a:moveTo>
                  <a:lnTo>
                    <a:pt x="786" y="1382"/>
                  </a:lnTo>
                  <a:lnTo>
                    <a:pt x="784" y="1390"/>
                  </a:lnTo>
                  <a:lnTo>
                    <a:pt x="780" y="1396"/>
                  </a:lnTo>
                  <a:lnTo>
                    <a:pt x="772" y="1402"/>
                  </a:lnTo>
                  <a:lnTo>
                    <a:pt x="764" y="1404"/>
                  </a:lnTo>
                  <a:lnTo>
                    <a:pt x="724" y="1404"/>
                  </a:lnTo>
                  <a:lnTo>
                    <a:pt x="724" y="1404"/>
                  </a:lnTo>
                  <a:lnTo>
                    <a:pt x="714" y="1402"/>
                  </a:lnTo>
                  <a:lnTo>
                    <a:pt x="708" y="1396"/>
                  </a:lnTo>
                  <a:lnTo>
                    <a:pt x="704" y="1390"/>
                  </a:lnTo>
                  <a:lnTo>
                    <a:pt x="702" y="1382"/>
                  </a:lnTo>
                  <a:lnTo>
                    <a:pt x="702" y="1302"/>
                  </a:lnTo>
                  <a:lnTo>
                    <a:pt x="702" y="1302"/>
                  </a:lnTo>
                  <a:lnTo>
                    <a:pt x="704" y="1292"/>
                  </a:lnTo>
                  <a:lnTo>
                    <a:pt x="708" y="1286"/>
                  </a:lnTo>
                  <a:lnTo>
                    <a:pt x="714" y="1282"/>
                  </a:lnTo>
                  <a:lnTo>
                    <a:pt x="724" y="1280"/>
                  </a:lnTo>
                  <a:lnTo>
                    <a:pt x="764" y="1280"/>
                  </a:lnTo>
                  <a:lnTo>
                    <a:pt x="764" y="1280"/>
                  </a:lnTo>
                  <a:lnTo>
                    <a:pt x="772" y="1282"/>
                  </a:lnTo>
                  <a:lnTo>
                    <a:pt x="780" y="1286"/>
                  </a:lnTo>
                  <a:lnTo>
                    <a:pt x="784" y="1292"/>
                  </a:lnTo>
                  <a:lnTo>
                    <a:pt x="786" y="1302"/>
                  </a:lnTo>
                  <a:lnTo>
                    <a:pt x="786" y="1382"/>
                  </a:lnTo>
                  <a:close/>
                  <a:moveTo>
                    <a:pt x="986" y="1382"/>
                  </a:moveTo>
                  <a:lnTo>
                    <a:pt x="986" y="1382"/>
                  </a:lnTo>
                  <a:lnTo>
                    <a:pt x="984" y="1390"/>
                  </a:lnTo>
                  <a:lnTo>
                    <a:pt x="980" y="1396"/>
                  </a:lnTo>
                  <a:lnTo>
                    <a:pt x="974" y="1402"/>
                  </a:lnTo>
                  <a:lnTo>
                    <a:pt x="966" y="1404"/>
                  </a:lnTo>
                  <a:lnTo>
                    <a:pt x="924" y="1404"/>
                  </a:lnTo>
                  <a:lnTo>
                    <a:pt x="924" y="1404"/>
                  </a:lnTo>
                  <a:lnTo>
                    <a:pt x="916" y="1402"/>
                  </a:lnTo>
                  <a:lnTo>
                    <a:pt x="908" y="1396"/>
                  </a:lnTo>
                  <a:lnTo>
                    <a:pt x="904" y="1390"/>
                  </a:lnTo>
                  <a:lnTo>
                    <a:pt x="902" y="1382"/>
                  </a:lnTo>
                  <a:lnTo>
                    <a:pt x="902" y="1302"/>
                  </a:lnTo>
                  <a:lnTo>
                    <a:pt x="902" y="1302"/>
                  </a:lnTo>
                  <a:lnTo>
                    <a:pt x="904" y="1292"/>
                  </a:lnTo>
                  <a:lnTo>
                    <a:pt x="908" y="1286"/>
                  </a:lnTo>
                  <a:lnTo>
                    <a:pt x="916" y="1282"/>
                  </a:lnTo>
                  <a:lnTo>
                    <a:pt x="924" y="1280"/>
                  </a:lnTo>
                  <a:lnTo>
                    <a:pt x="966" y="1280"/>
                  </a:lnTo>
                  <a:lnTo>
                    <a:pt x="966" y="1280"/>
                  </a:lnTo>
                  <a:lnTo>
                    <a:pt x="974" y="1282"/>
                  </a:lnTo>
                  <a:lnTo>
                    <a:pt x="980" y="1286"/>
                  </a:lnTo>
                  <a:lnTo>
                    <a:pt x="984" y="1292"/>
                  </a:lnTo>
                  <a:lnTo>
                    <a:pt x="986" y="1302"/>
                  </a:lnTo>
                  <a:lnTo>
                    <a:pt x="986" y="1382"/>
                  </a:lnTo>
                  <a:close/>
                  <a:moveTo>
                    <a:pt x="1188" y="1382"/>
                  </a:moveTo>
                  <a:lnTo>
                    <a:pt x="1188" y="1382"/>
                  </a:lnTo>
                  <a:lnTo>
                    <a:pt x="1186" y="1390"/>
                  </a:lnTo>
                  <a:lnTo>
                    <a:pt x="1180" y="1396"/>
                  </a:lnTo>
                  <a:lnTo>
                    <a:pt x="1174" y="1402"/>
                  </a:lnTo>
                  <a:lnTo>
                    <a:pt x="1166" y="1404"/>
                  </a:lnTo>
                  <a:lnTo>
                    <a:pt x="1124" y="1404"/>
                  </a:lnTo>
                  <a:lnTo>
                    <a:pt x="1124" y="1404"/>
                  </a:lnTo>
                  <a:lnTo>
                    <a:pt x="1116" y="1402"/>
                  </a:lnTo>
                  <a:lnTo>
                    <a:pt x="1108" y="1396"/>
                  </a:lnTo>
                  <a:lnTo>
                    <a:pt x="1104" y="1390"/>
                  </a:lnTo>
                  <a:lnTo>
                    <a:pt x="1102" y="1382"/>
                  </a:lnTo>
                  <a:lnTo>
                    <a:pt x="1102" y="1302"/>
                  </a:lnTo>
                  <a:lnTo>
                    <a:pt x="1102" y="1302"/>
                  </a:lnTo>
                  <a:lnTo>
                    <a:pt x="1104" y="1292"/>
                  </a:lnTo>
                  <a:lnTo>
                    <a:pt x="1108" y="1286"/>
                  </a:lnTo>
                  <a:lnTo>
                    <a:pt x="1116" y="1282"/>
                  </a:lnTo>
                  <a:lnTo>
                    <a:pt x="1124" y="1280"/>
                  </a:lnTo>
                  <a:lnTo>
                    <a:pt x="1166" y="1280"/>
                  </a:lnTo>
                  <a:lnTo>
                    <a:pt x="1166" y="1280"/>
                  </a:lnTo>
                  <a:lnTo>
                    <a:pt x="1174" y="1282"/>
                  </a:lnTo>
                  <a:lnTo>
                    <a:pt x="1180" y="1286"/>
                  </a:lnTo>
                  <a:lnTo>
                    <a:pt x="1186" y="1292"/>
                  </a:lnTo>
                  <a:lnTo>
                    <a:pt x="1188" y="1302"/>
                  </a:lnTo>
                  <a:lnTo>
                    <a:pt x="1188" y="1382"/>
                  </a:lnTo>
                  <a:close/>
                  <a:moveTo>
                    <a:pt x="1388" y="1382"/>
                  </a:moveTo>
                  <a:lnTo>
                    <a:pt x="1388" y="1382"/>
                  </a:lnTo>
                  <a:lnTo>
                    <a:pt x="1386" y="1390"/>
                  </a:lnTo>
                  <a:lnTo>
                    <a:pt x="1382" y="1396"/>
                  </a:lnTo>
                  <a:lnTo>
                    <a:pt x="1374" y="1402"/>
                  </a:lnTo>
                  <a:lnTo>
                    <a:pt x="1366" y="1404"/>
                  </a:lnTo>
                  <a:lnTo>
                    <a:pt x="1324" y="1404"/>
                  </a:lnTo>
                  <a:lnTo>
                    <a:pt x="1324" y="1404"/>
                  </a:lnTo>
                  <a:lnTo>
                    <a:pt x="1316" y="1402"/>
                  </a:lnTo>
                  <a:lnTo>
                    <a:pt x="1310" y="1396"/>
                  </a:lnTo>
                  <a:lnTo>
                    <a:pt x="1304" y="1390"/>
                  </a:lnTo>
                  <a:lnTo>
                    <a:pt x="1302" y="1382"/>
                  </a:lnTo>
                  <a:lnTo>
                    <a:pt x="1302" y="1302"/>
                  </a:lnTo>
                  <a:lnTo>
                    <a:pt x="1302" y="1302"/>
                  </a:lnTo>
                  <a:lnTo>
                    <a:pt x="1304" y="1292"/>
                  </a:lnTo>
                  <a:lnTo>
                    <a:pt x="1310" y="1286"/>
                  </a:lnTo>
                  <a:lnTo>
                    <a:pt x="1316" y="1282"/>
                  </a:lnTo>
                  <a:lnTo>
                    <a:pt x="1324" y="1280"/>
                  </a:lnTo>
                  <a:lnTo>
                    <a:pt x="1366" y="1280"/>
                  </a:lnTo>
                  <a:lnTo>
                    <a:pt x="1366" y="1280"/>
                  </a:lnTo>
                  <a:lnTo>
                    <a:pt x="1374" y="1282"/>
                  </a:lnTo>
                  <a:lnTo>
                    <a:pt x="1382" y="1286"/>
                  </a:lnTo>
                  <a:lnTo>
                    <a:pt x="1386" y="1292"/>
                  </a:lnTo>
                  <a:lnTo>
                    <a:pt x="1388" y="1302"/>
                  </a:lnTo>
                  <a:lnTo>
                    <a:pt x="1388" y="1382"/>
                  </a:lnTo>
                  <a:close/>
                  <a:moveTo>
                    <a:pt x="1588" y="1382"/>
                  </a:moveTo>
                  <a:lnTo>
                    <a:pt x="1588" y="1382"/>
                  </a:lnTo>
                  <a:lnTo>
                    <a:pt x="1586" y="1390"/>
                  </a:lnTo>
                  <a:lnTo>
                    <a:pt x="1582" y="1396"/>
                  </a:lnTo>
                  <a:lnTo>
                    <a:pt x="1574" y="1402"/>
                  </a:lnTo>
                  <a:lnTo>
                    <a:pt x="1566" y="1404"/>
                  </a:lnTo>
                  <a:lnTo>
                    <a:pt x="1526" y="1404"/>
                  </a:lnTo>
                  <a:lnTo>
                    <a:pt x="1526" y="1404"/>
                  </a:lnTo>
                  <a:lnTo>
                    <a:pt x="1516" y="1402"/>
                  </a:lnTo>
                  <a:lnTo>
                    <a:pt x="1510" y="1396"/>
                  </a:lnTo>
                  <a:lnTo>
                    <a:pt x="1506" y="1390"/>
                  </a:lnTo>
                  <a:lnTo>
                    <a:pt x="1504" y="1382"/>
                  </a:lnTo>
                  <a:lnTo>
                    <a:pt x="1504" y="1302"/>
                  </a:lnTo>
                  <a:lnTo>
                    <a:pt x="1504" y="1302"/>
                  </a:lnTo>
                  <a:lnTo>
                    <a:pt x="1506" y="1292"/>
                  </a:lnTo>
                  <a:lnTo>
                    <a:pt x="1510" y="1286"/>
                  </a:lnTo>
                  <a:lnTo>
                    <a:pt x="1516" y="1282"/>
                  </a:lnTo>
                  <a:lnTo>
                    <a:pt x="1526" y="1280"/>
                  </a:lnTo>
                  <a:lnTo>
                    <a:pt x="1566" y="1280"/>
                  </a:lnTo>
                  <a:lnTo>
                    <a:pt x="1566" y="1280"/>
                  </a:lnTo>
                  <a:lnTo>
                    <a:pt x="1574" y="1282"/>
                  </a:lnTo>
                  <a:lnTo>
                    <a:pt x="1582" y="1286"/>
                  </a:lnTo>
                  <a:lnTo>
                    <a:pt x="1586" y="1292"/>
                  </a:lnTo>
                  <a:lnTo>
                    <a:pt x="1588" y="1302"/>
                  </a:lnTo>
                  <a:lnTo>
                    <a:pt x="1588" y="1382"/>
                  </a:lnTo>
                  <a:close/>
                  <a:moveTo>
                    <a:pt x="1600" y="1246"/>
                  </a:moveTo>
                  <a:lnTo>
                    <a:pt x="1600" y="1258"/>
                  </a:lnTo>
                  <a:lnTo>
                    <a:pt x="1600" y="1258"/>
                  </a:lnTo>
                  <a:lnTo>
                    <a:pt x="1598" y="1262"/>
                  </a:lnTo>
                  <a:lnTo>
                    <a:pt x="1596" y="1264"/>
                  </a:lnTo>
                  <a:lnTo>
                    <a:pt x="1594" y="1266"/>
                  </a:lnTo>
                  <a:lnTo>
                    <a:pt x="1590" y="1268"/>
                  </a:lnTo>
                  <a:lnTo>
                    <a:pt x="84" y="1268"/>
                  </a:lnTo>
                  <a:lnTo>
                    <a:pt x="84" y="1268"/>
                  </a:lnTo>
                  <a:lnTo>
                    <a:pt x="80" y="1266"/>
                  </a:lnTo>
                  <a:lnTo>
                    <a:pt x="78" y="1264"/>
                  </a:lnTo>
                  <a:lnTo>
                    <a:pt x="76" y="1262"/>
                  </a:lnTo>
                  <a:lnTo>
                    <a:pt x="74" y="1258"/>
                  </a:lnTo>
                  <a:lnTo>
                    <a:pt x="74" y="1246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6" y="230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80" y="226"/>
                  </a:lnTo>
                  <a:lnTo>
                    <a:pt x="84" y="224"/>
                  </a:lnTo>
                  <a:lnTo>
                    <a:pt x="1590" y="224"/>
                  </a:lnTo>
                  <a:lnTo>
                    <a:pt x="1590" y="224"/>
                  </a:lnTo>
                  <a:lnTo>
                    <a:pt x="1594" y="226"/>
                  </a:lnTo>
                  <a:lnTo>
                    <a:pt x="1596" y="228"/>
                  </a:lnTo>
                  <a:lnTo>
                    <a:pt x="1596" y="228"/>
                  </a:lnTo>
                  <a:lnTo>
                    <a:pt x="1598" y="230"/>
                  </a:lnTo>
                  <a:lnTo>
                    <a:pt x="1600" y="234"/>
                  </a:lnTo>
                  <a:lnTo>
                    <a:pt x="1600" y="234"/>
                  </a:lnTo>
                  <a:lnTo>
                    <a:pt x="1600" y="1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51" name="Freeform 1014"/>
            <p:cNvSpPr>
              <a:spLocks/>
            </p:cNvSpPr>
            <p:nvPr/>
          </p:nvSpPr>
          <p:spPr bwMode="auto">
            <a:xfrm>
              <a:off x="9155113" y="-1773238"/>
              <a:ext cx="12700" cy="190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8" y="12"/>
                </a:cxn>
                <a:cxn ang="0">
                  <a:pos x="4" y="0"/>
                </a:cxn>
                <a:cxn ang="0">
                  <a:pos x="0" y="12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lnTo>
                    <a:pt x="8" y="12"/>
                  </a:lnTo>
                  <a:lnTo>
                    <a:pt x="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52" name="Freeform 1015"/>
            <p:cNvSpPr>
              <a:spLocks/>
            </p:cNvSpPr>
            <p:nvPr/>
          </p:nvSpPr>
          <p:spPr bwMode="auto">
            <a:xfrm>
              <a:off x="9075738" y="-1738313"/>
              <a:ext cx="50800" cy="28575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32" y="8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4" y="16"/>
                </a:cxn>
              </a:cxnLst>
              <a:rect l="0" t="0" r="r" b="b"/>
              <a:pathLst>
                <a:path w="32" h="18">
                  <a:moveTo>
                    <a:pt x="4" y="16"/>
                  </a:moveTo>
                  <a:lnTo>
                    <a:pt x="32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53" name="Freeform 1016"/>
            <p:cNvSpPr>
              <a:spLocks/>
            </p:cNvSpPr>
            <p:nvPr/>
          </p:nvSpPr>
          <p:spPr bwMode="auto">
            <a:xfrm>
              <a:off x="9104313" y="-1782763"/>
              <a:ext cx="31750" cy="44450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4" y="20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20" y="28"/>
                </a:cxn>
                <a:cxn ang="0">
                  <a:pos x="2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4" y="20"/>
                </a:cxn>
                <a:cxn ang="0">
                  <a:pos x="14" y="20"/>
                </a:cxn>
              </a:cxnLst>
              <a:rect l="0" t="0" r="r" b="b"/>
              <a:pathLst>
                <a:path w="20" h="28">
                  <a:moveTo>
                    <a:pt x="14" y="20"/>
                  </a:moveTo>
                  <a:lnTo>
                    <a:pt x="14" y="2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54" name="Freeform 1017"/>
            <p:cNvSpPr>
              <a:spLocks noEditPoints="1"/>
            </p:cNvSpPr>
            <p:nvPr/>
          </p:nvSpPr>
          <p:spPr bwMode="auto">
            <a:xfrm>
              <a:off x="9139238" y="-1782763"/>
              <a:ext cx="44450" cy="444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28"/>
                </a:cxn>
                <a:cxn ang="0">
                  <a:pos x="6" y="28"/>
                </a:cxn>
                <a:cxn ang="0">
                  <a:pos x="8" y="22"/>
                </a:cxn>
                <a:cxn ang="0">
                  <a:pos x="18" y="22"/>
                </a:cxn>
                <a:cxn ang="0">
                  <a:pos x="22" y="28"/>
                </a:cxn>
                <a:cxn ang="0">
                  <a:pos x="28" y="28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18"/>
                </a:cxn>
                <a:cxn ang="0">
                  <a:pos x="14" y="6"/>
                </a:cxn>
                <a:cxn ang="0">
                  <a:pos x="18" y="18"/>
                </a:cxn>
                <a:cxn ang="0">
                  <a:pos x="10" y="18"/>
                </a:cxn>
              </a:cxnLst>
              <a:rect l="0" t="0" r="r" b="b"/>
              <a:pathLst>
                <a:path w="28" h="28">
                  <a:moveTo>
                    <a:pt x="10" y="0"/>
                  </a:moveTo>
                  <a:lnTo>
                    <a:pt x="0" y="28"/>
                  </a:lnTo>
                  <a:lnTo>
                    <a:pt x="6" y="28"/>
                  </a:lnTo>
                  <a:lnTo>
                    <a:pt x="8" y="22"/>
                  </a:lnTo>
                  <a:lnTo>
                    <a:pt x="18" y="22"/>
                  </a:lnTo>
                  <a:lnTo>
                    <a:pt x="22" y="28"/>
                  </a:lnTo>
                  <a:lnTo>
                    <a:pt x="28" y="28"/>
                  </a:lnTo>
                  <a:lnTo>
                    <a:pt x="16" y="0"/>
                  </a:lnTo>
                  <a:lnTo>
                    <a:pt x="10" y="0"/>
                  </a:lnTo>
                  <a:close/>
                  <a:moveTo>
                    <a:pt x="10" y="18"/>
                  </a:moveTo>
                  <a:lnTo>
                    <a:pt x="14" y="6"/>
                  </a:lnTo>
                  <a:lnTo>
                    <a:pt x="18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55" name="Freeform 1018"/>
            <p:cNvSpPr>
              <a:spLocks/>
            </p:cNvSpPr>
            <p:nvPr/>
          </p:nvSpPr>
          <p:spPr bwMode="auto">
            <a:xfrm>
              <a:off x="10679113" y="-1747838"/>
              <a:ext cx="82550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56" name="Freeform 1019"/>
            <p:cNvSpPr>
              <a:spLocks/>
            </p:cNvSpPr>
            <p:nvPr/>
          </p:nvSpPr>
          <p:spPr bwMode="auto">
            <a:xfrm>
              <a:off x="10742613" y="-1782763"/>
              <a:ext cx="31750" cy="47625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57" name="Freeform 1020"/>
            <p:cNvSpPr>
              <a:spLocks/>
            </p:cNvSpPr>
            <p:nvPr/>
          </p:nvSpPr>
          <p:spPr bwMode="auto">
            <a:xfrm>
              <a:off x="9917113" y="-1782763"/>
              <a:ext cx="38100" cy="69850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4" y="16"/>
                </a:cxn>
                <a:cxn ang="0">
                  <a:pos x="12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4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58" name="Freeform 1021"/>
            <p:cNvSpPr>
              <a:spLocks/>
            </p:cNvSpPr>
            <p:nvPr/>
          </p:nvSpPr>
          <p:spPr bwMode="auto">
            <a:xfrm>
              <a:off x="9237663" y="-1779588"/>
              <a:ext cx="92075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58" y="44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58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58" y="44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59" name="Freeform 1022"/>
            <p:cNvSpPr>
              <a:spLocks/>
            </p:cNvSpPr>
            <p:nvPr/>
          </p:nvSpPr>
          <p:spPr bwMode="auto">
            <a:xfrm>
              <a:off x="9348788" y="-1779588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60" name="Freeform 1023"/>
            <p:cNvSpPr>
              <a:spLocks/>
            </p:cNvSpPr>
            <p:nvPr/>
          </p:nvSpPr>
          <p:spPr bwMode="auto">
            <a:xfrm>
              <a:off x="9383713" y="-1779588"/>
              <a:ext cx="57150" cy="69850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4" y="2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4" y="2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61" name="Freeform 1024"/>
            <p:cNvSpPr>
              <a:spLocks/>
            </p:cNvSpPr>
            <p:nvPr/>
          </p:nvSpPr>
          <p:spPr bwMode="auto">
            <a:xfrm>
              <a:off x="9459913" y="-1779588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62" name="Freeform 1025"/>
            <p:cNvSpPr>
              <a:spLocks/>
            </p:cNvSpPr>
            <p:nvPr/>
          </p:nvSpPr>
          <p:spPr bwMode="auto">
            <a:xfrm>
              <a:off x="9513888" y="-1779588"/>
              <a:ext cx="76200" cy="69850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24"/>
                </a:cxn>
                <a:cxn ang="0">
                  <a:pos x="36" y="24"/>
                </a:cxn>
              </a:cxnLst>
              <a:rect l="0" t="0" r="r" b="b"/>
              <a:pathLst>
                <a:path w="48" h="44">
                  <a:moveTo>
                    <a:pt x="36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63" name="Freeform 1026"/>
            <p:cNvSpPr>
              <a:spLocks/>
            </p:cNvSpPr>
            <p:nvPr/>
          </p:nvSpPr>
          <p:spPr bwMode="auto">
            <a:xfrm>
              <a:off x="9494838" y="-1779588"/>
              <a:ext cx="19050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64" name="Freeform 1027"/>
            <p:cNvSpPr>
              <a:spLocks/>
            </p:cNvSpPr>
            <p:nvPr/>
          </p:nvSpPr>
          <p:spPr bwMode="auto">
            <a:xfrm>
              <a:off x="9605963" y="-1779588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65" name="Freeform 1028"/>
            <p:cNvSpPr>
              <a:spLocks/>
            </p:cNvSpPr>
            <p:nvPr/>
          </p:nvSpPr>
          <p:spPr bwMode="auto">
            <a:xfrm>
              <a:off x="9644063" y="-1779588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66" name="Freeform 1029"/>
            <p:cNvSpPr>
              <a:spLocks/>
            </p:cNvSpPr>
            <p:nvPr/>
          </p:nvSpPr>
          <p:spPr bwMode="auto">
            <a:xfrm>
              <a:off x="9682163" y="-1779588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67" name="Freeform 1030"/>
            <p:cNvSpPr>
              <a:spLocks/>
            </p:cNvSpPr>
            <p:nvPr/>
          </p:nvSpPr>
          <p:spPr bwMode="auto">
            <a:xfrm>
              <a:off x="9717088" y="-1779588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68" name="Freeform 1031"/>
            <p:cNvSpPr>
              <a:spLocks/>
            </p:cNvSpPr>
            <p:nvPr/>
          </p:nvSpPr>
          <p:spPr bwMode="auto">
            <a:xfrm>
              <a:off x="9755188" y="-1779588"/>
              <a:ext cx="57150" cy="6667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2" y="42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2" y="42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69" name="Freeform 1032"/>
            <p:cNvSpPr>
              <a:spLocks/>
            </p:cNvSpPr>
            <p:nvPr/>
          </p:nvSpPr>
          <p:spPr bwMode="auto">
            <a:xfrm>
              <a:off x="10063163" y="-1779588"/>
              <a:ext cx="952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70" name="Freeform 1033"/>
            <p:cNvSpPr>
              <a:spLocks/>
            </p:cNvSpPr>
            <p:nvPr/>
          </p:nvSpPr>
          <p:spPr bwMode="auto">
            <a:xfrm>
              <a:off x="10174288" y="-1779588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71" name="Freeform 1034"/>
            <p:cNvSpPr>
              <a:spLocks/>
            </p:cNvSpPr>
            <p:nvPr/>
          </p:nvSpPr>
          <p:spPr bwMode="auto">
            <a:xfrm>
              <a:off x="10212388" y="-1779588"/>
              <a:ext cx="57150" cy="69850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72" name="Freeform 1035"/>
            <p:cNvSpPr>
              <a:spLocks/>
            </p:cNvSpPr>
            <p:nvPr/>
          </p:nvSpPr>
          <p:spPr bwMode="auto">
            <a:xfrm>
              <a:off x="10285413" y="-1779588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73" name="Freeform 1036"/>
            <p:cNvSpPr>
              <a:spLocks/>
            </p:cNvSpPr>
            <p:nvPr/>
          </p:nvSpPr>
          <p:spPr bwMode="auto">
            <a:xfrm>
              <a:off x="10342563" y="-1779588"/>
              <a:ext cx="73025" cy="69850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74" name="Freeform 1037"/>
            <p:cNvSpPr>
              <a:spLocks/>
            </p:cNvSpPr>
            <p:nvPr/>
          </p:nvSpPr>
          <p:spPr bwMode="auto">
            <a:xfrm>
              <a:off x="10323513" y="-1779588"/>
              <a:ext cx="19050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75" name="Freeform 1038"/>
            <p:cNvSpPr>
              <a:spLocks/>
            </p:cNvSpPr>
            <p:nvPr/>
          </p:nvSpPr>
          <p:spPr bwMode="auto">
            <a:xfrm>
              <a:off x="10434638" y="-1779588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76" name="Freeform 1039"/>
            <p:cNvSpPr>
              <a:spLocks/>
            </p:cNvSpPr>
            <p:nvPr/>
          </p:nvSpPr>
          <p:spPr bwMode="auto">
            <a:xfrm>
              <a:off x="10469563" y="-1779588"/>
              <a:ext cx="22225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4" h="44">
                  <a:moveTo>
                    <a:pt x="0" y="44"/>
                  </a:move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77" name="Freeform 1040"/>
            <p:cNvSpPr>
              <a:spLocks/>
            </p:cNvSpPr>
            <p:nvPr/>
          </p:nvSpPr>
          <p:spPr bwMode="auto">
            <a:xfrm>
              <a:off x="10507663" y="-1779588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78" name="Freeform 1041"/>
            <p:cNvSpPr>
              <a:spLocks/>
            </p:cNvSpPr>
            <p:nvPr/>
          </p:nvSpPr>
          <p:spPr bwMode="auto">
            <a:xfrm>
              <a:off x="10545763" y="-1779588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79" name="Freeform 1042"/>
            <p:cNvSpPr>
              <a:spLocks/>
            </p:cNvSpPr>
            <p:nvPr/>
          </p:nvSpPr>
          <p:spPr bwMode="auto">
            <a:xfrm>
              <a:off x="10580688" y="-1779588"/>
              <a:ext cx="57150" cy="6667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4" y="42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4" y="42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80" name="Freeform 1043"/>
            <p:cNvSpPr>
              <a:spLocks/>
            </p:cNvSpPr>
            <p:nvPr/>
          </p:nvSpPr>
          <p:spPr bwMode="auto">
            <a:xfrm>
              <a:off x="10298113" y="-4021138"/>
              <a:ext cx="50800" cy="47625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6" y="24"/>
                </a:cxn>
                <a:cxn ang="0">
                  <a:pos x="10" y="24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16" y="30"/>
                </a:cxn>
                <a:cxn ang="0">
                  <a:pos x="24" y="28"/>
                </a:cxn>
                <a:cxn ang="0">
                  <a:pos x="30" y="26"/>
                </a:cxn>
                <a:cxn ang="0">
                  <a:pos x="32" y="20"/>
                </a:cxn>
                <a:cxn ang="0">
                  <a:pos x="30" y="16"/>
                </a:cxn>
                <a:cxn ang="0">
                  <a:pos x="26" y="12"/>
                </a:cxn>
                <a:cxn ang="0">
                  <a:pos x="18" y="10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6" y="4"/>
                </a:cxn>
                <a:cxn ang="0">
                  <a:pos x="20" y="6"/>
                </a:cxn>
                <a:cxn ang="0">
                  <a:pos x="22" y="8"/>
                </a:cxn>
                <a:cxn ang="0">
                  <a:pos x="32" y="8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4" y="14"/>
                </a:cxn>
                <a:cxn ang="0">
                  <a:pos x="14" y="16"/>
                </a:cxn>
                <a:cxn ang="0">
                  <a:pos x="20" y="18"/>
                </a:cxn>
                <a:cxn ang="0">
                  <a:pos x="24" y="18"/>
                </a:cxn>
                <a:cxn ang="0">
                  <a:pos x="24" y="20"/>
                </a:cxn>
                <a:cxn ang="0">
                  <a:pos x="22" y="24"/>
                </a:cxn>
              </a:cxnLst>
              <a:rect l="0" t="0" r="r" b="b"/>
              <a:pathLst>
                <a:path w="32" h="30">
                  <a:moveTo>
                    <a:pt x="22" y="24"/>
                  </a:moveTo>
                  <a:lnTo>
                    <a:pt x="22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10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81" name="Freeform 1044"/>
            <p:cNvSpPr>
              <a:spLocks/>
            </p:cNvSpPr>
            <p:nvPr/>
          </p:nvSpPr>
          <p:spPr bwMode="auto">
            <a:xfrm>
              <a:off x="9758363" y="-4021138"/>
              <a:ext cx="15875" cy="31750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82" name="Freeform 1045"/>
            <p:cNvSpPr>
              <a:spLocks/>
            </p:cNvSpPr>
            <p:nvPr/>
          </p:nvSpPr>
          <p:spPr bwMode="auto">
            <a:xfrm>
              <a:off x="10225088" y="-4014788"/>
              <a:ext cx="15875" cy="31750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4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0" h="20">
                  <a:moveTo>
                    <a:pt x="4" y="20"/>
                  </a:moveTo>
                  <a:lnTo>
                    <a:pt x="4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83" name="Freeform 1046"/>
            <p:cNvSpPr>
              <a:spLocks/>
            </p:cNvSpPr>
            <p:nvPr/>
          </p:nvSpPr>
          <p:spPr bwMode="auto">
            <a:xfrm>
              <a:off x="10177463" y="-4014788"/>
              <a:ext cx="15875" cy="31750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84" name="Freeform 1047"/>
            <p:cNvSpPr>
              <a:spLocks/>
            </p:cNvSpPr>
            <p:nvPr/>
          </p:nvSpPr>
          <p:spPr bwMode="auto">
            <a:xfrm>
              <a:off x="9434513" y="-4027488"/>
              <a:ext cx="41275" cy="69850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14" y="44"/>
                </a:cxn>
                <a:cxn ang="0">
                  <a:pos x="20" y="42"/>
                </a:cxn>
                <a:cxn ang="0">
                  <a:pos x="24" y="38"/>
                </a:cxn>
                <a:cxn ang="0">
                  <a:pos x="26" y="30"/>
                </a:cxn>
                <a:cxn ang="0">
                  <a:pos x="24" y="22"/>
                </a:cxn>
                <a:cxn ang="0">
                  <a:pos x="20" y="20"/>
                </a:cxn>
                <a:cxn ang="0">
                  <a:pos x="24" y="16"/>
                </a:cxn>
                <a:cxn ang="0">
                  <a:pos x="24" y="12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0" y="14"/>
                </a:cxn>
                <a:cxn ang="0">
                  <a:pos x="12" y="10"/>
                </a:cxn>
                <a:cxn ang="0">
                  <a:pos x="12" y="8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4"/>
                </a:cxn>
                <a:cxn ang="0">
                  <a:pos x="16" y="28"/>
                </a:cxn>
                <a:cxn ang="0">
                  <a:pos x="16" y="32"/>
                </a:cxn>
                <a:cxn ang="0">
                  <a:pos x="14" y="36"/>
                </a:cxn>
                <a:cxn ang="0">
                  <a:pos x="14" y="38"/>
                </a:cxn>
                <a:cxn ang="0">
                  <a:pos x="12" y="36"/>
                </a:cxn>
                <a:cxn ang="0">
                  <a:pos x="12" y="26"/>
                </a:cxn>
                <a:cxn ang="0">
                  <a:pos x="0" y="30"/>
                </a:cxn>
                <a:cxn ang="0">
                  <a:pos x="2" y="38"/>
                </a:cxn>
                <a:cxn ang="0">
                  <a:pos x="6" y="42"/>
                </a:cxn>
              </a:cxnLst>
              <a:rect l="0" t="0" r="r" b="b"/>
              <a:pathLst>
                <a:path w="26" h="44">
                  <a:moveTo>
                    <a:pt x="6" y="42"/>
                  </a:moveTo>
                  <a:lnTo>
                    <a:pt x="6" y="4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85" name="Freeform 1048"/>
            <p:cNvSpPr>
              <a:spLocks/>
            </p:cNvSpPr>
            <p:nvPr/>
          </p:nvSpPr>
          <p:spPr bwMode="auto">
            <a:xfrm>
              <a:off x="10117138" y="-4024313"/>
              <a:ext cx="28575" cy="47625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8" y="3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8"/>
                </a:cxn>
                <a:cxn ang="0">
                  <a:pos x="10" y="30"/>
                </a:cxn>
              </a:cxnLst>
              <a:rect l="0" t="0" r="r" b="b"/>
              <a:pathLst>
                <a:path w="18" h="30">
                  <a:moveTo>
                    <a:pt x="10" y="30"/>
                  </a:moveTo>
                  <a:lnTo>
                    <a:pt x="18" y="3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8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86" name="Freeform 1049"/>
            <p:cNvSpPr>
              <a:spLocks noEditPoints="1"/>
            </p:cNvSpPr>
            <p:nvPr/>
          </p:nvSpPr>
          <p:spPr bwMode="auto">
            <a:xfrm>
              <a:off x="10164763" y="-4024313"/>
              <a:ext cx="41275" cy="47625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6" y="22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87" name="Freeform 1050"/>
            <p:cNvSpPr>
              <a:spLocks noEditPoints="1"/>
            </p:cNvSpPr>
            <p:nvPr/>
          </p:nvSpPr>
          <p:spPr bwMode="auto">
            <a:xfrm>
              <a:off x="10212388" y="-4024313"/>
              <a:ext cx="41275" cy="47625"/>
            </a:xfrm>
            <a:custGeom>
              <a:avLst/>
              <a:gdLst/>
              <a:ahLst/>
              <a:cxnLst>
                <a:cxn ang="0">
                  <a:pos x="14" y="30"/>
                </a:cxn>
                <a:cxn ang="0">
                  <a:pos x="14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6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6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26" h="30">
                  <a:moveTo>
                    <a:pt x="14" y="30"/>
                  </a:moveTo>
                  <a:lnTo>
                    <a:pt x="14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6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4" y="30"/>
                  </a:lnTo>
                  <a:lnTo>
                    <a:pt x="14" y="30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88" name="Rectangle 1051"/>
            <p:cNvSpPr>
              <a:spLocks noChangeArrowheads="1"/>
            </p:cNvSpPr>
            <p:nvPr/>
          </p:nvSpPr>
          <p:spPr bwMode="auto">
            <a:xfrm>
              <a:off x="10263188" y="-3998913"/>
              <a:ext cx="25400" cy="95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89" name="Freeform 1052"/>
            <p:cNvSpPr>
              <a:spLocks/>
            </p:cNvSpPr>
            <p:nvPr/>
          </p:nvSpPr>
          <p:spPr bwMode="auto">
            <a:xfrm>
              <a:off x="8780463" y="-4024313"/>
              <a:ext cx="44450" cy="47625"/>
            </a:xfrm>
            <a:custGeom>
              <a:avLst/>
              <a:gdLst/>
              <a:ahLst/>
              <a:cxnLst>
                <a:cxn ang="0">
                  <a:pos x="28" y="24"/>
                </a:cxn>
                <a:cxn ang="0">
                  <a:pos x="8" y="24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8" y="30"/>
                </a:cxn>
                <a:cxn ang="0">
                  <a:pos x="28" y="24"/>
                </a:cxn>
              </a:cxnLst>
              <a:rect l="0" t="0" r="r" b="b"/>
              <a:pathLst>
                <a:path w="28" h="30">
                  <a:moveTo>
                    <a:pt x="28" y="24"/>
                  </a:move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90" name="Freeform 1053"/>
            <p:cNvSpPr>
              <a:spLocks/>
            </p:cNvSpPr>
            <p:nvPr/>
          </p:nvSpPr>
          <p:spPr bwMode="auto">
            <a:xfrm>
              <a:off x="8834438" y="-4024313"/>
              <a:ext cx="63500" cy="47625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6" y="30"/>
                </a:cxn>
                <a:cxn ang="0">
                  <a:pos x="24" y="30"/>
                </a:cxn>
                <a:cxn ang="0">
                  <a:pos x="32" y="6"/>
                </a:cxn>
                <a:cxn ang="0">
                  <a:pos x="32" y="30"/>
                </a:cxn>
                <a:cxn ang="0">
                  <a:pos x="40" y="30"/>
                </a:cxn>
                <a:cxn ang="0">
                  <a:pos x="40" y="0"/>
                </a:cxn>
                <a:cxn ang="0">
                  <a:pos x="26" y="0"/>
                </a:cxn>
                <a:cxn ang="0">
                  <a:pos x="20" y="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6"/>
                </a:cxn>
              </a:cxnLst>
              <a:rect l="0" t="0" r="r" b="b"/>
              <a:pathLst>
                <a:path w="40" h="30">
                  <a:moveTo>
                    <a:pt x="8" y="6"/>
                  </a:moveTo>
                  <a:lnTo>
                    <a:pt x="16" y="30"/>
                  </a:lnTo>
                  <a:lnTo>
                    <a:pt x="24" y="30"/>
                  </a:lnTo>
                  <a:lnTo>
                    <a:pt x="32" y="6"/>
                  </a:lnTo>
                  <a:lnTo>
                    <a:pt x="32" y="30"/>
                  </a:lnTo>
                  <a:lnTo>
                    <a:pt x="40" y="30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0" y="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91" name="Rectangle 1054"/>
            <p:cNvSpPr>
              <a:spLocks noChangeArrowheads="1"/>
            </p:cNvSpPr>
            <p:nvPr/>
          </p:nvSpPr>
          <p:spPr bwMode="auto">
            <a:xfrm>
              <a:off x="8755063" y="-4024313"/>
              <a:ext cx="12700" cy="476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92" name="Freeform 1055"/>
            <p:cNvSpPr>
              <a:spLocks/>
            </p:cNvSpPr>
            <p:nvPr/>
          </p:nvSpPr>
          <p:spPr bwMode="auto">
            <a:xfrm>
              <a:off x="8701088" y="-4024313"/>
              <a:ext cx="44450" cy="47625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6" y="16"/>
                </a:cxn>
                <a:cxn ang="0">
                  <a:pos x="26" y="12"/>
                </a:cxn>
                <a:cxn ang="0">
                  <a:pos x="8" y="12"/>
                </a:cxn>
                <a:cxn ang="0">
                  <a:pos x="8" y="4"/>
                </a:cxn>
                <a:cxn ang="0">
                  <a:pos x="28" y="4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16"/>
                </a:cxn>
              </a:cxnLst>
              <a:rect l="0" t="0" r="r" b="b"/>
              <a:pathLst>
                <a:path w="28" h="30">
                  <a:moveTo>
                    <a:pt x="8" y="16"/>
                  </a:moveTo>
                  <a:lnTo>
                    <a:pt x="26" y="16"/>
                  </a:lnTo>
                  <a:lnTo>
                    <a:pt x="26" y="12"/>
                  </a:lnTo>
                  <a:lnTo>
                    <a:pt x="8" y="12"/>
                  </a:lnTo>
                  <a:lnTo>
                    <a:pt x="8" y="4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93" name="Freeform 1056"/>
            <p:cNvSpPr>
              <a:spLocks/>
            </p:cNvSpPr>
            <p:nvPr/>
          </p:nvSpPr>
          <p:spPr bwMode="auto">
            <a:xfrm>
              <a:off x="9898063" y="-4030663"/>
              <a:ext cx="25400" cy="47625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6" y="3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30"/>
                </a:cxn>
              </a:cxnLst>
              <a:rect l="0" t="0" r="r" b="b"/>
              <a:pathLst>
                <a:path w="16" h="30">
                  <a:moveTo>
                    <a:pt x="10" y="30"/>
                  </a:moveTo>
                  <a:lnTo>
                    <a:pt x="16" y="3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1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94" name="Freeform 1057"/>
            <p:cNvSpPr>
              <a:spLocks noEditPoints="1"/>
            </p:cNvSpPr>
            <p:nvPr/>
          </p:nvSpPr>
          <p:spPr bwMode="auto">
            <a:xfrm>
              <a:off x="9745663" y="-4030663"/>
              <a:ext cx="41275" cy="47625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4"/>
                </a:cxn>
                <a:cxn ang="0">
                  <a:pos x="18" y="24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95" name="Freeform 1058"/>
            <p:cNvSpPr>
              <a:spLocks/>
            </p:cNvSpPr>
            <p:nvPr/>
          </p:nvSpPr>
          <p:spPr bwMode="auto">
            <a:xfrm>
              <a:off x="9844088" y="-4027488"/>
              <a:ext cx="44450" cy="44450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14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8" y="28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20" y="28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6" y="22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26" y="14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0" y="10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0" y="10"/>
                </a:cxn>
                <a:cxn ang="0">
                  <a:pos x="10" y="4"/>
                </a:cxn>
                <a:cxn ang="0">
                  <a:pos x="26" y="4"/>
                </a:cxn>
                <a:cxn ang="0">
                  <a:pos x="26" y="0"/>
                </a:cxn>
                <a:cxn ang="0">
                  <a:pos x="6" y="0"/>
                </a:cxn>
                <a:cxn ang="0">
                  <a:pos x="2" y="1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8" y="14"/>
                </a:cxn>
                <a:cxn ang="0">
                  <a:pos x="18" y="14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4" y="24"/>
                </a:cxn>
                <a:cxn ang="0">
                  <a:pos x="14" y="24"/>
                </a:cxn>
              </a:cxnLst>
              <a:rect l="0" t="0" r="r" b="b"/>
              <a:pathLst>
                <a:path w="28" h="28">
                  <a:moveTo>
                    <a:pt x="14" y="24"/>
                  </a:moveTo>
                  <a:lnTo>
                    <a:pt x="14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10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6" y="0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96" name="Freeform 1059"/>
            <p:cNvSpPr>
              <a:spLocks/>
            </p:cNvSpPr>
            <p:nvPr/>
          </p:nvSpPr>
          <p:spPr bwMode="auto">
            <a:xfrm>
              <a:off x="9793288" y="-4030663"/>
              <a:ext cx="41275" cy="47625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8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26" y="30"/>
                </a:cxn>
                <a:cxn ang="0">
                  <a:pos x="2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4" y="24"/>
                </a:cxn>
                <a:cxn ang="0">
                  <a:pos x="14" y="24"/>
                </a:cxn>
                <a:cxn ang="0">
                  <a:pos x="18" y="20"/>
                </a:cxn>
                <a:cxn ang="0">
                  <a:pos x="18" y="20"/>
                </a:cxn>
                <a:cxn ang="0">
                  <a:pos x="22" y="16"/>
                </a:cxn>
                <a:cxn ang="0">
                  <a:pos x="22" y="16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26" h="30">
                  <a:moveTo>
                    <a:pt x="12" y="18"/>
                  </a:moveTo>
                  <a:lnTo>
                    <a:pt x="12" y="18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97" name="Freeform 1060"/>
            <p:cNvSpPr>
              <a:spLocks/>
            </p:cNvSpPr>
            <p:nvPr/>
          </p:nvSpPr>
          <p:spPr bwMode="auto">
            <a:xfrm>
              <a:off x="8961438" y="-1744663"/>
              <a:ext cx="82550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98" name="Freeform 1061"/>
            <p:cNvSpPr>
              <a:spLocks/>
            </p:cNvSpPr>
            <p:nvPr/>
          </p:nvSpPr>
          <p:spPr bwMode="auto">
            <a:xfrm>
              <a:off x="9024938" y="-1779588"/>
              <a:ext cx="31750" cy="47625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599" name="Freeform 1062"/>
            <p:cNvSpPr>
              <a:spLocks/>
            </p:cNvSpPr>
            <p:nvPr/>
          </p:nvSpPr>
          <p:spPr bwMode="auto">
            <a:xfrm>
              <a:off x="8199438" y="-1779588"/>
              <a:ext cx="38100" cy="69850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12" y="18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2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2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600" name="Freeform 1063"/>
            <p:cNvSpPr>
              <a:spLocks/>
            </p:cNvSpPr>
            <p:nvPr/>
          </p:nvSpPr>
          <p:spPr bwMode="auto">
            <a:xfrm>
              <a:off x="8345488" y="-1776413"/>
              <a:ext cx="952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2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601" name="Freeform 1064"/>
            <p:cNvSpPr>
              <a:spLocks/>
            </p:cNvSpPr>
            <p:nvPr/>
          </p:nvSpPr>
          <p:spPr bwMode="auto">
            <a:xfrm>
              <a:off x="8456613" y="-1776413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602" name="Freeform 1065"/>
            <p:cNvSpPr>
              <a:spLocks/>
            </p:cNvSpPr>
            <p:nvPr/>
          </p:nvSpPr>
          <p:spPr bwMode="auto">
            <a:xfrm>
              <a:off x="8494713" y="-1776413"/>
              <a:ext cx="57150" cy="69850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2" y="0"/>
                </a:cxn>
                <a:cxn ang="0">
                  <a:pos x="22" y="24"/>
                </a:cxn>
              </a:cxnLst>
              <a:rect l="0" t="0" r="r" b="b"/>
              <a:pathLst>
                <a:path w="36" h="44">
                  <a:moveTo>
                    <a:pt x="22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2" y="0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603" name="Freeform 1066"/>
            <p:cNvSpPr>
              <a:spLocks/>
            </p:cNvSpPr>
            <p:nvPr/>
          </p:nvSpPr>
          <p:spPr bwMode="auto">
            <a:xfrm>
              <a:off x="8567738" y="-1776413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604" name="Freeform 1067"/>
            <p:cNvSpPr>
              <a:spLocks/>
            </p:cNvSpPr>
            <p:nvPr/>
          </p:nvSpPr>
          <p:spPr bwMode="auto">
            <a:xfrm>
              <a:off x="8624888" y="-1776413"/>
              <a:ext cx="73025" cy="69850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605" name="Freeform 1068"/>
            <p:cNvSpPr>
              <a:spLocks/>
            </p:cNvSpPr>
            <p:nvPr/>
          </p:nvSpPr>
          <p:spPr bwMode="auto">
            <a:xfrm>
              <a:off x="8605838" y="-1776413"/>
              <a:ext cx="19050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606" name="Freeform 1069"/>
            <p:cNvSpPr>
              <a:spLocks/>
            </p:cNvSpPr>
            <p:nvPr/>
          </p:nvSpPr>
          <p:spPr bwMode="auto">
            <a:xfrm>
              <a:off x="8716963" y="-1776413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607" name="Freeform 1070"/>
            <p:cNvSpPr>
              <a:spLocks/>
            </p:cNvSpPr>
            <p:nvPr/>
          </p:nvSpPr>
          <p:spPr bwMode="auto">
            <a:xfrm>
              <a:off x="8751888" y="-1776413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608" name="Freeform 1071"/>
            <p:cNvSpPr>
              <a:spLocks/>
            </p:cNvSpPr>
            <p:nvPr/>
          </p:nvSpPr>
          <p:spPr bwMode="auto">
            <a:xfrm>
              <a:off x="8789988" y="-1776413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609" name="Freeform 1072"/>
            <p:cNvSpPr>
              <a:spLocks/>
            </p:cNvSpPr>
            <p:nvPr/>
          </p:nvSpPr>
          <p:spPr bwMode="auto">
            <a:xfrm>
              <a:off x="8828088" y="-1776413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sp>
          <p:nvSpPr>
            <p:cNvPr id="610" name="Freeform 1073"/>
            <p:cNvSpPr>
              <a:spLocks/>
            </p:cNvSpPr>
            <p:nvPr/>
          </p:nvSpPr>
          <p:spPr bwMode="auto">
            <a:xfrm>
              <a:off x="8863013" y="-1776413"/>
              <a:ext cx="571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36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</p:grpSp>
      <p:sp>
        <p:nvSpPr>
          <p:cNvPr id="612" name="矩形 611"/>
          <p:cNvSpPr/>
          <p:nvPr/>
        </p:nvSpPr>
        <p:spPr>
          <a:xfrm>
            <a:off x="214313" y="285750"/>
            <a:ext cx="77152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+mj-ea"/>
                <a:ea typeface="+mj-ea"/>
              </a:rPr>
              <a:t>室内</a:t>
            </a:r>
            <a:r>
              <a:rPr lang="en-US" altLang="zh-CN" sz="2800" b="1" dirty="0">
                <a:latin typeface="+mj-ea"/>
                <a:ea typeface="+mj-ea"/>
              </a:rPr>
              <a:t>LED </a:t>
            </a:r>
            <a:r>
              <a:rPr lang="zh-CN" altLang="en-US" sz="2800" b="1" dirty="0">
                <a:latin typeface="+mj-ea"/>
                <a:ea typeface="+mj-ea"/>
              </a:rPr>
              <a:t>驱动发展</a:t>
            </a:r>
            <a:r>
              <a:rPr lang="en-US" altLang="zh-CN" sz="2800" b="1" dirty="0">
                <a:latin typeface="+mj-ea"/>
                <a:ea typeface="+mj-ea"/>
              </a:rPr>
              <a:t>---</a:t>
            </a:r>
            <a:r>
              <a:rPr lang="zh-CN" altLang="en-US" sz="2800" b="1" dirty="0">
                <a:latin typeface="+mj-ea"/>
                <a:ea typeface="+mj-ea"/>
              </a:rPr>
              <a:t>简约</a:t>
            </a:r>
          </a:p>
        </p:txBody>
      </p:sp>
      <p:pic>
        <p:nvPicPr>
          <p:cNvPr id="13343" name="Picture 8" descr="SF1530 DIP-8/SOT">
            <a:hlinkClick r:id="rId2" tooltip="SF1530 DIP-8/SOT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57162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4" name="Picture 10" descr="http://img1.windmsn.com/b/1/194/19418/19418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4929188"/>
            <a:ext cx="12223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5" name="Picture 12" descr="http://www.apx168.com/good/UploadPic/2010-6/20106111402970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4857750"/>
            <a:ext cx="100012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6" name="Picture 2" descr="http://img1.windmsn.com/a/0/9/978/97832.jpg"/>
          <p:cNvPicPr>
            <a:picLocks noChangeAspect="1" noChangeArrowheads="1"/>
          </p:cNvPicPr>
          <p:nvPr/>
        </p:nvPicPr>
        <p:blipFill>
          <a:blip r:embed="rId6"/>
          <a:srcRect l="12682" t="17442" r="34782" b="12790"/>
          <a:stretch>
            <a:fillRect/>
          </a:stretch>
        </p:blipFill>
        <p:spPr bwMode="auto">
          <a:xfrm>
            <a:off x="3769124" y="1571618"/>
            <a:ext cx="101719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6" name="灯片编号占位符 3"/>
          <p:cNvSpPr>
            <a:spLocks noGrp="1"/>
          </p:cNvSpPr>
          <p:nvPr>
            <p:ph type="sldNum" sz="quarter" idx="10"/>
          </p:nvPr>
        </p:nvSpPr>
        <p:spPr bwMode="auto">
          <a:xfrm>
            <a:off x="4367213" y="6492875"/>
            <a:ext cx="2133600" cy="222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91EFF26-810A-4F99-9B56-F94F9CE2246B}" type="slidenum">
              <a:rPr lang="zh-CN" altLang="en-US"/>
              <a:pPr/>
              <a:t>3</a:t>
            </a:fld>
            <a:endParaRPr lang="en-US" altLang="zh-CN" dirty="0"/>
          </a:p>
        </p:txBody>
      </p:sp>
      <p:pic>
        <p:nvPicPr>
          <p:cNvPr id="27650" name="Picture 2" descr="http://img.86yuanjian.com/201404/06/139676618383.jpg.s.jpg"/>
          <p:cNvPicPr>
            <a:picLocks noChangeAspect="1" noChangeArrowheads="1"/>
          </p:cNvPicPr>
          <p:nvPr/>
        </p:nvPicPr>
        <p:blipFill>
          <a:blip r:embed="rId7"/>
          <a:srcRect l="30000" t="34286" r="29284" b="27142"/>
          <a:stretch>
            <a:fillRect/>
          </a:stretch>
        </p:blipFill>
        <p:spPr bwMode="auto">
          <a:xfrm>
            <a:off x="6000760" y="5000636"/>
            <a:ext cx="785818" cy="744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 bwMode="auto">
          <a:xfrm>
            <a:off x="71438" y="285750"/>
            <a:ext cx="8215312" cy="582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2800" smtClean="0"/>
              <a:t>华润矽威低成本开关</a:t>
            </a:r>
            <a:r>
              <a:rPr lang="en-US" altLang="zh-CN" sz="2800" smtClean="0"/>
              <a:t>/</a:t>
            </a:r>
            <a:r>
              <a:rPr lang="zh-CN" altLang="en-US" sz="2800" smtClean="0"/>
              <a:t>线性</a:t>
            </a:r>
            <a:r>
              <a:rPr lang="en-US" altLang="zh-CN" sz="2800" smtClean="0"/>
              <a:t>LED</a:t>
            </a:r>
            <a:r>
              <a:rPr lang="zh-CN" altLang="en-US" sz="2800" smtClean="0"/>
              <a:t>驱动方案</a:t>
            </a:r>
          </a:p>
        </p:txBody>
      </p:sp>
      <p:sp>
        <p:nvSpPr>
          <p:cNvPr id="14338" name="灯片编号占位符 3"/>
          <p:cNvSpPr>
            <a:spLocks noGrp="1"/>
          </p:cNvSpPr>
          <p:nvPr>
            <p:ph type="sldNum" sz="quarter" idx="10"/>
          </p:nvPr>
        </p:nvSpPr>
        <p:spPr bwMode="auto">
          <a:xfrm>
            <a:off x="4560888" y="5921375"/>
            <a:ext cx="2133600" cy="222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B3354DA-3A97-4C4C-93F0-2E4687C629D0}" type="slidenum">
              <a:rPr lang="zh-CN" altLang="en-US"/>
              <a:pPr/>
              <a:t>4</a:t>
            </a:fld>
            <a:endParaRPr lang="en-US" altLang="zh-CN"/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2271713" y="2262188"/>
            <a:ext cx="1900237" cy="1158875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6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4191000" y="2197100"/>
            <a:ext cx="366713" cy="1231900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6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 flipH="1">
            <a:off x="4591050" y="2262188"/>
            <a:ext cx="1900238" cy="1158875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6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909763" y="1063625"/>
            <a:ext cx="1362075" cy="1322388"/>
            <a:chOff x="0" y="0"/>
            <a:chExt cx="414" cy="402"/>
          </a:xfrm>
        </p:grpSpPr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0" y="0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9900"/>
                </a:gs>
                <a:gs pos="100000">
                  <a:schemeClr val="folHlink"/>
                </a:gs>
              </a:gsLst>
              <a:lin ang="5400000" scaled="1"/>
            </a:gradFill>
            <a:ln w="25400" cmpd="sng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zh-CN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6" y="26"/>
              <a:ext cx="206" cy="201"/>
            </a:xfrm>
            <a:custGeom>
              <a:avLst/>
              <a:gdLst>
                <a:gd name="T0" fmla="*/ 0 w 596"/>
                <a:gd name="T1" fmla="*/ 0 h 598"/>
                <a:gd name="T2" fmla="*/ 596 w 596"/>
                <a:gd name="T3" fmla="*/ 598 h 598"/>
              </a:gdLst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T0" t="T1" r="T2" b="T3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B1DB99"/>
                </a:gs>
                <a:gs pos="50000">
                  <a:schemeClr val="accent1">
                    <a:alpha val="0"/>
                  </a:schemeClr>
                </a:gs>
                <a:gs pos="100000">
                  <a:srgbClr val="B1DB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000250" y="1438275"/>
            <a:ext cx="12430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管脚从</a:t>
            </a:r>
            <a:r>
              <a:rPr lang="en-US" altLang="zh-CN" b="1">
                <a:solidFill>
                  <a:srgbClr val="FFFF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8</a:t>
            </a:r>
            <a:r>
              <a:rPr lang="zh-CN" altLang="en-US" b="1">
                <a:solidFill>
                  <a:srgbClr val="FFFF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脚</a:t>
            </a:r>
            <a:endParaRPr lang="en-US" altLang="zh-CN" b="1">
              <a:solidFill>
                <a:srgbClr val="FFFFFF"/>
              </a:solidFill>
              <a:latin typeface="黑体" pitchFamily="49" charset="-122"/>
              <a:ea typeface="黑体" pitchFamily="49" charset="-122"/>
              <a:cs typeface="Arial" charset="0"/>
            </a:endParaRPr>
          </a:p>
          <a:p>
            <a:pPr algn="ctr"/>
            <a:r>
              <a:rPr lang="zh-CN" altLang="en-US" b="1">
                <a:solidFill>
                  <a:srgbClr val="FFFF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减至</a:t>
            </a:r>
            <a:r>
              <a:rPr lang="en-US" altLang="zh-CN" b="1">
                <a:solidFill>
                  <a:srgbClr val="FFFF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3</a:t>
            </a:r>
            <a:r>
              <a:rPr lang="zh-CN" altLang="en-US" b="1">
                <a:solidFill>
                  <a:srgbClr val="FFFF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脚 </a:t>
            </a:r>
            <a:endParaRPr lang="en-US" b="1">
              <a:solidFill>
                <a:srgbClr val="FFFFFF"/>
              </a:solidFill>
              <a:ea typeface="黑体" pitchFamily="49" charset="-122"/>
              <a:cs typeface="Arial" charset="0"/>
            </a:endParaRPr>
          </a:p>
        </p:txBody>
      </p: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3689350" y="1063625"/>
            <a:ext cx="1362075" cy="1322388"/>
            <a:chOff x="0" y="0"/>
            <a:chExt cx="414" cy="402"/>
          </a:xfrm>
        </p:grpSpPr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0" y="0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3300"/>
                </a:gs>
                <a:gs pos="100000">
                  <a:srgbClr val="FF0066"/>
                </a:gs>
              </a:gsLst>
              <a:lin ang="5400000" scaled="1"/>
            </a:gradFill>
            <a:ln w="25400" cmpd="sng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zh-CN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6" y="26"/>
              <a:ext cx="206" cy="201"/>
            </a:xfrm>
            <a:custGeom>
              <a:avLst/>
              <a:gdLst>
                <a:gd name="T0" fmla="*/ 0 w 596"/>
                <a:gd name="T1" fmla="*/ 0 h 598"/>
                <a:gd name="T2" fmla="*/ 596 w 596"/>
                <a:gd name="T3" fmla="*/ 598 h 598"/>
              </a:gdLst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T0" t="T1" r="T2" b="T3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F9B883"/>
                </a:gs>
                <a:gs pos="50000">
                  <a:schemeClr val="accent2">
                    <a:alpha val="0"/>
                  </a:schemeClr>
                </a:gs>
                <a:gs pos="100000">
                  <a:srgbClr val="F9B88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5476875" y="1073150"/>
            <a:ext cx="1362075" cy="1322388"/>
            <a:chOff x="0" y="0"/>
            <a:chExt cx="414" cy="402"/>
          </a:xfrm>
        </p:grpSpPr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0" y="0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996633"/>
                </a:gs>
                <a:gs pos="100000">
                  <a:srgbClr val="CCCC00"/>
                </a:gs>
              </a:gsLst>
              <a:lin ang="5400000" scaled="1"/>
            </a:gradFill>
            <a:ln w="25400" cmpd="sng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zh-CN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6" y="26"/>
              <a:ext cx="206" cy="201"/>
            </a:xfrm>
            <a:custGeom>
              <a:avLst/>
              <a:gdLst>
                <a:gd name="T0" fmla="*/ 0 w 596"/>
                <a:gd name="T1" fmla="*/ 0 h 598"/>
                <a:gd name="T2" fmla="*/ 596 w 596"/>
                <a:gd name="T3" fmla="*/ 598 h 598"/>
              </a:gdLst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T0" t="T1" r="T2" b="T3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AEC3EC"/>
                </a:gs>
                <a:gs pos="50000">
                  <a:schemeClr val="hlink">
                    <a:alpha val="0"/>
                  </a:schemeClr>
                </a:gs>
                <a:gs pos="100000">
                  <a:srgbClr val="AEC3E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5643563" y="1497013"/>
            <a:ext cx="1071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可选贴片工艺</a:t>
            </a:r>
            <a:endParaRPr lang="en-US" b="1">
              <a:solidFill>
                <a:srgbClr val="FFFFFF"/>
              </a:solidFill>
              <a:ea typeface="黑体" pitchFamily="49" charset="-122"/>
              <a:cs typeface="Arial" charset="0"/>
            </a:endParaRPr>
          </a:p>
        </p:txBody>
      </p: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765175" y="3349625"/>
            <a:ext cx="7021513" cy="1714500"/>
            <a:chOff x="0" y="140"/>
            <a:chExt cx="4423" cy="1080"/>
          </a:xfrm>
        </p:grpSpPr>
        <p:sp>
          <p:nvSpPr>
            <p:cNvPr id="14354" name="AutoShape 19"/>
            <p:cNvSpPr>
              <a:spLocks noChangeArrowheads="1"/>
            </p:cNvSpPr>
            <p:nvPr/>
          </p:nvSpPr>
          <p:spPr bwMode="auto">
            <a:xfrm>
              <a:off x="928" y="198"/>
              <a:ext cx="3495" cy="7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14355" name="Rectangle 20"/>
            <p:cNvSpPr>
              <a:spLocks noChangeArrowheads="1"/>
            </p:cNvSpPr>
            <p:nvPr/>
          </p:nvSpPr>
          <p:spPr bwMode="auto">
            <a:xfrm>
              <a:off x="1255" y="287"/>
              <a:ext cx="2961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Clr>
                  <a:srgbClr val="D7181F"/>
                </a:buClr>
                <a:buFont typeface="Wingdings" pitchFamily="2" charset="2"/>
                <a:buChar char="Ø"/>
              </a:pPr>
              <a:r>
                <a:rPr lang="en-US" altLang="zh-CN" sz="20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3 Pin </a:t>
              </a:r>
              <a:r>
                <a:rPr lang="zh-CN" altLang="en-US" sz="20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开关恒流</a:t>
              </a:r>
              <a:r>
                <a:rPr lang="en-US" altLang="zh-CN" sz="20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zh-CN" altLang="en-US" sz="20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降压</a:t>
              </a:r>
              <a:endParaRPr lang="en-US" altLang="zh-CN" sz="20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  <a:p>
              <a:pPr eaLnBrk="0" hangingPunct="0">
                <a:buClr>
                  <a:srgbClr val="D7181F"/>
                </a:buClr>
                <a:buFont typeface="Wingdings" pitchFamily="2" charset="2"/>
                <a:buChar char="Ø"/>
              </a:pPr>
              <a:r>
                <a:rPr lang="en-US" altLang="zh-CN" sz="20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TO-92/SOT-23-3/SOT89-3 </a:t>
              </a:r>
              <a:r>
                <a:rPr lang="zh-CN" altLang="en-US" sz="20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封装</a:t>
              </a:r>
              <a:endParaRPr lang="en-US" altLang="zh-CN" sz="20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  <a:p>
              <a:pPr eaLnBrk="0" hangingPunct="0">
                <a:buClr>
                  <a:srgbClr val="D7181F"/>
                </a:buClr>
                <a:buFont typeface="Wingdings" pitchFamily="2" charset="2"/>
                <a:buChar char="Ø"/>
              </a:pPr>
              <a:r>
                <a:rPr lang="en-US" altLang="zh-CN" sz="20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zh-CN" altLang="en-US" sz="20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周围仅</a:t>
              </a:r>
              <a:r>
                <a:rPr lang="en-US" altLang="zh-CN" sz="20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8 </a:t>
              </a:r>
              <a:r>
                <a:rPr lang="zh-CN" altLang="en-US" sz="20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元件</a:t>
              </a:r>
              <a:endParaRPr lang="en-US" sz="20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14356" name="Picture 21" descr="YG_circle0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40"/>
              <a:ext cx="108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7" name="Text Box 22"/>
            <p:cNvSpPr txBox="1">
              <a:spLocks noChangeArrowheads="1"/>
            </p:cNvSpPr>
            <p:nvPr/>
          </p:nvSpPr>
          <p:spPr bwMode="auto">
            <a:xfrm>
              <a:off x="90" y="518"/>
              <a:ext cx="103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 b="1">
                  <a:solidFill>
                    <a:srgbClr val="000000"/>
                  </a:solidFill>
                  <a:cs typeface="Arial" charset="0"/>
                </a:rPr>
                <a:t>PT4501/2/3</a:t>
              </a:r>
            </a:p>
          </p:txBody>
        </p:sp>
      </p:grp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3857625" y="1366838"/>
            <a:ext cx="1000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集成</a:t>
            </a:r>
            <a:r>
              <a:rPr lang="en-US" altLang="zh-CN" b="1">
                <a:solidFill>
                  <a:srgbClr val="FFFF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MOS</a:t>
            </a:r>
          </a:p>
          <a:p>
            <a:pPr algn="ctr"/>
            <a:r>
              <a:rPr lang="zh-CN" altLang="en-US" b="1">
                <a:solidFill>
                  <a:srgbClr val="FFFF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自供电</a:t>
            </a:r>
            <a:endParaRPr lang="en-US" altLang="zh-CN" b="1">
              <a:solidFill>
                <a:srgbClr val="FFFFFF"/>
              </a:solidFill>
              <a:latin typeface="黑体" pitchFamily="49" charset="-122"/>
              <a:ea typeface="黑体" pitchFamily="49" charset="-122"/>
              <a:cs typeface="Arial" charset="0"/>
            </a:endParaRPr>
          </a:p>
          <a:p>
            <a:pPr algn="ctr"/>
            <a:r>
              <a:rPr lang="zh-CN" altLang="en-US" b="1">
                <a:solidFill>
                  <a:srgbClr val="FFFFFF"/>
                </a:solidFill>
                <a:latin typeface="黑体" pitchFamily="49" charset="-122"/>
                <a:ea typeface="黑体" pitchFamily="49" charset="-122"/>
                <a:cs typeface="Arial" charset="0"/>
              </a:rPr>
              <a:t>自采样</a:t>
            </a:r>
            <a:endParaRPr lang="en-US" b="1">
              <a:solidFill>
                <a:srgbClr val="FFFFFF"/>
              </a:solidFill>
              <a:ea typeface="黑体" pitchFamily="49" charset="-122"/>
              <a:cs typeface="Arial" charset="0"/>
            </a:endParaRPr>
          </a:p>
        </p:txBody>
      </p:sp>
      <p:grpSp>
        <p:nvGrpSpPr>
          <p:cNvPr id="26" name="Group 20"/>
          <p:cNvGrpSpPr>
            <a:grpSpLocks/>
          </p:cNvGrpSpPr>
          <p:nvPr/>
        </p:nvGrpSpPr>
        <p:grpSpPr bwMode="auto">
          <a:xfrm>
            <a:off x="765175" y="4921250"/>
            <a:ext cx="7021513" cy="1722438"/>
            <a:chOff x="0" y="135"/>
            <a:chExt cx="4423" cy="1085"/>
          </a:xfrm>
        </p:grpSpPr>
        <p:sp>
          <p:nvSpPr>
            <p:cNvPr id="14350" name="AutoShape 19"/>
            <p:cNvSpPr>
              <a:spLocks noChangeArrowheads="1"/>
            </p:cNvSpPr>
            <p:nvPr/>
          </p:nvSpPr>
          <p:spPr bwMode="auto">
            <a:xfrm>
              <a:off x="928" y="198"/>
              <a:ext cx="3495" cy="7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14351" name="Rectangle 20"/>
            <p:cNvSpPr>
              <a:spLocks noChangeArrowheads="1"/>
            </p:cNvSpPr>
            <p:nvPr/>
          </p:nvSpPr>
          <p:spPr bwMode="auto">
            <a:xfrm>
              <a:off x="1255" y="287"/>
              <a:ext cx="2961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Clr>
                  <a:srgbClr val="D7181F"/>
                </a:buClr>
                <a:buFont typeface="Wingdings" pitchFamily="2" charset="2"/>
                <a:buChar char="Ø"/>
              </a:pPr>
              <a:r>
                <a:rPr lang="en-US" altLang="zh-CN" sz="20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3 Pin </a:t>
              </a:r>
              <a:r>
                <a:rPr lang="zh-CN" altLang="en-US" sz="20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线性 恒功率</a:t>
              </a:r>
              <a:endParaRPr lang="en-US" altLang="zh-CN" sz="20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  <a:p>
              <a:pPr eaLnBrk="0" hangingPunct="0">
                <a:buClr>
                  <a:srgbClr val="D7181F"/>
                </a:buClr>
                <a:buFont typeface="Wingdings" pitchFamily="2" charset="2"/>
                <a:buChar char="Ø"/>
              </a:pPr>
              <a:r>
                <a:rPr lang="en-US" altLang="zh-CN" sz="20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SOT-89-3/TO252 </a:t>
              </a:r>
              <a:r>
                <a:rPr lang="zh-CN" altLang="en-US" sz="20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封装</a:t>
              </a:r>
              <a:endParaRPr lang="en-US" altLang="zh-CN" sz="20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  <a:p>
              <a:pPr eaLnBrk="0" hangingPunct="0">
                <a:buClr>
                  <a:srgbClr val="D7181F"/>
                </a:buClr>
                <a:buFont typeface="Wingdings" pitchFamily="2" charset="2"/>
                <a:buChar char="Ø"/>
              </a:pPr>
              <a:r>
                <a:rPr lang="en-US" altLang="zh-CN" sz="20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zh-CN" altLang="en-US" sz="20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周围仅</a:t>
              </a:r>
              <a:r>
                <a:rPr lang="en-US" altLang="zh-CN" sz="20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3</a:t>
              </a:r>
              <a:r>
                <a:rPr lang="zh-CN" altLang="en-US" sz="20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元件（无电解，无插件）</a:t>
              </a:r>
              <a:endParaRPr lang="en-US" sz="20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29" name="Picture 21" descr="YG_circle001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0" y="135"/>
              <a:ext cx="1085" cy="1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3" name="Text Box 22"/>
            <p:cNvSpPr txBox="1">
              <a:spLocks noChangeArrowheads="1"/>
            </p:cNvSpPr>
            <p:nvPr/>
          </p:nvSpPr>
          <p:spPr bwMode="auto">
            <a:xfrm>
              <a:off x="58" y="558"/>
              <a:ext cx="103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 b="1">
                  <a:solidFill>
                    <a:srgbClr val="FF0000"/>
                  </a:solidFill>
                  <a:cs typeface="Arial" charset="0"/>
                </a:rPr>
                <a:t>PT4515</a:t>
              </a:r>
            </a:p>
          </p:txBody>
        </p:sp>
      </p:grpSp>
      <p:sp>
        <p:nvSpPr>
          <p:cNvPr id="30" name="灯片编号占位符 3"/>
          <p:cNvSpPr txBox="1">
            <a:spLocks/>
          </p:cNvSpPr>
          <p:nvPr/>
        </p:nvSpPr>
        <p:spPr bwMode="auto">
          <a:xfrm>
            <a:off x="4367213" y="6492875"/>
            <a:ext cx="2133600" cy="222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1EFF26-810A-4F99-9B56-F94F9CE2246B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Calibri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宋体" charset="-122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bldLvl="0" autoUpdateAnimBg="0"/>
      <p:bldP spid="19" grpId="0" bldLvl="0" autoUpdateAnimBg="0"/>
      <p:bldP spid="25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9"/>
          <p:cNvPicPr>
            <a:picLocks noChangeAspect="1" noChangeArrowheads="1"/>
          </p:cNvPicPr>
          <p:nvPr/>
        </p:nvPicPr>
        <p:blipFill>
          <a:blip r:embed="rId2"/>
          <a:srcRect l="41886" t="4619" r="6740" b="3923"/>
          <a:stretch>
            <a:fillRect/>
          </a:stretch>
        </p:blipFill>
        <p:spPr bwMode="auto">
          <a:xfrm>
            <a:off x="2071670" y="1785926"/>
            <a:ext cx="1785930" cy="3405187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34" name="Picture 29"/>
          <p:cNvPicPr>
            <a:picLocks noChangeAspect="1" noChangeArrowheads="1"/>
          </p:cNvPicPr>
          <p:nvPr/>
        </p:nvPicPr>
        <p:blipFill>
          <a:blip r:embed="rId2"/>
          <a:srcRect l="6951" t="4619" r="56059" b="3923"/>
          <a:stretch>
            <a:fillRect/>
          </a:stretch>
        </p:blipFill>
        <p:spPr bwMode="auto">
          <a:xfrm>
            <a:off x="571472" y="1857364"/>
            <a:ext cx="1285884" cy="3405187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85750" y="214313"/>
            <a:ext cx="58578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+mj-ea"/>
                <a:ea typeface="+mj-ea"/>
              </a:rPr>
              <a:t>华润矽威为客户创造价值</a:t>
            </a:r>
          </a:p>
        </p:txBody>
      </p:sp>
      <p:grpSp>
        <p:nvGrpSpPr>
          <p:cNvPr id="15362" name="Group 3"/>
          <p:cNvGrpSpPr>
            <a:grpSpLocks/>
          </p:cNvGrpSpPr>
          <p:nvPr/>
        </p:nvGrpSpPr>
        <p:grpSpPr bwMode="auto">
          <a:xfrm>
            <a:off x="285750" y="1000125"/>
            <a:ext cx="762000" cy="665163"/>
            <a:chOff x="1110" y="2656"/>
            <a:chExt cx="1549" cy="1351"/>
          </a:xfrm>
        </p:grpSpPr>
        <p:sp>
          <p:nvSpPr>
            <p:cNvPr id="15378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9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CN" altLang="en-US" smtClean="0">
                <a:ea typeface="宋体" panose="02010600030101010101" pitchFamily="2" charset="-122"/>
              </a:endParaRPr>
            </a:p>
          </p:txBody>
        </p:sp>
      </p:grpSp>
      <p:sp>
        <p:nvSpPr>
          <p:cNvPr id="15363" name="Line 11"/>
          <p:cNvSpPr>
            <a:spLocks noChangeShapeType="1"/>
          </p:cNvSpPr>
          <p:nvPr/>
        </p:nvSpPr>
        <p:spPr bwMode="auto">
          <a:xfrm>
            <a:off x="895350" y="1609725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314450" y="1104900"/>
            <a:ext cx="4186238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latin typeface="+mj-ea"/>
                <a:ea typeface="+mj-ea"/>
              </a:rPr>
              <a:t>独有高压单芯片集成工艺平台</a:t>
            </a:r>
          </a:p>
        </p:txBody>
      </p:sp>
      <p:sp>
        <p:nvSpPr>
          <p:cNvPr id="15365" name="Text Box 13"/>
          <p:cNvSpPr txBox="1">
            <a:spLocks noChangeArrowheads="1"/>
          </p:cNvSpPr>
          <p:nvPr/>
        </p:nvSpPr>
        <p:spPr bwMode="gray">
          <a:xfrm>
            <a:off x="482600" y="109855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14415" y="5765813"/>
            <a:ext cx="2357454" cy="46196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dirty="0">
                <a:latin typeface="+mj-ea"/>
                <a:ea typeface="+mj-ea"/>
              </a:rPr>
              <a:t>双</a:t>
            </a:r>
            <a:r>
              <a:rPr lang="zh-CN" altLang="en-US" sz="2400" dirty="0" smtClean="0">
                <a:latin typeface="+mj-ea"/>
                <a:ea typeface="+mj-ea"/>
              </a:rPr>
              <a:t>芯片（</a:t>
            </a:r>
            <a:r>
              <a:rPr lang="en-US" altLang="zh-CN" sz="2400" dirty="0" smtClean="0">
                <a:latin typeface="+mj-ea"/>
                <a:ea typeface="+mj-ea"/>
              </a:rPr>
              <a:t>SOC</a:t>
            </a:r>
            <a:r>
              <a:rPr lang="zh-CN" altLang="en-US" sz="2400" dirty="0" smtClean="0">
                <a:latin typeface="+mj-ea"/>
                <a:ea typeface="+mj-ea"/>
              </a:rPr>
              <a:t>）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57422" y="5214950"/>
            <a:ext cx="1428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 smtClean="0">
                <a:solidFill>
                  <a:srgbClr val="2312FA"/>
                </a:solidFill>
                <a:latin typeface="+mj-ea"/>
                <a:ea typeface="+mj-ea"/>
              </a:rPr>
              <a:t>高压</a:t>
            </a:r>
            <a:r>
              <a:rPr lang="en-US" altLang="zh-CN" b="1" dirty="0" smtClean="0">
                <a:solidFill>
                  <a:srgbClr val="2312FA"/>
                </a:solidFill>
                <a:latin typeface="+mj-ea"/>
                <a:ea typeface="+mj-ea"/>
              </a:rPr>
              <a:t>MOS</a:t>
            </a:r>
            <a:endParaRPr lang="zh-CN" altLang="en-US" b="1" dirty="0">
              <a:solidFill>
                <a:srgbClr val="2312FA"/>
              </a:solidFill>
              <a:latin typeface="+mj-ea"/>
              <a:ea typeface="+mj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5792" y="5273690"/>
            <a:ext cx="9286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2312FA"/>
                </a:solidFill>
                <a:latin typeface="+mj-ea"/>
                <a:ea typeface="+mj-ea"/>
              </a:rPr>
              <a:t>控制</a:t>
            </a:r>
          </a:p>
        </p:txBody>
      </p:sp>
      <p:cxnSp>
        <p:nvCxnSpPr>
          <p:cNvPr id="31" name="直接箭头连接符 30"/>
          <p:cNvCxnSpPr/>
          <p:nvPr/>
        </p:nvCxnSpPr>
        <p:spPr>
          <a:xfrm rot="5400000" flipH="1" flipV="1">
            <a:off x="1322367" y="5048263"/>
            <a:ext cx="357188" cy="1444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rot="10800000">
            <a:off x="2500306" y="5013338"/>
            <a:ext cx="357187" cy="2143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9"/>
          <p:cNvPicPr>
            <a:picLocks noChangeAspect="1" noChangeArrowheads="1"/>
          </p:cNvPicPr>
          <p:nvPr/>
        </p:nvPicPr>
        <p:blipFill>
          <a:blip r:embed="rId2"/>
          <a:srcRect l="6951" t="4619" r="6740" b="3923"/>
          <a:stretch>
            <a:fillRect/>
          </a:stretch>
        </p:blipFill>
        <p:spPr bwMode="auto">
          <a:xfrm>
            <a:off x="5500695" y="1714488"/>
            <a:ext cx="3000376" cy="3405187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929321" y="5753088"/>
            <a:ext cx="2071687" cy="461962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dirty="0">
                <a:latin typeface="+mj-ea"/>
                <a:ea typeface="+mj-ea"/>
              </a:rPr>
              <a:t>单芯片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29507" y="5273663"/>
            <a:ext cx="1214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 smtClean="0">
                <a:solidFill>
                  <a:srgbClr val="2312FA"/>
                </a:solidFill>
                <a:latin typeface="+mj-ea"/>
                <a:ea typeface="+mj-ea"/>
              </a:rPr>
              <a:t>高压</a:t>
            </a:r>
            <a:r>
              <a:rPr lang="en-US" altLang="zh-CN" b="1" dirty="0" smtClean="0">
                <a:solidFill>
                  <a:srgbClr val="2312FA"/>
                </a:solidFill>
                <a:latin typeface="+mj-ea"/>
                <a:ea typeface="+mj-ea"/>
              </a:rPr>
              <a:t>MOS</a:t>
            </a:r>
            <a:endParaRPr lang="zh-CN" altLang="en-US" b="1" dirty="0">
              <a:solidFill>
                <a:srgbClr val="2312FA"/>
              </a:solidFill>
              <a:latin typeface="+mj-ea"/>
              <a:ea typeface="+mj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72139" y="5273663"/>
            <a:ext cx="9286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2312FA"/>
                </a:solidFill>
                <a:latin typeface="+mj-ea"/>
                <a:ea typeface="+mj-ea"/>
              </a:rPr>
              <a:t>控制</a:t>
            </a:r>
          </a:p>
        </p:txBody>
      </p:sp>
      <p:cxnSp>
        <p:nvCxnSpPr>
          <p:cNvPr id="28" name="直接箭头连接符 27"/>
          <p:cNvCxnSpPr/>
          <p:nvPr/>
        </p:nvCxnSpPr>
        <p:spPr>
          <a:xfrm rot="5400000" flipH="1" flipV="1">
            <a:off x="5965834" y="5108562"/>
            <a:ext cx="355600" cy="1428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rot="16200000" flipV="1">
            <a:off x="7500964" y="5072069"/>
            <a:ext cx="285728" cy="1428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燕尾形 36"/>
          <p:cNvSpPr/>
          <p:nvPr/>
        </p:nvSpPr>
        <p:spPr bwMode="gray">
          <a:xfrm>
            <a:off x="4000496" y="3571876"/>
            <a:ext cx="285752" cy="357190"/>
          </a:xfrm>
          <a:prstGeom prst="chevron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rtlCol="0" anchor="ctr"/>
          <a:lstStyle/>
          <a:p>
            <a:pPr algn="ctr"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38" name="燕尾形 37"/>
          <p:cNvSpPr/>
          <p:nvPr/>
        </p:nvSpPr>
        <p:spPr bwMode="gray">
          <a:xfrm>
            <a:off x="4224334" y="3571876"/>
            <a:ext cx="285752" cy="357190"/>
          </a:xfrm>
          <a:prstGeom prst="chevron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rtlCol="0" anchor="ctr"/>
          <a:lstStyle/>
          <a:p>
            <a:pPr algn="ctr"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39" name="燕尾形 38"/>
          <p:cNvSpPr/>
          <p:nvPr/>
        </p:nvSpPr>
        <p:spPr bwMode="gray">
          <a:xfrm>
            <a:off x="4643438" y="3571876"/>
            <a:ext cx="285752" cy="357190"/>
          </a:xfrm>
          <a:prstGeom prst="chevron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rtlCol="0" anchor="ctr"/>
          <a:lstStyle/>
          <a:p>
            <a:pPr algn="ctr"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40" name="燕尾形 39"/>
          <p:cNvSpPr/>
          <p:nvPr/>
        </p:nvSpPr>
        <p:spPr bwMode="gray">
          <a:xfrm>
            <a:off x="4429124" y="3571876"/>
            <a:ext cx="285752" cy="357190"/>
          </a:xfrm>
          <a:prstGeom prst="chevron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rtlCol="0" anchor="ctr"/>
          <a:lstStyle/>
          <a:p>
            <a:pPr algn="ctr"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41" name="燕尾形 40"/>
          <p:cNvSpPr/>
          <p:nvPr/>
        </p:nvSpPr>
        <p:spPr bwMode="gray">
          <a:xfrm>
            <a:off x="4857752" y="3571876"/>
            <a:ext cx="285752" cy="357190"/>
          </a:xfrm>
          <a:prstGeom prst="chevron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rtlCol="0" anchor="ctr"/>
          <a:lstStyle/>
          <a:p>
            <a:pPr algn="ctr"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42" name="燕尾形 41"/>
          <p:cNvSpPr/>
          <p:nvPr/>
        </p:nvSpPr>
        <p:spPr bwMode="gray">
          <a:xfrm>
            <a:off x="5072066" y="3571876"/>
            <a:ext cx="285752" cy="357190"/>
          </a:xfrm>
          <a:prstGeom prst="chevron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rtlCol="0" anchor="ctr"/>
          <a:lstStyle/>
          <a:p>
            <a:pPr algn="ctr"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43" name="灯片编号占位符 3"/>
          <p:cNvSpPr>
            <a:spLocks noGrp="1"/>
          </p:cNvSpPr>
          <p:nvPr>
            <p:ph type="sldNum" sz="quarter" idx="10"/>
          </p:nvPr>
        </p:nvSpPr>
        <p:spPr bwMode="auto">
          <a:xfrm>
            <a:off x="4367213" y="6492875"/>
            <a:ext cx="2133600" cy="222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91EFF26-810A-4F99-9B56-F94F9CE2246B}" type="slidenum">
              <a:rPr lang="zh-CN" altLang="en-US"/>
              <a:pPr/>
              <a:t>5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灯片编号占位符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91EFF26-810A-4F99-9B56-F94F9CE2246B}" type="slidenum">
              <a:rPr lang="zh-CN" altLang="en-US"/>
              <a:pPr/>
              <a:t>6</a:t>
            </a:fld>
            <a:endParaRPr lang="en-US" altLang="zh-CN" dirty="0"/>
          </a:p>
        </p:txBody>
      </p:sp>
      <p:sp>
        <p:nvSpPr>
          <p:cNvPr id="7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4313" y="142875"/>
            <a:ext cx="2338387" cy="461963"/>
          </a:xfrm>
          <a:ln algn="ctr"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 smtClean="0">
                <a:latin typeface="+mj-ea"/>
              </a:rPr>
              <a:t>单芯片集成工艺</a:t>
            </a:r>
          </a:p>
        </p:txBody>
      </p:sp>
      <p:graphicFrame>
        <p:nvGraphicFramePr>
          <p:cNvPr id="8" name="Group 70"/>
          <p:cNvGraphicFramePr>
            <a:graphicFrameLocks/>
          </p:cNvGraphicFramePr>
          <p:nvPr/>
        </p:nvGraphicFramePr>
        <p:xfrm>
          <a:off x="3000364" y="1643050"/>
          <a:ext cx="6072198" cy="3930597"/>
        </p:xfrm>
        <a:graphic>
          <a:graphicData uri="http://schemas.openxmlformats.org/drawingml/2006/table">
            <a:tbl>
              <a:tblPr/>
              <a:tblGrid>
                <a:gridCol w="1267447"/>
                <a:gridCol w="2477281"/>
                <a:gridCol w="2327470"/>
              </a:tblGrid>
              <a:tr h="3813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双芯片 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SOC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F4776"/>
                        </a:gs>
                        <a:gs pos="50000">
                          <a:srgbClr val="6699FF"/>
                        </a:gs>
                        <a:gs pos="100000">
                          <a:srgbClr val="2F47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单芯片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F4776"/>
                        </a:gs>
                        <a:gs pos="50000">
                          <a:srgbClr val="6699FF"/>
                        </a:gs>
                        <a:gs pos="100000">
                          <a:srgbClr val="2F4776"/>
                        </a:gs>
                      </a:gsLst>
                      <a:lin ang="5400000" scaled="1"/>
                    </a:gradFill>
                  </a:tcPr>
                </a:tc>
              </a:tr>
              <a:tr h="4734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工序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F7D6A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ea"/>
                          <a:ea typeface="+mj-ea"/>
                        </a:rPr>
                        <a:t>复杂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ea"/>
                          <a:ea typeface="+mj-ea"/>
                        </a:rPr>
                        <a:t>简单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719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打线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F7D6A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ea"/>
                          <a:ea typeface="+mj-ea"/>
                        </a:rPr>
                        <a:t>至少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ea"/>
                          <a:ea typeface="+mj-ea"/>
                        </a:rPr>
                        <a:t>次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ea"/>
                          <a:ea typeface="+mj-ea"/>
                        </a:rPr>
                        <a:t>一次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719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键合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F7D6A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ea"/>
                          <a:ea typeface="+mj-ea"/>
                        </a:rPr>
                        <a:t>多次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ea"/>
                          <a:ea typeface="+mj-ea"/>
                        </a:rPr>
                        <a:t>单次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719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可靠性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F7D6A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ea"/>
                          <a:ea typeface="+mj-ea"/>
                        </a:rPr>
                        <a:t>易进潮气而分层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ea"/>
                          <a:ea typeface="+mj-ea"/>
                        </a:rPr>
                        <a:t>一次成形 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719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工艺要求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F7D6A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ea"/>
                          <a:ea typeface="+mj-ea"/>
                        </a:rPr>
                        <a:t>高（粘片，压焊）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ea"/>
                          <a:ea typeface="+mj-ea"/>
                        </a:rPr>
                        <a:t>正常工艺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71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电气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F7D6A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ea"/>
                          <a:ea typeface="+mj-ea"/>
                        </a:rPr>
                        <a:t>温度通过材料传导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ea"/>
                          <a:ea typeface="+mj-ea"/>
                        </a:rPr>
                        <a:t>易温度控制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71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成本风险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F7D6A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ea"/>
                          <a:ea typeface="+mj-ea"/>
                        </a:rPr>
                        <a:t>产能低，风险高，成本高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ea"/>
                          <a:ea typeface="+mj-ea"/>
                        </a:rPr>
                        <a:t>标准成本，无风险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pic>
        <p:nvPicPr>
          <p:cNvPr id="5" name="Picture 2" descr="0FC6FDEA@24B0A66E"/>
          <p:cNvPicPr>
            <a:picLocks noChangeAspect="1" noChangeArrowheads="1"/>
          </p:cNvPicPr>
          <p:nvPr/>
        </p:nvPicPr>
        <p:blipFill>
          <a:blip r:embed="rId2"/>
          <a:srcRect t="18720" r="67626" b="7799"/>
          <a:stretch>
            <a:fillRect/>
          </a:stretch>
        </p:blipFill>
        <p:spPr bwMode="auto">
          <a:xfrm>
            <a:off x="0" y="1071546"/>
            <a:ext cx="291861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灯片编号占位符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1B75657-B3FD-4821-A3FD-0E58D19DA671}" type="slidenum">
              <a:rPr lang="zh-CN" altLang="en-US"/>
              <a:pPr/>
              <a:t>7</a:t>
            </a:fld>
            <a:endParaRPr lang="en-US" altLang="zh-CN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538288" y="5270500"/>
            <a:ext cx="5605462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57200">
              <a:buFont typeface="Wingdings" pitchFamily="2" charset="2"/>
              <a:buChar char="Ø"/>
              <a:defRPr/>
            </a:pPr>
            <a:r>
              <a:rPr lang="zh-CN" altLang="en-US" sz="2000" dirty="0">
                <a:solidFill>
                  <a:srgbClr val="2312FA"/>
                </a:solidFill>
                <a:latin typeface="+mj-ea"/>
                <a:ea typeface="+mj-ea"/>
              </a:rPr>
              <a:t>单位面积导通电阻小，</a:t>
            </a:r>
            <a:r>
              <a:rPr lang="en-US" altLang="zh-CN" sz="2000" dirty="0" err="1">
                <a:solidFill>
                  <a:srgbClr val="2312FA"/>
                </a:solidFill>
                <a:latin typeface="+mj-ea"/>
                <a:ea typeface="+mj-ea"/>
              </a:rPr>
              <a:t>Rsp</a:t>
            </a:r>
            <a:r>
              <a:rPr lang="en-US" altLang="zh-CN" sz="2000" dirty="0">
                <a:solidFill>
                  <a:srgbClr val="2312FA"/>
                </a:solidFill>
                <a:latin typeface="+mj-ea"/>
                <a:ea typeface="+mj-ea"/>
              </a:rPr>
              <a:t> = 11ohm/mm2</a:t>
            </a:r>
          </a:p>
          <a:p>
            <a:pPr indent="457200">
              <a:buFont typeface="Wingdings" pitchFamily="2" charset="2"/>
              <a:buChar char="Ø"/>
              <a:defRPr/>
            </a:pPr>
            <a:r>
              <a:rPr lang="zh-CN" altLang="en-US" sz="2000" dirty="0">
                <a:solidFill>
                  <a:srgbClr val="2312FA"/>
                </a:solidFill>
                <a:latin typeface="+mj-ea"/>
                <a:ea typeface="+mj-ea"/>
              </a:rPr>
              <a:t>工艺层次少，成本低，</a:t>
            </a:r>
            <a:r>
              <a:rPr lang="en-US" altLang="zh-CN" sz="2000" dirty="0">
                <a:solidFill>
                  <a:srgbClr val="2312FA"/>
                </a:solidFill>
                <a:latin typeface="+mj-ea"/>
                <a:ea typeface="+mj-ea"/>
              </a:rPr>
              <a:t>1P2M ~ 13</a:t>
            </a:r>
            <a:r>
              <a:rPr lang="zh-CN" altLang="en-US" sz="2000" dirty="0">
                <a:solidFill>
                  <a:srgbClr val="2312FA"/>
                </a:solidFill>
                <a:latin typeface="+mj-ea"/>
                <a:ea typeface="+mj-ea"/>
              </a:rPr>
              <a:t>层</a:t>
            </a:r>
            <a:endParaRPr lang="en-US" altLang="zh-CN" sz="2000" dirty="0">
              <a:solidFill>
                <a:srgbClr val="2312FA"/>
              </a:solidFill>
              <a:latin typeface="+mj-ea"/>
              <a:ea typeface="+mj-ea"/>
            </a:endParaRPr>
          </a:p>
          <a:p>
            <a:pPr indent="457200">
              <a:buFont typeface="Wingdings" pitchFamily="2" charset="2"/>
              <a:buChar char="Ø"/>
              <a:defRPr/>
            </a:pPr>
            <a:r>
              <a:rPr lang="en-US" altLang="zh-CN" sz="2000" dirty="0">
                <a:solidFill>
                  <a:srgbClr val="2312FA"/>
                </a:solidFill>
                <a:latin typeface="+mj-ea"/>
                <a:ea typeface="+mj-ea"/>
              </a:rPr>
              <a:t>MOS</a:t>
            </a:r>
            <a:r>
              <a:rPr lang="zh-CN" altLang="en-US" sz="2000" dirty="0">
                <a:solidFill>
                  <a:srgbClr val="2312FA"/>
                </a:solidFill>
                <a:latin typeface="+mj-ea"/>
                <a:ea typeface="+mj-ea"/>
              </a:rPr>
              <a:t>管耐压耐压高，</a:t>
            </a:r>
            <a:r>
              <a:rPr lang="en-US" altLang="zh-CN" sz="2000" dirty="0">
                <a:solidFill>
                  <a:srgbClr val="2312FA"/>
                </a:solidFill>
                <a:latin typeface="+mj-ea"/>
                <a:ea typeface="+mj-ea"/>
              </a:rPr>
              <a:t>550V</a:t>
            </a:r>
            <a:endParaRPr lang="zh-CN" altLang="en-US" sz="2000" dirty="0">
              <a:solidFill>
                <a:srgbClr val="2312FA"/>
              </a:solidFill>
              <a:latin typeface="+mj-ea"/>
              <a:ea typeface="+mj-ea"/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888" y="996950"/>
            <a:ext cx="713898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灯片编号占位符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CF6927F-8F6C-4E70-974E-993361166B57}" type="slidenum">
              <a:rPr lang="zh-CN" altLang="en-US"/>
              <a:pPr/>
              <a:t>8</a:t>
            </a:fld>
            <a:endParaRPr lang="en-US" altLang="zh-CN"/>
          </a:p>
        </p:txBody>
      </p:sp>
      <p:grpSp>
        <p:nvGrpSpPr>
          <p:cNvPr id="18434" name="Group 7"/>
          <p:cNvGrpSpPr>
            <a:grpSpLocks/>
          </p:cNvGrpSpPr>
          <p:nvPr/>
        </p:nvGrpSpPr>
        <p:grpSpPr bwMode="auto">
          <a:xfrm>
            <a:off x="623888" y="1209675"/>
            <a:ext cx="762000" cy="665163"/>
            <a:chOff x="3174" y="2656"/>
            <a:chExt cx="1549" cy="1351"/>
          </a:xfrm>
        </p:grpSpPr>
        <p:sp>
          <p:nvSpPr>
            <p:cNvPr id="18488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89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90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4"/>
                <a:gd name="vf" fmla="val 115470"/>
              </a:avLst>
            </a:prstGeom>
            <a:gradFill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2700000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435" name="Line 14"/>
          <p:cNvSpPr>
            <a:spLocks noChangeShapeType="1"/>
          </p:cNvSpPr>
          <p:nvPr/>
        </p:nvSpPr>
        <p:spPr bwMode="auto">
          <a:xfrm>
            <a:off x="1233488" y="1819275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428750" y="1285875"/>
            <a:ext cx="338455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latin typeface="+mj-ea"/>
                <a:ea typeface="+mj-ea"/>
              </a:rPr>
              <a:t>智能</a:t>
            </a:r>
            <a:r>
              <a:rPr lang="en-US" altLang="zh-CN" sz="2400" dirty="0">
                <a:latin typeface="+mj-ea"/>
                <a:ea typeface="+mj-ea"/>
              </a:rPr>
              <a:t>OVP </a:t>
            </a:r>
            <a:r>
              <a:rPr lang="zh-CN" altLang="en-US" sz="2400" dirty="0">
                <a:latin typeface="+mj-ea"/>
                <a:ea typeface="+mj-ea"/>
              </a:rPr>
              <a:t>让你随心所欲</a:t>
            </a:r>
          </a:p>
        </p:txBody>
      </p:sp>
      <p:sp>
        <p:nvSpPr>
          <p:cNvPr id="18437" name="Text Box 16"/>
          <p:cNvSpPr txBox="1">
            <a:spLocks noChangeArrowheads="1"/>
          </p:cNvSpPr>
          <p:nvPr/>
        </p:nvSpPr>
        <p:spPr bwMode="gray">
          <a:xfrm>
            <a:off x="820738" y="1308100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438" name="AutoShape 4"/>
          <p:cNvSpPr>
            <a:spLocks noChangeArrowheads="1"/>
          </p:cNvSpPr>
          <p:nvPr/>
        </p:nvSpPr>
        <p:spPr bwMode="gray">
          <a:xfrm>
            <a:off x="1071563" y="2886075"/>
            <a:ext cx="2163762" cy="2443163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7" name="AutoShape 5"/>
          <p:cNvSpPr>
            <a:spLocks noChangeArrowheads="1"/>
          </p:cNvSpPr>
          <p:nvPr/>
        </p:nvSpPr>
        <p:spPr bwMode="gray">
          <a:xfrm>
            <a:off x="1104876" y="2892618"/>
            <a:ext cx="2098675" cy="2396566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/>
            <a:ext uri="{AF507438-7753-43E0-B8FC-AC1667EBCBE1}"/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1"/>
              </a:buClr>
              <a:buChar char="•"/>
              <a:defRPr sz="2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zh-CN" altLang="en-US" sz="1800" dirty="0">
              <a:ea typeface="宋体" pitchFamily="2" charset="-122"/>
            </a:endParaRPr>
          </a:p>
        </p:txBody>
      </p:sp>
      <p:sp>
        <p:nvSpPr>
          <p:cNvPr id="18442" name="AutoShape 6"/>
          <p:cNvSpPr>
            <a:spLocks noChangeArrowheads="1"/>
          </p:cNvSpPr>
          <p:nvPr/>
        </p:nvSpPr>
        <p:spPr bwMode="gray">
          <a:xfrm>
            <a:off x="1122363" y="4656138"/>
            <a:ext cx="2070100" cy="6080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9BCFF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443" name="AutoShape 7"/>
          <p:cNvSpPr>
            <a:spLocks noChangeArrowheads="1"/>
          </p:cNvSpPr>
          <p:nvPr/>
        </p:nvSpPr>
        <p:spPr bwMode="gray">
          <a:xfrm>
            <a:off x="1122363" y="2911475"/>
            <a:ext cx="2070100" cy="6048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E0F7"/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18444" name="AutoShape 8"/>
          <p:cNvSpPr>
            <a:spLocks noChangeArrowheads="1"/>
          </p:cNvSpPr>
          <p:nvPr/>
        </p:nvSpPr>
        <p:spPr bwMode="hidden">
          <a:xfrm>
            <a:off x="1077913" y="5329238"/>
            <a:ext cx="2163762" cy="74295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729EB4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445" name="AutoShape 9"/>
          <p:cNvSpPr>
            <a:spLocks noChangeArrowheads="1"/>
          </p:cNvSpPr>
          <p:nvPr/>
        </p:nvSpPr>
        <p:spPr bwMode="hidden">
          <a:xfrm>
            <a:off x="1122363" y="5348288"/>
            <a:ext cx="2070100" cy="6064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DAFD4"/>
              </a:gs>
              <a:gs pos="100000">
                <a:srgbClr val="3176C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200" b="1">
                <a:solidFill>
                  <a:schemeClr val="bg1"/>
                </a:solidFill>
              </a:rPr>
              <a:t>No OVP</a:t>
            </a:r>
            <a:endParaRPr lang="zh-CN" altLang="en-US" sz="2200" b="1">
              <a:solidFill>
                <a:schemeClr val="bg1"/>
              </a:solidFill>
            </a:endParaRPr>
          </a:p>
        </p:txBody>
      </p:sp>
      <p:grpSp>
        <p:nvGrpSpPr>
          <p:cNvPr id="18446" name="Group 10"/>
          <p:cNvGrpSpPr>
            <a:grpSpLocks/>
          </p:cNvGrpSpPr>
          <p:nvPr/>
        </p:nvGrpSpPr>
        <p:grpSpPr bwMode="auto">
          <a:xfrm>
            <a:off x="1612900" y="2622550"/>
            <a:ext cx="1101725" cy="549275"/>
            <a:chOff x="1289" y="582"/>
            <a:chExt cx="668" cy="668"/>
          </a:xfrm>
        </p:grpSpPr>
        <p:sp>
          <p:nvSpPr>
            <p:cNvPr id="18483" name="Oval 11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484" name="Oval 12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8485" name="Oval 13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8486" name="Oval 14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8487" name="Oval 15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447" name="Text Box 16"/>
          <p:cNvSpPr txBox="1">
            <a:spLocks noChangeArrowheads="1"/>
          </p:cNvSpPr>
          <p:nvPr/>
        </p:nvSpPr>
        <p:spPr bwMode="gray">
          <a:xfrm>
            <a:off x="1773238" y="2671763"/>
            <a:ext cx="887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rgbClr val="C00000"/>
                </a:solidFill>
              </a:rPr>
              <a:t>产品</a:t>
            </a:r>
            <a:r>
              <a:rPr lang="en-US" altLang="zh-CN" sz="2000" b="1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gray">
          <a:xfrm>
            <a:off x="1228725" y="3273425"/>
            <a:ext cx="205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1"/>
              </a:buClr>
              <a:buChar char="•"/>
              <a:defRPr sz="2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1800" dirty="0" smtClean="0">
                <a:solidFill>
                  <a:srgbClr val="FFFF00"/>
                </a:solidFill>
                <a:latin typeface="+mj-ea"/>
                <a:ea typeface="+mj-ea"/>
              </a:rPr>
              <a:t>产线测试要求复杂</a:t>
            </a:r>
            <a:endParaRPr lang="en-US" altLang="zh-CN" sz="1800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18449" name="AutoShape 19"/>
          <p:cNvSpPr>
            <a:spLocks noChangeArrowheads="1"/>
          </p:cNvSpPr>
          <p:nvPr/>
        </p:nvSpPr>
        <p:spPr bwMode="gray">
          <a:xfrm>
            <a:off x="3433763" y="2886075"/>
            <a:ext cx="2163762" cy="2443163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4B034"/>
              </a:gs>
              <a:gs pos="100000">
                <a:srgbClr val="3F8B4A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450" name="AutoShape 20"/>
          <p:cNvSpPr>
            <a:spLocks noChangeArrowheads="1"/>
          </p:cNvSpPr>
          <p:nvPr/>
        </p:nvSpPr>
        <p:spPr bwMode="gray">
          <a:xfrm>
            <a:off x="3467100" y="2892425"/>
            <a:ext cx="2098675" cy="2397125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451" name="AutoShape 21"/>
          <p:cNvSpPr>
            <a:spLocks noChangeArrowheads="1"/>
          </p:cNvSpPr>
          <p:nvPr/>
        </p:nvSpPr>
        <p:spPr bwMode="gray">
          <a:xfrm>
            <a:off x="3484563" y="4656138"/>
            <a:ext cx="2070100" cy="6080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/>
              </a:gs>
              <a:gs pos="100000">
                <a:srgbClr val="B3F2B9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452" name="AutoShape 22"/>
          <p:cNvSpPr>
            <a:spLocks noChangeArrowheads="1"/>
          </p:cNvSpPr>
          <p:nvPr/>
        </p:nvSpPr>
        <p:spPr bwMode="gray">
          <a:xfrm>
            <a:off x="3484563" y="2911475"/>
            <a:ext cx="2070100" cy="6048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0F7D4"/>
              </a:gs>
              <a:gs pos="100000">
                <a:srgbClr val="73E77E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453" name="AutoShape 30"/>
          <p:cNvSpPr>
            <a:spLocks noChangeArrowheads="1"/>
          </p:cNvSpPr>
          <p:nvPr/>
        </p:nvSpPr>
        <p:spPr bwMode="hidden">
          <a:xfrm>
            <a:off x="3436938" y="5329238"/>
            <a:ext cx="2163762" cy="74295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58A4AE"/>
              </a:gs>
              <a:gs pos="100000">
                <a:srgbClr val="3176C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454" name="AutoShape 31"/>
          <p:cNvSpPr>
            <a:spLocks noChangeArrowheads="1"/>
          </p:cNvSpPr>
          <p:nvPr/>
        </p:nvSpPr>
        <p:spPr bwMode="hidden">
          <a:xfrm>
            <a:off x="3481388" y="5324475"/>
            <a:ext cx="2070100" cy="60483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zh-CN" altLang="en-US" sz="2200" b="1"/>
              <a:t>电阻设置</a:t>
            </a:r>
            <a:r>
              <a:rPr lang="en-US" altLang="zh-CN" sz="2200" b="1"/>
              <a:t>OVP</a:t>
            </a:r>
            <a:endParaRPr lang="zh-CN" altLang="en-US" sz="2200" b="1"/>
          </a:p>
        </p:txBody>
      </p:sp>
      <p:sp>
        <p:nvSpPr>
          <p:cNvPr id="18455" name="AutoShape 33"/>
          <p:cNvSpPr>
            <a:spLocks noChangeArrowheads="1"/>
          </p:cNvSpPr>
          <p:nvPr/>
        </p:nvSpPr>
        <p:spPr bwMode="gray">
          <a:xfrm>
            <a:off x="5795963" y="2886075"/>
            <a:ext cx="2163762" cy="2443163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456" name="AutoShape 34"/>
          <p:cNvSpPr>
            <a:spLocks noChangeArrowheads="1"/>
          </p:cNvSpPr>
          <p:nvPr/>
        </p:nvSpPr>
        <p:spPr bwMode="gray">
          <a:xfrm>
            <a:off x="5829300" y="2892425"/>
            <a:ext cx="2098675" cy="2397125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457" name="AutoShape 35"/>
          <p:cNvSpPr>
            <a:spLocks noChangeArrowheads="1"/>
          </p:cNvSpPr>
          <p:nvPr/>
        </p:nvSpPr>
        <p:spPr bwMode="gray">
          <a:xfrm>
            <a:off x="5846763" y="4656138"/>
            <a:ext cx="2070100" cy="6080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F2EDA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458" name="AutoShape 36"/>
          <p:cNvSpPr>
            <a:spLocks noChangeArrowheads="1"/>
          </p:cNvSpPr>
          <p:nvPr/>
        </p:nvSpPr>
        <p:spPr bwMode="gray">
          <a:xfrm>
            <a:off x="5846763" y="2911475"/>
            <a:ext cx="2070100" cy="6048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5CC"/>
              </a:gs>
              <a:gs pos="100000">
                <a:srgbClr val="E9E06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459" name="AutoShape 45"/>
          <p:cNvSpPr>
            <a:spLocks noChangeArrowheads="1"/>
          </p:cNvSpPr>
          <p:nvPr/>
        </p:nvSpPr>
        <p:spPr bwMode="hidden">
          <a:xfrm>
            <a:off x="5789613" y="5329238"/>
            <a:ext cx="2163762" cy="74295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7BA4B9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460" name="AutoShape 46"/>
          <p:cNvSpPr>
            <a:spLocks noChangeArrowheads="1"/>
          </p:cNvSpPr>
          <p:nvPr/>
        </p:nvSpPr>
        <p:spPr bwMode="hidden">
          <a:xfrm>
            <a:off x="5834063" y="5348288"/>
            <a:ext cx="2070100" cy="6064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2B5C5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200" b="1">
                <a:solidFill>
                  <a:srgbClr val="FFFF00"/>
                </a:solidFill>
              </a:rPr>
              <a:t>Smart</a:t>
            </a:r>
            <a:r>
              <a:rPr lang="zh-CN" altLang="en-US" sz="2200" b="1">
                <a:solidFill>
                  <a:srgbClr val="FFFF00"/>
                </a:solidFill>
              </a:rPr>
              <a:t> </a:t>
            </a:r>
            <a:r>
              <a:rPr lang="en-US" altLang="zh-CN" sz="2200" b="1">
                <a:solidFill>
                  <a:srgbClr val="FFFF00"/>
                </a:solidFill>
              </a:rPr>
              <a:t>OVP</a:t>
            </a:r>
            <a:endParaRPr lang="zh-CN" altLang="en-US" sz="2200" b="1">
              <a:solidFill>
                <a:srgbClr val="FFFF00"/>
              </a:solidFill>
            </a:endParaRPr>
          </a:p>
        </p:txBody>
      </p:sp>
      <p:pic>
        <p:nvPicPr>
          <p:cNvPr id="184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857250"/>
            <a:ext cx="271462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 Box 17"/>
          <p:cNvSpPr txBox="1">
            <a:spLocks noChangeArrowheads="1"/>
          </p:cNvSpPr>
          <p:nvPr/>
        </p:nvSpPr>
        <p:spPr bwMode="gray">
          <a:xfrm>
            <a:off x="1228725" y="3857625"/>
            <a:ext cx="205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1"/>
              </a:buClr>
              <a:buChar char="•"/>
              <a:defRPr sz="2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1800" dirty="0" smtClean="0">
                <a:solidFill>
                  <a:srgbClr val="FFFF00"/>
                </a:solidFill>
                <a:latin typeface="+mj-ea"/>
                <a:ea typeface="+mj-ea"/>
              </a:rPr>
              <a:t>电源客户出货</a:t>
            </a:r>
            <a:endParaRPr lang="en-US" altLang="zh-CN" sz="1800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gray">
          <a:xfrm>
            <a:off x="1214438" y="4416425"/>
            <a:ext cx="205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1"/>
              </a:buClr>
              <a:buChar char="•"/>
              <a:defRPr sz="2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1800" dirty="0" smtClean="0">
                <a:solidFill>
                  <a:srgbClr val="FFFF00"/>
                </a:solidFill>
                <a:latin typeface="+mj-ea"/>
                <a:ea typeface="+mj-ea"/>
              </a:rPr>
              <a:t>可靠性（灯珠）</a:t>
            </a:r>
            <a:endParaRPr lang="en-US" altLang="zh-CN" sz="1800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65" name="Text Box 17"/>
          <p:cNvSpPr txBox="1">
            <a:spLocks noChangeArrowheads="1"/>
          </p:cNvSpPr>
          <p:nvPr/>
        </p:nvSpPr>
        <p:spPr bwMode="gray">
          <a:xfrm>
            <a:off x="3514725" y="3571875"/>
            <a:ext cx="205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1"/>
              </a:buClr>
              <a:buChar char="•"/>
              <a:defRPr sz="2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1800" dirty="0" smtClean="0">
                <a:solidFill>
                  <a:schemeClr val="tx1"/>
                </a:solidFill>
                <a:latin typeface="+mj-ea"/>
                <a:ea typeface="+mj-ea"/>
              </a:rPr>
              <a:t>潮湿天气电阻漏电</a:t>
            </a:r>
            <a:endParaRPr lang="en-US" altLang="zh-CN" sz="1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6" name="Text Box 17"/>
          <p:cNvSpPr txBox="1">
            <a:spLocks noChangeArrowheads="1"/>
          </p:cNvSpPr>
          <p:nvPr/>
        </p:nvSpPr>
        <p:spPr bwMode="gray">
          <a:xfrm>
            <a:off x="3571875" y="4130675"/>
            <a:ext cx="205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1"/>
              </a:buClr>
              <a:buChar char="•"/>
              <a:defRPr sz="2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1800" dirty="0" smtClean="0">
                <a:solidFill>
                  <a:schemeClr val="tx1"/>
                </a:solidFill>
                <a:latin typeface="+mj-ea"/>
                <a:ea typeface="+mj-ea"/>
              </a:rPr>
              <a:t>电阻外置易被干扰</a:t>
            </a:r>
            <a:endParaRPr lang="en-US" altLang="zh-CN" sz="1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7" name="Text Box 17"/>
          <p:cNvSpPr txBox="1">
            <a:spLocks noChangeArrowheads="1"/>
          </p:cNvSpPr>
          <p:nvPr/>
        </p:nvSpPr>
        <p:spPr bwMode="gray">
          <a:xfrm>
            <a:off x="5943600" y="3357563"/>
            <a:ext cx="2057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1"/>
              </a:buClr>
              <a:buChar char="•"/>
              <a:defRPr sz="2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1800" dirty="0" smtClean="0">
                <a:solidFill>
                  <a:schemeClr val="tx1"/>
                </a:solidFill>
                <a:latin typeface="+mj-ea"/>
                <a:ea typeface="+mj-ea"/>
              </a:rPr>
              <a:t>不受干扰</a:t>
            </a:r>
            <a:endParaRPr lang="en-US" altLang="zh-CN" sz="1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8" name="Text Box 17"/>
          <p:cNvSpPr txBox="1">
            <a:spLocks noChangeArrowheads="1"/>
          </p:cNvSpPr>
          <p:nvPr/>
        </p:nvSpPr>
        <p:spPr bwMode="gray">
          <a:xfrm>
            <a:off x="5929313" y="3916363"/>
            <a:ext cx="2057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1"/>
              </a:buClr>
              <a:buChar char="•"/>
              <a:defRPr sz="2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1800" dirty="0" smtClean="0">
                <a:solidFill>
                  <a:schemeClr val="tx1"/>
                </a:solidFill>
                <a:latin typeface="+mj-ea"/>
                <a:ea typeface="+mj-ea"/>
              </a:rPr>
              <a:t>保护电容</a:t>
            </a:r>
            <a:endParaRPr lang="en-US" altLang="zh-CN" sz="1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gray">
          <a:xfrm>
            <a:off x="5929313" y="4416425"/>
            <a:ext cx="205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1"/>
              </a:buClr>
              <a:buChar char="•"/>
              <a:defRPr sz="2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1800" dirty="0" smtClean="0">
                <a:solidFill>
                  <a:schemeClr val="tx1"/>
                </a:solidFill>
                <a:latin typeface="+mj-ea"/>
                <a:ea typeface="+mj-ea"/>
              </a:rPr>
              <a:t>支持无电容输出</a:t>
            </a:r>
            <a:endParaRPr lang="en-US" altLang="zh-CN" sz="1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18469" name="Group 10"/>
          <p:cNvGrpSpPr>
            <a:grpSpLocks/>
          </p:cNvGrpSpPr>
          <p:nvPr/>
        </p:nvGrpSpPr>
        <p:grpSpPr bwMode="auto">
          <a:xfrm>
            <a:off x="3929063" y="2643188"/>
            <a:ext cx="1101725" cy="549275"/>
            <a:chOff x="1289" y="582"/>
            <a:chExt cx="668" cy="668"/>
          </a:xfrm>
        </p:grpSpPr>
        <p:sp>
          <p:nvSpPr>
            <p:cNvPr id="18478" name="Oval 11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479" name="Oval 12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8480" name="Oval 13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8481" name="Oval 14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8482" name="Oval 15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470" name="Text Box 16"/>
          <p:cNvSpPr txBox="1">
            <a:spLocks noChangeArrowheads="1"/>
          </p:cNvSpPr>
          <p:nvPr/>
        </p:nvSpPr>
        <p:spPr bwMode="gray">
          <a:xfrm>
            <a:off x="4000500" y="2692400"/>
            <a:ext cx="887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rgbClr val="C00000"/>
                </a:solidFill>
              </a:rPr>
              <a:t>产品</a:t>
            </a:r>
            <a:r>
              <a:rPr lang="en-US" altLang="zh-CN" sz="2000" b="1">
                <a:solidFill>
                  <a:srgbClr val="C00000"/>
                </a:solidFill>
              </a:rPr>
              <a:t>B</a:t>
            </a:r>
          </a:p>
        </p:txBody>
      </p:sp>
      <p:grpSp>
        <p:nvGrpSpPr>
          <p:cNvPr id="18471" name="Group 10"/>
          <p:cNvGrpSpPr>
            <a:grpSpLocks/>
          </p:cNvGrpSpPr>
          <p:nvPr/>
        </p:nvGrpSpPr>
        <p:grpSpPr bwMode="auto">
          <a:xfrm>
            <a:off x="6215063" y="2643188"/>
            <a:ext cx="1101725" cy="549275"/>
            <a:chOff x="1289" y="582"/>
            <a:chExt cx="668" cy="668"/>
          </a:xfrm>
        </p:grpSpPr>
        <p:sp>
          <p:nvSpPr>
            <p:cNvPr id="18473" name="Oval 11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474" name="Oval 12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8475" name="Oval 13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8476" name="Oval 14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8477" name="Oval 15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472" name="Text Box 16"/>
          <p:cNvSpPr txBox="1">
            <a:spLocks noChangeArrowheads="1"/>
          </p:cNvSpPr>
          <p:nvPr/>
        </p:nvSpPr>
        <p:spPr bwMode="gray">
          <a:xfrm>
            <a:off x="6215063" y="2714625"/>
            <a:ext cx="1084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>
                <a:solidFill>
                  <a:srgbClr val="C00000"/>
                </a:solidFill>
              </a:rPr>
              <a:t>PT4501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0"/>
        </a:gradFill>
        <a:ln w="9525">
          <a:solidFill>
            <a:schemeClr val="tx1"/>
          </a:solidFill>
          <a:miter lim="800000"/>
          <a:headEnd/>
          <a:tailEnd/>
        </a:ln>
        <a:effectLst/>
        <a:extLst>
          <a:ext uri="{AF507438-7753-43E0-B8FC-AC1667EBCBE1}"/>
        </a:extLst>
      </a:spPr>
      <a:bodyPr wrap="none" anchor="ctr"/>
      <a:lstStyle>
        <a:defPPr eaLnBrk="1" hangingPunct="1">
          <a:defRPr smtClean="0">
            <a:ea typeface="宋体" panose="02010600030101010101" pitchFamily="2" charset="-122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22398</TotalTime>
  <Words>912</Words>
  <Application>Microsoft Office PowerPoint</Application>
  <PresentationFormat>全屏显示(4:3)</PresentationFormat>
  <Paragraphs>403</Paragraphs>
  <Slides>32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4" baseType="lpstr">
      <vt:lpstr>Office 主题</vt:lpstr>
      <vt:lpstr>图表</vt:lpstr>
      <vt:lpstr>低成本、高性能LED驱动解决方案   QQ/吴泉清 </vt:lpstr>
      <vt:lpstr>幻灯片 1</vt:lpstr>
      <vt:lpstr>幻灯片 2</vt:lpstr>
      <vt:lpstr>幻灯片 3</vt:lpstr>
      <vt:lpstr>华润矽威低成本开关/线性LED驱动方案</vt:lpstr>
      <vt:lpstr>幻灯片 5</vt:lpstr>
      <vt:lpstr>单芯片集成工艺</vt:lpstr>
      <vt:lpstr>幻灯片 7</vt:lpstr>
      <vt:lpstr>幻灯片 8</vt:lpstr>
      <vt:lpstr>智能OVP</vt:lpstr>
      <vt:lpstr>智能OVP应用实施</vt:lpstr>
      <vt:lpstr>智能OVP应用实施</vt:lpstr>
      <vt:lpstr>PT450X Family</vt:lpstr>
      <vt:lpstr>幻灯片 13</vt:lpstr>
      <vt:lpstr>幻灯片 14</vt:lpstr>
      <vt:lpstr>幻灯片 15</vt:lpstr>
      <vt:lpstr>幻灯片 16</vt:lpstr>
      <vt:lpstr>智能恒功率应用实施案例—800lm</vt:lpstr>
      <vt:lpstr>PT4515更多应用PT4516</vt:lpstr>
      <vt:lpstr>高性能产品</vt:lpstr>
      <vt:lpstr>幻灯片 20</vt:lpstr>
      <vt:lpstr>Flyback 40V 600ma</vt:lpstr>
      <vt:lpstr>幻灯片 22</vt:lpstr>
      <vt:lpstr>幻灯片 23</vt:lpstr>
      <vt:lpstr>高性能产品—高PF低THD 去频闪</vt:lpstr>
      <vt:lpstr>幻灯片 25</vt:lpstr>
      <vt:lpstr>幻灯片 26</vt:lpstr>
      <vt:lpstr>幻灯片 27</vt:lpstr>
      <vt:lpstr>幻灯片 28</vt:lpstr>
      <vt:lpstr>华润矽威的服务</vt:lpstr>
      <vt:lpstr>更多产品</vt:lpstr>
      <vt:lpstr>幻灯片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QQ_PPT</dc:title>
  <dc:creator>QQ</dc:creator>
  <cp:lastModifiedBy>微软用户</cp:lastModifiedBy>
  <cp:revision>724</cp:revision>
  <dcterms:created xsi:type="dcterms:W3CDTF">2012-11-02T09:29:12Z</dcterms:created>
  <dcterms:modified xsi:type="dcterms:W3CDTF">2016-10-09T07:07:57Z</dcterms:modified>
</cp:coreProperties>
</file>