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49" r:id="rId2"/>
  </p:sldMasterIdLst>
  <p:notesMasterIdLst>
    <p:notesMasterId r:id="rId33"/>
  </p:notesMasterIdLst>
  <p:handoutMasterIdLst>
    <p:handoutMasterId r:id="rId34"/>
  </p:handoutMasterIdLst>
  <p:sldIdLst>
    <p:sldId id="1228" r:id="rId3"/>
    <p:sldId id="1261" r:id="rId4"/>
    <p:sldId id="1123" r:id="rId5"/>
    <p:sldId id="1124" r:id="rId6"/>
    <p:sldId id="1260" r:id="rId7"/>
    <p:sldId id="1262" r:id="rId8"/>
    <p:sldId id="1126" r:id="rId9"/>
    <p:sldId id="1230" r:id="rId10"/>
    <p:sldId id="1127" r:id="rId11"/>
    <p:sldId id="1275" r:id="rId12"/>
    <p:sldId id="1130" r:id="rId13"/>
    <p:sldId id="1132" r:id="rId14"/>
    <p:sldId id="1271" r:id="rId15"/>
    <p:sldId id="1277" r:id="rId16"/>
    <p:sldId id="1254" r:id="rId17"/>
    <p:sldId id="1253" r:id="rId18"/>
    <p:sldId id="1251" r:id="rId19"/>
    <p:sldId id="1257" r:id="rId20"/>
    <p:sldId id="1268" r:id="rId21"/>
    <p:sldId id="1264" r:id="rId22"/>
    <p:sldId id="1265" r:id="rId23"/>
    <p:sldId id="1266" r:id="rId24"/>
    <p:sldId id="1278" r:id="rId25"/>
    <p:sldId id="1269" r:id="rId26"/>
    <p:sldId id="1270" r:id="rId27"/>
    <p:sldId id="1272" r:id="rId28"/>
    <p:sldId id="1273" r:id="rId29"/>
    <p:sldId id="1276" r:id="rId30"/>
    <p:sldId id="1274" r:id="rId31"/>
    <p:sldId id="1097" r:id="rId32"/>
  </p:sldIdLst>
  <p:sldSz cx="9144000" cy="5143500" type="screen16x9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3399"/>
    <a:srgbClr val="99FF66"/>
    <a:srgbClr val="FF9933"/>
    <a:srgbClr val="006600"/>
    <a:srgbClr val="FF0000"/>
    <a:srgbClr val="00CC00"/>
    <a:srgbClr val="99FF33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27" autoAdjust="0"/>
    <p:restoredTop sz="99820" autoAdjust="0"/>
  </p:normalViewPr>
  <p:slideViewPr>
    <p:cSldViewPr>
      <p:cViewPr>
        <p:scale>
          <a:sx n="66" d="100"/>
          <a:sy n="66" d="100"/>
        </p:scale>
        <p:origin x="-1278" y="-5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962" y="-108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A053-CFD5-4B2C-A58B-819D4D159256}" type="datetimeFigureOut">
              <a:rPr lang="zh-CN" altLang="en-US" smtClean="0"/>
              <a:pPr/>
              <a:t>2018/7/17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63BF-8ABF-4E62-A2A2-7449FE748F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6" tIns="47872" rIns="95746" bIns="47872" numCol="1" anchor="t" anchorCtr="0" compatLnSpc="1">
            <a:prstTxWarp prst="textNoShape">
              <a:avLst/>
            </a:prstTxWarp>
          </a:bodyPr>
          <a:lstStyle>
            <a:lvl1pPr defTabSz="958850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6" tIns="47872" rIns="95746" bIns="47872" numCol="1" anchor="t" anchorCtr="0" compatLnSpc="1">
            <a:prstTxWarp prst="textNoShape">
              <a:avLst/>
            </a:prstTxWarp>
          </a:bodyPr>
          <a:lstStyle>
            <a:lvl1pPr algn="r" defTabSz="958850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0088"/>
            <a:ext cx="5678824" cy="460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6" tIns="47872" rIns="95746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6" tIns="47872" rIns="95746" bIns="47872" numCol="1" anchor="b" anchorCtr="0" compatLnSpc="1">
            <a:prstTxWarp prst="textNoShape">
              <a:avLst/>
            </a:prstTxWarp>
          </a:bodyPr>
          <a:lstStyle>
            <a:lvl1pPr defTabSz="958850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6" tIns="47872" rIns="95746" bIns="47872" numCol="1" anchor="b" anchorCtr="0" compatLnSpc="1">
            <a:prstTxWarp prst="textNoShape">
              <a:avLst/>
            </a:prstTxWarp>
          </a:bodyPr>
          <a:lstStyle>
            <a:lvl1pPr algn="r" defTabSz="958850">
              <a:defRPr sz="1200" b="0"/>
            </a:lvl1pPr>
          </a:lstStyle>
          <a:p>
            <a:pPr>
              <a:defRPr/>
            </a:pPr>
            <a:fld id="{5D12502F-FD32-49A5-AB82-4CC683DD38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 smtClean="0">
                <a:solidFill>
                  <a:schemeClr val="tx1"/>
                </a:solidFill>
              </a:rPr>
              <a:t>Hall switches used for simple sensing when little accuracy is required. It does require very accurate mounting for magnet + sensor</a:t>
            </a:r>
          </a:p>
          <a:p>
            <a:pPr algn="l"/>
            <a:endParaRPr lang="en-US" b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Hall Switches are also used for sensing, but need a microprocessor to make calculations on speed, location, etc. along with accurate mounting.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Optical</a:t>
            </a:r>
            <a:r>
              <a:rPr lang="en-US" b="0" baseline="0" dirty="0" smtClean="0">
                <a:solidFill>
                  <a:schemeClr val="tx1"/>
                </a:solidFill>
              </a:rPr>
              <a:t> encoders are a</a:t>
            </a:r>
            <a:r>
              <a:rPr lang="en-US" b="0" dirty="0" smtClean="0">
                <a:solidFill>
                  <a:schemeClr val="tx1"/>
                </a:solidFill>
              </a:rPr>
              <a:t>ccurate, but expensive and have ruggedness/reliability issues because of dust or particles blocking light.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A silicon magnetic angle sensor is as accurate and less expensive than an optical encoder.  It also gives absolute (not relative) position information, and is immune to dirt or dust.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DDE1D-8028-4C01-8AE2-9A4064810AAD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2DDE1D-8028-4C01-8AE2-9A4064810AAD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A05A06-C361-47D9-A56C-600C82F52029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3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338138"/>
            <a:ext cx="4959350" cy="279082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552" y="3636607"/>
            <a:ext cx="6153342" cy="5829735"/>
          </a:xfrm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altLang="ko-KR" b="0" i="0" u="none" baseline="0" dirty="0" smtClean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5978"/>
            <a:ext cx="6553200" cy="3655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9" y="42862"/>
            <a:ext cx="8740775" cy="6346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1775" y="826294"/>
            <a:ext cx="4294188" cy="39076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4" y="826294"/>
            <a:ext cx="4294187" cy="39076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69082"/>
            <a:ext cx="2038350" cy="37314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69082"/>
            <a:ext cx="5962650" cy="37314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MPS_Logo_letterhead_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1" y="228600"/>
            <a:ext cx="1673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05978"/>
            <a:ext cx="655320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 ____ __ ____  _____ _____ _____</a:t>
            </a:r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05978"/>
            <a:ext cx="655320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28650"/>
            <a:ext cx="8458200" cy="0"/>
          </a:xfrm>
          <a:prstGeom prst="line">
            <a:avLst/>
          </a:prstGeom>
          <a:noFill/>
          <a:ln w="28575" cap="sq">
            <a:solidFill>
              <a:srgbClr val="000066"/>
            </a:solidFill>
            <a:miter lim="800000"/>
            <a:headEnd type="none" w="sm" len="sm"/>
            <a:tailEnd type="none" w="sm" len="sm"/>
          </a:ln>
          <a:effectLst>
            <a:prstShdw prst="shdw17" dist="12700" dir="5400000">
              <a:srgbClr val="00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81000" y="4914900"/>
            <a:ext cx="8458200" cy="0"/>
          </a:xfrm>
          <a:prstGeom prst="line">
            <a:avLst/>
          </a:prstGeom>
          <a:noFill/>
          <a:ln w="28575" cap="sq">
            <a:solidFill>
              <a:srgbClr val="000066"/>
            </a:solidFill>
            <a:miter lim="800000"/>
            <a:headEnd type="none" w="sm" len="sm"/>
            <a:tailEnd type="none" w="sm" len="sm"/>
          </a:ln>
          <a:effectLst>
            <a:prstShdw prst="shdw17" dist="12700" dir="5400000">
              <a:srgbClr val="000066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29128" y="4904185"/>
            <a:ext cx="331802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altLang="zh-CN" sz="1400" i="1">
                <a:solidFill>
                  <a:srgbClr val="000066"/>
                </a:solidFill>
                <a:ea typeface="PMingLiU" pitchFamily="18" charset="-120"/>
              </a:rPr>
              <a:t>The Future of Analog IC Technology</a:t>
            </a:r>
            <a:r>
              <a:rPr lang="en-US" altLang="zh-CN" sz="1000" i="1" baseline="74000">
                <a:solidFill>
                  <a:srgbClr val="000066"/>
                </a:solidFill>
                <a:latin typeface="Arial Black" pitchFamily="34" charset="0"/>
                <a:ea typeface="PMingLiU" pitchFamily="18" charset="-120"/>
              </a:rPr>
              <a:t>®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90054" y="4914900"/>
            <a:ext cx="165622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altLang="zh-CN" sz="1400" i="1">
                <a:solidFill>
                  <a:srgbClr val="000066"/>
                </a:solidFill>
                <a:ea typeface="PMingLiU" pitchFamily="18" charset="-120"/>
              </a:rPr>
              <a:t>MPS Confidential</a:t>
            </a:r>
            <a:endParaRPr lang="en-US" altLang="zh-CN" sz="1000" i="1" baseline="74000">
              <a:solidFill>
                <a:srgbClr val="000066"/>
              </a:solidFill>
              <a:latin typeface="Arial Black" pitchFamily="34" charset="0"/>
              <a:ea typeface="PMingLiU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8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269081"/>
            <a:ext cx="678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381000" y="628650"/>
            <a:ext cx="84582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prstShdw prst="shdw17" dist="12700" dir="54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381000" y="4914900"/>
            <a:ext cx="84582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prstShdw prst="shdw17" dist="12700" dir="54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609892" y="4902994"/>
            <a:ext cx="3337259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altLang="zh-CN" sz="1400" i="1">
                <a:solidFill>
                  <a:srgbClr val="000066"/>
                </a:solidFill>
                <a:ea typeface="PMingLiU" pitchFamily="18" charset="-120"/>
              </a:rPr>
              <a:t>The Future of Analog IC Technology</a:t>
            </a:r>
            <a:r>
              <a:rPr lang="en-US" altLang="zh-CN" sz="1400" i="1" baseline="30000">
                <a:solidFill>
                  <a:srgbClr val="000066"/>
                </a:solidFill>
                <a:ea typeface="PMingLiU" pitchFamily="18" charset="-120"/>
              </a:rPr>
              <a:t>®</a:t>
            </a:r>
          </a:p>
        </p:txBody>
      </p:sp>
      <p:pic>
        <p:nvPicPr>
          <p:cNvPr id="15367" name="Picture 7" descr="MPS_Logo_letterhead_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1" y="220266"/>
            <a:ext cx="1725613" cy="34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87339" y="4845844"/>
            <a:ext cx="325762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zh-CN" sz="1400">
                <a:solidFill>
                  <a:srgbClr val="000066"/>
                </a:solidFill>
                <a:ea typeface="PMingLiU" pitchFamily="18" charset="-120"/>
              </a:rPr>
              <a:t>MPS Confidential-Internal Use Only</a:t>
            </a:r>
            <a:r>
              <a:rPr lang="en-US" altLang="zh-CN" sz="2000" b="0">
                <a:solidFill>
                  <a:schemeClr val="bg2"/>
                </a:solidFill>
                <a:ea typeface="PMingLiU" pitchFamily="18" charset="-120"/>
              </a:rPr>
              <a:t> 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8701088" y="4629151"/>
            <a:ext cx="4972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9CF5AE6D-256A-4D80-82C6-6E578845A1DA}" type="slidenum">
              <a:rPr lang="zh-CN" altLang="en-US" sz="2000" b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altLang="zh-CN" sz="2000" b="0">
              <a:solidFill>
                <a:schemeClr val="bg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wmf"/><Relationship Id="rId4" Type="http://schemas.openxmlformats.org/officeDocument/2006/relationships/image" Target="cid:image011.jpg@01D073BF.08EE7F2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1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gif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b/b9/Stars_Circle_over_the_Residencia_at_Cerro_Para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7"/>
            <a:ext cx="9144000" cy="4312773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81200" y="947460"/>
            <a:ext cx="5181600" cy="1624290"/>
            <a:chOff x="1496" y="433"/>
            <a:chExt cx="2720" cy="1039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496" y="1137"/>
              <a:ext cx="2720" cy="33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8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PMingLiU" pitchFamily="18" charset="-120"/>
                  <a:cs typeface="Arial" charset="0"/>
                </a:rPr>
                <a:t>Monolithic Power Systems</a:t>
              </a:r>
              <a:r>
                <a:rPr lang="en-US" altLang="zh-CN" sz="2800" baseline="5000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PMingLiU" pitchFamily="18" charset="-120"/>
                  <a:cs typeface="Arial" charset="0"/>
                </a:rPr>
                <a:t>®</a:t>
              </a:r>
            </a:p>
          </p:txBody>
        </p:sp>
        <p:pic>
          <p:nvPicPr>
            <p:cNvPr id="7" name="Picture 13" descr="MPS_Logo_letterhead_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0" y="433"/>
              <a:ext cx="251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2895600"/>
            <a:ext cx="9144000" cy="17335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1" hangingPunct="1">
              <a:lnSpc>
                <a:spcPct val="150000"/>
              </a:lnSpc>
              <a:buNone/>
              <a:defRPr/>
            </a:pPr>
            <a:r>
              <a:rPr lang="en-US" altLang="zh-CN" sz="3200" dirty="0" smtClean="0">
                <a:solidFill>
                  <a:srgbClr val="FFFFFF"/>
                </a:solidFill>
                <a:ea typeface="宋体" pitchFamily="2" charset="-122"/>
              </a:rPr>
              <a:t>MPS</a:t>
            </a:r>
            <a:r>
              <a:rPr lang="zh-CN" altLang="en-US" sz="3200" dirty="0" smtClean="0">
                <a:solidFill>
                  <a:srgbClr val="FFFFFF"/>
                </a:solidFill>
                <a:ea typeface="宋体" pitchFamily="2" charset="-122"/>
              </a:rPr>
              <a:t> </a:t>
            </a:r>
            <a:r>
              <a:rPr lang="en-US" altLang="zh-CN" sz="3200" dirty="0" smtClean="0">
                <a:solidFill>
                  <a:srgbClr val="FFFFFF"/>
                </a:solidFill>
                <a:ea typeface="宋体" pitchFamily="2" charset="-122"/>
              </a:rPr>
              <a:t>Angular Sensor Introduction</a:t>
            </a:r>
          </a:p>
          <a:p>
            <a:pPr lvl="0" algn="ctr" eaLnBrk="1" hangingPunct="1">
              <a:spcBef>
                <a:spcPts val="0"/>
              </a:spcBef>
              <a:buNone/>
              <a:defRPr/>
            </a:pPr>
            <a:r>
              <a:rPr lang="en-US" altLang="zh-CN" sz="2400" i="1" dirty="0" smtClean="0">
                <a:solidFill>
                  <a:srgbClr val="FFFFFF"/>
                </a:solidFill>
                <a:ea typeface="宋体" pitchFamily="2" charset="-122"/>
              </a:rPr>
              <a:t>Nash Zeng</a:t>
            </a:r>
          </a:p>
          <a:p>
            <a:pPr lvl="0" algn="ctr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2018.07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72"/>
          <p:cNvGrpSpPr>
            <a:grpSpLocks/>
          </p:cNvGrpSpPr>
          <p:nvPr/>
        </p:nvGrpSpPr>
        <p:grpSpPr bwMode="auto">
          <a:xfrm>
            <a:off x="2065074" y="590550"/>
            <a:ext cx="638175" cy="1331913"/>
            <a:chOff x="2181226" y="1023938"/>
            <a:chExt cx="638175" cy="1560945"/>
          </a:xfrm>
        </p:grpSpPr>
        <p:cxnSp>
          <p:nvCxnSpPr>
            <p:cNvPr id="3" name="Connecteur droit 147"/>
            <p:cNvCxnSpPr/>
            <p:nvPr/>
          </p:nvCxnSpPr>
          <p:spPr>
            <a:xfrm rot="16200000" flipV="1">
              <a:off x="1871574" y="1800441"/>
              <a:ext cx="649467" cy="1587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" name="Connecteur droit 149"/>
            <p:cNvCxnSpPr/>
            <p:nvPr/>
          </p:nvCxnSpPr>
          <p:spPr>
            <a:xfrm rot="16200000" flipV="1">
              <a:off x="2480380" y="1801235"/>
              <a:ext cx="651055" cy="1587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" name="Connecteur droit 150"/>
            <p:cNvCxnSpPr/>
            <p:nvPr/>
          </p:nvCxnSpPr>
          <p:spPr>
            <a:xfrm rot="10800000">
              <a:off x="2181226" y="1473325"/>
              <a:ext cx="638175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" name="Connecteur droit 154"/>
            <p:cNvCxnSpPr/>
            <p:nvPr/>
          </p:nvCxnSpPr>
          <p:spPr>
            <a:xfrm rot="5400000" flipH="1" flipV="1">
              <a:off x="2350250" y="1316914"/>
              <a:ext cx="322352" cy="3175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headEnd type="arrow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" name="ZoneTexte 158"/>
            <p:cNvSpPr txBox="1">
              <a:spLocks noChangeArrowheads="1"/>
            </p:cNvSpPr>
            <p:nvPr/>
          </p:nvSpPr>
          <p:spPr bwMode="auto">
            <a:xfrm>
              <a:off x="2478881" y="1023938"/>
              <a:ext cx="240772" cy="369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fr-CH" sz="1800">
                  <a:solidFill>
                    <a:schemeClr val="accent6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8" name="Connecteur droit 159"/>
            <p:cNvCxnSpPr/>
            <p:nvPr/>
          </p:nvCxnSpPr>
          <p:spPr>
            <a:xfrm rot="5400000" flipH="1" flipV="1">
              <a:off x="2337550" y="2422119"/>
              <a:ext cx="322352" cy="3175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headEnd type="arrow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Connecteur droit 160"/>
            <p:cNvCxnSpPr/>
            <p:nvPr/>
          </p:nvCxnSpPr>
          <p:spPr>
            <a:xfrm rot="5400000" flipH="1" flipV="1">
              <a:off x="2155773" y="1935416"/>
              <a:ext cx="384281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" name="Ellipse 162"/>
            <p:cNvSpPr>
              <a:spLocks noChangeArrowheads="1"/>
            </p:cNvSpPr>
            <p:nvPr/>
          </p:nvSpPr>
          <p:spPr bwMode="auto">
            <a:xfrm>
              <a:off x="2325689" y="1695637"/>
              <a:ext cx="46037" cy="46050"/>
            </a:xfrm>
            <a:prstGeom prst="ellipse">
              <a:avLst/>
            </a:prstGeom>
            <a:solidFill>
              <a:srgbClr val="4EC071"/>
            </a:solidFill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1" name="Connecteur droit 163"/>
            <p:cNvCxnSpPr/>
            <p:nvPr/>
          </p:nvCxnSpPr>
          <p:spPr>
            <a:xfrm rot="5400000" flipH="1" flipV="1">
              <a:off x="2460573" y="1937004"/>
              <a:ext cx="384281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" name="Ellipse 164"/>
            <p:cNvSpPr>
              <a:spLocks noChangeArrowheads="1"/>
            </p:cNvSpPr>
            <p:nvPr/>
          </p:nvSpPr>
          <p:spPr bwMode="auto">
            <a:xfrm>
              <a:off x="2632076" y="1697224"/>
              <a:ext cx="44450" cy="46051"/>
            </a:xfrm>
            <a:prstGeom prst="ellipse">
              <a:avLst/>
            </a:prstGeom>
            <a:solidFill>
              <a:srgbClr val="4EC071"/>
            </a:solidFill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ZoneTexte 165"/>
            <p:cNvSpPr txBox="1">
              <a:spLocks noChangeArrowheads="1"/>
            </p:cNvSpPr>
            <p:nvPr/>
          </p:nvSpPr>
          <p:spPr bwMode="auto">
            <a:xfrm>
              <a:off x="2343150" y="1531143"/>
              <a:ext cx="320922" cy="369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fr-CH" sz="1800" dirty="0">
                  <a:solidFill>
                    <a:schemeClr val="accent6"/>
                  </a:solidFill>
                  <a:effectLst/>
                  <a:latin typeface="Calibri" pitchFamily="34" charset="0"/>
                  <a:cs typeface="Arial" pitchFamily="34" charset="0"/>
                </a:rPr>
                <a:t>V</a:t>
              </a:r>
              <a:endParaRPr lang="fr-FR" sz="1800" dirty="0">
                <a:solidFill>
                  <a:schemeClr val="accent6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ZoneTexte 171"/>
          <p:cNvSpPr txBox="1">
            <a:spLocks noChangeArrowheads="1"/>
          </p:cNvSpPr>
          <p:nvPr/>
        </p:nvSpPr>
        <p:spPr bwMode="auto">
          <a:xfrm>
            <a:off x="3200400" y="830919"/>
            <a:ext cx="1525587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CH" sz="2400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V </a:t>
            </a:r>
            <a:r>
              <a:rPr lang="fr-CH" sz="2400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 </a:t>
            </a:r>
            <a:r>
              <a:rPr lang="fr-CH" sz="2400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fr-CH" sz="1600" b="1" dirty="0">
                <a:solidFill>
                  <a:schemeClr val="accent6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</a:t>
            </a:r>
            <a:endParaRPr lang="fr-FR" sz="1600" b="1" dirty="0">
              <a:solidFill>
                <a:schemeClr val="accent6"/>
              </a:solidFill>
              <a:latin typeface="Calibri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defRPr/>
            </a:pPr>
            <a:endParaRPr lang="fr-FR" dirty="0">
              <a:solidFill>
                <a:schemeClr val="accent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Arc 14"/>
          <p:cNvSpPr/>
          <p:nvPr/>
        </p:nvSpPr>
        <p:spPr>
          <a:xfrm rot="21240000">
            <a:off x="718874" y="1409700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16" name="Arc 15"/>
          <p:cNvSpPr/>
          <p:nvPr/>
        </p:nvSpPr>
        <p:spPr>
          <a:xfrm rot="20880000">
            <a:off x="718874" y="1409700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17" name="Arc 16"/>
          <p:cNvSpPr/>
          <p:nvPr/>
        </p:nvSpPr>
        <p:spPr>
          <a:xfrm rot="20580000">
            <a:off x="718874" y="1398588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18" name="Arc 17"/>
          <p:cNvSpPr/>
          <p:nvPr/>
        </p:nvSpPr>
        <p:spPr>
          <a:xfrm rot="20220000">
            <a:off x="718874" y="1406525"/>
            <a:ext cx="3368675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19" name="Arc 18"/>
          <p:cNvSpPr/>
          <p:nvPr/>
        </p:nvSpPr>
        <p:spPr>
          <a:xfrm rot="19860000">
            <a:off x="707762" y="1395413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0" name="Arc 19"/>
          <p:cNvSpPr/>
          <p:nvPr/>
        </p:nvSpPr>
        <p:spPr>
          <a:xfrm rot="19560000">
            <a:off x="722049" y="1393825"/>
            <a:ext cx="3370263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1" name="Arc 20"/>
          <p:cNvSpPr/>
          <p:nvPr/>
        </p:nvSpPr>
        <p:spPr>
          <a:xfrm rot="19200000">
            <a:off x="733162" y="1384300"/>
            <a:ext cx="3370262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2" name="Arc 21"/>
          <p:cNvSpPr/>
          <p:nvPr/>
        </p:nvSpPr>
        <p:spPr>
          <a:xfrm rot="18900000">
            <a:off x="710937" y="1392238"/>
            <a:ext cx="3368675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3" name="Arc 22"/>
          <p:cNvSpPr/>
          <p:nvPr/>
        </p:nvSpPr>
        <p:spPr>
          <a:xfrm rot="18540000">
            <a:off x="729193" y="1394619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4" name="Arc 23"/>
          <p:cNvSpPr/>
          <p:nvPr/>
        </p:nvSpPr>
        <p:spPr>
          <a:xfrm rot="18180000">
            <a:off x="726812" y="1385888"/>
            <a:ext cx="3368675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5" name="Arc 24"/>
          <p:cNvSpPr/>
          <p:nvPr/>
        </p:nvSpPr>
        <p:spPr>
          <a:xfrm rot="17880000">
            <a:off x="720461" y="1387476"/>
            <a:ext cx="3370263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6" name="Arc 25"/>
          <p:cNvSpPr/>
          <p:nvPr/>
        </p:nvSpPr>
        <p:spPr>
          <a:xfrm rot="17520000">
            <a:off x="712524" y="1400175"/>
            <a:ext cx="3370263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7" name="Arc 26"/>
          <p:cNvSpPr/>
          <p:nvPr/>
        </p:nvSpPr>
        <p:spPr>
          <a:xfrm rot="17160000">
            <a:off x="720462" y="1382713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8" name="Arc 27"/>
          <p:cNvSpPr/>
          <p:nvPr/>
        </p:nvSpPr>
        <p:spPr>
          <a:xfrm rot="16860000">
            <a:off x="714111" y="1390651"/>
            <a:ext cx="3370263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29" name="Arc 28"/>
          <p:cNvSpPr/>
          <p:nvPr/>
        </p:nvSpPr>
        <p:spPr>
          <a:xfrm rot="16500000">
            <a:off x="723636" y="1390651"/>
            <a:ext cx="3370263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0" name="Arc 29"/>
          <p:cNvSpPr/>
          <p:nvPr/>
        </p:nvSpPr>
        <p:spPr>
          <a:xfrm rot="16200000">
            <a:off x="714905" y="1386682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1" name="Arc 30"/>
          <p:cNvSpPr/>
          <p:nvPr/>
        </p:nvSpPr>
        <p:spPr>
          <a:xfrm rot="15840000">
            <a:off x="708555" y="1396207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2" name="Arc 31"/>
          <p:cNvSpPr/>
          <p:nvPr/>
        </p:nvSpPr>
        <p:spPr>
          <a:xfrm rot="15480000">
            <a:off x="707762" y="1395413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3" name="Arc 32"/>
          <p:cNvSpPr/>
          <p:nvPr/>
        </p:nvSpPr>
        <p:spPr>
          <a:xfrm rot="15180000">
            <a:off x="707761" y="1384301"/>
            <a:ext cx="3370263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4" name="Arc 33"/>
          <p:cNvSpPr/>
          <p:nvPr/>
        </p:nvSpPr>
        <p:spPr>
          <a:xfrm rot="14820000">
            <a:off x="707762" y="1392238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5" name="Arc 34"/>
          <p:cNvSpPr/>
          <p:nvPr/>
        </p:nvSpPr>
        <p:spPr>
          <a:xfrm rot="14460000">
            <a:off x="715699" y="1403350"/>
            <a:ext cx="3370263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6" name="Arc 35"/>
          <p:cNvSpPr/>
          <p:nvPr/>
        </p:nvSpPr>
        <p:spPr>
          <a:xfrm rot="14160000">
            <a:off x="711730" y="1389857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7" name="Arc 36"/>
          <p:cNvSpPr/>
          <p:nvPr/>
        </p:nvSpPr>
        <p:spPr>
          <a:xfrm rot="13800000">
            <a:off x="722843" y="1389856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8" name="Arc 37"/>
          <p:cNvSpPr/>
          <p:nvPr/>
        </p:nvSpPr>
        <p:spPr>
          <a:xfrm rot="13500000">
            <a:off x="707762" y="1382713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39" name="Arc 38"/>
          <p:cNvSpPr/>
          <p:nvPr/>
        </p:nvSpPr>
        <p:spPr>
          <a:xfrm rot="13140000">
            <a:off x="729987" y="1393825"/>
            <a:ext cx="3370262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0" name="Arc 39"/>
          <p:cNvSpPr/>
          <p:nvPr/>
        </p:nvSpPr>
        <p:spPr>
          <a:xfrm rot="12780000">
            <a:off x="737924" y="1393825"/>
            <a:ext cx="3370263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1" name="Arc 40"/>
          <p:cNvSpPr/>
          <p:nvPr/>
        </p:nvSpPr>
        <p:spPr>
          <a:xfrm rot="12480000">
            <a:off x="720462" y="1384300"/>
            <a:ext cx="3370262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2" name="Arc 41"/>
          <p:cNvSpPr/>
          <p:nvPr/>
        </p:nvSpPr>
        <p:spPr>
          <a:xfrm rot="12120000">
            <a:off x="734749" y="1385888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3" name="Arc 42"/>
          <p:cNvSpPr/>
          <p:nvPr/>
        </p:nvSpPr>
        <p:spPr>
          <a:xfrm rot="11760000">
            <a:off x="698237" y="1389063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4" name="Arc 43"/>
          <p:cNvSpPr/>
          <p:nvPr/>
        </p:nvSpPr>
        <p:spPr>
          <a:xfrm rot="11460000">
            <a:off x="720462" y="1382713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5" name="Arc 44"/>
          <p:cNvSpPr/>
          <p:nvPr/>
        </p:nvSpPr>
        <p:spPr>
          <a:xfrm rot="11100000">
            <a:off x="691887" y="1382713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6" name="Arc 45"/>
          <p:cNvSpPr/>
          <p:nvPr/>
        </p:nvSpPr>
        <p:spPr>
          <a:xfrm rot="10800000">
            <a:off x="736337" y="1384300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7" name="Arc 46"/>
          <p:cNvSpPr/>
          <p:nvPr/>
        </p:nvSpPr>
        <p:spPr>
          <a:xfrm rot="10440000">
            <a:off x="682362" y="1389063"/>
            <a:ext cx="3368675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8" name="Arc 47"/>
          <p:cNvSpPr/>
          <p:nvPr/>
        </p:nvSpPr>
        <p:spPr>
          <a:xfrm rot="10080000">
            <a:off x="682362" y="1392238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49" name="Arc 48"/>
          <p:cNvSpPr/>
          <p:nvPr/>
        </p:nvSpPr>
        <p:spPr>
          <a:xfrm rot="9780000">
            <a:off x="691887" y="1395413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0" name="Arc 49"/>
          <p:cNvSpPr/>
          <p:nvPr/>
        </p:nvSpPr>
        <p:spPr>
          <a:xfrm rot="9420000">
            <a:off x="682362" y="1400175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1" name="Arc 50"/>
          <p:cNvSpPr/>
          <p:nvPr/>
        </p:nvSpPr>
        <p:spPr>
          <a:xfrm rot="9060000">
            <a:off x="690299" y="1403350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2" name="Arc 51"/>
          <p:cNvSpPr/>
          <p:nvPr/>
        </p:nvSpPr>
        <p:spPr>
          <a:xfrm rot="8760000">
            <a:off x="691887" y="1392238"/>
            <a:ext cx="3370262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3" name="Arc 52"/>
          <p:cNvSpPr/>
          <p:nvPr/>
        </p:nvSpPr>
        <p:spPr>
          <a:xfrm rot="8400000">
            <a:off x="696649" y="1392238"/>
            <a:ext cx="3370263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4" name="Arc 53"/>
          <p:cNvSpPr/>
          <p:nvPr/>
        </p:nvSpPr>
        <p:spPr>
          <a:xfrm rot="8100000">
            <a:off x="698237" y="1393825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5" name="Arc 54"/>
          <p:cNvSpPr/>
          <p:nvPr/>
        </p:nvSpPr>
        <p:spPr>
          <a:xfrm rot="7740000">
            <a:off x="704587" y="1395413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6" name="Arc 55"/>
          <p:cNvSpPr/>
          <p:nvPr/>
        </p:nvSpPr>
        <p:spPr>
          <a:xfrm rot="7380000">
            <a:off x="696650" y="1395412"/>
            <a:ext cx="3370262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7" name="Arc 56"/>
          <p:cNvSpPr/>
          <p:nvPr/>
        </p:nvSpPr>
        <p:spPr>
          <a:xfrm rot="7080000">
            <a:off x="701412" y="1381125"/>
            <a:ext cx="3368675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8" name="Arc 57"/>
          <p:cNvSpPr/>
          <p:nvPr/>
        </p:nvSpPr>
        <p:spPr>
          <a:xfrm rot="6720000">
            <a:off x="707761" y="1387476"/>
            <a:ext cx="3370263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59" name="Arc 58"/>
          <p:cNvSpPr/>
          <p:nvPr/>
        </p:nvSpPr>
        <p:spPr>
          <a:xfrm rot="6360000">
            <a:off x="695855" y="1391445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0" name="Arc 59"/>
          <p:cNvSpPr/>
          <p:nvPr/>
        </p:nvSpPr>
        <p:spPr>
          <a:xfrm rot="6060000">
            <a:off x="703793" y="1378744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1" name="Arc 60"/>
          <p:cNvSpPr/>
          <p:nvPr/>
        </p:nvSpPr>
        <p:spPr>
          <a:xfrm rot="5700000">
            <a:off x="706174" y="1397000"/>
            <a:ext cx="3370263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2" name="Arc 61"/>
          <p:cNvSpPr/>
          <p:nvPr/>
        </p:nvSpPr>
        <p:spPr>
          <a:xfrm rot="5400000">
            <a:off x="707761" y="1384301"/>
            <a:ext cx="3370263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3" name="Arc 62"/>
          <p:cNvSpPr/>
          <p:nvPr/>
        </p:nvSpPr>
        <p:spPr>
          <a:xfrm rot="5040000">
            <a:off x="706175" y="1411287"/>
            <a:ext cx="3370262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4" name="Arc 63"/>
          <p:cNvSpPr/>
          <p:nvPr/>
        </p:nvSpPr>
        <p:spPr>
          <a:xfrm rot="4680000">
            <a:off x="706175" y="1427162"/>
            <a:ext cx="3370262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5" name="Arc 64"/>
          <p:cNvSpPr/>
          <p:nvPr/>
        </p:nvSpPr>
        <p:spPr>
          <a:xfrm rot="4380000">
            <a:off x="706174" y="1416050"/>
            <a:ext cx="3370263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6" name="Arc 65"/>
          <p:cNvSpPr/>
          <p:nvPr/>
        </p:nvSpPr>
        <p:spPr>
          <a:xfrm rot="4020000">
            <a:off x="706968" y="1423194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7" name="Arc 66"/>
          <p:cNvSpPr/>
          <p:nvPr/>
        </p:nvSpPr>
        <p:spPr>
          <a:xfrm rot="3660000">
            <a:off x="713318" y="1435894"/>
            <a:ext cx="3370263" cy="3368675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8" name="Arc 67"/>
          <p:cNvSpPr/>
          <p:nvPr/>
        </p:nvSpPr>
        <p:spPr>
          <a:xfrm rot="3360000">
            <a:off x="710143" y="1421606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69" name="Arc 68"/>
          <p:cNvSpPr/>
          <p:nvPr/>
        </p:nvSpPr>
        <p:spPr>
          <a:xfrm rot="3000000">
            <a:off x="721255" y="1421607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0" name="Arc 69"/>
          <p:cNvSpPr/>
          <p:nvPr/>
        </p:nvSpPr>
        <p:spPr>
          <a:xfrm rot="2700000">
            <a:off x="705380" y="1413670"/>
            <a:ext cx="3368675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1" name="Arc 70"/>
          <p:cNvSpPr/>
          <p:nvPr/>
        </p:nvSpPr>
        <p:spPr>
          <a:xfrm rot="2340000">
            <a:off x="728399" y="1425575"/>
            <a:ext cx="3370263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2" name="Arc 71"/>
          <p:cNvSpPr/>
          <p:nvPr/>
        </p:nvSpPr>
        <p:spPr>
          <a:xfrm rot="1980000">
            <a:off x="736337" y="1425575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3" name="Arc 72"/>
          <p:cNvSpPr/>
          <p:nvPr/>
        </p:nvSpPr>
        <p:spPr>
          <a:xfrm rot="1680000">
            <a:off x="725224" y="1409700"/>
            <a:ext cx="3368675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4" name="Arc 73"/>
          <p:cNvSpPr/>
          <p:nvPr/>
        </p:nvSpPr>
        <p:spPr>
          <a:xfrm rot="1320000">
            <a:off x="731574" y="1417638"/>
            <a:ext cx="3370263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5" name="Arc 74"/>
          <p:cNvSpPr/>
          <p:nvPr/>
        </p:nvSpPr>
        <p:spPr>
          <a:xfrm rot="960000">
            <a:off x="739512" y="1416050"/>
            <a:ext cx="3370262" cy="3370263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6" name="Arc 75"/>
          <p:cNvSpPr/>
          <p:nvPr/>
        </p:nvSpPr>
        <p:spPr>
          <a:xfrm rot="660000">
            <a:off x="717287" y="1408113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7" name="Arc 76"/>
          <p:cNvSpPr/>
          <p:nvPr/>
        </p:nvSpPr>
        <p:spPr>
          <a:xfrm rot="300000">
            <a:off x="710937" y="1408113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78" name="Arc 77"/>
          <p:cNvSpPr/>
          <p:nvPr/>
        </p:nvSpPr>
        <p:spPr>
          <a:xfrm>
            <a:off x="701412" y="1404938"/>
            <a:ext cx="3370262" cy="3370262"/>
          </a:xfrm>
          <a:prstGeom prst="arc">
            <a:avLst>
              <a:gd name="adj1" fmla="val 15378533"/>
              <a:gd name="adj2" fmla="val 16999339"/>
            </a:avLst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accent6"/>
              </a:solidFill>
              <a:effectLst/>
              <a:latin typeface="Calibri"/>
            </a:endParaRPr>
          </a:p>
        </p:txBody>
      </p:sp>
      <p:grpSp>
        <p:nvGrpSpPr>
          <p:cNvPr id="79" name="Groupe 29"/>
          <p:cNvGrpSpPr>
            <a:grpSpLocks/>
          </p:cNvGrpSpPr>
          <p:nvPr/>
        </p:nvGrpSpPr>
        <p:grpSpPr bwMode="auto">
          <a:xfrm>
            <a:off x="712524" y="1400175"/>
            <a:ext cx="3357563" cy="3359150"/>
            <a:chOff x="5501742" y="3499200"/>
            <a:chExt cx="3357586" cy="3358800"/>
          </a:xfrm>
        </p:grpSpPr>
        <p:sp>
          <p:nvSpPr>
            <p:cNvPr id="80" name="Ellipse 30"/>
            <p:cNvSpPr>
              <a:spLocks noChangeArrowheads="1"/>
            </p:cNvSpPr>
            <p:nvPr/>
          </p:nvSpPr>
          <p:spPr bwMode="auto">
            <a:xfrm>
              <a:off x="5501742" y="3499200"/>
              <a:ext cx="3357586" cy="3358800"/>
            </a:xfrm>
            <a:prstGeom prst="ellips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81" name="Groupe 142"/>
            <p:cNvGrpSpPr>
              <a:grpSpLocks/>
            </p:cNvGrpSpPr>
            <p:nvPr/>
          </p:nvGrpSpPr>
          <p:grpSpPr bwMode="auto">
            <a:xfrm>
              <a:off x="5570005" y="3573805"/>
              <a:ext cx="3221060" cy="3214352"/>
              <a:chOff x="782611" y="3003539"/>
              <a:chExt cx="3221060" cy="3214352"/>
            </a:xfrm>
          </p:grpSpPr>
          <p:sp>
            <p:nvSpPr>
              <p:cNvPr id="83" name="Rectangle 537"/>
              <p:cNvSpPr>
                <a:spLocks noChangeArrowheads="1"/>
              </p:cNvSpPr>
              <p:nvPr/>
            </p:nvSpPr>
            <p:spPr bwMode="auto">
              <a:xfrm rot="5400000">
                <a:off x="3909216" y="4531340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4" name="Rectangle 538"/>
              <p:cNvSpPr>
                <a:spLocks noChangeArrowheads="1"/>
              </p:cNvSpPr>
              <p:nvPr/>
            </p:nvSpPr>
            <p:spPr bwMode="auto">
              <a:xfrm rot="5700000">
                <a:off x="3902866" y="467737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5" name="Rectangle 539"/>
              <p:cNvSpPr>
                <a:spLocks noChangeArrowheads="1"/>
              </p:cNvSpPr>
              <p:nvPr/>
            </p:nvSpPr>
            <p:spPr bwMode="auto">
              <a:xfrm rot="6060000">
                <a:off x="3875879" y="4826584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6" name="Rectangle 540"/>
              <p:cNvSpPr>
                <a:spLocks noChangeArrowheads="1"/>
              </p:cNvSpPr>
              <p:nvPr/>
            </p:nvSpPr>
            <p:spPr bwMode="auto">
              <a:xfrm rot="6360000">
                <a:off x="3844128" y="4969444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7" name="Rectangle 541"/>
              <p:cNvSpPr>
                <a:spLocks noChangeArrowheads="1"/>
              </p:cNvSpPr>
              <p:nvPr/>
            </p:nvSpPr>
            <p:spPr bwMode="auto">
              <a:xfrm rot="6720000">
                <a:off x="3793328" y="5110717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8" name="Rectangle 542"/>
              <p:cNvSpPr>
                <a:spLocks noChangeArrowheads="1"/>
              </p:cNvSpPr>
              <p:nvPr/>
            </p:nvSpPr>
            <p:spPr bwMode="auto">
              <a:xfrm rot="7080000">
                <a:off x="3726653" y="5250403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9" name="Rectangle 543"/>
              <p:cNvSpPr>
                <a:spLocks noChangeArrowheads="1"/>
              </p:cNvSpPr>
              <p:nvPr/>
            </p:nvSpPr>
            <p:spPr bwMode="auto">
              <a:xfrm rot="7380000">
                <a:off x="3647277" y="5380564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0" name="Rectangle 544"/>
              <p:cNvSpPr>
                <a:spLocks noChangeArrowheads="1"/>
              </p:cNvSpPr>
              <p:nvPr/>
            </p:nvSpPr>
            <p:spPr bwMode="auto">
              <a:xfrm rot="7740000">
                <a:off x="3564727" y="5505963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1" name="Rectangle 545"/>
              <p:cNvSpPr>
                <a:spLocks noChangeArrowheads="1"/>
              </p:cNvSpPr>
              <p:nvPr/>
            </p:nvSpPr>
            <p:spPr bwMode="auto">
              <a:xfrm rot="8100000">
                <a:off x="3465504" y="5616292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2" name="Rectangle 546"/>
              <p:cNvSpPr>
                <a:spLocks noChangeArrowheads="1"/>
              </p:cNvSpPr>
              <p:nvPr/>
            </p:nvSpPr>
            <p:spPr bwMode="auto">
              <a:xfrm rot="10800000">
                <a:off x="2373297" y="6075031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3" name="Rectangle 547"/>
              <p:cNvSpPr>
                <a:spLocks noChangeArrowheads="1"/>
              </p:cNvSpPr>
              <p:nvPr/>
            </p:nvSpPr>
            <p:spPr bwMode="auto">
              <a:xfrm rot="-10500000">
                <a:off x="2227246" y="6067095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4" name="Rectangle 548"/>
              <p:cNvSpPr>
                <a:spLocks noChangeArrowheads="1"/>
              </p:cNvSpPr>
              <p:nvPr/>
            </p:nvSpPr>
            <p:spPr bwMode="auto">
              <a:xfrm rot="-10140000">
                <a:off x="2078020" y="6041697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5" name="Rectangle 549"/>
              <p:cNvSpPr>
                <a:spLocks noChangeArrowheads="1"/>
              </p:cNvSpPr>
              <p:nvPr/>
            </p:nvSpPr>
            <p:spPr bwMode="auto">
              <a:xfrm rot="-9840000">
                <a:off x="1935144" y="6009951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6" name="Rectangle 550"/>
              <p:cNvSpPr>
                <a:spLocks noChangeArrowheads="1"/>
              </p:cNvSpPr>
              <p:nvPr/>
            </p:nvSpPr>
            <p:spPr bwMode="auto">
              <a:xfrm rot="-9480000">
                <a:off x="1793855" y="5959156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7" name="Rectangle 551"/>
              <p:cNvSpPr>
                <a:spLocks noChangeArrowheads="1"/>
              </p:cNvSpPr>
              <p:nvPr/>
            </p:nvSpPr>
            <p:spPr bwMode="auto">
              <a:xfrm rot="-9120000">
                <a:off x="1652567" y="5897249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8" name="Rectangle 552"/>
              <p:cNvSpPr>
                <a:spLocks noChangeArrowheads="1"/>
              </p:cNvSpPr>
              <p:nvPr/>
            </p:nvSpPr>
            <p:spPr bwMode="auto">
              <a:xfrm rot="-8820000">
                <a:off x="1520803" y="5819470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9" name="Rectangle 553"/>
              <p:cNvSpPr>
                <a:spLocks noChangeArrowheads="1"/>
              </p:cNvSpPr>
              <p:nvPr/>
            </p:nvSpPr>
            <p:spPr bwMode="auto">
              <a:xfrm rot="-8460000">
                <a:off x="1398565" y="5730580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0" name="Rectangle 554"/>
              <p:cNvSpPr>
                <a:spLocks noChangeArrowheads="1"/>
              </p:cNvSpPr>
              <p:nvPr/>
            </p:nvSpPr>
            <p:spPr bwMode="auto">
              <a:xfrm>
                <a:off x="2370122" y="3003539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1" name="Rectangle 555"/>
              <p:cNvSpPr>
                <a:spLocks noChangeArrowheads="1"/>
              </p:cNvSpPr>
              <p:nvPr/>
            </p:nvSpPr>
            <p:spPr bwMode="auto">
              <a:xfrm rot="300000">
                <a:off x="2516173" y="3011475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2" name="Rectangle 556"/>
              <p:cNvSpPr>
                <a:spLocks noChangeArrowheads="1"/>
              </p:cNvSpPr>
              <p:nvPr/>
            </p:nvSpPr>
            <p:spPr bwMode="auto">
              <a:xfrm rot="660000">
                <a:off x="2665399" y="3036873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3" name="Rectangle 557"/>
              <p:cNvSpPr>
                <a:spLocks noChangeArrowheads="1"/>
              </p:cNvSpPr>
              <p:nvPr/>
            </p:nvSpPr>
            <p:spPr bwMode="auto">
              <a:xfrm rot="960000">
                <a:off x="2808275" y="3068619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4" name="Rectangle 558"/>
              <p:cNvSpPr>
                <a:spLocks noChangeArrowheads="1"/>
              </p:cNvSpPr>
              <p:nvPr/>
            </p:nvSpPr>
            <p:spPr bwMode="auto">
              <a:xfrm rot="1320000">
                <a:off x="2949563" y="3119414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5" name="Rectangle 559"/>
              <p:cNvSpPr>
                <a:spLocks noChangeArrowheads="1"/>
              </p:cNvSpPr>
              <p:nvPr/>
            </p:nvSpPr>
            <p:spPr bwMode="auto">
              <a:xfrm rot="1680000">
                <a:off x="3089264" y="3186082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6" name="Rectangle 560"/>
              <p:cNvSpPr>
                <a:spLocks noChangeArrowheads="1"/>
              </p:cNvSpPr>
              <p:nvPr/>
            </p:nvSpPr>
            <p:spPr bwMode="auto">
              <a:xfrm rot="1980000">
                <a:off x="3221028" y="3263862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Rectangle 561"/>
              <p:cNvSpPr>
                <a:spLocks noChangeArrowheads="1"/>
              </p:cNvSpPr>
              <p:nvPr/>
            </p:nvSpPr>
            <p:spPr bwMode="auto">
              <a:xfrm rot="2340000">
                <a:off x="3341678" y="3349578"/>
                <a:ext cx="46037" cy="144447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8" name="Rectangle 562"/>
              <p:cNvSpPr>
                <a:spLocks noChangeArrowheads="1"/>
              </p:cNvSpPr>
              <p:nvPr/>
            </p:nvSpPr>
            <p:spPr bwMode="auto">
              <a:xfrm rot="16200000" flipV="1">
                <a:off x="3909216" y="4529753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9" name="Rectangle 563"/>
              <p:cNvSpPr>
                <a:spLocks noChangeArrowheads="1"/>
              </p:cNvSpPr>
              <p:nvPr/>
            </p:nvSpPr>
            <p:spPr bwMode="auto">
              <a:xfrm rot="15900000" flipV="1">
                <a:off x="3902866" y="4383718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0" name="Rectangle 564"/>
              <p:cNvSpPr>
                <a:spLocks noChangeArrowheads="1"/>
              </p:cNvSpPr>
              <p:nvPr/>
            </p:nvSpPr>
            <p:spPr bwMode="auto">
              <a:xfrm rot="15540000" flipV="1">
                <a:off x="3876673" y="4233715"/>
                <a:ext cx="44445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1" name="Rectangle 565"/>
              <p:cNvSpPr>
                <a:spLocks noChangeArrowheads="1"/>
              </p:cNvSpPr>
              <p:nvPr/>
            </p:nvSpPr>
            <p:spPr bwMode="auto">
              <a:xfrm rot="15240000" flipV="1">
                <a:off x="3844128" y="4091649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2" name="Rectangle 566"/>
              <p:cNvSpPr>
                <a:spLocks noChangeArrowheads="1"/>
              </p:cNvSpPr>
              <p:nvPr/>
            </p:nvSpPr>
            <p:spPr bwMode="auto">
              <a:xfrm rot="14880000" flipV="1">
                <a:off x="3793328" y="3948789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3" name="Rectangle 567"/>
              <p:cNvSpPr>
                <a:spLocks noChangeArrowheads="1"/>
              </p:cNvSpPr>
              <p:nvPr/>
            </p:nvSpPr>
            <p:spPr bwMode="auto">
              <a:xfrm rot="14520000" flipV="1">
                <a:off x="3726653" y="3810690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Rectangle 568"/>
              <p:cNvSpPr>
                <a:spLocks noChangeArrowheads="1"/>
              </p:cNvSpPr>
              <p:nvPr/>
            </p:nvSpPr>
            <p:spPr bwMode="auto">
              <a:xfrm rot="14220000" flipV="1">
                <a:off x="3652039" y="3682116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5" name="Rectangle 569"/>
              <p:cNvSpPr>
                <a:spLocks noChangeArrowheads="1"/>
              </p:cNvSpPr>
              <p:nvPr/>
            </p:nvSpPr>
            <p:spPr bwMode="auto">
              <a:xfrm rot="13860000" flipV="1">
                <a:off x="3559964" y="3558304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6" name="Rectangle 570"/>
              <p:cNvSpPr>
                <a:spLocks noChangeArrowheads="1"/>
              </p:cNvSpPr>
              <p:nvPr/>
            </p:nvSpPr>
            <p:spPr bwMode="auto">
              <a:xfrm rot="16200000" flipH="1">
                <a:off x="831033" y="4542452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7" name="Rectangle 67"/>
              <p:cNvSpPr>
                <a:spLocks noChangeArrowheads="1"/>
              </p:cNvSpPr>
              <p:nvPr/>
            </p:nvSpPr>
            <p:spPr bwMode="auto">
              <a:xfrm rot="15900000" flipH="1">
                <a:off x="837383" y="4688486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8" name="Rectangle 572"/>
              <p:cNvSpPr>
                <a:spLocks noChangeArrowheads="1"/>
              </p:cNvSpPr>
              <p:nvPr/>
            </p:nvSpPr>
            <p:spPr bwMode="auto">
              <a:xfrm rot="15540000" flipH="1">
                <a:off x="864370" y="4837696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9" name="Rectangle 573"/>
              <p:cNvSpPr>
                <a:spLocks noChangeArrowheads="1"/>
              </p:cNvSpPr>
              <p:nvPr/>
            </p:nvSpPr>
            <p:spPr bwMode="auto">
              <a:xfrm rot="15240000" flipH="1">
                <a:off x="896120" y="4980556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0" name="Rectangle 574"/>
              <p:cNvSpPr>
                <a:spLocks noChangeArrowheads="1"/>
              </p:cNvSpPr>
              <p:nvPr/>
            </p:nvSpPr>
            <p:spPr bwMode="auto">
              <a:xfrm rot="14880000" flipH="1">
                <a:off x="947715" y="5122622"/>
                <a:ext cx="44445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Rectangle 575"/>
              <p:cNvSpPr>
                <a:spLocks noChangeArrowheads="1"/>
              </p:cNvSpPr>
              <p:nvPr/>
            </p:nvSpPr>
            <p:spPr bwMode="auto">
              <a:xfrm rot="14520000" flipH="1">
                <a:off x="1013596" y="5261514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2" name="Rectangle 576"/>
              <p:cNvSpPr>
                <a:spLocks noChangeArrowheads="1"/>
              </p:cNvSpPr>
              <p:nvPr/>
            </p:nvSpPr>
            <p:spPr bwMode="auto">
              <a:xfrm rot="14220000" flipH="1">
                <a:off x="1092972" y="539167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3" name="Rectangle 577"/>
              <p:cNvSpPr>
                <a:spLocks noChangeArrowheads="1"/>
              </p:cNvSpPr>
              <p:nvPr/>
            </p:nvSpPr>
            <p:spPr bwMode="auto">
              <a:xfrm rot="13860000" flipH="1">
                <a:off x="1175522" y="5517075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4" name="Rectangle 578"/>
              <p:cNvSpPr>
                <a:spLocks noChangeArrowheads="1"/>
              </p:cNvSpPr>
              <p:nvPr/>
            </p:nvSpPr>
            <p:spPr bwMode="auto">
              <a:xfrm rot="5400000" flipH="1" flipV="1">
                <a:off x="832620" y="4542452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5" name="Rectangle 579"/>
              <p:cNvSpPr>
                <a:spLocks noChangeArrowheads="1"/>
              </p:cNvSpPr>
              <p:nvPr/>
            </p:nvSpPr>
            <p:spPr bwMode="auto">
              <a:xfrm rot="5700000" flipH="1" flipV="1">
                <a:off x="840558" y="4396417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6" name="Rectangle 580"/>
              <p:cNvSpPr>
                <a:spLocks noChangeArrowheads="1"/>
              </p:cNvSpPr>
              <p:nvPr/>
            </p:nvSpPr>
            <p:spPr bwMode="auto">
              <a:xfrm rot="6060000" flipH="1" flipV="1">
                <a:off x="865958" y="4247207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7" name="Rectangle 581"/>
              <p:cNvSpPr>
                <a:spLocks noChangeArrowheads="1"/>
              </p:cNvSpPr>
              <p:nvPr/>
            </p:nvSpPr>
            <p:spPr bwMode="auto">
              <a:xfrm rot="6360000" flipH="1" flipV="1">
                <a:off x="897708" y="4104347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Rectangle 582"/>
              <p:cNvSpPr>
                <a:spLocks noChangeArrowheads="1"/>
              </p:cNvSpPr>
              <p:nvPr/>
            </p:nvSpPr>
            <p:spPr bwMode="auto">
              <a:xfrm rot="6720000" flipH="1" flipV="1">
                <a:off x="948509" y="3963074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9" name="Rectangle 583"/>
              <p:cNvSpPr>
                <a:spLocks noChangeArrowheads="1"/>
              </p:cNvSpPr>
              <p:nvPr/>
            </p:nvSpPr>
            <p:spPr bwMode="auto">
              <a:xfrm rot="7080000" flipH="1" flipV="1">
                <a:off x="1013596" y="3818627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0" name="Rectangle 584"/>
              <p:cNvSpPr>
                <a:spLocks noChangeArrowheads="1"/>
              </p:cNvSpPr>
              <p:nvPr/>
            </p:nvSpPr>
            <p:spPr bwMode="auto">
              <a:xfrm rot="7380000" flipH="1" flipV="1">
                <a:off x="1089797" y="3688466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1" name="Rectangle 585"/>
              <p:cNvSpPr>
                <a:spLocks noChangeArrowheads="1"/>
              </p:cNvSpPr>
              <p:nvPr/>
            </p:nvSpPr>
            <p:spPr bwMode="auto">
              <a:xfrm rot="7740000" flipH="1" flipV="1">
                <a:off x="1180285" y="356941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2" name="Rectangle 586"/>
              <p:cNvSpPr>
                <a:spLocks noChangeArrowheads="1"/>
              </p:cNvSpPr>
              <p:nvPr/>
            </p:nvSpPr>
            <p:spPr bwMode="auto">
              <a:xfrm rot="10800000" flipV="1">
                <a:off x="2368534" y="3003539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3" name="Rectangle 587"/>
              <p:cNvSpPr>
                <a:spLocks noChangeArrowheads="1"/>
              </p:cNvSpPr>
              <p:nvPr/>
            </p:nvSpPr>
            <p:spPr bwMode="auto">
              <a:xfrm rot="10500000" flipV="1">
                <a:off x="2222483" y="3009888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4" name="Rectangle 588"/>
              <p:cNvSpPr>
                <a:spLocks noChangeArrowheads="1"/>
              </p:cNvSpPr>
              <p:nvPr/>
            </p:nvSpPr>
            <p:spPr bwMode="auto">
              <a:xfrm rot="10140000" flipV="1">
                <a:off x="2073257" y="3036873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5" name="Rectangle 589"/>
              <p:cNvSpPr>
                <a:spLocks noChangeArrowheads="1"/>
              </p:cNvSpPr>
              <p:nvPr/>
            </p:nvSpPr>
            <p:spPr bwMode="auto">
              <a:xfrm rot="9840000" flipV="1">
                <a:off x="1931969" y="3068619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6" name="Rectangle 590"/>
              <p:cNvSpPr>
                <a:spLocks noChangeArrowheads="1"/>
              </p:cNvSpPr>
              <p:nvPr/>
            </p:nvSpPr>
            <p:spPr bwMode="auto">
              <a:xfrm rot="9480000" flipV="1">
                <a:off x="1789093" y="3119414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7" name="Rectangle 591"/>
              <p:cNvSpPr>
                <a:spLocks noChangeArrowheads="1"/>
              </p:cNvSpPr>
              <p:nvPr/>
            </p:nvSpPr>
            <p:spPr bwMode="auto">
              <a:xfrm rot="9120000" flipV="1">
                <a:off x="1650979" y="3186082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8" name="Rectangle 592"/>
              <p:cNvSpPr>
                <a:spLocks noChangeArrowheads="1"/>
              </p:cNvSpPr>
              <p:nvPr/>
            </p:nvSpPr>
            <p:spPr bwMode="auto">
              <a:xfrm rot="8820000" flipV="1">
                <a:off x="1517628" y="3265449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Rectangle 593"/>
              <p:cNvSpPr>
                <a:spLocks noChangeArrowheads="1"/>
              </p:cNvSpPr>
              <p:nvPr/>
            </p:nvSpPr>
            <p:spPr bwMode="auto">
              <a:xfrm rot="8460000" flipV="1">
                <a:off x="1396977" y="3354339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0" name="Rectangle 594"/>
              <p:cNvSpPr>
                <a:spLocks noChangeArrowheads="1"/>
              </p:cNvSpPr>
              <p:nvPr/>
            </p:nvSpPr>
            <p:spPr bwMode="auto">
              <a:xfrm rot="10800000" flipH="1">
                <a:off x="2373297" y="6075031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1" name="Rectangle 595"/>
              <p:cNvSpPr>
                <a:spLocks noChangeArrowheads="1"/>
              </p:cNvSpPr>
              <p:nvPr/>
            </p:nvSpPr>
            <p:spPr bwMode="auto">
              <a:xfrm rot="10500000" flipH="1">
                <a:off x="2519348" y="6068681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2" name="Rectangle 596"/>
              <p:cNvSpPr>
                <a:spLocks noChangeArrowheads="1"/>
              </p:cNvSpPr>
              <p:nvPr/>
            </p:nvSpPr>
            <p:spPr bwMode="auto">
              <a:xfrm rot="10140000" flipH="1">
                <a:off x="2668574" y="6041697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3" name="Rectangle 597"/>
              <p:cNvSpPr>
                <a:spLocks noChangeArrowheads="1"/>
              </p:cNvSpPr>
              <p:nvPr/>
            </p:nvSpPr>
            <p:spPr bwMode="auto">
              <a:xfrm rot="9840000" flipH="1">
                <a:off x="2809862" y="6009951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4" name="Rectangle 598"/>
              <p:cNvSpPr>
                <a:spLocks noChangeArrowheads="1"/>
              </p:cNvSpPr>
              <p:nvPr/>
            </p:nvSpPr>
            <p:spPr bwMode="auto">
              <a:xfrm rot="9480000" flipH="1">
                <a:off x="2952738" y="5959156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5" name="Rectangle 599"/>
              <p:cNvSpPr>
                <a:spLocks noChangeArrowheads="1"/>
              </p:cNvSpPr>
              <p:nvPr/>
            </p:nvSpPr>
            <p:spPr bwMode="auto">
              <a:xfrm rot="9120000" flipH="1">
                <a:off x="3092439" y="5892488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Rectangle 600"/>
              <p:cNvSpPr>
                <a:spLocks noChangeArrowheads="1"/>
              </p:cNvSpPr>
              <p:nvPr/>
            </p:nvSpPr>
            <p:spPr bwMode="auto">
              <a:xfrm rot="8820000" flipH="1">
                <a:off x="3227378" y="5817883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7" name="Rectangle 601"/>
              <p:cNvSpPr>
                <a:spLocks noChangeArrowheads="1"/>
              </p:cNvSpPr>
              <p:nvPr/>
            </p:nvSpPr>
            <p:spPr bwMode="auto">
              <a:xfrm rot="8460000" flipH="1">
                <a:off x="3354379" y="5725817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8" name="Rectangle 602"/>
              <p:cNvSpPr>
                <a:spLocks noChangeArrowheads="1"/>
              </p:cNvSpPr>
              <p:nvPr/>
            </p:nvSpPr>
            <p:spPr bwMode="auto">
              <a:xfrm rot="8100000">
                <a:off x="1279501" y="3454342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9" name="Rectangle 603"/>
              <p:cNvSpPr>
                <a:spLocks noChangeArrowheads="1"/>
              </p:cNvSpPr>
              <p:nvPr/>
            </p:nvSpPr>
            <p:spPr bwMode="auto">
              <a:xfrm rot="2700000">
                <a:off x="3459951" y="3448778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0" name="Rectangle 604"/>
              <p:cNvSpPr>
                <a:spLocks noChangeArrowheads="1"/>
              </p:cNvSpPr>
              <p:nvPr/>
            </p:nvSpPr>
            <p:spPr bwMode="auto">
              <a:xfrm rot="-8100000">
                <a:off x="1278711" y="5628188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82" name="Ellipse 32"/>
            <p:cNvSpPr>
              <a:spLocks noChangeArrowheads="1"/>
            </p:cNvSpPr>
            <p:nvPr/>
          </p:nvSpPr>
          <p:spPr bwMode="auto">
            <a:xfrm>
              <a:off x="5787494" y="3784920"/>
              <a:ext cx="2787669" cy="2785773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51" name="Flèche vers le haut 111"/>
          <p:cNvSpPr>
            <a:spLocks noChangeArrowheads="1"/>
          </p:cNvSpPr>
          <p:nvPr/>
        </p:nvSpPr>
        <p:spPr bwMode="auto">
          <a:xfrm rot="2291967">
            <a:off x="2347649" y="2312988"/>
            <a:ext cx="301625" cy="1273175"/>
          </a:xfrm>
          <a:prstGeom prst="upArrow">
            <a:avLst>
              <a:gd name="adj1" fmla="val 50000"/>
              <a:gd name="adj2" fmla="val 50008"/>
            </a:avLst>
          </a:prstGeom>
          <a:solidFill>
            <a:srgbClr val="F2F2F2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2" name="Ellipse 140"/>
          <p:cNvSpPr>
            <a:spLocks noChangeArrowheads="1"/>
          </p:cNvSpPr>
          <p:nvPr/>
        </p:nvSpPr>
        <p:spPr bwMode="auto">
          <a:xfrm>
            <a:off x="4882887" y="2293938"/>
            <a:ext cx="49212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3" name="Ellipse 141"/>
          <p:cNvSpPr>
            <a:spLocks noChangeArrowheads="1"/>
          </p:cNvSpPr>
          <p:nvPr/>
        </p:nvSpPr>
        <p:spPr bwMode="auto">
          <a:xfrm>
            <a:off x="4936862" y="2243138"/>
            <a:ext cx="49212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4" name="Ellipse 142"/>
          <p:cNvSpPr>
            <a:spLocks noChangeArrowheads="1"/>
          </p:cNvSpPr>
          <p:nvPr/>
        </p:nvSpPr>
        <p:spPr bwMode="auto">
          <a:xfrm>
            <a:off x="4997187" y="2198688"/>
            <a:ext cx="49212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5" name="Ellipse 143"/>
          <p:cNvSpPr>
            <a:spLocks noChangeArrowheads="1"/>
          </p:cNvSpPr>
          <p:nvPr/>
        </p:nvSpPr>
        <p:spPr bwMode="auto">
          <a:xfrm>
            <a:off x="5051162" y="2171700"/>
            <a:ext cx="47625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6" name="Ellipse 144"/>
          <p:cNvSpPr>
            <a:spLocks noChangeArrowheads="1"/>
          </p:cNvSpPr>
          <p:nvPr/>
        </p:nvSpPr>
        <p:spPr bwMode="auto">
          <a:xfrm>
            <a:off x="5103549" y="2144713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7" name="Ellipse 145"/>
          <p:cNvSpPr>
            <a:spLocks noChangeArrowheads="1"/>
          </p:cNvSpPr>
          <p:nvPr/>
        </p:nvSpPr>
        <p:spPr bwMode="auto">
          <a:xfrm>
            <a:off x="5157524" y="2128838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8" name="Ellipse 146"/>
          <p:cNvSpPr>
            <a:spLocks noChangeArrowheads="1"/>
          </p:cNvSpPr>
          <p:nvPr/>
        </p:nvSpPr>
        <p:spPr bwMode="auto">
          <a:xfrm>
            <a:off x="5217849" y="2125663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59" name="Ellipse 147"/>
          <p:cNvSpPr>
            <a:spLocks noChangeArrowheads="1"/>
          </p:cNvSpPr>
          <p:nvPr/>
        </p:nvSpPr>
        <p:spPr bwMode="auto">
          <a:xfrm>
            <a:off x="5271824" y="2130425"/>
            <a:ext cx="49213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cxnSp>
        <p:nvCxnSpPr>
          <p:cNvPr id="160" name="Connecteur droit 149"/>
          <p:cNvCxnSpPr>
            <a:cxnSpLocks noChangeShapeType="1"/>
          </p:cNvCxnSpPr>
          <p:nvPr/>
        </p:nvCxnSpPr>
        <p:spPr bwMode="auto">
          <a:xfrm rot="5400000">
            <a:off x="3433500" y="3128962"/>
            <a:ext cx="2946400" cy="317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61" name="Connecteur droit 153"/>
          <p:cNvCxnSpPr>
            <a:cxnSpLocks noChangeShapeType="1"/>
          </p:cNvCxnSpPr>
          <p:nvPr/>
        </p:nvCxnSpPr>
        <p:spPr bwMode="auto">
          <a:xfrm>
            <a:off x="4906699" y="3128963"/>
            <a:ext cx="3532188" cy="317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62" name="Ellipse 158"/>
          <p:cNvSpPr>
            <a:spLocks noChangeArrowheads="1"/>
          </p:cNvSpPr>
          <p:nvPr/>
        </p:nvSpPr>
        <p:spPr bwMode="auto">
          <a:xfrm>
            <a:off x="5327387" y="2146300"/>
            <a:ext cx="47625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63" name="Ellipse 159"/>
          <p:cNvSpPr>
            <a:spLocks noChangeArrowheads="1"/>
          </p:cNvSpPr>
          <p:nvPr/>
        </p:nvSpPr>
        <p:spPr bwMode="auto">
          <a:xfrm>
            <a:off x="5382949" y="2173288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64" name="Ellipse 160"/>
          <p:cNvSpPr>
            <a:spLocks noChangeArrowheads="1"/>
          </p:cNvSpPr>
          <p:nvPr/>
        </p:nvSpPr>
        <p:spPr bwMode="auto">
          <a:xfrm>
            <a:off x="5433749" y="2206625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65" name="Ellipse 161"/>
          <p:cNvSpPr>
            <a:spLocks noChangeArrowheads="1"/>
          </p:cNvSpPr>
          <p:nvPr/>
        </p:nvSpPr>
        <p:spPr bwMode="auto">
          <a:xfrm>
            <a:off x="5497249" y="2246313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66" name="Ellipse 162"/>
          <p:cNvSpPr>
            <a:spLocks noChangeArrowheads="1"/>
          </p:cNvSpPr>
          <p:nvPr/>
        </p:nvSpPr>
        <p:spPr bwMode="auto">
          <a:xfrm>
            <a:off x="5544874" y="2297113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67" name="Ellipse 163"/>
          <p:cNvSpPr>
            <a:spLocks noChangeArrowheads="1"/>
          </p:cNvSpPr>
          <p:nvPr/>
        </p:nvSpPr>
        <p:spPr bwMode="auto">
          <a:xfrm>
            <a:off x="5605199" y="2354263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68" name="Ellipse 164"/>
          <p:cNvSpPr>
            <a:spLocks noChangeArrowheads="1"/>
          </p:cNvSpPr>
          <p:nvPr/>
        </p:nvSpPr>
        <p:spPr bwMode="auto">
          <a:xfrm>
            <a:off x="5659174" y="2419350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69" name="Ellipse 165"/>
          <p:cNvSpPr>
            <a:spLocks noChangeArrowheads="1"/>
          </p:cNvSpPr>
          <p:nvPr/>
        </p:nvSpPr>
        <p:spPr bwMode="auto">
          <a:xfrm>
            <a:off x="5711562" y="2490788"/>
            <a:ext cx="49212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0" name="Ellipse 166"/>
          <p:cNvSpPr>
            <a:spLocks noChangeArrowheads="1"/>
          </p:cNvSpPr>
          <p:nvPr/>
        </p:nvSpPr>
        <p:spPr bwMode="auto">
          <a:xfrm>
            <a:off x="5768712" y="2565400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1" name="Ellipse 167"/>
          <p:cNvSpPr>
            <a:spLocks noChangeArrowheads="1"/>
          </p:cNvSpPr>
          <p:nvPr/>
        </p:nvSpPr>
        <p:spPr bwMode="auto">
          <a:xfrm>
            <a:off x="5824274" y="2651125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2" name="Ellipse 168"/>
          <p:cNvSpPr>
            <a:spLocks noChangeArrowheads="1"/>
          </p:cNvSpPr>
          <p:nvPr/>
        </p:nvSpPr>
        <p:spPr bwMode="auto">
          <a:xfrm>
            <a:off x="5876662" y="2735263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3" name="Ellipse 169"/>
          <p:cNvSpPr>
            <a:spLocks noChangeArrowheads="1"/>
          </p:cNvSpPr>
          <p:nvPr/>
        </p:nvSpPr>
        <p:spPr bwMode="auto">
          <a:xfrm>
            <a:off x="5929049" y="2820988"/>
            <a:ext cx="47625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4" name="Ellipse 170"/>
          <p:cNvSpPr>
            <a:spLocks noChangeArrowheads="1"/>
          </p:cNvSpPr>
          <p:nvPr/>
        </p:nvSpPr>
        <p:spPr bwMode="auto">
          <a:xfrm>
            <a:off x="5990962" y="2919413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5" name="Ellipse 171"/>
          <p:cNvSpPr>
            <a:spLocks noChangeArrowheads="1"/>
          </p:cNvSpPr>
          <p:nvPr/>
        </p:nvSpPr>
        <p:spPr bwMode="auto">
          <a:xfrm>
            <a:off x="6044937" y="3022600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6" name="Ellipse 172"/>
          <p:cNvSpPr>
            <a:spLocks noChangeArrowheads="1"/>
          </p:cNvSpPr>
          <p:nvPr/>
        </p:nvSpPr>
        <p:spPr bwMode="auto">
          <a:xfrm>
            <a:off x="6095737" y="3113088"/>
            <a:ext cx="47625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7" name="Ellipse 173"/>
          <p:cNvSpPr>
            <a:spLocks noChangeArrowheads="1"/>
          </p:cNvSpPr>
          <p:nvPr/>
        </p:nvSpPr>
        <p:spPr bwMode="auto">
          <a:xfrm>
            <a:off x="6156062" y="3214688"/>
            <a:ext cx="49212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8" name="Ellipse 174"/>
          <p:cNvSpPr>
            <a:spLocks noChangeArrowheads="1"/>
          </p:cNvSpPr>
          <p:nvPr/>
        </p:nvSpPr>
        <p:spPr bwMode="auto">
          <a:xfrm>
            <a:off x="6210037" y="3308350"/>
            <a:ext cx="49212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79" name="Ellipse 175"/>
          <p:cNvSpPr>
            <a:spLocks noChangeArrowheads="1"/>
          </p:cNvSpPr>
          <p:nvPr/>
        </p:nvSpPr>
        <p:spPr bwMode="auto">
          <a:xfrm>
            <a:off x="6267187" y="3402013"/>
            <a:ext cx="49212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0" name="Ellipse 176"/>
          <p:cNvSpPr>
            <a:spLocks noChangeArrowheads="1"/>
          </p:cNvSpPr>
          <p:nvPr/>
        </p:nvSpPr>
        <p:spPr bwMode="auto">
          <a:xfrm>
            <a:off x="6321162" y="3484563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1" name="Ellipse 177"/>
          <p:cNvSpPr>
            <a:spLocks noChangeArrowheads="1"/>
          </p:cNvSpPr>
          <p:nvPr/>
        </p:nvSpPr>
        <p:spPr bwMode="auto">
          <a:xfrm>
            <a:off x="6375137" y="3578225"/>
            <a:ext cx="47625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2" name="Ellipse 178"/>
          <p:cNvSpPr>
            <a:spLocks noChangeArrowheads="1"/>
          </p:cNvSpPr>
          <p:nvPr/>
        </p:nvSpPr>
        <p:spPr bwMode="auto">
          <a:xfrm>
            <a:off x="6427524" y="3657600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3" name="Ellipse 179"/>
          <p:cNvSpPr>
            <a:spLocks noChangeArrowheads="1"/>
          </p:cNvSpPr>
          <p:nvPr/>
        </p:nvSpPr>
        <p:spPr bwMode="auto">
          <a:xfrm>
            <a:off x="6481499" y="3733800"/>
            <a:ext cx="49213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4" name="Ellipse 180"/>
          <p:cNvSpPr>
            <a:spLocks noChangeArrowheads="1"/>
          </p:cNvSpPr>
          <p:nvPr/>
        </p:nvSpPr>
        <p:spPr bwMode="auto">
          <a:xfrm>
            <a:off x="6543412" y="3808413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5" name="Ellipse 181"/>
          <p:cNvSpPr>
            <a:spLocks noChangeArrowheads="1"/>
          </p:cNvSpPr>
          <p:nvPr/>
        </p:nvSpPr>
        <p:spPr bwMode="auto">
          <a:xfrm>
            <a:off x="6592624" y="3873500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6" name="Ellipse 182"/>
          <p:cNvSpPr>
            <a:spLocks noChangeArrowheads="1"/>
          </p:cNvSpPr>
          <p:nvPr/>
        </p:nvSpPr>
        <p:spPr bwMode="auto">
          <a:xfrm>
            <a:off x="6652949" y="3930650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7" name="Ellipse 183"/>
          <p:cNvSpPr>
            <a:spLocks noChangeArrowheads="1"/>
          </p:cNvSpPr>
          <p:nvPr/>
        </p:nvSpPr>
        <p:spPr bwMode="auto">
          <a:xfrm>
            <a:off x="6706924" y="3976688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8" name="Ellipse 184"/>
          <p:cNvSpPr>
            <a:spLocks noChangeArrowheads="1"/>
          </p:cNvSpPr>
          <p:nvPr/>
        </p:nvSpPr>
        <p:spPr bwMode="auto">
          <a:xfrm>
            <a:off x="6764074" y="4022725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89" name="Ellipse 185"/>
          <p:cNvSpPr>
            <a:spLocks noChangeArrowheads="1"/>
          </p:cNvSpPr>
          <p:nvPr/>
        </p:nvSpPr>
        <p:spPr bwMode="auto">
          <a:xfrm>
            <a:off x="6818049" y="4054475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0" name="Ellipse 186"/>
          <p:cNvSpPr>
            <a:spLocks noChangeArrowheads="1"/>
          </p:cNvSpPr>
          <p:nvPr/>
        </p:nvSpPr>
        <p:spPr bwMode="auto">
          <a:xfrm>
            <a:off x="6872024" y="4079875"/>
            <a:ext cx="49213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1" name="Ellipse 187"/>
          <p:cNvSpPr>
            <a:spLocks noChangeArrowheads="1"/>
          </p:cNvSpPr>
          <p:nvPr/>
        </p:nvSpPr>
        <p:spPr bwMode="auto">
          <a:xfrm>
            <a:off x="6925999" y="4092575"/>
            <a:ext cx="47625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2" name="Ellipse 188"/>
          <p:cNvSpPr>
            <a:spLocks noChangeArrowheads="1"/>
          </p:cNvSpPr>
          <p:nvPr/>
        </p:nvSpPr>
        <p:spPr bwMode="auto">
          <a:xfrm>
            <a:off x="7103799" y="4073525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3" name="Ellipse 189"/>
          <p:cNvSpPr>
            <a:spLocks noChangeArrowheads="1"/>
          </p:cNvSpPr>
          <p:nvPr/>
        </p:nvSpPr>
        <p:spPr bwMode="auto">
          <a:xfrm>
            <a:off x="7153012" y="4049713"/>
            <a:ext cx="49212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4" name="Ellipse 190"/>
          <p:cNvSpPr>
            <a:spLocks noChangeArrowheads="1"/>
          </p:cNvSpPr>
          <p:nvPr/>
        </p:nvSpPr>
        <p:spPr bwMode="auto">
          <a:xfrm>
            <a:off x="7041887" y="4092575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5" name="Ellipse 191"/>
          <p:cNvSpPr>
            <a:spLocks noChangeArrowheads="1"/>
          </p:cNvSpPr>
          <p:nvPr/>
        </p:nvSpPr>
        <p:spPr bwMode="auto">
          <a:xfrm>
            <a:off x="6983149" y="4095750"/>
            <a:ext cx="49213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6" name="Ellipse 192"/>
          <p:cNvSpPr>
            <a:spLocks noChangeArrowheads="1"/>
          </p:cNvSpPr>
          <p:nvPr/>
        </p:nvSpPr>
        <p:spPr bwMode="auto">
          <a:xfrm>
            <a:off x="7372087" y="3873500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7" name="Ellipse 193"/>
          <p:cNvSpPr>
            <a:spLocks noChangeArrowheads="1"/>
          </p:cNvSpPr>
          <p:nvPr/>
        </p:nvSpPr>
        <p:spPr bwMode="auto">
          <a:xfrm>
            <a:off x="7311762" y="3930650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8" name="Ellipse 194"/>
          <p:cNvSpPr>
            <a:spLocks noChangeArrowheads="1"/>
          </p:cNvSpPr>
          <p:nvPr/>
        </p:nvSpPr>
        <p:spPr bwMode="auto">
          <a:xfrm>
            <a:off x="7259374" y="3976688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199" name="Ellipse 195"/>
          <p:cNvSpPr>
            <a:spLocks noChangeArrowheads="1"/>
          </p:cNvSpPr>
          <p:nvPr/>
        </p:nvSpPr>
        <p:spPr bwMode="auto">
          <a:xfrm>
            <a:off x="7206987" y="4019550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0" name="Ellipse 196"/>
          <p:cNvSpPr>
            <a:spLocks noChangeArrowheads="1"/>
          </p:cNvSpPr>
          <p:nvPr/>
        </p:nvSpPr>
        <p:spPr bwMode="auto">
          <a:xfrm>
            <a:off x="7538774" y="3656013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1" name="Ellipse 197"/>
          <p:cNvSpPr>
            <a:spLocks noChangeArrowheads="1"/>
          </p:cNvSpPr>
          <p:nvPr/>
        </p:nvSpPr>
        <p:spPr bwMode="auto">
          <a:xfrm>
            <a:off x="7483212" y="3735388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2" name="Ellipse 198"/>
          <p:cNvSpPr>
            <a:spLocks noChangeArrowheads="1"/>
          </p:cNvSpPr>
          <p:nvPr/>
        </p:nvSpPr>
        <p:spPr bwMode="auto">
          <a:xfrm>
            <a:off x="7426062" y="3803650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3" name="Ellipse 199"/>
          <p:cNvSpPr>
            <a:spLocks noChangeArrowheads="1"/>
          </p:cNvSpPr>
          <p:nvPr/>
        </p:nvSpPr>
        <p:spPr bwMode="auto">
          <a:xfrm>
            <a:off x="7587987" y="3581400"/>
            <a:ext cx="49212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4" name="Ellipse 200"/>
          <p:cNvSpPr>
            <a:spLocks noChangeArrowheads="1"/>
          </p:cNvSpPr>
          <p:nvPr/>
        </p:nvSpPr>
        <p:spPr bwMode="auto">
          <a:xfrm>
            <a:off x="7646724" y="3489325"/>
            <a:ext cx="47625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5" name="Ellipse 201"/>
          <p:cNvSpPr>
            <a:spLocks noChangeArrowheads="1"/>
          </p:cNvSpPr>
          <p:nvPr/>
        </p:nvSpPr>
        <p:spPr bwMode="auto">
          <a:xfrm>
            <a:off x="7703874" y="3400425"/>
            <a:ext cx="47625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6" name="Ellipse 202"/>
          <p:cNvSpPr>
            <a:spLocks noChangeArrowheads="1"/>
          </p:cNvSpPr>
          <p:nvPr/>
        </p:nvSpPr>
        <p:spPr bwMode="auto">
          <a:xfrm>
            <a:off x="7808649" y="3208338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7" name="Ellipse 203"/>
          <p:cNvSpPr>
            <a:spLocks noChangeArrowheads="1"/>
          </p:cNvSpPr>
          <p:nvPr/>
        </p:nvSpPr>
        <p:spPr bwMode="auto">
          <a:xfrm>
            <a:off x="7756262" y="3306763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8" name="Ellipse 204"/>
          <p:cNvSpPr>
            <a:spLocks noChangeArrowheads="1"/>
          </p:cNvSpPr>
          <p:nvPr/>
        </p:nvSpPr>
        <p:spPr bwMode="auto">
          <a:xfrm>
            <a:off x="7868974" y="3113088"/>
            <a:ext cx="49213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09" name="Ellipse 205"/>
          <p:cNvSpPr>
            <a:spLocks noChangeArrowheads="1"/>
          </p:cNvSpPr>
          <p:nvPr/>
        </p:nvSpPr>
        <p:spPr bwMode="auto">
          <a:xfrm>
            <a:off x="7922949" y="3019425"/>
            <a:ext cx="49213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0" name="Ellipse 206"/>
          <p:cNvSpPr>
            <a:spLocks noChangeArrowheads="1"/>
          </p:cNvSpPr>
          <p:nvPr/>
        </p:nvSpPr>
        <p:spPr bwMode="auto">
          <a:xfrm>
            <a:off x="8035662" y="2820988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1" name="Ellipse 207"/>
          <p:cNvSpPr>
            <a:spLocks noChangeArrowheads="1"/>
          </p:cNvSpPr>
          <p:nvPr/>
        </p:nvSpPr>
        <p:spPr bwMode="auto">
          <a:xfrm>
            <a:off x="7978512" y="2919413"/>
            <a:ext cx="49212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2" name="Ellipse 208"/>
          <p:cNvSpPr>
            <a:spLocks noChangeArrowheads="1"/>
          </p:cNvSpPr>
          <p:nvPr/>
        </p:nvSpPr>
        <p:spPr bwMode="auto">
          <a:xfrm>
            <a:off x="8140437" y="2651125"/>
            <a:ext cx="47625" cy="49213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3" name="Ellipse 241"/>
          <p:cNvSpPr>
            <a:spLocks noChangeArrowheads="1"/>
          </p:cNvSpPr>
          <p:nvPr/>
        </p:nvSpPr>
        <p:spPr bwMode="auto">
          <a:xfrm>
            <a:off x="8088049" y="2738438"/>
            <a:ext cx="47625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4" name="Ellipse 242"/>
          <p:cNvSpPr>
            <a:spLocks noChangeArrowheads="1"/>
          </p:cNvSpPr>
          <p:nvPr/>
        </p:nvSpPr>
        <p:spPr bwMode="auto">
          <a:xfrm>
            <a:off x="8197587" y="2566988"/>
            <a:ext cx="47625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5" name="Ellipse 243"/>
          <p:cNvSpPr>
            <a:spLocks noChangeArrowheads="1"/>
          </p:cNvSpPr>
          <p:nvPr/>
        </p:nvSpPr>
        <p:spPr bwMode="auto">
          <a:xfrm>
            <a:off x="8254737" y="2489200"/>
            <a:ext cx="49212" cy="47625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6" name="Ellipse 244"/>
          <p:cNvSpPr>
            <a:spLocks noChangeArrowheads="1"/>
          </p:cNvSpPr>
          <p:nvPr/>
        </p:nvSpPr>
        <p:spPr bwMode="auto">
          <a:xfrm>
            <a:off x="8311887" y="2420938"/>
            <a:ext cx="49212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7" name="Ellipse 246"/>
          <p:cNvSpPr>
            <a:spLocks noChangeArrowheads="1"/>
          </p:cNvSpPr>
          <p:nvPr/>
        </p:nvSpPr>
        <p:spPr bwMode="auto">
          <a:xfrm>
            <a:off x="8364274" y="2360613"/>
            <a:ext cx="49213" cy="49212"/>
          </a:xfrm>
          <a:prstGeom prst="ellipse">
            <a:avLst/>
          </a:prstGeom>
          <a:solidFill>
            <a:srgbClr val="FF0000"/>
          </a:solidFill>
          <a:ln w="6350" algn="ctr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sp>
        <p:nvSpPr>
          <p:cNvPr id="218" name="Text Box 6"/>
          <p:cNvSpPr txBox="1">
            <a:spLocks noChangeArrowheads="1"/>
          </p:cNvSpPr>
          <p:nvPr/>
        </p:nvSpPr>
        <p:spPr bwMode="auto">
          <a:xfrm>
            <a:off x="2927119" y="205085"/>
            <a:ext cx="60644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Basic Principle of MPS Angular Sensors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275272" y="716164"/>
            <a:ext cx="334739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fr-CH" sz="2000" dirty="0" smtClean="0">
                <a:solidFill>
                  <a:schemeClr val="accent6"/>
                </a:solidFill>
                <a:effectLst/>
                <a:cs typeface="Arial" pitchFamily="34" charset="0"/>
              </a:rPr>
              <a:t>How does </a:t>
            </a:r>
            <a:r>
              <a:rPr lang="fr-CH" sz="2000" i="1" dirty="0" smtClean="0">
                <a:solidFill>
                  <a:schemeClr val="accent6"/>
                </a:solidFill>
              </a:rPr>
              <a:t>Spin</a:t>
            </a:r>
            <a:r>
              <a:rPr lang="fr-CH" sz="2000" dirty="0" smtClean="0">
                <a:solidFill>
                  <a:schemeClr val="accent6"/>
                </a:solidFill>
              </a:rPr>
              <a:t>axis</a:t>
            </a:r>
            <a:r>
              <a:rPr kumimoji="1" lang="fr-CH" sz="2000" dirty="0" smtClean="0">
                <a:solidFill>
                  <a:schemeClr val="accent6"/>
                </a:solidFill>
                <a:effectLst/>
                <a:cs typeface="Arial" pitchFamily="34" charset="0"/>
              </a:rPr>
              <a:t> work?</a:t>
            </a:r>
            <a:endParaRPr kumimoji="1" lang="fr-CH" sz="2000" dirty="0">
              <a:solidFill>
                <a:schemeClr val="accent6"/>
              </a:solidFill>
              <a:effectLst/>
              <a:cs typeface="Arial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endParaRPr kumimoji="1" lang="en-US" sz="2400" dirty="0">
              <a:solidFill>
                <a:schemeClr val="accent6"/>
              </a:solidFill>
              <a:effectLst/>
              <a:cs typeface="+mn-ea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2927119" y="209550"/>
            <a:ext cx="60644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Basic Principle of MPS Angular Sensors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  <p:grpSp>
        <p:nvGrpSpPr>
          <p:cNvPr id="96" name="Groupe 213"/>
          <p:cNvGrpSpPr>
            <a:grpSpLocks/>
          </p:cNvGrpSpPr>
          <p:nvPr/>
        </p:nvGrpSpPr>
        <p:grpSpPr bwMode="auto">
          <a:xfrm>
            <a:off x="762000" y="1354138"/>
            <a:ext cx="3357563" cy="3359150"/>
            <a:chOff x="5501742" y="3499200"/>
            <a:chExt cx="3357586" cy="3358800"/>
          </a:xfrm>
        </p:grpSpPr>
        <p:sp>
          <p:nvSpPr>
            <p:cNvPr id="97" name="Ellipse 214"/>
            <p:cNvSpPr>
              <a:spLocks noChangeArrowheads="1"/>
            </p:cNvSpPr>
            <p:nvPr/>
          </p:nvSpPr>
          <p:spPr bwMode="auto">
            <a:xfrm>
              <a:off x="5501742" y="3499200"/>
              <a:ext cx="3357586" cy="3358800"/>
            </a:xfrm>
            <a:prstGeom prst="ellipse">
              <a:avLst/>
            </a:prstGeom>
            <a:solidFill>
              <a:srgbClr val="FFA7A7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98" name="Groupe 142"/>
            <p:cNvGrpSpPr>
              <a:grpSpLocks/>
            </p:cNvGrpSpPr>
            <p:nvPr/>
          </p:nvGrpSpPr>
          <p:grpSpPr bwMode="auto">
            <a:xfrm>
              <a:off x="5570006" y="3573804"/>
              <a:ext cx="3221059" cy="3214353"/>
              <a:chOff x="782612" y="3003538"/>
              <a:chExt cx="3221059" cy="3214353"/>
            </a:xfrm>
          </p:grpSpPr>
          <p:sp>
            <p:nvSpPr>
              <p:cNvPr id="100" name="Rectangle 11"/>
              <p:cNvSpPr>
                <a:spLocks noChangeArrowheads="1"/>
              </p:cNvSpPr>
              <p:nvPr/>
            </p:nvSpPr>
            <p:spPr bwMode="auto">
              <a:xfrm rot="5400000">
                <a:off x="3909216" y="4531340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1" name="Rectangle 300"/>
              <p:cNvSpPr>
                <a:spLocks noChangeArrowheads="1"/>
              </p:cNvSpPr>
              <p:nvPr/>
            </p:nvSpPr>
            <p:spPr bwMode="auto">
              <a:xfrm rot="5700000">
                <a:off x="3902866" y="4677375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2" name="Rectangle 301"/>
              <p:cNvSpPr>
                <a:spLocks noChangeArrowheads="1"/>
              </p:cNvSpPr>
              <p:nvPr/>
            </p:nvSpPr>
            <p:spPr bwMode="auto">
              <a:xfrm rot="6060000">
                <a:off x="3875879" y="4826584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3" name="Rectangle 302"/>
              <p:cNvSpPr>
                <a:spLocks noChangeArrowheads="1"/>
              </p:cNvSpPr>
              <p:nvPr/>
            </p:nvSpPr>
            <p:spPr bwMode="auto">
              <a:xfrm rot="6360000">
                <a:off x="3844128" y="4969444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4" name="Rectangle 303"/>
              <p:cNvSpPr>
                <a:spLocks noChangeArrowheads="1"/>
              </p:cNvSpPr>
              <p:nvPr/>
            </p:nvSpPr>
            <p:spPr bwMode="auto">
              <a:xfrm rot="6720000">
                <a:off x="3793328" y="5110716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5" name="Rectangle 304"/>
              <p:cNvSpPr>
                <a:spLocks noChangeArrowheads="1"/>
              </p:cNvSpPr>
              <p:nvPr/>
            </p:nvSpPr>
            <p:spPr bwMode="auto">
              <a:xfrm rot="7080000">
                <a:off x="3726653" y="5250402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6" name="Rectangle 305"/>
              <p:cNvSpPr>
                <a:spLocks noChangeArrowheads="1"/>
              </p:cNvSpPr>
              <p:nvPr/>
            </p:nvSpPr>
            <p:spPr bwMode="auto">
              <a:xfrm rot="7380000">
                <a:off x="3647277" y="5380563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7" name="Rectangle 306"/>
              <p:cNvSpPr>
                <a:spLocks noChangeArrowheads="1"/>
              </p:cNvSpPr>
              <p:nvPr/>
            </p:nvSpPr>
            <p:spPr bwMode="auto">
              <a:xfrm rot="7740000">
                <a:off x="3564727" y="5505963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8" name="Rectangle 307"/>
              <p:cNvSpPr>
                <a:spLocks noChangeArrowheads="1"/>
              </p:cNvSpPr>
              <p:nvPr/>
            </p:nvSpPr>
            <p:spPr bwMode="auto">
              <a:xfrm rot="8100000">
                <a:off x="3465504" y="5616291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09" name="Rectangle 308"/>
              <p:cNvSpPr>
                <a:spLocks noChangeArrowheads="1"/>
              </p:cNvSpPr>
              <p:nvPr/>
            </p:nvSpPr>
            <p:spPr bwMode="auto">
              <a:xfrm rot="10800000">
                <a:off x="2373297" y="6075031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0" name="Rectangle 309"/>
              <p:cNvSpPr>
                <a:spLocks noChangeArrowheads="1"/>
              </p:cNvSpPr>
              <p:nvPr/>
            </p:nvSpPr>
            <p:spPr bwMode="auto">
              <a:xfrm rot="-10500000">
                <a:off x="2227246" y="6067094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1" name="Rectangle 310"/>
              <p:cNvSpPr>
                <a:spLocks noChangeArrowheads="1"/>
              </p:cNvSpPr>
              <p:nvPr/>
            </p:nvSpPr>
            <p:spPr bwMode="auto">
              <a:xfrm rot="-10140000">
                <a:off x="2078020" y="6041696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2" name="Rectangle 311"/>
              <p:cNvSpPr>
                <a:spLocks noChangeArrowheads="1"/>
              </p:cNvSpPr>
              <p:nvPr/>
            </p:nvSpPr>
            <p:spPr bwMode="auto">
              <a:xfrm rot="-9840000">
                <a:off x="1935144" y="6009950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3" name="Rectangle 312"/>
              <p:cNvSpPr>
                <a:spLocks noChangeArrowheads="1"/>
              </p:cNvSpPr>
              <p:nvPr/>
            </p:nvSpPr>
            <p:spPr bwMode="auto">
              <a:xfrm rot="-9480000">
                <a:off x="1793855" y="5959155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4" name="Rectangle 313"/>
              <p:cNvSpPr>
                <a:spLocks noChangeArrowheads="1"/>
              </p:cNvSpPr>
              <p:nvPr/>
            </p:nvSpPr>
            <p:spPr bwMode="auto">
              <a:xfrm rot="-9120000">
                <a:off x="1652567" y="5897249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5" name="Rectangle 314"/>
              <p:cNvSpPr>
                <a:spLocks noChangeArrowheads="1"/>
              </p:cNvSpPr>
              <p:nvPr/>
            </p:nvSpPr>
            <p:spPr bwMode="auto">
              <a:xfrm rot="-8820000">
                <a:off x="1520803" y="5819469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6" name="Rectangle 315"/>
              <p:cNvSpPr>
                <a:spLocks noChangeArrowheads="1"/>
              </p:cNvSpPr>
              <p:nvPr/>
            </p:nvSpPr>
            <p:spPr bwMode="auto">
              <a:xfrm rot="-8460000">
                <a:off x="1398565" y="5730579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7" name="Rectangle 316"/>
              <p:cNvSpPr>
                <a:spLocks noChangeArrowheads="1"/>
              </p:cNvSpPr>
              <p:nvPr/>
            </p:nvSpPr>
            <p:spPr bwMode="auto">
              <a:xfrm>
                <a:off x="2370122" y="3003538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8" name="Rectangle 317"/>
              <p:cNvSpPr>
                <a:spLocks noChangeArrowheads="1"/>
              </p:cNvSpPr>
              <p:nvPr/>
            </p:nvSpPr>
            <p:spPr bwMode="auto">
              <a:xfrm rot="300000">
                <a:off x="2516173" y="3011475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19" name="Rectangle 318"/>
              <p:cNvSpPr>
                <a:spLocks noChangeArrowheads="1"/>
              </p:cNvSpPr>
              <p:nvPr/>
            </p:nvSpPr>
            <p:spPr bwMode="auto">
              <a:xfrm rot="660000">
                <a:off x="2665399" y="3036873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0" name="Rectangle 319"/>
              <p:cNvSpPr>
                <a:spLocks noChangeArrowheads="1"/>
              </p:cNvSpPr>
              <p:nvPr/>
            </p:nvSpPr>
            <p:spPr bwMode="auto">
              <a:xfrm rot="960000">
                <a:off x="2808275" y="3068619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1" name="Rectangle 320"/>
              <p:cNvSpPr>
                <a:spLocks noChangeArrowheads="1"/>
              </p:cNvSpPr>
              <p:nvPr/>
            </p:nvSpPr>
            <p:spPr bwMode="auto">
              <a:xfrm rot="1320000">
                <a:off x="2949563" y="3119414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2" name="Rectangle 321"/>
              <p:cNvSpPr>
                <a:spLocks noChangeArrowheads="1"/>
              </p:cNvSpPr>
              <p:nvPr/>
            </p:nvSpPr>
            <p:spPr bwMode="auto">
              <a:xfrm rot="1680000">
                <a:off x="3089264" y="3186082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3" name="Rectangle 322"/>
              <p:cNvSpPr>
                <a:spLocks noChangeArrowheads="1"/>
              </p:cNvSpPr>
              <p:nvPr/>
            </p:nvSpPr>
            <p:spPr bwMode="auto">
              <a:xfrm rot="1980000">
                <a:off x="3221028" y="3263861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4" name="Rectangle 323"/>
              <p:cNvSpPr>
                <a:spLocks noChangeArrowheads="1"/>
              </p:cNvSpPr>
              <p:nvPr/>
            </p:nvSpPr>
            <p:spPr bwMode="auto">
              <a:xfrm rot="2340000">
                <a:off x="3341678" y="3349577"/>
                <a:ext cx="46037" cy="144448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5" name="Rectangle 324"/>
              <p:cNvSpPr>
                <a:spLocks noChangeArrowheads="1"/>
              </p:cNvSpPr>
              <p:nvPr/>
            </p:nvSpPr>
            <p:spPr bwMode="auto">
              <a:xfrm rot="16200000" flipV="1">
                <a:off x="3909216" y="4529752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6" name="Rectangle 325"/>
              <p:cNvSpPr>
                <a:spLocks noChangeArrowheads="1"/>
              </p:cNvSpPr>
              <p:nvPr/>
            </p:nvSpPr>
            <p:spPr bwMode="auto">
              <a:xfrm rot="15900000" flipV="1">
                <a:off x="3902866" y="4383717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7" name="Rectangle 326"/>
              <p:cNvSpPr>
                <a:spLocks noChangeArrowheads="1"/>
              </p:cNvSpPr>
              <p:nvPr/>
            </p:nvSpPr>
            <p:spPr bwMode="auto">
              <a:xfrm rot="15540000" flipV="1">
                <a:off x="3876673" y="4233714"/>
                <a:ext cx="44445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8" name="Rectangle 327"/>
              <p:cNvSpPr>
                <a:spLocks noChangeArrowheads="1"/>
              </p:cNvSpPr>
              <p:nvPr/>
            </p:nvSpPr>
            <p:spPr bwMode="auto">
              <a:xfrm rot="15240000" flipV="1">
                <a:off x="3844128" y="4091648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29" name="Rectangle 328"/>
              <p:cNvSpPr>
                <a:spLocks noChangeArrowheads="1"/>
              </p:cNvSpPr>
              <p:nvPr/>
            </p:nvSpPr>
            <p:spPr bwMode="auto">
              <a:xfrm rot="14880000" flipV="1">
                <a:off x="3793328" y="3948788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0" name="Rectangle 329"/>
              <p:cNvSpPr>
                <a:spLocks noChangeArrowheads="1"/>
              </p:cNvSpPr>
              <p:nvPr/>
            </p:nvSpPr>
            <p:spPr bwMode="auto">
              <a:xfrm rot="14520000" flipV="1">
                <a:off x="3726653" y="3810690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1" name="Rectangle 330"/>
              <p:cNvSpPr>
                <a:spLocks noChangeArrowheads="1"/>
              </p:cNvSpPr>
              <p:nvPr/>
            </p:nvSpPr>
            <p:spPr bwMode="auto">
              <a:xfrm rot="14220000" flipV="1">
                <a:off x="3652039" y="368211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2" name="Rectangle 331"/>
              <p:cNvSpPr>
                <a:spLocks noChangeArrowheads="1"/>
              </p:cNvSpPr>
              <p:nvPr/>
            </p:nvSpPr>
            <p:spPr bwMode="auto">
              <a:xfrm rot="13860000" flipV="1">
                <a:off x="3559964" y="3558303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3" name="Rectangle 332"/>
              <p:cNvSpPr>
                <a:spLocks noChangeArrowheads="1"/>
              </p:cNvSpPr>
              <p:nvPr/>
            </p:nvSpPr>
            <p:spPr bwMode="auto">
              <a:xfrm rot="16200000" flipH="1">
                <a:off x="831033" y="4542451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4" name="Rectangle 333"/>
              <p:cNvSpPr>
                <a:spLocks noChangeArrowheads="1"/>
              </p:cNvSpPr>
              <p:nvPr/>
            </p:nvSpPr>
            <p:spPr bwMode="auto">
              <a:xfrm rot="15900000" flipH="1">
                <a:off x="837383" y="468848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5" name="Rectangle 334"/>
              <p:cNvSpPr>
                <a:spLocks noChangeArrowheads="1"/>
              </p:cNvSpPr>
              <p:nvPr/>
            </p:nvSpPr>
            <p:spPr bwMode="auto">
              <a:xfrm rot="15540000" flipH="1">
                <a:off x="864370" y="483769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6" name="Rectangle 335"/>
              <p:cNvSpPr>
                <a:spLocks noChangeArrowheads="1"/>
              </p:cNvSpPr>
              <p:nvPr/>
            </p:nvSpPr>
            <p:spPr bwMode="auto">
              <a:xfrm rot="15240000" flipH="1">
                <a:off x="896120" y="498055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7" name="Rectangle 336"/>
              <p:cNvSpPr>
                <a:spLocks noChangeArrowheads="1"/>
              </p:cNvSpPr>
              <p:nvPr/>
            </p:nvSpPr>
            <p:spPr bwMode="auto">
              <a:xfrm rot="14880000" flipH="1">
                <a:off x="947715" y="5122621"/>
                <a:ext cx="44445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8" name="Rectangle 337"/>
              <p:cNvSpPr>
                <a:spLocks noChangeArrowheads="1"/>
              </p:cNvSpPr>
              <p:nvPr/>
            </p:nvSpPr>
            <p:spPr bwMode="auto">
              <a:xfrm rot="14520000" flipH="1">
                <a:off x="1013596" y="5261514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39" name="Rectangle 338"/>
              <p:cNvSpPr>
                <a:spLocks noChangeArrowheads="1"/>
              </p:cNvSpPr>
              <p:nvPr/>
            </p:nvSpPr>
            <p:spPr bwMode="auto">
              <a:xfrm rot="14220000" flipH="1">
                <a:off x="1092972" y="5391675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0" name="Rectangle 339"/>
              <p:cNvSpPr>
                <a:spLocks noChangeArrowheads="1"/>
              </p:cNvSpPr>
              <p:nvPr/>
            </p:nvSpPr>
            <p:spPr bwMode="auto">
              <a:xfrm rot="13860000" flipH="1">
                <a:off x="1175522" y="5517074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1" name="Rectangle 340"/>
              <p:cNvSpPr>
                <a:spLocks noChangeArrowheads="1"/>
              </p:cNvSpPr>
              <p:nvPr/>
            </p:nvSpPr>
            <p:spPr bwMode="auto">
              <a:xfrm rot="5400000" flipH="1" flipV="1">
                <a:off x="832620" y="4542451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2" name="Rectangle 341"/>
              <p:cNvSpPr>
                <a:spLocks noChangeArrowheads="1"/>
              </p:cNvSpPr>
              <p:nvPr/>
            </p:nvSpPr>
            <p:spPr bwMode="auto">
              <a:xfrm rot="5700000" flipH="1" flipV="1">
                <a:off x="840558" y="4396416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3" name="Rectangle 342"/>
              <p:cNvSpPr>
                <a:spLocks noChangeArrowheads="1"/>
              </p:cNvSpPr>
              <p:nvPr/>
            </p:nvSpPr>
            <p:spPr bwMode="auto">
              <a:xfrm rot="6060000" flipH="1" flipV="1">
                <a:off x="865958" y="4247206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4" name="Rectangle 343"/>
              <p:cNvSpPr>
                <a:spLocks noChangeArrowheads="1"/>
              </p:cNvSpPr>
              <p:nvPr/>
            </p:nvSpPr>
            <p:spPr bwMode="auto">
              <a:xfrm rot="6360000" flipH="1" flipV="1">
                <a:off x="897708" y="4104346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5" name="Rectangle 344"/>
              <p:cNvSpPr>
                <a:spLocks noChangeArrowheads="1"/>
              </p:cNvSpPr>
              <p:nvPr/>
            </p:nvSpPr>
            <p:spPr bwMode="auto">
              <a:xfrm rot="6720000" flipH="1" flipV="1">
                <a:off x="948509" y="3963074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6" name="Rectangle 345"/>
              <p:cNvSpPr>
                <a:spLocks noChangeArrowheads="1"/>
              </p:cNvSpPr>
              <p:nvPr/>
            </p:nvSpPr>
            <p:spPr bwMode="auto">
              <a:xfrm rot="7080000" flipH="1" flipV="1">
                <a:off x="1013596" y="3818626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7" name="Rectangle 346"/>
              <p:cNvSpPr>
                <a:spLocks noChangeArrowheads="1"/>
              </p:cNvSpPr>
              <p:nvPr/>
            </p:nvSpPr>
            <p:spPr bwMode="auto">
              <a:xfrm rot="7380000" flipH="1" flipV="1">
                <a:off x="1089797" y="3688465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8" name="Rectangle 347"/>
              <p:cNvSpPr>
                <a:spLocks noChangeArrowheads="1"/>
              </p:cNvSpPr>
              <p:nvPr/>
            </p:nvSpPr>
            <p:spPr bwMode="auto">
              <a:xfrm rot="7740000" flipH="1" flipV="1">
                <a:off x="1180285" y="3569415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49" name="Rectangle 348"/>
              <p:cNvSpPr>
                <a:spLocks noChangeArrowheads="1"/>
              </p:cNvSpPr>
              <p:nvPr/>
            </p:nvSpPr>
            <p:spPr bwMode="auto">
              <a:xfrm rot="10800000" flipV="1">
                <a:off x="2368534" y="3003538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0" name="Rectangle 349"/>
              <p:cNvSpPr>
                <a:spLocks noChangeArrowheads="1"/>
              </p:cNvSpPr>
              <p:nvPr/>
            </p:nvSpPr>
            <p:spPr bwMode="auto">
              <a:xfrm rot="10500000" flipV="1">
                <a:off x="2222483" y="3009887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1" name="Rectangle 350"/>
              <p:cNvSpPr>
                <a:spLocks noChangeArrowheads="1"/>
              </p:cNvSpPr>
              <p:nvPr/>
            </p:nvSpPr>
            <p:spPr bwMode="auto">
              <a:xfrm rot="10140000" flipV="1">
                <a:off x="2073257" y="3036873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2" name="Rectangle 351"/>
              <p:cNvSpPr>
                <a:spLocks noChangeArrowheads="1"/>
              </p:cNvSpPr>
              <p:nvPr/>
            </p:nvSpPr>
            <p:spPr bwMode="auto">
              <a:xfrm rot="9840000" flipV="1">
                <a:off x="1931969" y="3068619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3" name="Rectangle 352"/>
              <p:cNvSpPr>
                <a:spLocks noChangeArrowheads="1"/>
              </p:cNvSpPr>
              <p:nvPr/>
            </p:nvSpPr>
            <p:spPr bwMode="auto">
              <a:xfrm rot="9480000" flipV="1">
                <a:off x="1789093" y="3119414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4" name="Rectangle 353"/>
              <p:cNvSpPr>
                <a:spLocks noChangeArrowheads="1"/>
              </p:cNvSpPr>
              <p:nvPr/>
            </p:nvSpPr>
            <p:spPr bwMode="auto">
              <a:xfrm rot="9120000" flipV="1">
                <a:off x="1650979" y="3186082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5" name="Rectangle 354"/>
              <p:cNvSpPr>
                <a:spLocks noChangeArrowheads="1"/>
              </p:cNvSpPr>
              <p:nvPr/>
            </p:nvSpPr>
            <p:spPr bwMode="auto">
              <a:xfrm rot="8820000" flipV="1">
                <a:off x="1517628" y="3265449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6" name="Rectangle 355"/>
              <p:cNvSpPr>
                <a:spLocks noChangeArrowheads="1"/>
              </p:cNvSpPr>
              <p:nvPr/>
            </p:nvSpPr>
            <p:spPr bwMode="auto">
              <a:xfrm rot="8460000" flipV="1">
                <a:off x="1396977" y="3354339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7" name="Rectangle 356"/>
              <p:cNvSpPr>
                <a:spLocks noChangeArrowheads="1"/>
              </p:cNvSpPr>
              <p:nvPr/>
            </p:nvSpPr>
            <p:spPr bwMode="auto">
              <a:xfrm rot="10800000" flipH="1">
                <a:off x="2373297" y="6075031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8" name="Rectangle 357"/>
              <p:cNvSpPr>
                <a:spLocks noChangeArrowheads="1"/>
              </p:cNvSpPr>
              <p:nvPr/>
            </p:nvSpPr>
            <p:spPr bwMode="auto">
              <a:xfrm rot="10500000" flipH="1">
                <a:off x="2519348" y="6068681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59" name="Rectangle 358"/>
              <p:cNvSpPr>
                <a:spLocks noChangeArrowheads="1"/>
              </p:cNvSpPr>
              <p:nvPr/>
            </p:nvSpPr>
            <p:spPr bwMode="auto">
              <a:xfrm rot="10140000" flipH="1">
                <a:off x="2668574" y="6041696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0" name="Rectangle 359"/>
              <p:cNvSpPr>
                <a:spLocks noChangeArrowheads="1"/>
              </p:cNvSpPr>
              <p:nvPr/>
            </p:nvSpPr>
            <p:spPr bwMode="auto">
              <a:xfrm rot="9840000" flipH="1">
                <a:off x="2809862" y="6009950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1" name="Rectangle 360"/>
              <p:cNvSpPr>
                <a:spLocks noChangeArrowheads="1"/>
              </p:cNvSpPr>
              <p:nvPr/>
            </p:nvSpPr>
            <p:spPr bwMode="auto">
              <a:xfrm rot="9480000" flipH="1">
                <a:off x="2952738" y="5959155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2" name="Rectangle 361"/>
              <p:cNvSpPr>
                <a:spLocks noChangeArrowheads="1"/>
              </p:cNvSpPr>
              <p:nvPr/>
            </p:nvSpPr>
            <p:spPr bwMode="auto">
              <a:xfrm rot="9120000" flipH="1">
                <a:off x="3092439" y="5892487"/>
                <a:ext cx="44450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3" name="Rectangle 362"/>
              <p:cNvSpPr>
                <a:spLocks noChangeArrowheads="1"/>
              </p:cNvSpPr>
              <p:nvPr/>
            </p:nvSpPr>
            <p:spPr bwMode="auto">
              <a:xfrm rot="8820000" flipH="1">
                <a:off x="3227378" y="5817883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4" name="Rectangle 363"/>
              <p:cNvSpPr>
                <a:spLocks noChangeArrowheads="1"/>
              </p:cNvSpPr>
              <p:nvPr/>
            </p:nvSpPr>
            <p:spPr bwMode="auto">
              <a:xfrm rot="8460000" flipH="1">
                <a:off x="3354379" y="5725817"/>
                <a:ext cx="46037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5" name="Rectangle 364"/>
              <p:cNvSpPr>
                <a:spLocks noChangeArrowheads="1"/>
              </p:cNvSpPr>
              <p:nvPr/>
            </p:nvSpPr>
            <p:spPr bwMode="auto">
              <a:xfrm rot="8100000">
                <a:off x="1279501" y="3454341"/>
                <a:ext cx="46038" cy="142860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6" name="Rectangle 365"/>
              <p:cNvSpPr>
                <a:spLocks noChangeArrowheads="1"/>
              </p:cNvSpPr>
              <p:nvPr/>
            </p:nvSpPr>
            <p:spPr bwMode="auto">
              <a:xfrm rot="2700000">
                <a:off x="3459951" y="3448778"/>
                <a:ext cx="46032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7" name="Rectangle 366"/>
              <p:cNvSpPr>
                <a:spLocks noChangeArrowheads="1"/>
              </p:cNvSpPr>
              <p:nvPr/>
            </p:nvSpPr>
            <p:spPr bwMode="auto">
              <a:xfrm rot="-8100000">
                <a:off x="1278711" y="5628187"/>
                <a:ext cx="46033" cy="142876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99" name="Ellipse 216"/>
            <p:cNvSpPr>
              <a:spLocks noChangeArrowheads="1"/>
            </p:cNvSpPr>
            <p:nvPr/>
          </p:nvSpPr>
          <p:spPr bwMode="auto">
            <a:xfrm>
              <a:off x="5787494" y="3784920"/>
              <a:ext cx="2787669" cy="2785772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68" name="Groupe 176"/>
          <p:cNvGrpSpPr>
            <a:grpSpLocks/>
          </p:cNvGrpSpPr>
          <p:nvPr/>
        </p:nvGrpSpPr>
        <p:grpSpPr bwMode="auto">
          <a:xfrm>
            <a:off x="2089150" y="1427163"/>
            <a:ext cx="749300" cy="1812925"/>
            <a:chOff x="5894262" y="2896404"/>
            <a:chExt cx="749939" cy="1813743"/>
          </a:xfrm>
        </p:grpSpPr>
        <p:grpSp>
          <p:nvGrpSpPr>
            <p:cNvPr id="169" name="Groupe 161"/>
            <p:cNvGrpSpPr>
              <a:grpSpLocks/>
            </p:cNvGrpSpPr>
            <p:nvPr/>
          </p:nvGrpSpPr>
          <p:grpSpPr bwMode="auto">
            <a:xfrm>
              <a:off x="5927628" y="2896404"/>
              <a:ext cx="637130" cy="176291"/>
              <a:chOff x="6990469" y="3567360"/>
              <a:chExt cx="637130" cy="176291"/>
            </a:xfrm>
          </p:grpSpPr>
          <p:sp>
            <p:nvSpPr>
              <p:cNvPr id="171" name="Rectangle 370"/>
              <p:cNvSpPr>
                <a:spLocks noChangeArrowheads="1"/>
              </p:cNvSpPr>
              <p:nvPr/>
            </p:nvSpPr>
            <p:spPr bwMode="auto">
              <a:xfrm>
                <a:off x="7285996" y="3567360"/>
                <a:ext cx="46076" cy="14293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2" name="Rectangle 371"/>
              <p:cNvSpPr>
                <a:spLocks noChangeArrowheads="1"/>
              </p:cNvSpPr>
              <p:nvPr/>
            </p:nvSpPr>
            <p:spPr bwMode="auto">
              <a:xfrm rot="300000">
                <a:off x="7432170" y="3575301"/>
                <a:ext cx="46076" cy="14293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3" name="Rectangle 372"/>
              <p:cNvSpPr>
                <a:spLocks noChangeArrowheads="1"/>
              </p:cNvSpPr>
              <p:nvPr/>
            </p:nvSpPr>
            <p:spPr bwMode="auto">
              <a:xfrm rot="660000">
                <a:off x="7581523" y="3600712"/>
                <a:ext cx="46076" cy="14293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4" name="Rectangle 373"/>
              <p:cNvSpPr>
                <a:spLocks noChangeArrowheads="1"/>
              </p:cNvSpPr>
              <p:nvPr/>
            </p:nvSpPr>
            <p:spPr bwMode="auto">
              <a:xfrm rot="10800000" flipV="1">
                <a:off x="7285996" y="3567360"/>
                <a:ext cx="46076" cy="14293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5" name="Rectangle 374"/>
              <p:cNvSpPr>
                <a:spLocks noChangeArrowheads="1"/>
              </p:cNvSpPr>
              <p:nvPr/>
            </p:nvSpPr>
            <p:spPr bwMode="auto">
              <a:xfrm rot="10500000" flipV="1">
                <a:off x="7139821" y="3573713"/>
                <a:ext cx="46076" cy="144527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6" name="Rectangle 375"/>
              <p:cNvSpPr>
                <a:spLocks noChangeArrowheads="1"/>
              </p:cNvSpPr>
              <p:nvPr/>
            </p:nvSpPr>
            <p:spPr bwMode="auto">
              <a:xfrm rot="10140000" flipV="1">
                <a:off x="6990469" y="3600712"/>
                <a:ext cx="46076" cy="142939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fr-FR" sz="1800">
                  <a:solidFill>
                    <a:schemeClr val="accent6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170" name="Rectangle 369"/>
            <p:cNvSpPr>
              <a:spLocks noChangeArrowheads="1"/>
            </p:cNvSpPr>
            <p:nvPr/>
          </p:nvSpPr>
          <p:spPr bwMode="auto">
            <a:xfrm>
              <a:off x="5894262" y="3210871"/>
              <a:ext cx="749939" cy="1499276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fr-FR" sz="1800">
                <a:solidFill>
                  <a:schemeClr val="accent6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77" name="Flèche vers le haut 306"/>
          <p:cNvSpPr>
            <a:spLocks noChangeArrowheads="1"/>
          </p:cNvSpPr>
          <p:nvPr/>
        </p:nvSpPr>
        <p:spPr bwMode="auto">
          <a:xfrm rot="2291967">
            <a:off x="2397125" y="2266950"/>
            <a:ext cx="301625" cy="1273175"/>
          </a:xfrm>
          <a:prstGeom prst="upArrow">
            <a:avLst>
              <a:gd name="adj1" fmla="val 50000"/>
              <a:gd name="adj2" fmla="val 50008"/>
            </a:avLst>
          </a:prstGeom>
          <a:solidFill>
            <a:srgbClr val="F2F2F2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fr-FR" sz="1800">
              <a:solidFill>
                <a:schemeClr val="accent6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178" name="Object 2"/>
          <p:cNvGraphicFramePr>
            <a:graphicFrameLocks noChangeAspect="1"/>
          </p:cNvGraphicFramePr>
          <p:nvPr/>
        </p:nvGraphicFramePr>
        <p:xfrm>
          <a:off x="4897438" y="1428750"/>
          <a:ext cx="3670300" cy="3048000"/>
        </p:xfrm>
        <a:graphic>
          <a:graphicData uri="http://schemas.openxmlformats.org/presentationml/2006/ole">
            <p:oleObj spid="_x0000_s369670" name="KGPlot" r:id="rId3" imgW="3671316" imgH="3049524" progId="">
              <p:embed/>
            </p:oleObj>
          </a:graphicData>
        </a:graphic>
      </p:graphicFrame>
      <p:sp>
        <p:nvSpPr>
          <p:cNvPr id="179" name="ZoneTexte 308"/>
          <p:cNvSpPr txBox="1">
            <a:spLocks noChangeArrowheads="1"/>
          </p:cNvSpPr>
          <p:nvPr/>
        </p:nvSpPr>
        <p:spPr bwMode="auto">
          <a:xfrm>
            <a:off x="6172200" y="4248150"/>
            <a:ext cx="1620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chemeClr val="accent6"/>
                </a:solidFill>
                <a:effectLst/>
                <a:latin typeface="Calibri" pitchFamily="34" charset="0"/>
                <a:cs typeface="Arial" pitchFamily="34" charset="0"/>
              </a:rPr>
              <a:t>Filtered </a:t>
            </a:r>
            <a:r>
              <a:rPr lang="en-US" sz="1800" dirty="0" smtClean="0">
                <a:solidFill>
                  <a:schemeClr val="accent6"/>
                </a:solidFill>
                <a:effectLst/>
                <a:latin typeface="Calibri" pitchFamily="34" charset="0"/>
                <a:cs typeface="Arial" pitchFamily="34" charset="0"/>
              </a:rPr>
              <a:t>output</a:t>
            </a:r>
            <a:endParaRPr lang="en-US" sz="1800" dirty="0">
              <a:solidFill>
                <a:schemeClr val="accent6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180" name="Connecteur droit 309"/>
          <p:cNvCxnSpPr>
            <a:cxnSpLocks noChangeShapeType="1"/>
          </p:cNvCxnSpPr>
          <p:nvPr/>
        </p:nvCxnSpPr>
        <p:spPr bwMode="auto">
          <a:xfrm rot="5400000" flipH="1" flipV="1">
            <a:off x="2026444" y="2605882"/>
            <a:ext cx="828675" cy="1587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181" name="Arc 180"/>
          <p:cNvSpPr/>
          <p:nvPr/>
        </p:nvSpPr>
        <p:spPr>
          <a:xfrm>
            <a:off x="1993900" y="2511425"/>
            <a:ext cx="892175" cy="984250"/>
          </a:xfrm>
          <a:prstGeom prst="arc">
            <a:avLst>
              <a:gd name="adj1" fmla="val 16200000"/>
              <a:gd name="adj2" fmla="val 18570577"/>
            </a:avLst>
          </a:prstGeom>
          <a:noFill/>
          <a:ln w="9525" cap="flat" cmpd="sng" algn="ctr">
            <a:solidFill>
              <a:srgbClr val="0000FF"/>
            </a:solidFill>
            <a:prstDash val="dash"/>
          </a:ln>
          <a:effectLst/>
        </p:spPr>
        <p:txBody>
          <a:bodyPr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solidFill>
                <a:schemeClr val="accent6"/>
              </a:solidFill>
              <a:effectLst/>
              <a:latin typeface="Calibri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2470150" y="2209800"/>
            <a:ext cx="330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fr-CH" sz="1800">
                <a:solidFill>
                  <a:schemeClr val="accent6"/>
                </a:solidFill>
                <a:effectLst/>
                <a:latin typeface="Symbol" pitchFamily="18" charset="2"/>
                <a:cs typeface="Arial" pitchFamily="34" charset="0"/>
              </a:rPr>
              <a:t>a</a:t>
            </a:r>
            <a:endParaRPr lang="fr-FR" sz="1800">
              <a:solidFill>
                <a:schemeClr val="accent6"/>
              </a:solidFill>
              <a:effectLst/>
              <a:latin typeface="Symbol" pitchFamily="18" charset="2"/>
              <a:cs typeface="Arial" pitchFamily="34" charset="0"/>
            </a:endParaRPr>
          </a:p>
        </p:txBody>
      </p:sp>
      <p:cxnSp>
        <p:nvCxnSpPr>
          <p:cNvPr id="183" name="Connecteur droit 314"/>
          <p:cNvCxnSpPr>
            <a:cxnSpLocks noChangeShapeType="1"/>
          </p:cNvCxnSpPr>
          <p:nvPr/>
        </p:nvCxnSpPr>
        <p:spPr bwMode="auto">
          <a:xfrm rot="5400000" flipH="1" flipV="1">
            <a:off x="4826794" y="2448719"/>
            <a:ext cx="973138" cy="0"/>
          </a:xfrm>
          <a:prstGeom prst="lin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5151438" y="2876550"/>
            <a:ext cx="3302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fr-CH" sz="1800" dirty="0">
                <a:solidFill>
                  <a:schemeClr val="accent6"/>
                </a:solidFill>
                <a:effectLst/>
                <a:latin typeface="Symbol" pitchFamily="18" charset="2"/>
                <a:cs typeface="Arial" pitchFamily="34" charset="0"/>
              </a:rPr>
              <a:t>a</a:t>
            </a:r>
            <a:endParaRPr lang="fr-FR" sz="1800" dirty="0">
              <a:solidFill>
                <a:schemeClr val="accent6"/>
              </a:solidFill>
              <a:effectLst/>
              <a:latin typeface="Symbol" pitchFamily="18" charset="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2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/>
      <p:bldP spid="1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Connecteur droit 213"/>
          <p:cNvCxnSpPr/>
          <p:nvPr/>
        </p:nvCxnSpPr>
        <p:spPr>
          <a:xfrm flipV="1">
            <a:off x="3119439" y="4676775"/>
            <a:ext cx="5337175" cy="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4972051" y="4350544"/>
            <a:ext cx="3502025" cy="323850"/>
            <a:chOff x="4791456" y="5361223"/>
            <a:chExt cx="3502635" cy="431320"/>
          </a:xfrm>
        </p:grpSpPr>
        <p:cxnSp>
          <p:nvCxnSpPr>
            <p:cNvPr id="263" name="Connecteur droit 215"/>
            <p:cNvCxnSpPr/>
            <p:nvPr/>
          </p:nvCxnSpPr>
          <p:spPr>
            <a:xfrm flipV="1">
              <a:off x="4791456" y="5362809"/>
              <a:ext cx="922499" cy="1585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</a:ln>
            <a:effectLst/>
          </p:spPr>
        </p:cxnSp>
        <p:cxnSp>
          <p:nvCxnSpPr>
            <p:cNvPr id="264" name="Connecteur droit 216"/>
            <p:cNvCxnSpPr/>
            <p:nvPr/>
          </p:nvCxnSpPr>
          <p:spPr>
            <a:xfrm rot="5400000">
              <a:off x="5508615" y="5576089"/>
              <a:ext cx="431320" cy="1587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</a:ln>
            <a:effectLst/>
          </p:spPr>
        </p:cxnSp>
        <p:cxnSp>
          <p:nvCxnSpPr>
            <p:cNvPr id="265" name="Connecteur droit 217"/>
            <p:cNvCxnSpPr/>
            <p:nvPr/>
          </p:nvCxnSpPr>
          <p:spPr>
            <a:xfrm>
              <a:off x="5721893" y="5789372"/>
              <a:ext cx="2572198" cy="1586"/>
            </a:xfrm>
            <a:prstGeom prst="line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</a:ln>
            <a:effectLst/>
          </p:spPr>
        </p:cxnSp>
      </p:grp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1427164" y="1456135"/>
            <a:ext cx="7064375" cy="3220640"/>
            <a:chOff x="924891" y="1941673"/>
            <a:chExt cx="7064913" cy="4293662"/>
          </a:xfrm>
          <a:solidFill>
            <a:srgbClr val="FFFFFF"/>
          </a:solidFill>
        </p:grpSpPr>
        <p:cxnSp>
          <p:nvCxnSpPr>
            <p:cNvPr id="267" name="Connecteur droit 2"/>
            <p:cNvCxnSpPr/>
            <p:nvPr/>
          </p:nvCxnSpPr>
          <p:spPr>
            <a:xfrm rot="16200000" flipV="1">
              <a:off x="2418454" y="4129775"/>
              <a:ext cx="4098425" cy="4762"/>
            </a:xfrm>
            <a:prstGeom prst="line">
              <a:avLst/>
            </a:prstGeom>
            <a:grp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4" name="Group 129"/>
            <p:cNvGrpSpPr>
              <a:grpSpLocks/>
            </p:cNvGrpSpPr>
            <p:nvPr/>
          </p:nvGrpSpPr>
          <p:grpSpPr bwMode="auto">
            <a:xfrm>
              <a:off x="1036024" y="3363900"/>
              <a:ext cx="6953780" cy="453970"/>
              <a:chOff x="1357523" y="2703789"/>
              <a:chExt cx="6953780" cy="453970"/>
            </a:xfrm>
            <a:grpFill/>
          </p:grpSpPr>
          <p:cxnSp>
            <p:nvCxnSpPr>
              <p:cNvPr id="275" name="Connecteur droit 184"/>
              <p:cNvCxnSpPr/>
              <p:nvPr/>
            </p:nvCxnSpPr>
            <p:spPr>
              <a:xfrm>
                <a:off x="1357523" y="2724424"/>
                <a:ext cx="3429261" cy="1588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76" name="Connecteur droit 186"/>
              <p:cNvCxnSpPr/>
              <p:nvPr/>
            </p:nvCxnSpPr>
            <p:spPr>
              <a:xfrm rot="5400000">
                <a:off x="4572497" y="2935536"/>
                <a:ext cx="430161" cy="1587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77" name="Connecteur droit 190"/>
              <p:cNvCxnSpPr/>
              <p:nvPr/>
            </p:nvCxnSpPr>
            <p:spPr>
              <a:xfrm>
                <a:off x="7453988" y="2703789"/>
                <a:ext cx="857315" cy="1587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78" name="Connecteur droit 193"/>
              <p:cNvCxnSpPr/>
              <p:nvPr/>
            </p:nvCxnSpPr>
            <p:spPr>
              <a:xfrm rot="5400000">
                <a:off x="7226207" y="2933155"/>
                <a:ext cx="447621" cy="1588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279" name="Connecteur droit 195"/>
              <p:cNvCxnSpPr/>
              <p:nvPr/>
            </p:nvCxnSpPr>
            <p:spPr>
              <a:xfrm>
                <a:off x="4799485" y="3152997"/>
                <a:ext cx="2643388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</p:grpSp>
        <p:sp>
          <p:nvSpPr>
            <p:cNvPr id="269" name="Freeform 114"/>
            <p:cNvSpPr/>
            <p:nvPr/>
          </p:nvSpPr>
          <p:spPr>
            <a:xfrm>
              <a:off x="924891" y="1941673"/>
              <a:ext cx="7026810" cy="1141273"/>
            </a:xfrm>
            <a:custGeom>
              <a:avLst/>
              <a:gdLst>
                <a:gd name="connsiteX0" fmla="*/ 0 w 6851650"/>
                <a:gd name="connsiteY0" fmla="*/ 1021292 h 1140884"/>
                <a:gd name="connsiteX1" fmla="*/ 488950 w 6851650"/>
                <a:gd name="connsiteY1" fmla="*/ 779992 h 1140884"/>
                <a:gd name="connsiteX2" fmla="*/ 965200 w 6851650"/>
                <a:gd name="connsiteY2" fmla="*/ 468842 h 1140884"/>
                <a:gd name="connsiteX3" fmla="*/ 1416050 w 6851650"/>
                <a:gd name="connsiteY3" fmla="*/ 202142 h 1140884"/>
                <a:gd name="connsiteX4" fmla="*/ 1879600 w 6851650"/>
                <a:gd name="connsiteY4" fmla="*/ 37042 h 1140884"/>
                <a:gd name="connsiteX5" fmla="*/ 2317750 w 6851650"/>
                <a:gd name="connsiteY5" fmla="*/ 17992 h 1140884"/>
                <a:gd name="connsiteX6" fmla="*/ 2743200 w 6851650"/>
                <a:gd name="connsiteY6" fmla="*/ 144992 h 1140884"/>
                <a:gd name="connsiteX7" fmla="*/ 3168650 w 6851650"/>
                <a:gd name="connsiteY7" fmla="*/ 373592 h 1140884"/>
                <a:gd name="connsiteX8" fmla="*/ 3556000 w 6851650"/>
                <a:gd name="connsiteY8" fmla="*/ 621242 h 1140884"/>
                <a:gd name="connsiteX9" fmla="*/ 4064000 w 6851650"/>
                <a:gd name="connsiteY9" fmla="*/ 926042 h 1140884"/>
                <a:gd name="connsiteX10" fmla="*/ 4597400 w 6851650"/>
                <a:gd name="connsiteY10" fmla="*/ 1110192 h 1140884"/>
                <a:gd name="connsiteX11" fmla="*/ 5060950 w 6851650"/>
                <a:gd name="connsiteY11" fmla="*/ 1110192 h 1140884"/>
                <a:gd name="connsiteX12" fmla="*/ 5499100 w 6851650"/>
                <a:gd name="connsiteY12" fmla="*/ 970492 h 1140884"/>
                <a:gd name="connsiteX13" fmla="*/ 5880100 w 6851650"/>
                <a:gd name="connsiteY13" fmla="*/ 760942 h 1140884"/>
                <a:gd name="connsiteX14" fmla="*/ 6254750 w 6851650"/>
                <a:gd name="connsiteY14" fmla="*/ 506942 h 1140884"/>
                <a:gd name="connsiteX15" fmla="*/ 6610350 w 6851650"/>
                <a:gd name="connsiteY15" fmla="*/ 297392 h 1140884"/>
                <a:gd name="connsiteX16" fmla="*/ 6851650 w 6851650"/>
                <a:gd name="connsiteY16" fmla="*/ 164042 h 1140884"/>
                <a:gd name="connsiteX0" fmla="*/ 0 w 7208808"/>
                <a:gd name="connsiteY0" fmla="*/ 1021292 h 1140884"/>
                <a:gd name="connsiteX1" fmla="*/ 488950 w 7208808"/>
                <a:gd name="connsiteY1" fmla="*/ 779992 h 1140884"/>
                <a:gd name="connsiteX2" fmla="*/ 965200 w 7208808"/>
                <a:gd name="connsiteY2" fmla="*/ 468842 h 1140884"/>
                <a:gd name="connsiteX3" fmla="*/ 1416050 w 7208808"/>
                <a:gd name="connsiteY3" fmla="*/ 202142 h 1140884"/>
                <a:gd name="connsiteX4" fmla="*/ 1879600 w 7208808"/>
                <a:gd name="connsiteY4" fmla="*/ 37042 h 1140884"/>
                <a:gd name="connsiteX5" fmla="*/ 2317750 w 7208808"/>
                <a:gd name="connsiteY5" fmla="*/ 17992 h 1140884"/>
                <a:gd name="connsiteX6" fmla="*/ 2743200 w 7208808"/>
                <a:gd name="connsiteY6" fmla="*/ 144992 h 1140884"/>
                <a:gd name="connsiteX7" fmla="*/ 3168650 w 7208808"/>
                <a:gd name="connsiteY7" fmla="*/ 373592 h 1140884"/>
                <a:gd name="connsiteX8" fmla="*/ 3556000 w 7208808"/>
                <a:gd name="connsiteY8" fmla="*/ 621242 h 1140884"/>
                <a:gd name="connsiteX9" fmla="*/ 4064000 w 7208808"/>
                <a:gd name="connsiteY9" fmla="*/ 926042 h 1140884"/>
                <a:gd name="connsiteX10" fmla="*/ 4597400 w 7208808"/>
                <a:gd name="connsiteY10" fmla="*/ 1110192 h 1140884"/>
                <a:gd name="connsiteX11" fmla="*/ 5060950 w 7208808"/>
                <a:gd name="connsiteY11" fmla="*/ 1110192 h 1140884"/>
                <a:gd name="connsiteX12" fmla="*/ 5499100 w 7208808"/>
                <a:gd name="connsiteY12" fmla="*/ 970492 h 1140884"/>
                <a:gd name="connsiteX13" fmla="*/ 5880100 w 7208808"/>
                <a:gd name="connsiteY13" fmla="*/ 760942 h 1140884"/>
                <a:gd name="connsiteX14" fmla="*/ 6254750 w 7208808"/>
                <a:gd name="connsiteY14" fmla="*/ 506942 h 1140884"/>
                <a:gd name="connsiteX15" fmla="*/ 6610350 w 7208808"/>
                <a:gd name="connsiteY15" fmla="*/ 297392 h 1140884"/>
                <a:gd name="connsiteX16" fmla="*/ 7208808 w 7208808"/>
                <a:gd name="connsiteY16" fmla="*/ 21142 h 1140884"/>
                <a:gd name="connsiteX0" fmla="*/ 0 w 7208808"/>
                <a:gd name="connsiteY0" fmla="*/ 1021292 h 1140884"/>
                <a:gd name="connsiteX1" fmla="*/ 488950 w 7208808"/>
                <a:gd name="connsiteY1" fmla="*/ 779992 h 1140884"/>
                <a:gd name="connsiteX2" fmla="*/ 965200 w 7208808"/>
                <a:gd name="connsiteY2" fmla="*/ 468842 h 1140884"/>
                <a:gd name="connsiteX3" fmla="*/ 1416050 w 7208808"/>
                <a:gd name="connsiteY3" fmla="*/ 202142 h 1140884"/>
                <a:gd name="connsiteX4" fmla="*/ 1879600 w 7208808"/>
                <a:gd name="connsiteY4" fmla="*/ 37042 h 1140884"/>
                <a:gd name="connsiteX5" fmla="*/ 2317750 w 7208808"/>
                <a:gd name="connsiteY5" fmla="*/ 17992 h 1140884"/>
                <a:gd name="connsiteX6" fmla="*/ 2743200 w 7208808"/>
                <a:gd name="connsiteY6" fmla="*/ 144992 h 1140884"/>
                <a:gd name="connsiteX7" fmla="*/ 3168650 w 7208808"/>
                <a:gd name="connsiteY7" fmla="*/ 373592 h 1140884"/>
                <a:gd name="connsiteX8" fmla="*/ 3556000 w 7208808"/>
                <a:gd name="connsiteY8" fmla="*/ 621242 h 1140884"/>
                <a:gd name="connsiteX9" fmla="*/ 4064000 w 7208808"/>
                <a:gd name="connsiteY9" fmla="*/ 926042 h 1140884"/>
                <a:gd name="connsiteX10" fmla="*/ 4597400 w 7208808"/>
                <a:gd name="connsiteY10" fmla="*/ 1110192 h 1140884"/>
                <a:gd name="connsiteX11" fmla="*/ 5060950 w 7208808"/>
                <a:gd name="connsiteY11" fmla="*/ 1110192 h 1140884"/>
                <a:gd name="connsiteX12" fmla="*/ 5499100 w 7208808"/>
                <a:gd name="connsiteY12" fmla="*/ 970492 h 1140884"/>
                <a:gd name="connsiteX13" fmla="*/ 5880100 w 7208808"/>
                <a:gd name="connsiteY13" fmla="*/ 760942 h 1140884"/>
                <a:gd name="connsiteX14" fmla="*/ 6254750 w 7208808"/>
                <a:gd name="connsiteY14" fmla="*/ 506942 h 1140884"/>
                <a:gd name="connsiteX15" fmla="*/ 6610350 w 7208808"/>
                <a:gd name="connsiteY15" fmla="*/ 297392 h 1140884"/>
                <a:gd name="connsiteX16" fmla="*/ 6883400 w 7208808"/>
                <a:gd name="connsiteY16" fmla="*/ 157692 h 1140884"/>
                <a:gd name="connsiteX17" fmla="*/ 7208808 w 7208808"/>
                <a:gd name="connsiteY17" fmla="*/ 21142 h 1140884"/>
                <a:gd name="connsiteX0" fmla="*/ 0 w 7208808"/>
                <a:gd name="connsiteY0" fmla="*/ 1021292 h 1140884"/>
                <a:gd name="connsiteX1" fmla="*/ 488950 w 7208808"/>
                <a:gd name="connsiteY1" fmla="*/ 779992 h 1140884"/>
                <a:gd name="connsiteX2" fmla="*/ 965200 w 7208808"/>
                <a:gd name="connsiteY2" fmla="*/ 468842 h 1140884"/>
                <a:gd name="connsiteX3" fmla="*/ 1416050 w 7208808"/>
                <a:gd name="connsiteY3" fmla="*/ 202142 h 1140884"/>
                <a:gd name="connsiteX4" fmla="*/ 1879600 w 7208808"/>
                <a:gd name="connsiteY4" fmla="*/ 37042 h 1140884"/>
                <a:gd name="connsiteX5" fmla="*/ 2317750 w 7208808"/>
                <a:gd name="connsiteY5" fmla="*/ 17992 h 1140884"/>
                <a:gd name="connsiteX6" fmla="*/ 2743200 w 7208808"/>
                <a:gd name="connsiteY6" fmla="*/ 144992 h 1140884"/>
                <a:gd name="connsiteX7" fmla="*/ 3168650 w 7208808"/>
                <a:gd name="connsiteY7" fmla="*/ 373592 h 1140884"/>
                <a:gd name="connsiteX8" fmla="*/ 3556000 w 7208808"/>
                <a:gd name="connsiteY8" fmla="*/ 621242 h 1140884"/>
                <a:gd name="connsiteX9" fmla="*/ 4064000 w 7208808"/>
                <a:gd name="connsiteY9" fmla="*/ 926042 h 1140884"/>
                <a:gd name="connsiteX10" fmla="*/ 4597400 w 7208808"/>
                <a:gd name="connsiteY10" fmla="*/ 1110192 h 1140884"/>
                <a:gd name="connsiteX11" fmla="*/ 5060950 w 7208808"/>
                <a:gd name="connsiteY11" fmla="*/ 1110192 h 1140884"/>
                <a:gd name="connsiteX12" fmla="*/ 5499100 w 7208808"/>
                <a:gd name="connsiteY12" fmla="*/ 970492 h 1140884"/>
                <a:gd name="connsiteX13" fmla="*/ 5880100 w 7208808"/>
                <a:gd name="connsiteY13" fmla="*/ 760942 h 1140884"/>
                <a:gd name="connsiteX14" fmla="*/ 6254750 w 7208808"/>
                <a:gd name="connsiteY14" fmla="*/ 506942 h 1140884"/>
                <a:gd name="connsiteX15" fmla="*/ 6610350 w 7208808"/>
                <a:gd name="connsiteY15" fmla="*/ 297392 h 1140884"/>
                <a:gd name="connsiteX16" fmla="*/ 6883400 w 7208808"/>
                <a:gd name="connsiteY16" fmla="*/ 157692 h 1140884"/>
                <a:gd name="connsiteX17" fmla="*/ 7208808 w 7208808"/>
                <a:gd name="connsiteY17" fmla="*/ 21142 h 1140884"/>
                <a:gd name="connsiteX0" fmla="*/ 0 w 6883400"/>
                <a:gd name="connsiteY0" fmla="*/ 1021292 h 1140884"/>
                <a:gd name="connsiteX1" fmla="*/ 488950 w 6883400"/>
                <a:gd name="connsiteY1" fmla="*/ 779992 h 1140884"/>
                <a:gd name="connsiteX2" fmla="*/ 965200 w 6883400"/>
                <a:gd name="connsiteY2" fmla="*/ 468842 h 1140884"/>
                <a:gd name="connsiteX3" fmla="*/ 1416050 w 6883400"/>
                <a:gd name="connsiteY3" fmla="*/ 202142 h 1140884"/>
                <a:gd name="connsiteX4" fmla="*/ 1879600 w 6883400"/>
                <a:gd name="connsiteY4" fmla="*/ 37042 h 1140884"/>
                <a:gd name="connsiteX5" fmla="*/ 2317750 w 6883400"/>
                <a:gd name="connsiteY5" fmla="*/ 17992 h 1140884"/>
                <a:gd name="connsiteX6" fmla="*/ 2743200 w 6883400"/>
                <a:gd name="connsiteY6" fmla="*/ 144992 h 1140884"/>
                <a:gd name="connsiteX7" fmla="*/ 3168650 w 6883400"/>
                <a:gd name="connsiteY7" fmla="*/ 373592 h 1140884"/>
                <a:gd name="connsiteX8" fmla="*/ 3556000 w 6883400"/>
                <a:gd name="connsiteY8" fmla="*/ 621242 h 1140884"/>
                <a:gd name="connsiteX9" fmla="*/ 4064000 w 6883400"/>
                <a:gd name="connsiteY9" fmla="*/ 926042 h 1140884"/>
                <a:gd name="connsiteX10" fmla="*/ 4597400 w 6883400"/>
                <a:gd name="connsiteY10" fmla="*/ 1110192 h 1140884"/>
                <a:gd name="connsiteX11" fmla="*/ 5060950 w 6883400"/>
                <a:gd name="connsiteY11" fmla="*/ 1110192 h 1140884"/>
                <a:gd name="connsiteX12" fmla="*/ 5499100 w 6883400"/>
                <a:gd name="connsiteY12" fmla="*/ 970492 h 1140884"/>
                <a:gd name="connsiteX13" fmla="*/ 5880100 w 6883400"/>
                <a:gd name="connsiteY13" fmla="*/ 760942 h 1140884"/>
                <a:gd name="connsiteX14" fmla="*/ 6254750 w 6883400"/>
                <a:gd name="connsiteY14" fmla="*/ 506942 h 1140884"/>
                <a:gd name="connsiteX15" fmla="*/ 6610350 w 6883400"/>
                <a:gd name="connsiteY15" fmla="*/ 297392 h 1140884"/>
                <a:gd name="connsiteX16" fmla="*/ 6883400 w 6883400"/>
                <a:gd name="connsiteY16" fmla="*/ 157692 h 1140884"/>
                <a:gd name="connsiteX0" fmla="*/ 0 w 7026244"/>
                <a:gd name="connsiteY0" fmla="*/ 1021292 h 1140884"/>
                <a:gd name="connsiteX1" fmla="*/ 488950 w 7026244"/>
                <a:gd name="connsiteY1" fmla="*/ 779992 h 1140884"/>
                <a:gd name="connsiteX2" fmla="*/ 965200 w 7026244"/>
                <a:gd name="connsiteY2" fmla="*/ 468842 h 1140884"/>
                <a:gd name="connsiteX3" fmla="*/ 1416050 w 7026244"/>
                <a:gd name="connsiteY3" fmla="*/ 202142 h 1140884"/>
                <a:gd name="connsiteX4" fmla="*/ 1879600 w 7026244"/>
                <a:gd name="connsiteY4" fmla="*/ 37042 h 1140884"/>
                <a:gd name="connsiteX5" fmla="*/ 2317750 w 7026244"/>
                <a:gd name="connsiteY5" fmla="*/ 17992 h 1140884"/>
                <a:gd name="connsiteX6" fmla="*/ 2743200 w 7026244"/>
                <a:gd name="connsiteY6" fmla="*/ 144992 h 1140884"/>
                <a:gd name="connsiteX7" fmla="*/ 3168650 w 7026244"/>
                <a:gd name="connsiteY7" fmla="*/ 373592 h 1140884"/>
                <a:gd name="connsiteX8" fmla="*/ 3556000 w 7026244"/>
                <a:gd name="connsiteY8" fmla="*/ 621242 h 1140884"/>
                <a:gd name="connsiteX9" fmla="*/ 4064000 w 7026244"/>
                <a:gd name="connsiteY9" fmla="*/ 926042 h 1140884"/>
                <a:gd name="connsiteX10" fmla="*/ 4597400 w 7026244"/>
                <a:gd name="connsiteY10" fmla="*/ 1110192 h 1140884"/>
                <a:gd name="connsiteX11" fmla="*/ 5060950 w 7026244"/>
                <a:gd name="connsiteY11" fmla="*/ 1110192 h 1140884"/>
                <a:gd name="connsiteX12" fmla="*/ 5499100 w 7026244"/>
                <a:gd name="connsiteY12" fmla="*/ 970492 h 1140884"/>
                <a:gd name="connsiteX13" fmla="*/ 5880100 w 7026244"/>
                <a:gd name="connsiteY13" fmla="*/ 760942 h 1140884"/>
                <a:gd name="connsiteX14" fmla="*/ 6254750 w 7026244"/>
                <a:gd name="connsiteY14" fmla="*/ 506942 h 1140884"/>
                <a:gd name="connsiteX15" fmla="*/ 6610350 w 7026244"/>
                <a:gd name="connsiteY15" fmla="*/ 297392 h 1140884"/>
                <a:gd name="connsiteX16" fmla="*/ 7026244 w 7026244"/>
                <a:gd name="connsiteY16" fmla="*/ 86230 h 11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26244" h="1140884">
                  <a:moveTo>
                    <a:pt x="0" y="1021292"/>
                  </a:moveTo>
                  <a:cubicBezTo>
                    <a:pt x="164041" y="946679"/>
                    <a:pt x="328083" y="872067"/>
                    <a:pt x="488950" y="779992"/>
                  </a:cubicBezTo>
                  <a:cubicBezTo>
                    <a:pt x="649817" y="687917"/>
                    <a:pt x="810683" y="565150"/>
                    <a:pt x="965200" y="468842"/>
                  </a:cubicBezTo>
                  <a:cubicBezTo>
                    <a:pt x="1119717" y="372534"/>
                    <a:pt x="1263650" y="274109"/>
                    <a:pt x="1416050" y="202142"/>
                  </a:cubicBezTo>
                  <a:cubicBezTo>
                    <a:pt x="1568450" y="130175"/>
                    <a:pt x="1729317" y="67734"/>
                    <a:pt x="1879600" y="37042"/>
                  </a:cubicBezTo>
                  <a:cubicBezTo>
                    <a:pt x="2029883" y="6350"/>
                    <a:pt x="2173817" y="0"/>
                    <a:pt x="2317750" y="17992"/>
                  </a:cubicBezTo>
                  <a:cubicBezTo>
                    <a:pt x="2461683" y="35984"/>
                    <a:pt x="2601383" y="85725"/>
                    <a:pt x="2743200" y="144992"/>
                  </a:cubicBezTo>
                  <a:cubicBezTo>
                    <a:pt x="2885017" y="204259"/>
                    <a:pt x="3033183" y="294217"/>
                    <a:pt x="3168650" y="373592"/>
                  </a:cubicBezTo>
                  <a:cubicBezTo>
                    <a:pt x="3304117" y="452967"/>
                    <a:pt x="3406775" y="529167"/>
                    <a:pt x="3556000" y="621242"/>
                  </a:cubicBezTo>
                  <a:cubicBezTo>
                    <a:pt x="3705225" y="713317"/>
                    <a:pt x="3890433" y="844550"/>
                    <a:pt x="4064000" y="926042"/>
                  </a:cubicBezTo>
                  <a:cubicBezTo>
                    <a:pt x="4237567" y="1007534"/>
                    <a:pt x="4431242" y="1079500"/>
                    <a:pt x="4597400" y="1110192"/>
                  </a:cubicBezTo>
                  <a:cubicBezTo>
                    <a:pt x="4763558" y="1140884"/>
                    <a:pt x="4910667" y="1133475"/>
                    <a:pt x="5060950" y="1110192"/>
                  </a:cubicBezTo>
                  <a:cubicBezTo>
                    <a:pt x="5211233" y="1086909"/>
                    <a:pt x="5362575" y="1028700"/>
                    <a:pt x="5499100" y="970492"/>
                  </a:cubicBezTo>
                  <a:cubicBezTo>
                    <a:pt x="5635625" y="912284"/>
                    <a:pt x="5754159" y="838200"/>
                    <a:pt x="5880100" y="760942"/>
                  </a:cubicBezTo>
                  <a:cubicBezTo>
                    <a:pt x="6006041" y="683684"/>
                    <a:pt x="6133042" y="584200"/>
                    <a:pt x="6254750" y="506942"/>
                  </a:cubicBezTo>
                  <a:cubicBezTo>
                    <a:pt x="6376458" y="429684"/>
                    <a:pt x="6481768" y="367511"/>
                    <a:pt x="6610350" y="297392"/>
                  </a:cubicBezTo>
                  <a:cubicBezTo>
                    <a:pt x="6738932" y="227273"/>
                    <a:pt x="6926501" y="132272"/>
                    <a:pt x="7026244" y="86230"/>
                  </a:cubicBezTo>
                </a:path>
              </a:pathLst>
            </a:custGeom>
            <a:grp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" name="Group 138"/>
            <p:cNvGrpSpPr>
              <a:grpSpLocks/>
            </p:cNvGrpSpPr>
            <p:nvPr/>
          </p:nvGrpSpPr>
          <p:grpSpPr bwMode="auto">
            <a:xfrm>
              <a:off x="1045550" y="5527398"/>
              <a:ext cx="3427673" cy="707937"/>
              <a:chOff x="1367049" y="5072212"/>
              <a:chExt cx="3427673" cy="707937"/>
            </a:xfrm>
            <a:grpFill/>
          </p:grpSpPr>
          <p:grpSp>
            <p:nvGrpSpPr>
              <p:cNvPr id="6" name="Group 135"/>
              <p:cNvGrpSpPr>
                <a:grpSpLocks/>
              </p:cNvGrpSpPr>
              <p:nvPr/>
            </p:nvGrpSpPr>
            <p:grpSpPr bwMode="auto">
              <a:xfrm>
                <a:off x="1367049" y="5348402"/>
                <a:ext cx="3427673" cy="431747"/>
                <a:chOff x="1367049" y="5348402"/>
                <a:chExt cx="3427673" cy="431747"/>
              </a:xfrm>
              <a:grpFill/>
            </p:grpSpPr>
            <p:cxnSp>
              <p:nvCxnSpPr>
                <p:cNvPr id="273" name="Connecteur droit 221"/>
                <p:cNvCxnSpPr/>
                <p:nvPr/>
              </p:nvCxnSpPr>
              <p:spPr>
                <a:xfrm rot="5400000">
                  <a:off x="4573292" y="5563482"/>
                  <a:ext cx="431747" cy="1588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rgbClr val="000066"/>
                  </a:solidFill>
                  <a:prstDash val="solid"/>
                </a:ln>
                <a:effectLst/>
              </p:spPr>
            </p:cxnSp>
            <p:cxnSp>
              <p:nvCxnSpPr>
                <p:cNvPr id="274" name="Connecteur droit 222"/>
                <p:cNvCxnSpPr/>
                <p:nvPr/>
              </p:nvCxnSpPr>
              <p:spPr>
                <a:xfrm>
                  <a:off x="1367049" y="5770626"/>
                  <a:ext cx="3427673" cy="1588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rgbClr val="000066"/>
                  </a:solidFill>
                  <a:prstDash val="solid"/>
                </a:ln>
                <a:effectLst/>
              </p:spPr>
            </p:cxnSp>
          </p:grpSp>
          <p:sp>
            <p:nvSpPr>
              <p:cNvPr id="272" name="Rectangle 271"/>
              <p:cNvSpPr/>
              <p:nvPr/>
            </p:nvSpPr>
            <p:spPr>
              <a:xfrm>
                <a:off x="1867149" y="5072212"/>
                <a:ext cx="2921222" cy="67623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80" name="Connecteur droit 7"/>
          <p:cNvCxnSpPr/>
          <p:nvPr/>
        </p:nvCxnSpPr>
        <p:spPr>
          <a:xfrm flipV="1">
            <a:off x="3122614" y="1908572"/>
            <a:ext cx="5335587" cy="0"/>
          </a:xfrm>
          <a:prstGeom prst="line">
            <a:avLst/>
          </a:prstGeom>
          <a:noFill/>
          <a:ln w="9525" cap="flat" cmpd="sng" algn="ctr">
            <a:solidFill>
              <a:srgbClr val="000066"/>
            </a:solidFill>
            <a:prstDash val="solid"/>
          </a:ln>
          <a:effectLst/>
        </p:spPr>
      </p:cxnSp>
      <p:cxnSp>
        <p:nvCxnSpPr>
          <p:cNvPr id="281" name="Connecteur droit 135"/>
          <p:cNvCxnSpPr/>
          <p:nvPr/>
        </p:nvCxnSpPr>
        <p:spPr>
          <a:xfrm rot="16200000" flipH="1">
            <a:off x="5326460" y="4093370"/>
            <a:ext cx="1159669" cy="4762"/>
          </a:xfrm>
          <a:prstGeom prst="line">
            <a:avLst/>
          </a:prstGeom>
          <a:noFill/>
          <a:ln w="9525" cap="flat" cmpd="sng" algn="ctr">
            <a:solidFill>
              <a:srgbClr val="000066"/>
            </a:solidFill>
            <a:prstDash val="dash"/>
          </a:ln>
          <a:effectLst/>
        </p:spPr>
      </p:cxnSp>
      <p:cxnSp>
        <p:nvCxnSpPr>
          <p:cNvPr id="282" name="Connecteur droit 7"/>
          <p:cNvCxnSpPr/>
          <p:nvPr/>
        </p:nvCxnSpPr>
        <p:spPr>
          <a:xfrm flipV="1">
            <a:off x="3122614" y="2859881"/>
            <a:ext cx="5337175" cy="0"/>
          </a:xfrm>
          <a:prstGeom prst="line">
            <a:avLst/>
          </a:prstGeom>
          <a:noFill/>
          <a:ln w="9525" cap="flat" cmpd="sng" algn="ctr">
            <a:solidFill>
              <a:srgbClr val="000066"/>
            </a:solidFill>
            <a:prstDash val="solid"/>
          </a:ln>
          <a:effectLst/>
        </p:spPr>
      </p:cxnSp>
      <p:cxnSp>
        <p:nvCxnSpPr>
          <p:cNvPr id="283" name="Connecteur droit 202"/>
          <p:cNvCxnSpPr/>
          <p:nvPr/>
        </p:nvCxnSpPr>
        <p:spPr>
          <a:xfrm flipV="1">
            <a:off x="3119439" y="3824287"/>
            <a:ext cx="5337175" cy="0"/>
          </a:xfrm>
          <a:prstGeom prst="line">
            <a:avLst/>
          </a:prstGeom>
          <a:noFill/>
          <a:ln w="9525" cap="flat" cmpd="sng" algn="ctr">
            <a:solidFill>
              <a:srgbClr val="000066"/>
            </a:solidFill>
            <a:prstDash val="solid"/>
          </a:ln>
          <a:effectLst/>
        </p:spPr>
      </p:cxn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3119439" y="3498056"/>
            <a:ext cx="5394325" cy="329804"/>
            <a:chOff x="2938730" y="4022267"/>
            <a:chExt cx="5394661" cy="440005"/>
          </a:xfrm>
        </p:grpSpPr>
        <p:cxnSp>
          <p:nvCxnSpPr>
            <p:cNvPr id="285" name="Connecteur droit 204"/>
            <p:cNvCxnSpPr/>
            <p:nvPr/>
          </p:nvCxnSpPr>
          <p:spPr>
            <a:xfrm flipV="1">
              <a:off x="2938730" y="4023856"/>
              <a:ext cx="2775123" cy="1588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6" name="Connecteur droit 207"/>
            <p:cNvCxnSpPr/>
            <p:nvPr/>
          </p:nvCxnSpPr>
          <p:spPr>
            <a:xfrm rot="5400000">
              <a:off x="5508141" y="4237504"/>
              <a:ext cx="432062" cy="1587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7" name="Connecteur droit 208"/>
            <p:cNvCxnSpPr/>
            <p:nvPr/>
          </p:nvCxnSpPr>
          <p:spPr>
            <a:xfrm flipV="1">
              <a:off x="5713853" y="4459095"/>
              <a:ext cx="2619538" cy="3177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8" name="Rectangle 287"/>
          <p:cNvSpPr/>
          <p:nvPr/>
        </p:nvSpPr>
        <p:spPr>
          <a:xfrm>
            <a:off x="762000" y="1391841"/>
            <a:ext cx="2357438" cy="3429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3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ZoneTexte 10"/>
          <p:cNvSpPr txBox="1">
            <a:spLocks noChangeArrowheads="1"/>
          </p:cNvSpPr>
          <p:nvPr/>
        </p:nvSpPr>
        <p:spPr bwMode="auto">
          <a:xfrm>
            <a:off x="2434898" y="1592818"/>
            <a:ext cx="657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Calibri" pitchFamily="34" charset="0"/>
              </a:rPr>
              <a:t>HALL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3D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290" name="Connecteur droit 214"/>
          <p:cNvCxnSpPr/>
          <p:nvPr/>
        </p:nvCxnSpPr>
        <p:spPr>
          <a:xfrm rot="5400000" flipH="1" flipV="1">
            <a:off x="2796381" y="4433888"/>
            <a:ext cx="642938" cy="0"/>
          </a:xfrm>
          <a:prstGeom prst="line">
            <a:avLst/>
          </a:prstGeom>
          <a:noFill/>
          <a:ln w="9525" cap="flat" cmpd="sng" algn="ctr">
            <a:solidFill>
              <a:srgbClr val="000066"/>
            </a:solidFill>
            <a:prstDash val="solid"/>
          </a:ln>
          <a:effectLst/>
        </p:spPr>
      </p:cxnSp>
      <p:cxnSp>
        <p:nvCxnSpPr>
          <p:cNvPr id="291" name="Connecteur droit 174"/>
          <p:cNvCxnSpPr/>
          <p:nvPr/>
        </p:nvCxnSpPr>
        <p:spPr>
          <a:xfrm rot="5400000" flipH="1" flipV="1">
            <a:off x="2748360" y="1691878"/>
            <a:ext cx="74533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92" name="ZoneTexte 19"/>
          <p:cNvSpPr txBox="1">
            <a:spLocks noChangeArrowheads="1"/>
          </p:cNvSpPr>
          <p:nvPr/>
        </p:nvSpPr>
        <p:spPr bwMode="auto">
          <a:xfrm>
            <a:off x="2386808" y="4400550"/>
            <a:ext cx="705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Calibri" pitchFamily="34" charset="0"/>
              </a:rPr>
              <a:t>PWM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srgbClr val="00003D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293" name="Connecteur droit 174"/>
          <p:cNvCxnSpPr/>
          <p:nvPr/>
        </p:nvCxnSpPr>
        <p:spPr>
          <a:xfrm rot="5400000" flipH="1" flipV="1">
            <a:off x="2755504" y="2604294"/>
            <a:ext cx="745331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94" name="Connecteur droit 174"/>
          <p:cNvCxnSpPr/>
          <p:nvPr/>
        </p:nvCxnSpPr>
        <p:spPr>
          <a:xfrm rot="5400000" flipH="1" flipV="1">
            <a:off x="2755504" y="3568701"/>
            <a:ext cx="745331" cy="158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295" name="ZoneTexte 10"/>
          <p:cNvSpPr txBox="1">
            <a:spLocks noChangeArrowheads="1"/>
          </p:cNvSpPr>
          <p:nvPr/>
        </p:nvSpPr>
        <p:spPr bwMode="auto">
          <a:xfrm>
            <a:off x="2330450" y="2495550"/>
            <a:ext cx="77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Calibri" pitchFamily="34" charset="0"/>
              </a:rPr>
              <a:t>COMP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3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6" name="ZoneTexte 10"/>
          <p:cNvSpPr txBox="1">
            <a:spLocks noChangeArrowheads="1"/>
          </p:cNvSpPr>
          <p:nvPr/>
        </p:nvSpPr>
        <p:spPr bwMode="auto">
          <a:xfrm>
            <a:off x="2559050" y="3486150"/>
            <a:ext cx="52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Calibri" pitchFamily="34" charset="0"/>
              </a:rPr>
              <a:t>REF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3D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685800" y="1159669"/>
            <a:ext cx="1525587" cy="1259681"/>
            <a:chOff x="829086" y="2427654"/>
            <a:chExt cx="3357586" cy="3358800"/>
          </a:xfrm>
        </p:grpSpPr>
        <p:sp>
          <p:nvSpPr>
            <p:cNvPr id="298" name="ZoneTexte 10"/>
            <p:cNvSpPr txBox="1">
              <a:spLocks noChangeArrowheads="1"/>
            </p:cNvSpPr>
            <p:nvPr/>
          </p:nvSpPr>
          <p:spPr bwMode="auto">
            <a:xfrm>
              <a:off x="1291354" y="3192750"/>
              <a:ext cx="1553096" cy="984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>
                  <a:ln>
                    <a:noFill/>
                  </a:ln>
                  <a:solidFill>
                    <a:srgbClr val="00003D"/>
                  </a:solidFill>
                  <a:effectLst/>
                  <a:uLnTx/>
                  <a:uFillTx/>
                  <a:latin typeface="Calibri" pitchFamily="34" charset="0"/>
                </a:rPr>
                <a:t>COMP</a:t>
              </a: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9" name="ZoneTexte 11"/>
            <p:cNvSpPr txBox="1">
              <a:spLocks noChangeArrowheads="1"/>
            </p:cNvSpPr>
            <p:nvPr/>
          </p:nvSpPr>
          <p:spPr bwMode="auto">
            <a:xfrm>
              <a:off x="1538335" y="4576905"/>
              <a:ext cx="1055925" cy="984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>
                  <a:ln>
                    <a:noFill/>
                  </a:ln>
                  <a:solidFill>
                    <a:srgbClr val="00003D"/>
                  </a:solidFill>
                  <a:effectLst/>
                  <a:uLnTx/>
                  <a:uFillTx/>
                  <a:latin typeface="Calibri" pitchFamily="34" charset="0"/>
                </a:rPr>
                <a:t>REF</a:t>
              </a: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cxnSp>
          <p:nvCxnSpPr>
            <p:cNvPr id="300" name="Connecteur droit 174"/>
            <p:cNvCxnSpPr/>
            <p:nvPr/>
          </p:nvCxnSpPr>
          <p:spPr>
            <a:xfrm rot="5400000" flipH="1" flipV="1">
              <a:off x="2123810" y="3514979"/>
              <a:ext cx="993672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301" name="Connecteur droit 203"/>
            <p:cNvCxnSpPr/>
            <p:nvPr/>
          </p:nvCxnSpPr>
          <p:spPr>
            <a:xfrm rot="5400000" flipH="1" flipV="1">
              <a:off x="2133338" y="4800721"/>
              <a:ext cx="993670" cy="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grpSp>
          <p:nvGrpSpPr>
            <p:cNvPr id="9" name="Groupe 213"/>
            <p:cNvGrpSpPr>
              <a:grpSpLocks/>
            </p:cNvGrpSpPr>
            <p:nvPr/>
          </p:nvGrpSpPr>
          <p:grpSpPr bwMode="auto">
            <a:xfrm>
              <a:off x="829086" y="2427654"/>
              <a:ext cx="3357586" cy="3358800"/>
              <a:chOff x="5501742" y="3499200"/>
              <a:chExt cx="3357586" cy="3358800"/>
            </a:xfrm>
          </p:grpSpPr>
          <p:sp>
            <p:nvSpPr>
              <p:cNvPr id="315" name="Ellipse 214"/>
              <p:cNvSpPr/>
              <p:nvPr/>
            </p:nvSpPr>
            <p:spPr>
              <a:xfrm>
                <a:off x="5501742" y="3499200"/>
                <a:ext cx="3357586" cy="3358800"/>
              </a:xfrm>
              <a:prstGeom prst="ellipse">
                <a:avLst/>
              </a:prstGeom>
              <a:solidFill>
                <a:srgbClr val="FFA7A7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0" name="Groupe 142"/>
              <p:cNvGrpSpPr>
                <a:grpSpLocks/>
              </p:cNvGrpSpPr>
              <p:nvPr/>
            </p:nvGrpSpPr>
            <p:grpSpPr bwMode="auto">
              <a:xfrm>
                <a:off x="5568448" y="3575393"/>
                <a:ext cx="3224173" cy="3212765"/>
                <a:chOff x="781054" y="3005127"/>
                <a:chExt cx="3224173" cy="3212765"/>
              </a:xfrm>
            </p:grpSpPr>
            <p:sp>
              <p:nvSpPr>
                <p:cNvPr id="318" name="Rectangle 11"/>
                <p:cNvSpPr/>
                <p:nvPr/>
              </p:nvSpPr>
              <p:spPr>
                <a:xfrm rot="5400000">
                  <a:off x="3909944" y="4532102"/>
                  <a:ext cx="47621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 rot="5700000">
                  <a:off x="3903591" y="4678137"/>
                  <a:ext cx="47621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 rot="6060000">
                  <a:off x="3878181" y="4827345"/>
                  <a:ext cx="47619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 rot="6360000">
                  <a:off x="3844826" y="4968619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 rot="6720000">
                  <a:off x="3797177" y="5111480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 rot="7080000">
                  <a:off x="3730471" y="5251165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 rot="7380000">
                  <a:off x="3647882" y="5381325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 rot="7740000">
                  <a:off x="3566882" y="5506724"/>
                  <a:ext cx="47619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 rot="8100000">
                  <a:off x="3465219" y="5617881"/>
                  <a:ext cx="47647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 rot="10800000">
                  <a:off x="2372495" y="6075033"/>
                  <a:ext cx="47647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 rot="11100000">
                  <a:off x="2226374" y="6068684"/>
                  <a:ext cx="47647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 rot="11460000">
                  <a:off x="2077077" y="6043286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 rot="11760000">
                  <a:off x="1934134" y="6008364"/>
                  <a:ext cx="47647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 rot="12120000">
                  <a:off x="1791190" y="5960745"/>
                  <a:ext cx="47649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 rot="12480000">
                  <a:off x="1651423" y="5897251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 rot="12780000">
                  <a:off x="1521186" y="5821059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 rot="13140000">
                  <a:off x="1397301" y="5732169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2369317" y="3005127"/>
                  <a:ext cx="47649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 rot="300000">
                  <a:off x="2515437" y="3011476"/>
                  <a:ext cx="47649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 rot="660000">
                  <a:off x="2664735" y="3036874"/>
                  <a:ext cx="47647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 rot="960000">
                  <a:off x="2807677" y="3071796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 rot="1320000">
                  <a:off x="2950622" y="3119415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 rot="1680000">
                  <a:off x="3090389" y="3186084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 rot="1980000">
                  <a:off x="3223803" y="3265450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 rot="2340000">
                  <a:off x="3344511" y="3351167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 rot="16200000" flipV="1">
                  <a:off x="3911532" y="4530514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>
                <a:xfrm rot="15900000" flipV="1">
                  <a:off x="3905179" y="4384479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 rot="15540000" flipV="1">
                  <a:off x="3879767" y="4235271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>
                <a:xfrm rot="15240000" flipV="1">
                  <a:off x="3844826" y="4092410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>
                <a:xfrm rot="14880000" flipV="1">
                  <a:off x="3797177" y="3949551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>
                <a:xfrm rot="14520000" flipV="1">
                  <a:off x="3728885" y="3811451"/>
                  <a:ext cx="47619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>
                <a:xfrm rot="14220000" flipV="1">
                  <a:off x="3654235" y="3682879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>
                <a:xfrm rot="13860000" flipV="1">
                  <a:off x="3560527" y="3560653"/>
                  <a:ext cx="47621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>
                <a:xfrm rot="16200000" flipH="1">
                  <a:off x="830304" y="4543213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>
                <a:xfrm rot="15900000" flipH="1">
                  <a:off x="836657" y="4689248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>
                <a:xfrm rot="15540000" flipH="1">
                  <a:off x="862069" y="4838458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>
                <a:xfrm rot="15240000" flipH="1">
                  <a:off x="897012" y="4981317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>
                <a:xfrm rot="14880000" flipH="1">
                  <a:off x="943071" y="5122590"/>
                  <a:ext cx="47621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>
                <a:xfrm rot="14520000" flipH="1">
                  <a:off x="1009779" y="5262276"/>
                  <a:ext cx="47621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>
                <a:xfrm rot="14220000" flipH="1">
                  <a:off x="1092370" y="5392436"/>
                  <a:ext cx="47619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 rot="13860000" flipH="1">
                  <a:off x="1173368" y="5517837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 rot="5400000" flipH="1" flipV="1">
                  <a:off x="833481" y="4543213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>
                <a:xfrm rot="5700000" flipH="1" flipV="1">
                  <a:off x="839834" y="4397178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>
                <a:xfrm rot="6060000" flipH="1" flipV="1">
                  <a:off x="865246" y="4247970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>
                <a:xfrm rot="6360000" flipH="1" flipV="1">
                  <a:off x="897012" y="4105109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>
                <a:xfrm rot="6720000" flipH="1" flipV="1">
                  <a:off x="946250" y="3963835"/>
                  <a:ext cx="47619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>
                <a:xfrm rot="7080000" flipH="1" flipV="1">
                  <a:off x="1011366" y="3819388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>
                <a:xfrm rot="7380000" flipH="1" flipV="1">
                  <a:off x="1090779" y="3689228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>
                <a:xfrm rot="7740000" flipH="1" flipV="1">
                  <a:off x="1179721" y="3571764"/>
                  <a:ext cx="44445" cy="14294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>
                <a:xfrm rot="10800000" flipV="1">
                  <a:off x="2369317" y="3005127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 rot="10500000" flipV="1">
                  <a:off x="2223197" y="3011476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>
                <a:xfrm rot="10140000" flipV="1">
                  <a:off x="2073901" y="3036874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>
                <a:xfrm rot="9840000" flipV="1">
                  <a:off x="1930957" y="3071796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>
                <a:xfrm rot="9480000" flipV="1">
                  <a:off x="1788014" y="3119415"/>
                  <a:ext cx="47647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>
                <a:xfrm rot="9120000" flipV="1">
                  <a:off x="1648247" y="3186084"/>
                  <a:ext cx="47647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>
                <a:xfrm rot="8820000" flipV="1">
                  <a:off x="1518009" y="3265450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>
                <a:xfrm rot="8460000" flipV="1">
                  <a:off x="1397301" y="3357516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>
                <a:xfrm rot="10800000" flipH="1">
                  <a:off x="2372495" y="6075033"/>
                  <a:ext cx="47647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>
                <a:xfrm rot="10500000" flipH="1">
                  <a:off x="2518615" y="6068684"/>
                  <a:ext cx="47647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>
                <a:xfrm rot="10140000" flipH="1">
                  <a:off x="2667910" y="6043286"/>
                  <a:ext cx="47649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>
                <a:xfrm rot="9840000" flipH="1">
                  <a:off x="2810855" y="6008364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>
                <a:xfrm rot="9480000" flipH="1">
                  <a:off x="2953798" y="5960745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 rot="9120000" flipH="1">
                  <a:off x="3093565" y="5894076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 rot="8820000" flipH="1">
                  <a:off x="3226979" y="5817884"/>
                  <a:ext cx="47649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 rot="8460000" flipH="1">
                  <a:off x="3357217" y="5725819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 rot="8100000">
                  <a:off x="1279770" y="3455930"/>
                  <a:ext cx="44471" cy="142861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 rot="2700000">
                  <a:off x="3462057" y="3449539"/>
                  <a:ext cx="47619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Rectangle 415"/>
                <p:cNvSpPr/>
                <p:nvPr/>
              </p:nvSpPr>
              <p:spPr>
                <a:xfrm rot="13500000">
                  <a:off x="1278195" y="5628950"/>
                  <a:ext cx="44445" cy="142943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7" name="Ellipse 216"/>
              <p:cNvSpPr/>
              <p:nvPr/>
            </p:nvSpPr>
            <p:spPr>
              <a:xfrm>
                <a:off x="5787629" y="3784920"/>
                <a:ext cx="2785811" cy="278736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e 176"/>
            <p:cNvGrpSpPr>
              <a:grpSpLocks/>
            </p:cNvGrpSpPr>
            <p:nvPr/>
          </p:nvGrpSpPr>
          <p:grpSpPr bwMode="auto">
            <a:xfrm>
              <a:off x="2153696" y="2500673"/>
              <a:ext cx="752838" cy="1812735"/>
              <a:chOff x="5892823" y="2897018"/>
              <a:chExt cx="752838" cy="1812735"/>
            </a:xfrm>
          </p:grpSpPr>
          <p:grpSp>
            <p:nvGrpSpPr>
              <p:cNvPr id="12" name="Groupe 161"/>
              <p:cNvGrpSpPr>
                <a:grpSpLocks/>
              </p:cNvGrpSpPr>
              <p:nvPr/>
            </p:nvGrpSpPr>
            <p:grpSpPr bwMode="auto">
              <a:xfrm>
                <a:off x="5924588" y="2897018"/>
                <a:ext cx="641659" cy="174606"/>
                <a:chOff x="6987429" y="3567974"/>
                <a:chExt cx="641659" cy="174606"/>
              </a:xfrm>
            </p:grpSpPr>
            <p:sp>
              <p:nvSpPr>
                <p:cNvPr id="309" name="Rectangle 308"/>
                <p:cNvSpPr/>
                <p:nvPr/>
              </p:nvSpPr>
              <p:spPr>
                <a:xfrm>
                  <a:off x="7286023" y="3567974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 rot="300000">
                  <a:off x="7432143" y="3574323"/>
                  <a:ext cx="47649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 rot="660000">
                  <a:off x="7584617" y="3599721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 rot="10800000" flipV="1">
                  <a:off x="7286023" y="3567974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 rot="10500000" flipV="1">
                  <a:off x="7136727" y="3574323"/>
                  <a:ext cx="47647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 rot="10140000" flipV="1">
                  <a:off x="6987429" y="3599721"/>
                  <a:ext cx="44471" cy="14285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3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8" name="Rectangle 307"/>
              <p:cNvSpPr/>
              <p:nvPr/>
            </p:nvSpPr>
            <p:spPr>
              <a:xfrm>
                <a:off x="5892823" y="3211309"/>
                <a:ext cx="752838" cy="1498444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3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04" name="Connecteur droit 309"/>
            <p:cNvCxnSpPr/>
            <p:nvPr/>
          </p:nvCxnSpPr>
          <p:spPr>
            <a:xfrm rot="5400000" flipH="1" flipV="1">
              <a:off x="2091996" y="3680061"/>
              <a:ext cx="828590" cy="0"/>
            </a:xfrm>
            <a:prstGeom prst="line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305" name="Arc 304"/>
            <p:cNvSpPr/>
            <p:nvPr/>
          </p:nvSpPr>
          <p:spPr>
            <a:xfrm>
              <a:off x="2061578" y="3583234"/>
              <a:ext cx="889427" cy="987323"/>
            </a:xfrm>
            <a:prstGeom prst="arc">
              <a:avLst>
                <a:gd name="adj1" fmla="val 16200000"/>
                <a:gd name="adj2" fmla="val 553787"/>
              </a:avLst>
            </a:prstGeom>
            <a:noFill/>
            <a:ln w="9525" cap="flat" cmpd="sng" algn="ctr">
              <a:solidFill>
                <a:srgbClr val="0000FF"/>
              </a:solidFill>
              <a:prstDash val="dash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Rectangle 51"/>
            <p:cNvSpPr>
              <a:spLocks noChangeArrowheads="1"/>
            </p:cNvSpPr>
            <p:nvPr/>
          </p:nvSpPr>
          <p:spPr bwMode="auto">
            <a:xfrm>
              <a:off x="2466958" y="2738771"/>
              <a:ext cx="621630" cy="73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200" i="0" u="none" strike="noStrike" kern="0" cap="none" spc="0" normalizeH="0" baseline="0" noProof="0" dirty="0">
                  <a:ln>
                    <a:noFill/>
                  </a:ln>
                  <a:solidFill>
                    <a:srgbClr val="00003D"/>
                  </a:solidFill>
                  <a:effectLst/>
                  <a:uLnTx/>
                  <a:uFillTx/>
                  <a:latin typeface="Symbol" pitchFamily="18" charset="2"/>
                </a:rPr>
                <a:t>a</a:t>
              </a:r>
              <a:endParaRPr kumimoji="0" 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3D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</p:grpSp>
      <p:sp>
        <p:nvSpPr>
          <p:cNvPr id="421" name="Rectangle 420"/>
          <p:cNvSpPr/>
          <p:nvPr/>
        </p:nvSpPr>
        <p:spPr>
          <a:xfrm rot="2614280">
            <a:off x="1355725" y="1643062"/>
            <a:ext cx="320675" cy="37742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3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Flèche vers le haut 306"/>
          <p:cNvSpPr/>
          <p:nvPr/>
        </p:nvSpPr>
        <p:spPr>
          <a:xfrm rot="2291967">
            <a:off x="1411287" y="1457325"/>
            <a:ext cx="150813" cy="477441"/>
          </a:xfrm>
          <a:prstGeom prst="upArrow">
            <a:avLst/>
          </a:prstGeom>
          <a:solidFill>
            <a:srgbClr val="000066">
              <a:lumMod val="95000"/>
            </a:srgbClr>
          </a:solidFill>
          <a:ln w="158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3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Text Box 6"/>
          <p:cNvSpPr txBox="1">
            <a:spLocks noChangeArrowheads="1"/>
          </p:cNvSpPr>
          <p:nvPr/>
        </p:nvSpPr>
        <p:spPr bwMode="auto">
          <a:xfrm>
            <a:off x="2927119" y="209550"/>
            <a:ext cx="60644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Basic Principle of MPS Angular Sensors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  <p:sp>
        <p:nvSpPr>
          <p:cNvPr id="133" name="Rectangle 3"/>
          <p:cNvSpPr>
            <a:spLocks noChangeArrowheads="1"/>
          </p:cNvSpPr>
          <p:nvPr/>
        </p:nvSpPr>
        <p:spPr bwMode="auto">
          <a:xfrm>
            <a:off x="275272" y="716164"/>
            <a:ext cx="334739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1" lang="fr-CH" sz="2000" dirty="0" smtClean="0">
                <a:solidFill>
                  <a:schemeClr val="accent6"/>
                </a:solidFill>
                <a:effectLst/>
                <a:cs typeface="Arial" pitchFamily="34" charset="0"/>
              </a:rPr>
              <a:t>How does </a:t>
            </a:r>
            <a:r>
              <a:rPr lang="fr-CH" sz="2000" i="1" dirty="0" smtClean="0">
                <a:solidFill>
                  <a:schemeClr val="accent6"/>
                </a:solidFill>
              </a:rPr>
              <a:t>Spin</a:t>
            </a:r>
            <a:r>
              <a:rPr lang="fr-CH" sz="2000" dirty="0" smtClean="0">
                <a:solidFill>
                  <a:schemeClr val="accent6"/>
                </a:solidFill>
              </a:rPr>
              <a:t>axis</a:t>
            </a:r>
            <a:r>
              <a:rPr kumimoji="1" lang="fr-CH" sz="2000" dirty="0" smtClean="0">
                <a:solidFill>
                  <a:schemeClr val="accent6"/>
                </a:solidFill>
                <a:effectLst/>
                <a:cs typeface="Arial" pitchFamily="34" charset="0"/>
              </a:rPr>
              <a:t> work?</a:t>
            </a:r>
            <a:endParaRPr kumimoji="1" lang="fr-CH" sz="2000" dirty="0">
              <a:solidFill>
                <a:schemeClr val="accent6"/>
              </a:solidFill>
              <a:effectLst/>
              <a:cs typeface="Arial" pitchFamily="34" charset="0"/>
            </a:endParaRPr>
          </a:p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endParaRPr kumimoji="1" lang="en-US" sz="2400" dirty="0">
              <a:solidFill>
                <a:schemeClr val="accent6"/>
              </a:solidFill>
              <a:effectLst/>
              <a:cs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4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159E-6 L 0.09462 2.961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8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9462 2.96159E-6 L 0.00018 2.961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400000">
                                      <p:cBhvr>
                                        <p:cTn id="15" dur="2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400000">
                                      <p:cBhvr>
                                        <p:cTn id="17" dur="2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0" animBg="1"/>
      <p:bldP spid="421" grpId="1" animBg="1"/>
      <p:bldP spid="422" grpId="0" animBg="1"/>
      <p:bldP spid="4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48847" y="209550"/>
            <a:ext cx="514275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Interface of MPS Angular Sensors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  <p:graphicFrame>
        <p:nvGraphicFramePr>
          <p:cNvPr id="974850" name="Object 2"/>
          <p:cNvGraphicFramePr>
            <a:graphicFrameLocks noChangeAspect="1"/>
          </p:cNvGraphicFramePr>
          <p:nvPr/>
        </p:nvGraphicFramePr>
        <p:xfrm>
          <a:off x="533400" y="457201"/>
          <a:ext cx="8229600" cy="4624847"/>
        </p:xfrm>
        <a:graphic>
          <a:graphicData uri="http://schemas.openxmlformats.org/presentationml/2006/ole">
            <p:oleObj spid="_x0000_s413698" name="Visio" r:id="rId3" imgW="7625560" imgH="566671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59" y="3447713"/>
            <a:ext cx="3452991" cy="12560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1" y="3023995"/>
            <a:ext cx="3375476" cy="151453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64" y="767760"/>
            <a:ext cx="4395936" cy="242144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549462" y="971550"/>
            <a:ext cx="3496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  <a:buFont typeface="Wingdings" charset="2"/>
              <a:buChar char="§"/>
            </a:pPr>
            <a:r>
              <a:rPr lang="en-GB" dirty="0" smtClean="0">
                <a:solidFill>
                  <a:srgbClr val="181884"/>
                </a:solidFill>
                <a:latin typeface="+mn-lt"/>
              </a:rPr>
              <a:t>Two independent detection thresholds MGH/MGL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  <a:buFont typeface="Wingdings" charset="2"/>
              <a:buChar char="§"/>
            </a:pPr>
            <a:r>
              <a:rPr lang="en-GB" dirty="0" smtClean="0">
                <a:solidFill>
                  <a:srgbClr val="181884"/>
                </a:solidFill>
                <a:latin typeface="+mn-lt"/>
              </a:rPr>
              <a:t>Thresholds configurable between </a:t>
            </a:r>
            <a:r>
              <a:rPr lang="en-GB" dirty="0" smtClean="0">
                <a:solidFill>
                  <a:srgbClr val="181884"/>
                </a:solidFill>
                <a:latin typeface="+mn-lt"/>
              </a:rPr>
              <a:t>15</a:t>
            </a:r>
            <a:r>
              <a:rPr lang="en-US" dirty="0" smtClean="0">
                <a:solidFill>
                  <a:srgbClr val="181884"/>
                </a:solidFill>
                <a:latin typeface="+mn-lt"/>
              </a:rPr>
              <a:t>~</a:t>
            </a:r>
            <a:r>
              <a:rPr lang="is-IS" dirty="0" smtClean="0">
                <a:solidFill>
                  <a:srgbClr val="181884"/>
                </a:solidFill>
                <a:latin typeface="+mn-lt"/>
              </a:rPr>
              <a:t>150mT</a:t>
            </a:r>
            <a:endParaRPr lang="is-IS" dirty="0" smtClean="0">
              <a:solidFill>
                <a:srgbClr val="181884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  <a:buFont typeface="Wingdings" charset="2"/>
              <a:buChar char="§"/>
            </a:pPr>
            <a:r>
              <a:rPr lang="is-IS" dirty="0" smtClean="0">
                <a:solidFill>
                  <a:srgbClr val="181884"/>
                </a:solidFill>
                <a:latin typeface="+mn-lt"/>
              </a:rPr>
              <a:t>Output pins and register flags</a:t>
            </a:r>
            <a:endParaRPr lang="en-GB" dirty="0" smtClean="0">
              <a:solidFill>
                <a:srgbClr val="181884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81600" y="209550"/>
            <a:ext cx="37385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Field Strength Detection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666750"/>
            <a:ext cx="3200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1F497D"/>
                </a:solidFill>
                <a:latin typeface="Calibri"/>
              </a:rPr>
              <a:t>SPI &amp; SSI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9-14 bit absolute output</a:t>
            </a:r>
            <a:endParaRPr lang="en-GB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014776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1F497D"/>
                </a:solidFill>
                <a:latin typeface="Calibri"/>
              </a:rPr>
              <a:t>ABZ Incremental Output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10-12</a:t>
            </a:r>
            <a:r>
              <a:rPr lang="en-GB" sz="1600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bit resolution</a:t>
            </a:r>
            <a:endParaRPr lang="en-GB" sz="1600" dirty="0" smtClean="0">
              <a:solidFill>
                <a:srgbClr val="1F497D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srgbClr val="FF0000"/>
                </a:solidFill>
                <a:latin typeface="Calibri"/>
              </a:rPr>
              <a:t>Prog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. 1-1024 pulses per turn</a:t>
            </a:r>
            <a:endParaRPr lang="en-GB" sz="1600" dirty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err="1" smtClean="0">
                <a:solidFill>
                  <a:srgbClr val="FF0000"/>
                </a:solidFill>
                <a:latin typeface="Calibri"/>
              </a:rPr>
              <a:t>Prog</a:t>
            </a: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. 4-4096 edges per turn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8800" y="3257550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7030A0"/>
                </a:solidFill>
                <a:latin typeface="Calibri"/>
              </a:rPr>
              <a:t>Field Strength Detection</a:t>
            </a:r>
            <a:endParaRPr lang="en-GB" dirty="0">
              <a:solidFill>
                <a:srgbClr val="7030A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Programmable high/low thresholds</a:t>
            </a:r>
            <a:endParaRPr lang="en-GB" sz="1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2" y="819150"/>
            <a:ext cx="51370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38800" y="1352550"/>
            <a:ext cx="24407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1F497D"/>
                </a:solidFill>
                <a:latin typeface="Calibri"/>
              </a:rPr>
              <a:t>PWM Output</a:t>
            </a:r>
            <a:endParaRPr lang="en-GB" dirty="0" smtClean="0">
              <a:solidFill>
                <a:srgbClr val="FF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FF0000"/>
                </a:solidFill>
                <a:latin typeface="Calibri"/>
              </a:rPr>
              <a:t>12-14 bit resolution</a:t>
            </a:r>
            <a:endParaRPr lang="en-GB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0" y="209550"/>
            <a:ext cx="62921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MA732/MA730/MA710/MA702 Introduction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39433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err="1" smtClean="0">
                <a:solidFill>
                  <a:srgbClr val="7030A0"/>
                </a:solidFill>
                <a:latin typeface="Calibri"/>
              </a:rPr>
              <a:t>Prog</a:t>
            </a:r>
            <a:r>
              <a:rPr lang="en-GB" dirty="0" smtClean="0">
                <a:solidFill>
                  <a:srgbClr val="7030A0"/>
                </a:solidFill>
                <a:latin typeface="Calibri"/>
              </a:rPr>
              <a:t>. Bandwidth(MA732)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441221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7030A0"/>
                </a:solidFill>
                <a:latin typeface="Calibri"/>
              </a:rPr>
              <a:t>Pin-2-Pin Compatible</a:t>
            </a:r>
          </a:p>
        </p:txBody>
      </p:sp>
    </p:spTree>
    <p:extLst>
      <p:ext uri="{BB962C8B-B14F-4D97-AF65-F5344CB8AC3E}">
        <p14:creationId xmlns="" xmlns:p14="http://schemas.microsoft.com/office/powerpoint/2010/main" val="39972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69724"/>
              </p:ext>
            </p:extLst>
          </p:nvPr>
        </p:nvGraphicFramePr>
        <p:xfrm>
          <a:off x="381000" y="685798"/>
          <a:ext cx="8458199" cy="417195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</a:tblPr>
              <a:tblGrid>
                <a:gridCol w="2241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4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094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113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11318"/>
              </a:tblGrid>
              <a:tr h="322621">
                <a:tc rowSpan="2">
                  <a:txBody>
                    <a:bodyPr/>
                    <a:lstStyle/>
                    <a:p>
                      <a:pPr fontAlgn="b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Features by Part</a:t>
                      </a:r>
                      <a:endParaRPr lang="en-GB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985" marR="6985" marT="52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Angular Sensors for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Encoder Applications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58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72000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6985" marR="6985" marT="52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MA702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MA710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MA730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MA732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ffective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angle resolution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9~14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ynamic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response 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Fast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Medium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Medium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Fast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agnetic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field range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30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~150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15~150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40~150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40~150mT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Z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ero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setting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ide-shaft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compensation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djustable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direction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SPI register configuration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Absolute angle on SPI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9~14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Absolute angle on SSI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9~14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ABZ incremental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ABZ resolution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PPR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1~256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1~256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1~1024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1~1024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djustable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Z pulse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PWM output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PWM resolution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12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14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605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agnetic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field detection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2000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985" marR="6985" marT="52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76342" y="209550"/>
            <a:ext cx="50914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MA7xx for Encoder Applications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6353623"/>
              </p:ext>
            </p:extLst>
          </p:nvPr>
        </p:nvGraphicFramePr>
        <p:xfrm>
          <a:off x="228600" y="742950"/>
          <a:ext cx="8686800" cy="4038603"/>
        </p:xfrm>
        <a:graphic>
          <a:graphicData uri="http://schemas.openxmlformats.org/drawingml/2006/table">
            <a:tbl>
              <a:tblPr/>
              <a:tblGrid>
                <a:gridCol w="2456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3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916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4039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403926"/>
              </a:tblGrid>
              <a:tr h="4091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Features by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Part1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5678" marR="5678" marT="42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Angular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Sensors for Motor Applications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51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36000" marR="5678" marT="56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5678" marR="5678" marT="42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MA102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MA302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MA310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MA330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Absolute angle on SPI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bit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8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12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9~14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Dynamic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response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Fast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Fast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edium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Arial"/>
                        </a:rPr>
                        <a:t>Fast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9846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Magnetic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field range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30~150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30~150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15~150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30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~150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Zero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setting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965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Side-shaft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compensation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3532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Adjustable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direction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3532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SPI register configuration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ABZ incremental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ABZ resolution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PPR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 pitchFamily="34" charset="0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1~256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200" b="1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is-IS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~256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1~1024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Adjustable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Z pulse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 pitchFamily="34" charset="0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r>
                        <a:rPr lang="en-GB" sz="1200" b="1" dirty="0"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343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UVW output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UVW </a:t>
                      </a: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pp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per rev.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~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~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~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~8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0098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Differential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UVW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 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295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Magnetic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field monitoring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678" marR="5678" marT="42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 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69548" y="205085"/>
            <a:ext cx="5622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MA1xx/MA3xx for Motor Applications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6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8171237"/>
              </p:ext>
            </p:extLst>
          </p:nvPr>
        </p:nvGraphicFramePr>
        <p:xfrm>
          <a:off x="304800" y="685800"/>
          <a:ext cx="8534399" cy="4095751"/>
        </p:xfrm>
        <a:graphic>
          <a:graphicData uri="http://schemas.openxmlformats.org/drawingml/2006/table">
            <a:tbl>
              <a:tblPr/>
              <a:tblGrid>
                <a:gridCol w="2508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4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1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802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818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85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Features by Part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>
                        <a:effectLst/>
                        <a:latin typeface="Calibri"/>
                      </a:endParaRPr>
                    </a:p>
                  </a:txBody>
                  <a:tcPr marL="0" marR="698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Angular Sensors for Turning Knobs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09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0" marR="698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MA800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MA820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MA850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Effective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angle resolution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Magnetic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field range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30~150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30~150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30 </a:t>
                      </a: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~150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Zero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setting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SPI register configuration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Absolute angle on SPI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Absolute angle on SSI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--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ABZ incremental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ABZ resolution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PPR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1 .. 64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PWM output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>
                          <a:solidFill>
                            <a:srgbClr val="000000"/>
                          </a:solidFill>
                          <a:effectLst/>
                          <a:latin typeface="Zapf Dingbats"/>
                          <a:ea typeface="Times New Roman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Zapf Dingbats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PWM resolution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bit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0827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Magnetic </a:t>
                      </a: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field detection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effectLst/>
                          <a:latin typeface="MS Gothic"/>
                          <a:ea typeface="Calibri"/>
                          <a:cs typeface="MS Gothic"/>
                        </a:rPr>
                        <a:t>✔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47892" y="209550"/>
            <a:ext cx="394370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MA8xx for Turning Knobs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3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38500"/>
            <a:ext cx="4114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91168" y="447675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output without BCT trimming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476750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output with BCT trimming</a:t>
            </a:r>
            <a:endParaRPr lang="en-US" dirty="0"/>
          </a:p>
        </p:txBody>
      </p:sp>
      <p:sp>
        <p:nvSpPr>
          <p:cNvPr id="6" name="Title 49"/>
          <p:cNvSpPr txBox="1">
            <a:spLocks/>
          </p:cNvSpPr>
          <p:nvPr/>
        </p:nvSpPr>
        <p:spPr>
          <a:xfrm>
            <a:off x="2308195" y="-19050"/>
            <a:ext cx="6566095" cy="58698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Application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Stories Share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--MA730 for Gimbals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8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980" y="702181"/>
            <a:ext cx="3147820" cy="240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548" y="666749"/>
            <a:ext cx="2903452" cy="245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62400" y="22786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MA730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 bwMode="auto">
          <a:xfrm flipV="1">
            <a:off x="4953000" y="1962150"/>
            <a:ext cx="1447800" cy="501134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1981200" y="1657350"/>
            <a:ext cx="1981200" cy="805934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7225" y="3228975"/>
            <a:ext cx="4067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2332852"/>
            <a:ext cx="1282700" cy="56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8"/>
          <p:cNvGrpSpPr/>
          <p:nvPr/>
        </p:nvGrpSpPr>
        <p:grpSpPr>
          <a:xfrm>
            <a:off x="1600200" y="3638550"/>
            <a:ext cx="1497389" cy="987325"/>
            <a:chOff x="1267001" y="4981832"/>
            <a:chExt cx="1424363" cy="144058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1605" y="4981832"/>
              <a:ext cx="1015155" cy="93732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67001" y="5883532"/>
              <a:ext cx="1424363" cy="53888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Industrial Encoders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4876801" y="742950"/>
            <a:ext cx="1783979" cy="1273440"/>
            <a:chOff x="6045144" y="4325324"/>
            <a:chExt cx="1783979" cy="18045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5144" y="4325324"/>
              <a:ext cx="1783979" cy="141030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248282" y="5606534"/>
              <a:ext cx="1199961" cy="523380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Industrial Automation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pic>
        <p:nvPicPr>
          <p:cNvPr id="3" name="Picture 2" descr="SOIC8_M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715" y="2384830"/>
            <a:ext cx="1354667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917" y="709196"/>
            <a:ext cx="32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000090"/>
                </a:solidFill>
              </a:rPr>
              <a:t>Basic BLDC Motors</a:t>
            </a:r>
            <a:endParaRPr lang="en-US" sz="1600" b="1" u="sng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1350" y="709196"/>
            <a:ext cx="32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000090"/>
                </a:solidFill>
              </a:rPr>
              <a:t>Speed-Controlled </a:t>
            </a:r>
            <a:r>
              <a:rPr lang="en-US" sz="1600" b="1" u="sng" dirty="0" smtClean="0">
                <a:solidFill>
                  <a:srgbClr val="000090"/>
                </a:solidFill>
              </a:rPr>
              <a:t>Drivers</a:t>
            </a:r>
            <a:endParaRPr lang="en-US" sz="1600" b="1" u="sng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2561" y="4519196"/>
            <a:ext cx="327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000090"/>
                </a:solidFill>
              </a:rPr>
              <a:t>Position-Controlled </a:t>
            </a:r>
            <a:r>
              <a:rPr lang="en-US" sz="1600" b="1" u="sng" dirty="0" smtClean="0">
                <a:solidFill>
                  <a:srgbClr val="000090"/>
                </a:solidFill>
              </a:rPr>
              <a:t>Drivers</a:t>
            </a:r>
            <a:endParaRPr lang="en-US" sz="1600" b="1" u="sng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254" y="4519196"/>
            <a:ext cx="220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rgbClr val="000090"/>
                </a:solidFill>
              </a:rPr>
              <a:t>Rotary Encoders</a:t>
            </a:r>
            <a:endParaRPr lang="en-US" sz="1600" b="1" u="sng" dirty="0">
              <a:solidFill>
                <a:srgbClr val="000090"/>
              </a:solidFill>
            </a:endParaRPr>
          </a:p>
        </p:txBody>
      </p:sp>
      <p:grpSp>
        <p:nvGrpSpPr>
          <p:cNvPr id="11" name="Group 45"/>
          <p:cNvGrpSpPr/>
          <p:nvPr/>
        </p:nvGrpSpPr>
        <p:grpSpPr>
          <a:xfrm>
            <a:off x="6553200" y="1200150"/>
            <a:ext cx="1314468" cy="1116750"/>
            <a:chOff x="7299038" y="2680677"/>
            <a:chExt cx="1212454" cy="151725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038" y="2680677"/>
              <a:ext cx="1138755" cy="12505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75277" y="3947042"/>
              <a:ext cx="1136215" cy="25089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Machining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4572000" y="3657600"/>
            <a:ext cx="1022364" cy="1079738"/>
            <a:chOff x="4859858" y="4855895"/>
            <a:chExt cx="1072173" cy="1552158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59858" y="4855895"/>
              <a:ext cx="883530" cy="128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010156" y="6142590"/>
              <a:ext cx="921875" cy="26546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Robotics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2892402" y="3639757"/>
            <a:ext cx="1284108" cy="1101535"/>
            <a:chOff x="3011840" y="4855895"/>
            <a:chExt cx="1320621" cy="1623081"/>
          </a:xfrm>
        </p:grpSpPr>
        <p:pic>
          <p:nvPicPr>
            <p:cNvPr id="21" name="Picture 6" descr="http://ec2.images-amazon.com/images/I/31ApRt165eL._AA300_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840" y="4855895"/>
              <a:ext cx="1320621" cy="1320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173746" y="6206876"/>
              <a:ext cx="1122202" cy="272100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Automotive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3962400" y="800100"/>
            <a:ext cx="1022432" cy="1109785"/>
            <a:chOff x="3432607" y="1055524"/>
            <a:chExt cx="1022432" cy="147971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056" y="1055524"/>
              <a:ext cx="860175" cy="123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3432607" y="2289015"/>
              <a:ext cx="1022432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Appliances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6" name="Group 41"/>
          <p:cNvGrpSpPr/>
          <p:nvPr/>
        </p:nvGrpSpPr>
        <p:grpSpPr>
          <a:xfrm>
            <a:off x="2743201" y="914401"/>
            <a:ext cx="921875" cy="1126627"/>
            <a:chOff x="2125404" y="1483190"/>
            <a:chExt cx="921875" cy="15021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6629" y="1483190"/>
              <a:ext cx="839424" cy="1025503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125404" y="2492917"/>
              <a:ext cx="921875" cy="49244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Power Tools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7" name="Group 40"/>
          <p:cNvGrpSpPr/>
          <p:nvPr/>
        </p:nvGrpSpPr>
        <p:grpSpPr>
          <a:xfrm>
            <a:off x="957213" y="1229897"/>
            <a:ext cx="1640272" cy="982860"/>
            <a:chOff x="421362" y="2508693"/>
            <a:chExt cx="1640272" cy="131048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1362" y="2508693"/>
              <a:ext cx="1640272" cy="106794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65109" y="3572952"/>
              <a:ext cx="1235529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Hi-end Toys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8" name="Group 39"/>
          <p:cNvGrpSpPr/>
          <p:nvPr/>
        </p:nvGrpSpPr>
        <p:grpSpPr>
          <a:xfrm>
            <a:off x="381000" y="3232390"/>
            <a:ext cx="1563121" cy="710960"/>
            <a:chOff x="306917" y="4112668"/>
            <a:chExt cx="1563121" cy="947947"/>
          </a:xfrm>
        </p:grpSpPr>
        <p:pic>
          <p:nvPicPr>
            <p:cNvPr id="20" name="Image 5" descr="mouse 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070" y="4112668"/>
              <a:ext cx="958597" cy="65903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06917" y="4814394"/>
              <a:ext cx="1563121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90"/>
                  </a:solidFill>
                </a:rPr>
                <a:t>Interface Devices</a:t>
              </a:r>
              <a:endParaRPr lang="en-US" sz="1200" dirty="0">
                <a:solidFill>
                  <a:srgbClr val="000090"/>
                </a:solidFill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 bwMode="auto">
          <a:xfrm flipH="1">
            <a:off x="3011840" y="3084501"/>
            <a:ext cx="1061406" cy="490156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3411305" y="1950770"/>
            <a:ext cx="797388" cy="707502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3733800" y="971550"/>
            <a:ext cx="864096" cy="511585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5040052" y="3084501"/>
            <a:ext cx="611448" cy="351345"/>
          </a:xfrm>
          <a:prstGeom prst="straightConnector1">
            <a:avLst/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5400000" scaled="1"/>
          </a:gra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itle 49"/>
          <p:cNvSpPr txBox="1">
            <a:spLocks/>
          </p:cNvSpPr>
          <p:nvPr/>
        </p:nvSpPr>
        <p:spPr>
          <a:xfrm>
            <a:off x="2451100" y="209550"/>
            <a:ext cx="65405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Angular Sensors Applications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Picture 4" descr="Phatom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3486150"/>
            <a:ext cx="1740417" cy="9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6248400" y="4324350"/>
            <a:ext cx="879048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</a:rPr>
              <a:t>Drones</a:t>
            </a:r>
            <a:endParaRPr lang="en-US" sz="1200" dirty="0">
              <a:solidFill>
                <a:srgbClr val="000090"/>
              </a:solidFill>
            </a:endParaRPr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0015" y="3221773"/>
            <a:ext cx="1286045" cy="56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7696200" y="3834884"/>
            <a:ext cx="879048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</a:rPr>
              <a:t>Gimbals</a:t>
            </a:r>
            <a:endParaRPr lang="en-US" sz="1200" dirty="0">
              <a:solidFill>
                <a:srgbClr val="00009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7534" y="2281483"/>
            <a:ext cx="995368" cy="68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627073" y="2996392"/>
            <a:ext cx="80963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</a:rPr>
              <a:t>Knobs</a:t>
            </a:r>
            <a:endParaRPr lang="en-US" sz="1200" dirty="0">
              <a:solidFill>
                <a:srgbClr val="00009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43800" y="282815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Servo Motor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2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69" y="2160618"/>
            <a:ext cx="3438532" cy="269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51" y="998934"/>
            <a:ext cx="2894013" cy="11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79989" y="2343150"/>
          <a:ext cx="3157537" cy="432101"/>
        </p:xfrm>
        <a:graphic>
          <a:graphicData uri="http://schemas.openxmlformats.org/drawingml/2006/table">
            <a:tbl>
              <a:tblPr/>
              <a:tblGrid>
                <a:gridCol w="1014412"/>
                <a:gridCol w="1200150"/>
                <a:gridCol w="942975"/>
              </a:tblGrid>
              <a:tr h="2393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Bmin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mT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Bmax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mT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40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2.6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53653"/>
            <a:ext cx="1802514" cy="9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748" y="3371851"/>
            <a:ext cx="2690813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84889" y="3939783"/>
            <a:ext cx="117852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BCT=235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28600" y="1821418"/>
            <a:ext cx="45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>
                <a:solidFill>
                  <a:srgbClr val="181884"/>
                </a:solidFill>
              </a:rPr>
              <a:t>Customer dimensions: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419601" y="666750"/>
            <a:ext cx="453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rgbClr val="181884"/>
                </a:solidFill>
              </a:rPr>
              <a:t>Simulation results of magnetic field:</a:t>
            </a:r>
            <a:endParaRPr lang="en-US" altLang="en-US" dirty="0">
              <a:solidFill>
                <a:srgbClr val="181884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495801" y="3028950"/>
            <a:ext cx="453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 err="1">
                <a:solidFill>
                  <a:srgbClr val="181884"/>
                </a:solidFill>
              </a:rPr>
              <a:t>MagAlpha</a:t>
            </a:r>
            <a:r>
              <a:rPr lang="en-US" altLang="en-US" dirty="0">
                <a:solidFill>
                  <a:srgbClr val="181884"/>
                </a:solidFill>
              </a:rPr>
              <a:t> setting:</a:t>
            </a:r>
          </a:p>
        </p:txBody>
      </p:sp>
      <p:sp>
        <p:nvSpPr>
          <p:cNvPr id="13" name="Title 49"/>
          <p:cNvSpPr txBox="1">
            <a:spLocks/>
          </p:cNvSpPr>
          <p:nvPr/>
        </p:nvSpPr>
        <p:spPr>
          <a:xfrm>
            <a:off x="2308195" y="-19050"/>
            <a:ext cx="6566095" cy="58698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Application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Stories Share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--MA730 for Side-shaft Gimbals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id:image002.jpg@01D03F1B.2F046B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8269"/>
            <a:ext cx="3665530" cy="18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id:image011.jpg@01D073BF.08EE7F2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043304" cy="1164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7848600" y="2876550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FF"/>
                </a:solidFill>
              </a:rPr>
              <a:t>MA7xx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669" y="3089871"/>
            <a:ext cx="2448272" cy="17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5571" y="2787677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with 5-pp magnet: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85900"/>
            <a:ext cx="1676400" cy="71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4548" y="168001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magnet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2915943" flipH="1">
            <a:off x="6351208" y="1506276"/>
            <a:ext cx="92844" cy="91263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638006" flipH="1">
            <a:off x="6610337" y="1529043"/>
            <a:ext cx="60584" cy="155185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8684057" flipH="1" flipV="1">
            <a:off x="6350587" y="1926589"/>
            <a:ext cx="99628" cy="91263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7961994" flipH="1" flipV="1">
            <a:off x="6587879" y="1835798"/>
            <a:ext cx="60584" cy="155185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9"/>
          <p:cNvSpPr txBox="1">
            <a:spLocks/>
          </p:cNvSpPr>
          <p:nvPr/>
        </p:nvSpPr>
        <p:spPr>
          <a:xfrm>
            <a:off x="2308195" y="-19050"/>
            <a:ext cx="6566095" cy="58698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Application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Stories Share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--Multi-pole</a:t>
            </a:r>
            <a:r>
              <a:rPr lang="en-US" sz="2000" kern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 Side-shaft for E-bike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7543800" y="3072884"/>
            <a:ext cx="381000" cy="337066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0347222"/>
              </p:ext>
            </p:extLst>
          </p:nvPr>
        </p:nvGraphicFramePr>
        <p:xfrm>
          <a:off x="3138659" y="3129858"/>
          <a:ext cx="5559311" cy="1687442"/>
        </p:xfrm>
        <a:graphic>
          <a:graphicData uri="http://schemas.openxmlformats.org/presentationml/2006/ole">
            <p:oleObj spid="_x0000_s412674" name="KGPlot" r:id="rId3" imgW="5907846" imgH="2382613" progId="">
              <p:embed/>
            </p:oleObj>
          </a:graphicData>
        </a:graphic>
      </p:graphicFrame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948" y="2151223"/>
            <a:ext cx="3177540" cy="5300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9613" y="357086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24-pp magnet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9029" y="227051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position: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7382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measurement at Sensima: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494" y="1005577"/>
            <a:ext cx="1615609" cy="74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flipV="1">
            <a:off x="5076056" y="1529123"/>
            <a:ext cx="99628" cy="108012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5616116" y="1589417"/>
            <a:ext cx="99628" cy="108012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6084168" y="1481405"/>
            <a:ext cx="99628" cy="108012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flipH="1">
            <a:off x="5328084" y="1589417"/>
            <a:ext cx="99628" cy="108012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H="1">
            <a:off x="5868144" y="1572639"/>
            <a:ext cx="99628" cy="108012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4896036" y="1464627"/>
            <a:ext cx="99628" cy="108012"/>
          </a:xfrm>
          <a:prstGeom prst="downArrow">
            <a:avLst>
              <a:gd name="adj1" fmla="val 38762"/>
              <a:gd name="adj2" fmla="val 5374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9"/>
          <p:cNvSpPr txBox="1">
            <a:spLocks/>
          </p:cNvSpPr>
          <p:nvPr/>
        </p:nvSpPr>
        <p:spPr>
          <a:xfrm>
            <a:off x="2308195" y="-19050"/>
            <a:ext cx="6566095" cy="58698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Application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Stories Share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--Multi-pole</a:t>
            </a:r>
            <a:r>
              <a:rPr lang="en-US" sz="2000" kern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 Side-shaft for E-bike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3987" y="1229897"/>
            <a:ext cx="18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Magnet:</a:t>
            </a:r>
            <a:endParaRPr lang="en-US" dirty="0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3124200" y="1733550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FF"/>
                </a:solidFill>
              </a:rPr>
              <a:t>MA7xx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657602" y="2038352"/>
            <a:ext cx="457199" cy="152397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812" y="2800350"/>
            <a:ext cx="52419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8096"/>
            <a:ext cx="3657652" cy="14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16200000" flipH="1">
            <a:off x="2447925" y="2062157"/>
            <a:ext cx="285750" cy="3048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181600" y="1843082"/>
            <a:ext cx="341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6mm </a:t>
            </a:r>
            <a:r>
              <a:rPr lang="en-US" altLang="en-US" dirty="0"/>
              <a:t>outer diameter housing 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50878" y="679825"/>
            <a:ext cx="45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rgbClr val="181884"/>
                </a:solidFill>
              </a:rPr>
              <a:t>Customer’s </a:t>
            </a:r>
            <a:r>
              <a:rPr lang="en-US" altLang="en-US" dirty="0">
                <a:solidFill>
                  <a:srgbClr val="181884"/>
                </a:solidFill>
              </a:rPr>
              <a:t>problem: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63466" y="928240"/>
            <a:ext cx="43236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Motor </a:t>
            </a:r>
            <a:r>
              <a:rPr lang="en-US" altLang="en-US" sz="1600" dirty="0" smtClean="0"/>
              <a:t>diameter is </a:t>
            </a:r>
            <a:r>
              <a:rPr lang="en-US" altLang="en-US" sz="1600" dirty="0"/>
              <a:t>too small for </a:t>
            </a:r>
            <a:r>
              <a:rPr lang="en-US" altLang="en-US" sz="1600" dirty="0" smtClean="0"/>
              <a:t>3 hall ICs.  </a:t>
            </a:r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20728" y="3162300"/>
            <a:ext cx="4251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/>
              <a:t>In addition: provide encoder </a:t>
            </a:r>
            <a:r>
              <a:rPr lang="en-US" altLang="en-US" sz="1600" dirty="0" smtClean="0"/>
              <a:t>information  </a:t>
            </a:r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90517" y="1466832"/>
            <a:ext cx="45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solidFill>
                  <a:srgbClr val="181884"/>
                </a:solidFill>
              </a:rPr>
              <a:t>MPS Solution</a:t>
            </a:r>
            <a:r>
              <a:rPr lang="en-US" altLang="en-US" dirty="0">
                <a:solidFill>
                  <a:srgbClr val="181884"/>
                </a:solidFill>
              </a:rPr>
              <a:t>: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1752601" y="1809750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 smtClean="0">
                <a:solidFill>
                  <a:srgbClr val="0000FF"/>
                </a:solidFill>
              </a:rPr>
              <a:t>MA302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200403" y="2414582"/>
            <a:ext cx="990599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4114800" y="2586032"/>
            <a:ext cx="2634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4mm </a:t>
            </a:r>
            <a:r>
              <a:rPr lang="en-US" altLang="en-US" dirty="0"/>
              <a:t>diameter magnet</a:t>
            </a:r>
          </a:p>
        </p:txBody>
      </p:sp>
      <p:sp>
        <p:nvSpPr>
          <p:cNvPr id="13" name="Title 49"/>
          <p:cNvSpPr txBox="1">
            <a:spLocks/>
          </p:cNvSpPr>
          <p:nvPr/>
        </p:nvSpPr>
        <p:spPr>
          <a:xfrm>
            <a:off x="2308195" y="-19050"/>
            <a:ext cx="6566095" cy="58698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Application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Stories Share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--</a:t>
            </a:r>
            <a:r>
              <a:rPr lang="en-US" sz="2000" kern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MA302 for </a:t>
            </a: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Mini</a:t>
            </a:r>
            <a:r>
              <a:rPr lang="en-US" sz="2000" kern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 Motors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051938"/>
            <a:ext cx="5746149" cy="25485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 rot="16200000">
            <a:off x="1103953" y="4132552"/>
            <a:ext cx="358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hall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66117" y="4070337"/>
            <a:ext cx="48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encoder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1715" y="3886200"/>
            <a:ext cx="5407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zh-CN" sz="2000" dirty="0" smtClean="0">
                <a:solidFill>
                  <a:srgbClr val="000090"/>
                </a:solidFill>
                <a:cs typeface="Arial" pitchFamily="34" charset="0"/>
              </a:rPr>
              <a:t> MA702 for optical encoder replacement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zh-CN" sz="20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kumimoji="1" lang="en-US" altLang="zh-CN" sz="2000" dirty="0" smtClean="0">
                <a:solidFill>
                  <a:srgbClr val="C00000"/>
                </a:solidFill>
                <a:cs typeface="Arial" pitchFamily="34" charset="0"/>
              </a:rPr>
              <a:t>Lower cost, smaller size, higher reliability</a:t>
            </a:r>
            <a:endParaRPr kumimoji="1" lang="en-US" altLang="zh-CN" sz="2000" dirty="0" smtClean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278528" y="3554094"/>
            <a:ext cx="914400" cy="685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rot="16200000" flipV="1">
            <a:off x="6153150" y="1852037"/>
            <a:ext cx="5715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1" y="105193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A</a:t>
            </a:r>
            <a:r>
              <a:rPr lang="en-US" altLang="zh-CN" dirty="0" smtClean="0">
                <a:solidFill>
                  <a:srgbClr val="FF33CC"/>
                </a:solidFill>
              </a:rPr>
              <a:t>lum </a:t>
            </a:r>
            <a:r>
              <a:rPr lang="en-US" dirty="0" smtClean="0">
                <a:solidFill>
                  <a:srgbClr val="FF33CC"/>
                </a:solidFill>
              </a:rPr>
              <a:t>housing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1" y="242353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MA702</a:t>
            </a:r>
            <a:endParaRPr lang="en-US" dirty="0">
              <a:solidFill>
                <a:srgbClr val="FF33CC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095875" y="2033013"/>
            <a:ext cx="857250" cy="838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1" y="282358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4 mm diameter magnet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2" name="Title 49"/>
          <p:cNvSpPr txBox="1">
            <a:spLocks/>
          </p:cNvSpPr>
          <p:nvPr/>
        </p:nvSpPr>
        <p:spPr>
          <a:xfrm>
            <a:off x="2286000" y="-19050"/>
            <a:ext cx="6566095" cy="58698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Application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Stories Share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--MA702 for LV Servo</a:t>
            </a:r>
            <a:r>
              <a:rPr lang="en-US" sz="2000" kern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 Motor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3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800100"/>
            <a:ext cx="4441441" cy="2857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 rot="16200000">
            <a:off x="666117" y="3891442"/>
            <a:ext cx="48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encoder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278528" y="3318050"/>
            <a:ext cx="914400" cy="6858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rot="10800000">
            <a:off x="7162800" y="1828800"/>
            <a:ext cx="914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4801" y="10858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A</a:t>
            </a:r>
            <a:r>
              <a:rPr lang="en-US" altLang="zh-CN" dirty="0" smtClean="0">
                <a:solidFill>
                  <a:srgbClr val="FF33CC"/>
                </a:solidFill>
              </a:rPr>
              <a:t>lum </a:t>
            </a:r>
            <a:r>
              <a:rPr lang="en-US" dirty="0" smtClean="0">
                <a:solidFill>
                  <a:srgbClr val="FF33CC"/>
                </a:solidFill>
              </a:rPr>
              <a:t>housing 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1" y="24003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MA850</a:t>
            </a:r>
            <a:endParaRPr lang="en-US" dirty="0">
              <a:solidFill>
                <a:srgbClr val="FF33CC"/>
              </a:solidFill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rot="5400000" flipH="1" flipV="1">
            <a:off x="5579919" y="1960420"/>
            <a:ext cx="1314450" cy="1394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1" y="33147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4 mm diameter magnet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428750"/>
            <a:ext cx="2209517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381001" y="3912453"/>
            <a:ext cx="7834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zh-CN" sz="2000" dirty="0" smtClean="0">
                <a:solidFill>
                  <a:srgbClr val="000090"/>
                </a:solidFill>
                <a:cs typeface="Arial" pitchFamily="34" charset="0"/>
              </a:rPr>
              <a:t> MA850 for potentiometer/low-end rotate encoder replacement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zh-CN" sz="2000" dirty="0" smtClean="0">
                <a:solidFill>
                  <a:srgbClr val="000090"/>
                </a:solidFill>
                <a:cs typeface="Arial" pitchFamily="34" charset="0"/>
              </a:rPr>
              <a:t> Low cost, </a:t>
            </a:r>
            <a:r>
              <a:rPr kumimoji="1" lang="en-US" altLang="zh-CN" sz="2000" dirty="0" smtClean="0">
                <a:solidFill>
                  <a:srgbClr val="C00000"/>
                </a:solidFill>
                <a:cs typeface="Arial" pitchFamily="34" charset="0"/>
              </a:rPr>
              <a:t>longer life, better performance, higher reliability</a:t>
            </a:r>
            <a:endParaRPr kumimoji="1" lang="en-US" sz="2000" dirty="0" smtClean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21" name="Title 49"/>
          <p:cNvSpPr txBox="1">
            <a:spLocks/>
          </p:cNvSpPr>
          <p:nvPr/>
        </p:nvSpPr>
        <p:spPr>
          <a:xfrm>
            <a:off x="2308195" y="-19050"/>
            <a:ext cx="6566095" cy="58698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Application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j-cs"/>
              </a:rPr>
              <a:t> Stories Share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66"/>
                </a:solidFill>
                <a:latin typeface="Arial"/>
                <a:ea typeface="宋体"/>
                <a:cs typeface="+mj-cs"/>
              </a:rPr>
              <a:t>--MA850 for Turning Knobs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3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286001"/>
            <a:ext cx="3484657" cy="136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TB_RD - d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3910" y="3692629"/>
            <a:ext cx="1835911" cy="1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166158"/>
            <a:ext cx="34967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</a:pPr>
            <a:r>
              <a:rPr lang="en-GB" dirty="0" smtClean="0">
                <a:solidFill>
                  <a:srgbClr val="181884"/>
                </a:solidFill>
                <a:latin typeface="Calibri"/>
              </a:rPr>
              <a:t>Rotary Knob Demo kit &amp; GUI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</a:pPr>
            <a:endParaRPr lang="en-GB" dirty="0" smtClean="0">
              <a:solidFill>
                <a:srgbClr val="181884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</a:pPr>
            <a:endParaRPr lang="en-GB" dirty="0" smtClean="0">
              <a:solidFill>
                <a:srgbClr val="181884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</a:pPr>
            <a:endParaRPr lang="en-GB" dirty="0" smtClean="0">
              <a:solidFill>
                <a:srgbClr val="181884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prstClr val="white">
                  <a:lumMod val="50000"/>
                </a:prstClr>
              </a:buClr>
            </a:pPr>
            <a:r>
              <a:rPr lang="en-GB" dirty="0" smtClean="0">
                <a:solidFill>
                  <a:srgbClr val="181884"/>
                </a:solidFill>
                <a:latin typeface="Calibri"/>
              </a:rPr>
              <a:t>Test boards for direct embedded via SPI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54364"/>
            <a:ext cx="1577446" cy="11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B_LT - di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95862" y="2143904"/>
            <a:ext cx="1464034" cy="40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75" y="776688"/>
            <a:ext cx="3577156" cy="16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10200" y="205085"/>
            <a:ext cx="39566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j-ea"/>
                <a:ea typeface="+mj-ea"/>
                <a:cs typeface="+mj-cs"/>
              </a:rPr>
              <a:t>Demo &amp; Test Boards</a:t>
            </a:r>
            <a:endParaRPr lang="zh-CN" altLang="en-US" sz="2400" kern="0" dirty="0" smtClean="0">
              <a:solidFill>
                <a:srgbClr val="000066"/>
              </a:solidFill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8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23950"/>
            <a:ext cx="6172200" cy="36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1799" y="205085"/>
            <a:ext cx="44198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j-ea"/>
                <a:ea typeface="+mj-ea"/>
                <a:cs typeface="+mj-cs"/>
              </a:rPr>
              <a:t>Offline Magnetic Design Tool</a:t>
            </a:r>
            <a:endParaRPr lang="zh-CN" altLang="en-US" sz="2400" kern="0" dirty="0" smtClean="0">
              <a:solidFill>
                <a:srgbClr val="000066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4295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Magnetic field evaluation tool for end-of-shaft applications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81150"/>
            <a:ext cx="2644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81150"/>
            <a:ext cx="285016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1581150"/>
            <a:ext cx="31432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495800" y="209550"/>
            <a:ext cx="44887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j-ea"/>
                <a:ea typeface="+mj-ea"/>
                <a:cs typeface="+mj-cs"/>
              </a:rPr>
              <a:t>Online Magnetic Design Tool</a:t>
            </a:r>
            <a:endParaRPr lang="zh-CN" altLang="en-US" sz="2400" kern="0" dirty="0" smtClean="0">
              <a:solidFill>
                <a:srgbClr val="000066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73848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http://sensors.monolithicpower.com/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8600" y="4095750"/>
            <a:ext cx="310515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Calibri" pitchFamily="34" charset="0"/>
              </a:rPr>
              <a:t>End-of-shaft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6049" y="4095750"/>
            <a:ext cx="310515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Calibri" pitchFamily="34" charset="0"/>
              </a:rPr>
              <a:t>Side-shaft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049" y="4095750"/>
            <a:ext cx="310515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Calibri" pitchFamily="34" charset="0"/>
              </a:rPr>
              <a:t>Orthogonal Side-shaft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95800" y="209550"/>
            <a:ext cx="44887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j-ea"/>
                <a:ea typeface="+mj-ea"/>
                <a:cs typeface="+mj-cs"/>
              </a:rPr>
              <a:t>Online Magnetic Design Tool</a:t>
            </a:r>
            <a:endParaRPr lang="zh-CN" altLang="en-US" sz="2400" kern="0" dirty="0" smtClean="0">
              <a:solidFill>
                <a:srgbClr val="000066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73848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2060"/>
                </a:solidFill>
              </a:rPr>
              <a:t>http://sensors.monolithicpower.com/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95550"/>
            <a:ext cx="394865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00150"/>
            <a:ext cx="2095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8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200150"/>
            <a:ext cx="2124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647950"/>
            <a:ext cx="46959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71901"/>
            <a:ext cx="2514600" cy="103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8129" name="Picture 1"/>
          <p:cNvPicPr>
            <a:picLocks noChangeAspect="1" noChangeArrowheads="1"/>
          </p:cNvPicPr>
          <p:nvPr/>
        </p:nvPicPr>
        <p:blipFill>
          <a:blip r:embed="rId4" cstate="print"/>
          <a:srcRect t="18193"/>
          <a:stretch>
            <a:fillRect/>
          </a:stretch>
        </p:blipFill>
        <p:spPr bwMode="auto">
          <a:xfrm>
            <a:off x="5943600" y="1504950"/>
            <a:ext cx="1676400" cy="124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 descr="optical encod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57250"/>
            <a:ext cx="1674000" cy="1028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201" y="685800"/>
            <a:ext cx="2841667" cy="400110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0090"/>
                </a:solidFill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Optical Encoder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1" y="742950"/>
            <a:ext cx="2827185" cy="707886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0090"/>
                </a:solidFill>
              </a:defRPr>
            </a:lvl1pPr>
          </a:lstStyle>
          <a:p>
            <a:r>
              <a:rPr lang="en-US" sz="2000" dirty="0" smtClean="0">
                <a:solidFill>
                  <a:srgbClr val="C00000"/>
                </a:solidFill>
              </a:rPr>
              <a:t>Single Chip Magnetic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Angle Sensor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3600450"/>
            <a:ext cx="2081241" cy="400110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0090"/>
                </a:solidFill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Potentiometer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57175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VS.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2737068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rgbClr val="0000FF"/>
                </a:solidFill>
              </a:rPr>
              <a:t> Low cost</a:t>
            </a:r>
          </a:p>
          <a:p>
            <a:pPr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rgbClr val="0000FF"/>
                </a:solidFill>
              </a:rPr>
              <a:t> High precision</a:t>
            </a:r>
            <a:r>
              <a:rPr lang="en-US" sz="1600" b="0" i="1" dirty="0" smtClean="0">
                <a:solidFill>
                  <a:srgbClr val="FF0000"/>
                </a:solidFill>
              </a:rPr>
              <a:t> *</a:t>
            </a:r>
            <a:endParaRPr lang="en-US" sz="1600" b="0" i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rgbClr val="0000FF"/>
                </a:solidFill>
              </a:rPr>
              <a:t> High speed </a:t>
            </a:r>
            <a:r>
              <a:rPr lang="en-US" sz="1600" b="0" i="1" dirty="0" smtClean="0">
                <a:solidFill>
                  <a:srgbClr val="FF0000"/>
                </a:solidFill>
              </a:rPr>
              <a:t>*</a:t>
            </a:r>
          </a:p>
          <a:p>
            <a:pPr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rgbClr val="0000FF"/>
                </a:solidFill>
              </a:rPr>
              <a:t> Side-of-shaft ability </a:t>
            </a:r>
            <a:r>
              <a:rPr lang="en-US" sz="1600" b="0" i="1" dirty="0" smtClean="0">
                <a:solidFill>
                  <a:srgbClr val="FF0000"/>
                </a:solidFill>
              </a:rPr>
              <a:t>*</a:t>
            </a:r>
          </a:p>
          <a:p>
            <a:pPr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rgbClr val="0000FF"/>
                </a:solidFill>
              </a:rPr>
              <a:t> Tiny system profile </a:t>
            </a:r>
            <a:r>
              <a:rPr lang="en-US" sz="1600" b="0" i="1" dirty="0" smtClean="0">
                <a:solidFill>
                  <a:srgbClr val="FF0000"/>
                </a:solidFill>
              </a:rPr>
              <a:t>*</a:t>
            </a:r>
            <a:endParaRPr lang="en-US" sz="1600" b="0" i="1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rgbClr val="0000FF"/>
                </a:solidFill>
              </a:rPr>
              <a:t> Extremely long life</a:t>
            </a:r>
          </a:p>
          <a:p>
            <a:pPr>
              <a:buFont typeface="Wingdings" pitchFamily="2" charset="2"/>
              <a:buChar char="ü"/>
            </a:pPr>
            <a:r>
              <a:rPr lang="en-US" sz="1600" b="0" i="1" dirty="0" smtClean="0">
                <a:solidFill>
                  <a:srgbClr val="0000FF"/>
                </a:solidFill>
              </a:rPr>
              <a:t> Easy adjustable </a:t>
            </a:r>
            <a:r>
              <a:rPr lang="en-US" sz="1600" b="0" i="1" dirty="0" smtClean="0">
                <a:solidFill>
                  <a:srgbClr val="FF0000"/>
                </a:solidFill>
              </a:rPr>
              <a:t>*</a:t>
            </a:r>
            <a:endParaRPr lang="en-US" sz="1600" b="0" i="1" dirty="0" smtClean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447675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 MPS Product Advantages</a:t>
            </a: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1" y="2286000"/>
            <a:ext cx="2809875" cy="11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04801" y="2000250"/>
            <a:ext cx="2841667" cy="400110"/>
          </a:xfrm>
          <a:prstGeom prst="rect">
            <a:avLst/>
          </a:prstGeom>
          <a:noFill/>
        </p:spPr>
        <p:txBody>
          <a:bodyPr wrap="square" lIns="108000" rIns="0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0090"/>
                </a:solidFill>
              </a:defRPr>
            </a:lvl1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Resolver Generator</a:t>
            </a:r>
          </a:p>
        </p:txBody>
      </p:sp>
      <p:sp>
        <p:nvSpPr>
          <p:cNvPr id="18" name="Right Brace 17"/>
          <p:cNvSpPr/>
          <p:nvPr/>
        </p:nvSpPr>
        <p:spPr bwMode="auto">
          <a:xfrm>
            <a:off x="4256080" y="800101"/>
            <a:ext cx="620721" cy="3916019"/>
          </a:xfrm>
          <a:prstGeom prst="rightBrace">
            <a:avLst>
              <a:gd name="adj1" fmla="val 52365"/>
              <a:gd name="adj2" fmla="val 50000"/>
            </a:avLst>
          </a:pr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itle 49"/>
          <p:cNvSpPr txBox="1">
            <a:spLocks/>
          </p:cNvSpPr>
          <p:nvPr/>
        </p:nvSpPr>
        <p:spPr>
          <a:xfrm>
            <a:off x="2362200" y="209550"/>
            <a:ext cx="65405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General Angular Sensors Comparison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22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057400" y="2286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新細明體" pitchFamily="18" charset="-120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0426" y="1924051"/>
            <a:ext cx="7585075" cy="2171699"/>
          </a:xfrm>
          <a:prstGeom prst="rect">
            <a:avLst/>
          </a:prstGeom>
          <a:noFill/>
          <a:ln/>
        </p:spPr>
        <p:txBody>
          <a:bodyPr/>
          <a:lstStyle/>
          <a:p>
            <a:pPr marL="3175" marR="0" lvl="0" indent="-31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i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Thanks~</a:t>
            </a:r>
            <a:endParaRPr kumimoji="0" lang="en-US" sz="8000" b="1" i="1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30524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</a:rPr>
              <a:t>http://www.monolithicpower.com/</a:t>
            </a:r>
            <a:endParaRPr lang="en-US" sz="20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1" y="1943100"/>
            <a:ext cx="3004103" cy="153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62972" y="3581221"/>
            <a:ext cx="385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 Most feasible mechanism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 Highest sampling frequency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 Shortest delay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</a:rPr>
              <a:t> Smallest size</a:t>
            </a:r>
          </a:p>
        </p:txBody>
      </p:sp>
      <p:pic>
        <p:nvPicPr>
          <p:cNvPr id="13" name="Picture 12" descr="https://encrypted-tbn3.gstatic.com/images?q=tbn:ANd9GcT1mwVnfWvlXCxKcyNfvy2Jf_lIlLMTtw4ITtvkFL8ZSqtHWNaJ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86150"/>
            <a:ext cx="1691502" cy="1257300"/>
          </a:xfrm>
          <a:prstGeom prst="rect">
            <a:avLst/>
          </a:prstGeom>
          <a:noFill/>
        </p:spPr>
      </p:pic>
      <p:pic>
        <p:nvPicPr>
          <p:cNvPr id="14" name="Picture 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343150"/>
            <a:ext cx="1435902" cy="27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2" y="2343151"/>
            <a:ext cx="2209799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2" y="1657350"/>
            <a:ext cx="1828798" cy="2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20" y="905926"/>
            <a:ext cx="1702180" cy="40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1600201"/>
            <a:ext cx="1306800" cy="38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914400"/>
            <a:ext cx="170688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2914650"/>
            <a:ext cx="2057400" cy="32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2974944"/>
            <a:ext cx="1600200" cy="28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171"/>
          <p:cNvSpPr txBox="1">
            <a:spLocks noChangeArrowheads="1"/>
          </p:cNvSpPr>
          <p:nvPr/>
        </p:nvSpPr>
        <p:spPr bwMode="auto">
          <a:xfrm>
            <a:off x="4570413" y="1723132"/>
            <a:ext cx="15255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3399"/>
                </a:solidFill>
                <a:latin typeface="Calibri" pitchFamily="34" charset="0"/>
                <a:cs typeface="Arial" pitchFamily="34" charset="0"/>
              </a:rPr>
              <a:t>vs.</a:t>
            </a:r>
            <a:endParaRPr lang="fr-FR" sz="3200" b="1" dirty="0">
              <a:solidFill>
                <a:srgbClr val="FF3399"/>
              </a:solidFill>
              <a:latin typeface="Calibri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defRPr/>
            </a:pPr>
            <a:endParaRPr lang="fr-FR" sz="3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971550"/>
            <a:ext cx="3429000" cy="967212"/>
            <a:chOff x="1536" y="433"/>
            <a:chExt cx="2640" cy="991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536" y="1077"/>
              <a:ext cx="2640" cy="3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16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Monolithic Power Systems</a:t>
              </a:r>
              <a:r>
                <a:rPr lang="en-US" sz="1000" baseline="840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®</a:t>
              </a:r>
            </a:p>
          </p:txBody>
        </p:sp>
        <p:pic>
          <p:nvPicPr>
            <p:cNvPr id="26" name="Picture 6" descr="MPS_Logo_letterhead_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20" y="433"/>
              <a:ext cx="251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itle 49"/>
          <p:cNvSpPr txBox="1">
            <a:spLocks/>
          </p:cNvSpPr>
          <p:nvPr/>
        </p:nvSpPr>
        <p:spPr>
          <a:xfrm>
            <a:off x="2451100" y="216662"/>
            <a:ext cx="65405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/>
                <a:ea typeface="宋体"/>
              </a:rPr>
              <a:t>Key Advantages of MPS Angular Sensors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ight Brace 26"/>
          <p:cNvSpPr/>
          <p:nvPr/>
        </p:nvSpPr>
        <p:spPr bwMode="auto">
          <a:xfrm>
            <a:off x="4343400" y="971550"/>
            <a:ext cx="228600" cy="2171700"/>
          </a:xfrm>
          <a:prstGeom prst="rightBrace">
            <a:avLst>
              <a:gd name="adj1" fmla="val 52365"/>
              <a:gd name="adj2" fmla="val 50000"/>
            </a:avLst>
          </a:prstGeom>
          <a:noFill/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-mar.com/images/principallogos/allegro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" y="3829195"/>
            <a:ext cx="1043607" cy="268001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2942036"/>
              </p:ext>
            </p:extLst>
          </p:nvPr>
        </p:nvGraphicFramePr>
        <p:xfrm>
          <a:off x="0" y="742950"/>
          <a:ext cx="9143999" cy="4019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6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6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2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82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19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768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05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84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68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892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356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019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681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684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7960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4610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93560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80087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383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Company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Product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inl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Resolution (3sigma)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Response Time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Applied Field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Power-Up Time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Package Size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Supply Current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Supply Voltage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Operating Temperature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Side-Shaft Mount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abz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uvw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Immun. Ext Field</a:t>
                      </a:r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Bmin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Bmax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larg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min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deg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bit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µs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mT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mT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µs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°C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°C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925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AS5045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7.88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AS5048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AS5134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AS5055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7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AK7405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25000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 bits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394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AEAT-6600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7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IC-MH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 bits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7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IC-MH8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0.35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 bits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10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TLE5012   (</a:t>
                      </a:r>
                      <a:r>
                        <a:rPr lang="en-US" sz="700" u="none" strike="noStrike" dirty="0">
                          <a:effectLst/>
                        </a:rPr>
                        <a:t>fast mode)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0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MLX90316 </a:t>
                      </a:r>
                      <a:r>
                        <a:rPr lang="en-US" sz="700" u="none" strike="noStrike" dirty="0">
                          <a:effectLst/>
                        </a:rPr>
                        <a:t>(fast mode)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452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HAL3625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19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AM4096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30.7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yes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 smtClean="0">
                          <a:effectLst/>
                        </a:rPr>
                        <a:t> AM8192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4.75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5.25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A1332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192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A1334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4142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 dirty="0">
                          <a:effectLst/>
                        </a:rPr>
                        <a:t>MA 300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 bits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EA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4" name="Picture 3" descr="ams AG - global leader in the design and manufacture of high performance analog ICs (integrated circuit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6" y="1680652"/>
            <a:ext cx="893762" cy="183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sahi Kasei Creating for Tomorro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684" b="-7750"/>
          <a:stretch/>
        </p:blipFill>
        <p:spPr bwMode="auto">
          <a:xfrm>
            <a:off x="-17730" y="1986065"/>
            <a:ext cx="1400175" cy="145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vago Technolog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1" t="29503" r="58948" b="14288"/>
          <a:stretch/>
        </p:blipFill>
        <p:spPr bwMode="auto">
          <a:xfrm>
            <a:off x="310922" y="2193708"/>
            <a:ext cx="742870" cy="162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3" y="2494719"/>
            <a:ext cx="975666" cy="225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ésultat de recherche d'images pour &quot;infineon&quot;"/>
          <p:cNvSpPr>
            <a:spLocks noChangeAspect="1" noChangeArrowheads="1"/>
          </p:cNvSpPr>
          <p:nvPr/>
        </p:nvSpPr>
        <p:spPr bwMode="auto">
          <a:xfrm>
            <a:off x="1476376" y="4519613"/>
            <a:ext cx="1019175" cy="342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 descr="Infine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76" y="2848884"/>
            <a:ext cx="919956" cy="308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melexis.com/images/banbak_green_gen4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6" t="17557" r="64355" b="14845"/>
          <a:stretch/>
        </p:blipFill>
        <p:spPr bwMode="auto">
          <a:xfrm>
            <a:off x="260579" y="3229585"/>
            <a:ext cx="843556" cy="220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logo" descr="http://www.micronas.com/sites/all/themes/micronas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3558409"/>
            <a:ext cx="1092869" cy="135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llegro 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3527" y="3874435"/>
            <a:ext cx="1017663" cy="241369"/>
          </a:xfrm>
          <a:prstGeom prst="rect">
            <a:avLst/>
          </a:prstGeom>
        </p:spPr>
      </p:pic>
      <p:pic>
        <p:nvPicPr>
          <p:cNvPr id="17" name="Picture 16" descr="mps logo smal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2941" y="4255681"/>
            <a:ext cx="918832" cy="3084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00200" y="1433570"/>
            <a:ext cx="6477000" cy="2814580"/>
          </a:xfrm>
          <a:prstGeom prst="rect">
            <a:avLst/>
          </a:prstGeom>
          <a:solidFill>
            <a:schemeClr val="bg1"/>
          </a:solidFill>
          <a:ln cap="flat">
            <a:noFill/>
            <a:round/>
          </a:ln>
          <a:effectLst>
            <a:outerShdw blurRad="50800" dist="38100" dir="2700000" algn="tl" rotWithShape="0">
              <a:schemeClr val="tx1">
                <a:alpha val="20000"/>
              </a:schemeClr>
            </a:outerShdw>
          </a:effectLst>
        </p:spPr>
        <p:txBody>
          <a:bodyPr wrap="square" lIns="216000" tIns="144000" rIns="180000" bIns="144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u="sng" dirty="0" err="1" smtClean="0">
                <a:solidFill>
                  <a:srgbClr val="161616"/>
                </a:solidFill>
                <a:ea typeface="宋体" pitchFamily="2" charset="-122"/>
              </a:rPr>
              <a:t>MagAlpha</a:t>
            </a:r>
            <a:r>
              <a:rPr lang="en-US" altLang="zh-CN" sz="2400" b="1" u="sng" dirty="0" smtClean="0">
                <a:solidFill>
                  <a:srgbClr val="161616"/>
                </a:solidFill>
                <a:ea typeface="宋体" pitchFamily="2" charset="-122"/>
              </a:rPr>
              <a:t> </a:t>
            </a:r>
            <a:r>
              <a:rPr lang="en-US" altLang="zh-CN" sz="2400" u="sng" dirty="0" smtClean="0">
                <a:solidFill>
                  <a:srgbClr val="161616"/>
                </a:solidFill>
                <a:ea typeface="宋体" pitchFamily="2" charset="-122"/>
              </a:rPr>
              <a:t>K</a:t>
            </a:r>
            <a:r>
              <a:rPr lang="en-US" altLang="zh-CN" sz="2400" b="1" u="sng" dirty="0" smtClean="0">
                <a:solidFill>
                  <a:srgbClr val="161616"/>
                </a:solidFill>
                <a:ea typeface="宋体" pitchFamily="2" charset="-122"/>
              </a:rPr>
              <a:t>ey Advantages</a:t>
            </a:r>
            <a:endParaRPr lang="en-US" sz="2400" dirty="0" smtClean="0">
              <a:solidFill>
                <a:schemeClr val="bg2"/>
              </a:solidFill>
              <a:sym typeface="Wingdings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Side-Shaft Mounting Possible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High Sampling Frequency 	    Up </a:t>
            </a:r>
            <a:r>
              <a:rPr lang="en-US" altLang="zh-CN" dirty="0" smtClean="0">
                <a:solidFill>
                  <a:srgbClr val="000090"/>
                </a:solidFill>
                <a:sym typeface="Wingdings"/>
              </a:rPr>
              <a:t>to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1MHz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Ultra-Short Latency		    3~10µs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Small Package		    QFN3mmx3mm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Low Power Consumption	    7~12mA</a:t>
            </a:r>
          </a:p>
        </p:txBody>
      </p:sp>
      <p:sp>
        <p:nvSpPr>
          <p:cNvPr id="19" name="Title 49"/>
          <p:cNvSpPr txBox="1">
            <a:spLocks/>
          </p:cNvSpPr>
          <p:nvPr/>
        </p:nvSpPr>
        <p:spPr>
          <a:xfrm>
            <a:off x="2451100" y="216662"/>
            <a:ext cx="65405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/>
                <a:ea typeface="宋体"/>
              </a:rPr>
              <a:t>Key Advantages of MPS Angular Sensors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5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6971"/>
            <a:ext cx="4633744" cy="25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off-ax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859" y="2418408"/>
            <a:ext cx="4103941" cy="18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143000" y="742950"/>
            <a:ext cx="7083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0090"/>
                </a:solidFill>
              </a:rPr>
              <a:t>Feasible mechanism with </a:t>
            </a:r>
            <a:r>
              <a:rPr lang="en-US" altLang="en-US" sz="2400" dirty="0">
                <a:solidFill>
                  <a:srgbClr val="000090"/>
                </a:solidFill>
              </a:rPr>
              <a:t>the same </a:t>
            </a:r>
            <a:r>
              <a:rPr lang="en-US" altLang="en-US" sz="2400" dirty="0" smtClean="0">
                <a:solidFill>
                  <a:srgbClr val="000090"/>
                </a:solidFill>
              </a:rPr>
              <a:t>device!~</a:t>
            </a:r>
            <a:endParaRPr lang="en-US" altLang="en-US" sz="2400" dirty="0">
              <a:solidFill>
                <a:srgbClr val="000090"/>
              </a:solidFill>
            </a:endParaRPr>
          </a:p>
        </p:txBody>
      </p:sp>
      <p:sp>
        <p:nvSpPr>
          <p:cNvPr id="9" name="Title 49"/>
          <p:cNvSpPr txBox="1">
            <a:spLocks/>
          </p:cNvSpPr>
          <p:nvPr/>
        </p:nvSpPr>
        <p:spPr>
          <a:xfrm>
            <a:off x="2374900" y="209550"/>
            <a:ext cx="6540500" cy="2857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MPS Magnetic Angular Sensors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275834"/>
            <a:ext cx="310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End-of-shaft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4333280"/>
            <a:ext cx="312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Side-shaft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12841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 Cylinder magnet or ring magnet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 1 pole-pair magnet or Multi-pp magnet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On-axis or off-axis mounting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47950"/>
            <a:ext cx="8458200" cy="223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7200" y="739735"/>
            <a:ext cx="7807587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fr-CH" sz="2400" dirty="0">
                <a:solidFill>
                  <a:srgbClr val="000090"/>
                </a:solidFill>
                <a:effectLst/>
                <a:cs typeface="Arial" pitchFamily="34" charset="0"/>
              </a:rPr>
              <a:t>What is common in </a:t>
            </a:r>
            <a:r>
              <a:rPr kumimoji="1" lang="fr-CH" sz="2400" b="1" dirty="0" smtClean="0">
                <a:solidFill>
                  <a:srgbClr val="C00000"/>
                </a:solidFill>
                <a:cs typeface="Arial" pitchFamily="34" charset="0"/>
              </a:rPr>
              <a:t>competitors’ </a:t>
            </a:r>
            <a:r>
              <a:rPr kumimoji="1" lang="fr-CH" sz="2400" dirty="0" smtClean="0">
                <a:solidFill>
                  <a:srgbClr val="000090"/>
                </a:solidFill>
                <a:cs typeface="Arial" pitchFamily="34" charset="0"/>
              </a:rPr>
              <a:t>magnetic </a:t>
            </a:r>
            <a:r>
              <a:rPr kumimoji="1" lang="fr-CH" sz="2400" dirty="0" smtClean="0">
                <a:solidFill>
                  <a:srgbClr val="000090"/>
                </a:solidFill>
                <a:effectLst/>
                <a:cs typeface="Arial" pitchFamily="34" charset="0"/>
              </a:rPr>
              <a:t>sensors?</a:t>
            </a:r>
            <a:endParaRPr kumimoji="1" lang="fr-CH" sz="2400" dirty="0">
              <a:solidFill>
                <a:srgbClr val="000090"/>
              </a:solidFill>
              <a:effectLst/>
              <a:cs typeface="Arial" pitchFamily="34" charset="0"/>
            </a:endParaRPr>
          </a:p>
          <a:p>
            <a:pPr marL="342900" indent="-342900" algn="l" eaLnBrk="0" hangingPunct="0"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 smtClean="0">
                <a:solidFill>
                  <a:srgbClr val="000090"/>
                </a:solidFill>
                <a:cs typeface="Arial" pitchFamily="34" charset="0"/>
              </a:rPr>
              <a:t>B</a:t>
            </a:r>
            <a:r>
              <a:rPr kumimoji="1" lang="en-US" b="0" dirty="0" smtClean="0">
                <a:solidFill>
                  <a:srgbClr val="000090"/>
                </a:solidFill>
                <a:effectLst/>
                <a:cs typeface="Arial" pitchFamily="34" charset="0"/>
              </a:rPr>
              <a:t>ased </a:t>
            </a:r>
            <a:r>
              <a:rPr kumimoji="1" lang="en-US" b="0" dirty="0">
                <a:solidFill>
                  <a:srgbClr val="000090"/>
                </a:solidFill>
                <a:effectLst/>
                <a:cs typeface="Arial" pitchFamily="34" charset="0"/>
              </a:rPr>
              <a:t>on two </a:t>
            </a:r>
            <a:r>
              <a:rPr kumimoji="1" lang="en-US" b="0" dirty="0" smtClean="0">
                <a:solidFill>
                  <a:srgbClr val="000090"/>
                </a:solidFill>
                <a:effectLst/>
                <a:cs typeface="Arial" pitchFamily="34" charset="0"/>
              </a:rPr>
              <a:t>components </a:t>
            </a:r>
            <a:r>
              <a:rPr kumimoji="1" lang="en-US" b="0" dirty="0">
                <a:solidFill>
                  <a:srgbClr val="000090"/>
                </a:solidFill>
                <a:effectLst/>
                <a:cs typeface="Arial" pitchFamily="34" charset="0"/>
              </a:rPr>
              <a:t>(X,Y) </a:t>
            </a:r>
            <a:r>
              <a:rPr kumimoji="1" lang="en-US" b="0" dirty="0" smtClean="0">
                <a:solidFill>
                  <a:srgbClr val="000090"/>
                </a:solidFill>
                <a:effectLst/>
                <a:cs typeface="Arial" pitchFamily="34" charset="0"/>
              </a:rPr>
              <a:t> voltage measurement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 smtClean="0">
                <a:solidFill>
                  <a:srgbClr val="000090"/>
                </a:solidFill>
              </a:rPr>
              <a:t>V</a:t>
            </a:r>
            <a:r>
              <a:rPr kumimoji="1" lang="en-US" altLang="zh-CN" b="0" dirty="0" smtClean="0">
                <a:solidFill>
                  <a:srgbClr val="000090"/>
                </a:solidFill>
              </a:rPr>
              <a:t>oltage is converted</a:t>
            </a:r>
            <a:r>
              <a:rPr kumimoji="1" lang="en-US" b="0" dirty="0" smtClean="0">
                <a:solidFill>
                  <a:srgbClr val="000090"/>
                </a:solidFill>
              </a:rPr>
              <a:t> </a:t>
            </a:r>
            <a:r>
              <a:rPr kumimoji="1" lang="en-GB" b="0" dirty="0" smtClean="0">
                <a:solidFill>
                  <a:srgbClr val="000090"/>
                </a:solidFill>
              </a:rPr>
              <a:t>to digital domain</a:t>
            </a:r>
            <a:endParaRPr kumimoji="1" lang="en-GB" b="0" dirty="0">
              <a:solidFill>
                <a:srgbClr val="000090"/>
              </a:solidFill>
              <a:effectLst/>
            </a:endParaRPr>
          </a:p>
          <a:p>
            <a:pPr marL="342900" indent="-342900" algn="l" eaLnBrk="0" hangingPunct="0"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>
                <a:solidFill>
                  <a:srgbClr val="000090"/>
                </a:solidFill>
                <a:cs typeface="+mn-ea"/>
              </a:rPr>
              <a:t>A</a:t>
            </a:r>
            <a:r>
              <a:rPr kumimoji="1" lang="en-US" b="0" dirty="0" smtClean="0">
                <a:solidFill>
                  <a:srgbClr val="000090"/>
                </a:solidFill>
                <a:effectLst/>
                <a:cs typeface="+mn-ea"/>
              </a:rPr>
              <a:t>ngle </a:t>
            </a:r>
            <a:r>
              <a:rPr kumimoji="1" lang="en-US" b="0" dirty="0" smtClean="0">
                <a:solidFill>
                  <a:srgbClr val="000090"/>
                </a:solidFill>
                <a:cs typeface="+mn-ea"/>
              </a:rPr>
              <a:t>i</a:t>
            </a:r>
            <a:r>
              <a:rPr kumimoji="1" lang="en-US" b="0" dirty="0" smtClean="0">
                <a:solidFill>
                  <a:srgbClr val="000090"/>
                </a:solidFill>
                <a:effectLst/>
                <a:cs typeface="+mn-ea"/>
              </a:rPr>
              <a:t>s computed </a:t>
            </a:r>
            <a:r>
              <a:rPr kumimoji="1" lang="en-US" b="0" dirty="0">
                <a:solidFill>
                  <a:srgbClr val="000090"/>
                </a:solidFill>
                <a:effectLst/>
                <a:cs typeface="+mn-ea"/>
              </a:rPr>
              <a:t>with </a:t>
            </a:r>
            <a:r>
              <a:rPr kumimoji="1" lang="en-US" b="0" dirty="0" smtClean="0">
                <a:solidFill>
                  <a:srgbClr val="000090"/>
                </a:solidFill>
                <a:cs typeface="+mn-ea"/>
              </a:rPr>
              <a:t>complex</a:t>
            </a:r>
            <a:r>
              <a:rPr kumimoji="1" lang="en-US" b="0" dirty="0" smtClean="0">
                <a:solidFill>
                  <a:srgbClr val="000090"/>
                </a:solidFill>
                <a:effectLst/>
                <a:cs typeface="+mn-ea"/>
              </a:rPr>
              <a:t> </a:t>
            </a:r>
            <a:r>
              <a:rPr kumimoji="1" lang="en-US" b="0" dirty="0" err="1" smtClean="0">
                <a:solidFill>
                  <a:srgbClr val="000090"/>
                </a:solidFill>
                <a:effectLst/>
                <a:cs typeface="+mn-ea"/>
              </a:rPr>
              <a:t>arctan</a:t>
            </a:r>
            <a:r>
              <a:rPr kumimoji="1" lang="en-US" b="0" dirty="0" smtClean="0">
                <a:solidFill>
                  <a:srgbClr val="000090"/>
                </a:solidFill>
                <a:effectLst/>
                <a:cs typeface="+mn-ea"/>
              </a:rPr>
              <a:t> algorithm</a:t>
            </a:r>
            <a:endParaRPr kumimoji="1" lang="en-US" b="0" dirty="0">
              <a:solidFill>
                <a:srgbClr val="000090"/>
              </a:solidFill>
              <a:effectLst/>
              <a:cs typeface="+mn-ea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993116" y="205085"/>
            <a:ext cx="49984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Principle of Traditional Solutions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50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2647950"/>
            <a:ext cx="7940675" cy="2060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7510" y="742950"/>
            <a:ext cx="71519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1" lang="fr-CH" sz="2400" dirty="0" smtClean="0">
                <a:solidFill>
                  <a:srgbClr val="C00000"/>
                </a:solidFill>
                <a:cs typeface="Arial" pitchFamily="34" charset="0"/>
              </a:rPr>
              <a:t>Limitation </a:t>
            </a:r>
            <a:r>
              <a:rPr kumimoji="1" lang="fr-CH" sz="2400" dirty="0" smtClean="0">
                <a:solidFill>
                  <a:schemeClr val="accent2"/>
                </a:solidFill>
                <a:cs typeface="Arial" pitchFamily="34" charset="0"/>
              </a:rPr>
              <a:t>of competitors’ traditional solutions?</a:t>
            </a:r>
            <a:endParaRPr kumimoji="1" lang="fr-CH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727433"/>
            <a:ext cx="189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C00000"/>
                </a:solidFill>
              </a:rPr>
              <a:t> Latency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C00000"/>
                </a:solidFill>
              </a:rPr>
              <a:t> Non-linearity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727433"/>
            <a:ext cx="266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0" dirty="0" smtClean="0">
                <a:solidFill>
                  <a:srgbClr val="C00000"/>
                </a:solidFill>
              </a:rPr>
              <a:t>Latency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olidFill>
                  <a:srgbClr val="C00000"/>
                </a:solidFill>
              </a:rPr>
              <a:t> MCU loading</a:t>
            </a:r>
            <a:endParaRPr lang="en-US" b="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4962529" y="3498957"/>
            <a:ext cx="285749" cy="3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6972303" y="3470380"/>
            <a:ext cx="228599" cy="4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09600" y="1191459"/>
            <a:ext cx="358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 smtClean="0">
                <a:solidFill>
                  <a:srgbClr val="000090"/>
                </a:solidFill>
                <a:cs typeface="Arial" pitchFamily="34" charset="0"/>
              </a:rPr>
              <a:t>Latency</a:t>
            </a:r>
          </a:p>
          <a:p>
            <a:pPr marL="342900" indent="-342900" eaLnBrk="0" hangingPunct="0"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 smtClean="0">
                <a:solidFill>
                  <a:srgbClr val="000090"/>
                </a:solidFill>
              </a:rPr>
              <a:t>Non-linearity</a:t>
            </a:r>
            <a:endParaRPr kumimoji="1" lang="en-GB" b="0" dirty="0" smtClean="0">
              <a:solidFill>
                <a:srgbClr val="000090"/>
              </a:solidFill>
            </a:endParaRPr>
          </a:p>
          <a:p>
            <a:pPr marL="342900" indent="-342900" eaLnBrk="0" hangingPunct="0"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 smtClean="0">
                <a:solidFill>
                  <a:srgbClr val="000090"/>
                </a:solidFill>
                <a:cs typeface="+mn-ea"/>
              </a:rPr>
              <a:t> Cost </a:t>
            </a:r>
            <a:r>
              <a:rPr kumimoji="1" lang="en-US" b="0" dirty="0" err="1" smtClean="0">
                <a:solidFill>
                  <a:srgbClr val="000090"/>
                </a:solidFill>
                <a:cs typeface="+mn-ea"/>
              </a:rPr>
              <a:t>vs</a:t>
            </a:r>
            <a:r>
              <a:rPr kumimoji="1" lang="en-US" b="0" dirty="0" smtClean="0">
                <a:solidFill>
                  <a:srgbClr val="000090"/>
                </a:solidFill>
                <a:cs typeface="+mn-ea"/>
              </a:rPr>
              <a:t> resolution</a:t>
            </a:r>
            <a:endParaRPr kumimoji="1" lang="en-US" b="0" dirty="0">
              <a:solidFill>
                <a:srgbClr val="000090"/>
              </a:solidFill>
              <a:cs typeface="+mn-e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117705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 smtClean="0">
                <a:solidFill>
                  <a:srgbClr val="000090"/>
                </a:solidFill>
                <a:cs typeface="+mn-ea"/>
              </a:rPr>
              <a:t>Size</a:t>
            </a:r>
          </a:p>
          <a:p>
            <a:pPr marL="342900" indent="-342900" eaLnBrk="0" hangingPunct="0">
              <a:spcBef>
                <a:spcPts val="1200"/>
              </a:spcBef>
              <a:buFont typeface="Wingdings" charset="2"/>
              <a:buChar char="§"/>
            </a:pPr>
            <a:r>
              <a:rPr kumimoji="1" lang="en-US" b="0" dirty="0" smtClean="0">
                <a:solidFill>
                  <a:srgbClr val="000090"/>
                </a:solidFill>
                <a:cs typeface="+mn-ea"/>
              </a:rPr>
              <a:t>Current consumption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93116" y="205085"/>
            <a:ext cx="49984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Principle of Traditional Solutions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50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665110" y="685800"/>
            <a:ext cx="83264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r-CH" sz="2400" b="1" dirty="0" smtClean="0">
                <a:solidFill>
                  <a:srgbClr val="000090"/>
                </a:solidFill>
              </a:rPr>
              <a:t>MPS unique solution of Spinaxis: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6600" y="325755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Up  to 1M</a:t>
            </a:r>
            <a:r>
              <a:rPr lang="en-US" altLang="zh-CN" sz="1600" dirty="0" smtClean="0">
                <a:solidFill>
                  <a:srgbClr val="C00000"/>
                </a:solidFill>
              </a:rPr>
              <a:t>Hz</a:t>
            </a:r>
            <a:r>
              <a:rPr lang="en-US" sz="1600" dirty="0" smtClean="0">
                <a:solidFill>
                  <a:srgbClr val="C00000"/>
                </a:solidFill>
              </a:rPr>
              <a:t>   refresh rate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rot="5400000">
            <a:off x="4255185" y="3023284"/>
            <a:ext cx="474881" cy="146050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781800" y="3129975"/>
            <a:ext cx="263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3~10us latency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8~14-bit </a:t>
            </a:r>
            <a:r>
              <a:rPr lang="en-US" sz="1600" dirty="0" smtClean="0">
                <a:solidFill>
                  <a:srgbClr val="C00000"/>
                </a:solidFill>
              </a:rPr>
              <a:t>resolution</a:t>
            </a:r>
          </a:p>
        </p:txBody>
      </p:sp>
      <p:cxnSp>
        <p:nvCxnSpPr>
          <p:cNvPr id="33" name="Straight Arrow Connector 32"/>
          <p:cNvCxnSpPr>
            <a:stCxn id="65" idx="2"/>
          </p:cNvCxnSpPr>
          <p:nvPr/>
        </p:nvCxnSpPr>
        <p:spPr bwMode="auto">
          <a:xfrm rot="5400000">
            <a:off x="7798503" y="2967190"/>
            <a:ext cx="243812" cy="242030"/>
          </a:xfrm>
          <a:prstGeom prst="straightConnector1">
            <a:avLst/>
          </a:prstGeom>
          <a:solidFill>
            <a:srgbClr val="0000FF">
              <a:alpha val="17999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595544" y="2164017"/>
            <a:ext cx="7614356" cy="1350150"/>
            <a:chOff x="1007604" y="2492896"/>
            <a:chExt cx="7157495" cy="1692188"/>
          </a:xfrm>
        </p:grpSpPr>
        <p:sp>
          <p:nvSpPr>
            <p:cNvPr id="55" name="Left Arrow 54"/>
            <p:cNvSpPr/>
            <p:nvPr/>
          </p:nvSpPr>
          <p:spPr>
            <a:xfrm rot="7279910">
              <a:off x="1207109" y="3083925"/>
              <a:ext cx="1274993" cy="256302"/>
            </a:xfrm>
            <a:prstGeom prst="leftArrow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Donut 55"/>
            <p:cNvSpPr/>
            <p:nvPr/>
          </p:nvSpPr>
          <p:spPr>
            <a:xfrm>
              <a:off x="1475656" y="2852936"/>
              <a:ext cx="720080" cy="720080"/>
            </a:xfrm>
            <a:prstGeom prst="donut">
              <a:avLst>
                <a:gd name="adj" fmla="val 19992"/>
              </a:avLst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Circular Arrow 56"/>
            <p:cNvSpPr/>
            <p:nvPr/>
          </p:nvSpPr>
          <p:spPr>
            <a:xfrm>
              <a:off x="1475656" y="2852936"/>
              <a:ext cx="720080" cy="720080"/>
            </a:xfrm>
            <a:prstGeom prst="circularArrow">
              <a:avLst>
                <a:gd name="adj1" fmla="val 8157"/>
                <a:gd name="adj2" fmla="val 1100467"/>
                <a:gd name="adj3" fmla="val 20369952"/>
                <a:gd name="adj4" fmla="val 530902"/>
                <a:gd name="adj5" fmla="val 985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2627784" y="3032956"/>
              <a:ext cx="648072" cy="32403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367644" y="2636912"/>
              <a:ext cx="14300" cy="1094420"/>
            </a:xfrm>
            <a:prstGeom prst="line">
              <a:avLst/>
            </a:prstGeom>
            <a:ln w="127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Block Arc 59"/>
            <p:cNvSpPr/>
            <p:nvPr/>
          </p:nvSpPr>
          <p:spPr>
            <a:xfrm>
              <a:off x="1007604" y="3429000"/>
              <a:ext cx="756084" cy="756084"/>
            </a:xfrm>
            <a:prstGeom prst="blockArc">
              <a:avLst>
                <a:gd name="adj1" fmla="val 16187058"/>
                <a:gd name="adj2" fmla="val 17972915"/>
                <a:gd name="adj3" fmla="val 441"/>
              </a:avLst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31640" y="3392996"/>
              <a:ext cx="259476" cy="3471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libri"/>
                  <a:cs typeface="Calibri"/>
                </a:rPr>
                <a:t>α</a:t>
              </a:r>
              <a:endParaRPr lang="en-US" sz="1200" dirty="0">
                <a:latin typeface="Calibri"/>
                <a:cs typeface="Calibri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957565" y="2780928"/>
              <a:ext cx="1808169" cy="864096"/>
              <a:chOff x="4705706" y="2672916"/>
              <a:chExt cx="1808169" cy="972108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4705706" y="2672916"/>
                <a:ext cx="0" cy="972108"/>
              </a:xfrm>
              <a:prstGeom prst="line">
                <a:avLst/>
              </a:prstGeom>
              <a:ln w="1270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705706" y="3140969"/>
                <a:ext cx="1728192" cy="0"/>
              </a:xfrm>
              <a:prstGeom prst="line">
                <a:avLst/>
              </a:prstGeom>
              <a:ln w="12700" cmpd="sng"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4705706" y="2692394"/>
                <a:ext cx="1391664" cy="872094"/>
              </a:xfrm>
              <a:custGeom>
                <a:avLst/>
                <a:gdLst>
                  <a:gd name="connsiteX0" fmla="*/ 0 w 1083734"/>
                  <a:gd name="connsiteY0" fmla="*/ 440273 h 872094"/>
                  <a:gd name="connsiteX1" fmla="*/ 275167 w 1083734"/>
                  <a:gd name="connsiteY1" fmla="*/ 6 h 872094"/>
                  <a:gd name="connsiteX2" fmla="*/ 558800 w 1083734"/>
                  <a:gd name="connsiteY2" fmla="*/ 448739 h 872094"/>
                  <a:gd name="connsiteX3" fmla="*/ 829734 w 1083734"/>
                  <a:gd name="connsiteY3" fmla="*/ 872073 h 872094"/>
                  <a:gd name="connsiteX4" fmla="*/ 1083734 w 1083734"/>
                  <a:gd name="connsiteY4" fmla="*/ 431806 h 872094"/>
                  <a:gd name="connsiteX5" fmla="*/ 1083734 w 1083734"/>
                  <a:gd name="connsiteY5" fmla="*/ 431806 h 872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3734" h="872094">
                    <a:moveTo>
                      <a:pt x="0" y="440273"/>
                    </a:moveTo>
                    <a:cubicBezTo>
                      <a:pt x="91017" y="219434"/>
                      <a:pt x="182034" y="-1405"/>
                      <a:pt x="275167" y="6"/>
                    </a:cubicBezTo>
                    <a:cubicBezTo>
                      <a:pt x="368300" y="1417"/>
                      <a:pt x="466372" y="303395"/>
                      <a:pt x="558800" y="448739"/>
                    </a:cubicBezTo>
                    <a:cubicBezTo>
                      <a:pt x="651228" y="594083"/>
                      <a:pt x="742245" y="874895"/>
                      <a:pt x="829734" y="872073"/>
                    </a:cubicBezTo>
                    <a:cubicBezTo>
                      <a:pt x="917223" y="869251"/>
                      <a:pt x="1083734" y="431806"/>
                      <a:pt x="1083734" y="431806"/>
                    </a:cubicBezTo>
                    <a:lnTo>
                      <a:pt x="1083734" y="431806"/>
                    </a:lnTo>
                  </a:path>
                </a:pathLst>
              </a:cu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281522" y="3104964"/>
                <a:ext cx="232353" cy="433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/>
                    <a:cs typeface="Calibri"/>
                  </a:rPr>
                  <a:t>t</a:t>
                </a:r>
                <a:endParaRPr lang="en-US" sz="14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63" name="Right Arrow 62"/>
            <p:cNvSpPr/>
            <p:nvPr/>
          </p:nvSpPr>
          <p:spPr>
            <a:xfrm>
              <a:off x="6034777" y="3032956"/>
              <a:ext cx="361560" cy="324036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516216" y="2852936"/>
              <a:ext cx="936104" cy="684076"/>
            </a:xfrm>
            <a:prstGeom prst="round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Phase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Detect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48364" y="2996952"/>
              <a:ext cx="316735" cy="5014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/>
                  <a:cs typeface="Calibri"/>
                </a:rPr>
                <a:t>α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7452320" y="3212976"/>
              <a:ext cx="360040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195736" y="2492896"/>
              <a:ext cx="383035" cy="5786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B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64685" y="3867150"/>
            <a:ext cx="5879115" cy="990600"/>
            <a:chOff x="1093472" y="2914779"/>
            <a:chExt cx="6031515" cy="1541707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472" y="2914779"/>
              <a:ext cx="1334251" cy="135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Image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3540" y="2914779"/>
              <a:ext cx="3911447" cy="154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685800" y="1173599"/>
            <a:ext cx="6858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sz="2000" b="0" dirty="0" smtClean="0">
                <a:solidFill>
                  <a:srgbClr val="000090"/>
                </a:solidFill>
                <a:cs typeface="Arial" pitchFamily="34" charset="0"/>
              </a:rPr>
              <a:t>Instead of using digitized amplitudes. </a:t>
            </a:r>
          </a:p>
          <a:p>
            <a:pPr>
              <a:spcBef>
                <a:spcPts val="1200"/>
              </a:spcBef>
            </a:pPr>
            <a:r>
              <a:rPr kumimoji="1" lang="en-US" sz="2000" b="0" dirty="0" smtClean="0">
                <a:solidFill>
                  <a:srgbClr val="000090"/>
                </a:solidFill>
                <a:cs typeface="Arial" pitchFamily="34" charset="0"/>
              </a:rPr>
              <a:t>We measure the angle by </a:t>
            </a:r>
            <a:r>
              <a:rPr kumimoji="1" lang="en-US" sz="2000" u="sng" dirty="0" smtClean="0">
                <a:solidFill>
                  <a:srgbClr val="C00000"/>
                </a:solidFill>
                <a:cs typeface="Arial" pitchFamily="34" charset="0"/>
              </a:rPr>
              <a:t>phase detection.</a:t>
            </a:r>
            <a:endParaRPr kumimoji="1" lang="en-GB" sz="2000" u="sng" dirty="0" smtClean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927119" y="209550"/>
            <a:ext cx="60644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altLang="zh-CN" sz="2400" kern="0" dirty="0" smtClean="0">
                <a:solidFill>
                  <a:srgbClr val="000066"/>
                </a:solidFill>
                <a:latin typeface="+mn-ea"/>
                <a:cs typeface="+mj-cs"/>
              </a:rPr>
              <a:t>Basic Principle of MPS Angular Sensors</a:t>
            </a:r>
            <a:endParaRPr lang="zh-CN" altLang="en-US" sz="2400" kern="0" dirty="0" smtClean="0">
              <a:solidFill>
                <a:srgbClr val="000066"/>
              </a:solidFill>
              <a:latin typeface="+mn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8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>
            <a:alpha val="17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>
            <a:alpha val="17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WW25 BobYU">
  <a:themeElements>
    <a:clrScheme name="8WW25 BobYU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8WW25 BobYU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WW25 BobYU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WW25 BobYU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WW25 BobYU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WW25 BobYU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WW25 BobYU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WW25 BobYU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On-screen Show (16:9)</PresentationFormat>
  <Paragraphs>802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8WW25 BobYU</vt:lpstr>
      <vt:lpstr>KGPlot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MPS_Corp_PPT_Template</dc:title>
  <dc:creator/>
  <cp:lastModifiedBy/>
  <cp:revision>1440</cp:revision>
  <dcterms:created xsi:type="dcterms:W3CDTF">2006-02-15T21:20:36Z</dcterms:created>
  <dcterms:modified xsi:type="dcterms:W3CDTF">2018-07-17T02:13:25Z</dcterms:modified>
</cp:coreProperties>
</file>