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1852" r:id="rId2"/>
    <p:sldId id="1082" r:id="rId3"/>
    <p:sldId id="334" r:id="rId4"/>
    <p:sldId id="1935" r:id="rId5"/>
    <p:sldId id="1936" r:id="rId6"/>
    <p:sldId id="1870" r:id="rId7"/>
    <p:sldId id="1934" r:id="rId8"/>
    <p:sldId id="1901" r:id="rId9"/>
    <p:sldId id="1902" r:id="rId10"/>
    <p:sldId id="1903" r:id="rId11"/>
    <p:sldId id="1905" r:id="rId12"/>
    <p:sldId id="1907" r:id="rId13"/>
    <p:sldId id="1908" r:id="rId14"/>
    <p:sldId id="1933" r:id="rId15"/>
    <p:sldId id="1930" r:id="rId16"/>
    <p:sldId id="1925" r:id="rId17"/>
    <p:sldId id="1917" r:id="rId18"/>
    <p:sldId id="1926" r:id="rId19"/>
    <p:sldId id="1927" r:id="rId20"/>
    <p:sldId id="1928" r:id="rId21"/>
    <p:sldId id="1932" r:id="rId22"/>
    <p:sldId id="1862" r:id="rId23"/>
    <p:sldId id="1863" r:id="rId24"/>
    <p:sldId id="1864" r:id="rId25"/>
    <p:sldId id="1865" r:id="rId26"/>
    <p:sldId id="1866" r:id="rId27"/>
    <p:sldId id="1867" r:id="rId28"/>
    <p:sldId id="1874" r:id="rId29"/>
    <p:sldId id="1875" r:id="rId30"/>
    <p:sldId id="1860" r:id="rId31"/>
  </p:sldIdLst>
  <p:sldSz cx="9144000" cy="6858000" type="screen4x3"/>
  <p:notesSz cx="6797675" cy="9874250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3300"/>
    <a:srgbClr val="003300"/>
    <a:srgbClr val="000066"/>
    <a:srgbClr val="F8F8F8"/>
    <a:srgbClr val="0000CC"/>
    <a:srgbClr val="FFFF00"/>
    <a:srgbClr val="470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96756" autoAdjust="0"/>
  </p:normalViewPr>
  <p:slideViewPr>
    <p:cSldViewPr>
      <p:cViewPr varScale="1">
        <p:scale>
          <a:sx n="114" d="100"/>
          <a:sy n="114" d="100"/>
        </p:scale>
        <p:origin x="18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221" y="-91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5" tIns="47627" rIns="95255" bIns="47627" numCol="1" anchor="t" anchorCtr="0" compatLnSpc="1">
            <a:prstTxWarp prst="textNoShape">
              <a:avLst/>
            </a:prstTxWarp>
          </a:bodyPr>
          <a:lstStyle>
            <a:lvl1pPr algn="l" defTabSz="952500">
              <a:defRPr sz="1300" b="0"/>
            </a:lvl1pPr>
          </a:lstStyle>
          <a:p>
            <a:endParaRPr lang="en-US" altLang="zh-TW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5" tIns="47627" rIns="95255" bIns="4762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 b="0"/>
            </a:lvl1pPr>
          </a:lstStyle>
          <a:p>
            <a:fld id="{7E280B0E-4444-4595-AEF5-3E9B10941CA4}" type="datetime1">
              <a:rPr lang="zh-TW" altLang="en-US" smtClean="0"/>
              <a:t>2018/3/9</a:t>
            </a:fld>
            <a:endParaRPr lang="en-US" altLang="zh-TW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5" tIns="47627" rIns="95255" bIns="47627" numCol="1" anchor="b" anchorCtr="0" compatLnSpc="1">
            <a:prstTxWarp prst="textNoShape">
              <a:avLst/>
            </a:prstTxWarp>
          </a:bodyPr>
          <a:lstStyle>
            <a:lvl1pPr algn="l" defTabSz="952500">
              <a:defRPr sz="1300" b="0"/>
            </a:lvl1pPr>
          </a:lstStyle>
          <a:p>
            <a:endParaRPr lang="en-US" altLang="zh-TW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5" tIns="47627" rIns="95255" bIns="4762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 b="0"/>
            </a:lvl1pPr>
          </a:lstStyle>
          <a:p>
            <a:fld id="{52A24D94-A6C3-49DC-B033-01F76B0C761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43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 algn="l" defTabSz="935038">
              <a:defRPr sz="1300" b="0"/>
            </a:lvl1pPr>
          </a:lstStyle>
          <a:p>
            <a:endParaRPr lang="en-US" altLang="zh-TW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543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 algn="r" defTabSz="935038">
              <a:defRPr sz="1300" b="0"/>
            </a:lvl1pPr>
          </a:lstStyle>
          <a:p>
            <a:fld id="{980B07F3-5B8B-4149-8C1A-F1ABF7DBF253}" type="datetime1">
              <a:rPr lang="zh-TW" altLang="en-US" smtClean="0"/>
              <a:t>2018/3/9</a:t>
            </a:fld>
            <a:endParaRPr lang="en-US" altLang="zh-TW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28663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94238"/>
            <a:ext cx="502602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单击以编辑母片</a:t>
            </a:r>
            <a:endParaRPr lang="zh-TW" altLang="en-US"/>
          </a:p>
          <a:p>
            <a:pPr lvl="1"/>
            <a:r>
              <a:rPr lang="zh-TW" altLang="en-US"/>
              <a:t>第二层</a:t>
            </a:r>
          </a:p>
          <a:p>
            <a:pPr lvl="2"/>
            <a:r>
              <a:rPr lang="zh-TW" altLang="en-US"/>
              <a:t>第三层</a:t>
            </a:r>
          </a:p>
          <a:p>
            <a:pPr lvl="3"/>
            <a:r>
              <a:rPr lang="zh-TW" altLang="en-US"/>
              <a:t>第四层</a:t>
            </a:r>
          </a:p>
          <a:p>
            <a:pPr lvl="4"/>
            <a:r>
              <a:rPr lang="zh-TW" altLang="en-US"/>
              <a:t>第五层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8475"/>
            <a:ext cx="29543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 algn="l" defTabSz="935038">
              <a:defRPr sz="1300" b="0"/>
            </a:lvl1pPr>
          </a:lstStyle>
          <a:p>
            <a:endParaRPr lang="en-US" altLang="zh-TW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388475"/>
            <a:ext cx="29543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 algn="r" defTabSz="935038">
              <a:defRPr sz="1300" b="0"/>
            </a:lvl1pPr>
          </a:lstStyle>
          <a:p>
            <a:fld id="{19DAF5F0-549E-4F9B-9535-E7BF9EDB7D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A659BB1-F504-4240-9638-29C4490C5C1F}" type="datetime1">
              <a:rPr lang="zh-TW" altLang="en-US" smtClean="0"/>
              <a:t>2018/3/9</a:t>
            </a:fld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D52999-8C71-4138-9A09-6CA8E77FFFCB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0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BA91229-6734-4409-BB10-52FD8DA8D35A}" type="datetime1">
              <a:rPr lang="zh-TW" altLang="en-US" smtClean="0"/>
              <a:t>2018/3/9</a:t>
            </a:fld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D02BA-62CB-40B7-A38A-1FE846477DF0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58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394E7CF-1F50-4416-863A-55680BD42AB7}" type="datetime1">
              <a:rPr lang="zh-TW" altLang="en-US" smtClean="0"/>
              <a:t>2018/3/9</a:t>
            </a:fld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A2634-30EA-4AA7-BFDC-B6BA861861BE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支持美芝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加西贝拉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东贝等压缩机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20A8-2FF9-4D07-848D-7DAE5520A9C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AAEAF-E7BC-4C21-AA26-844305003512}" type="slidenum">
              <a:rPr lang="zh-TW" altLang="en-US"/>
              <a:pPr/>
              <a:t>29</a:t>
            </a:fld>
            <a:endParaRPr lang="en-US" altLang="zh-TW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88C6775-262A-4E10-AB0D-78C83BCF6F5C}" type="datetime1">
              <a:rPr lang="zh-TW" altLang="en-US" smtClean="0"/>
              <a:t>2018/3/9</a:t>
            </a:fld>
            <a:endParaRPr lang="en-US" altLang="zh-TW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AF5F0-549E-4F9B-9535-E7BF9EDB7DC7}" type="slidenum">
              <a:rPr lang="en-US" altLang="zh-TW" smtClean="0"/>
              <a:pPr/>
              <a:t>30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 Page ‹#›</a:t>
            </a:r>
            <a:endParaRPr lang="en-US" altLang="zh-TW" sz="900">
              <a:latin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 </a:t>
            </a:r>
            <a:r>
              <a:rPr lang="en-US" altLang="zh-TW" sz="900">
                <a:latin typeface="Arial" charset="0"/>
              </a:rPr>
              <a:t>Page </a:t>
            </a:r>
            <a:fld id="{CE8318FC-1C95-49A6-9495-2BB86F48BAA3}" type="slidenum">
              <a:rPr lang="en-US" altLang="zh-TW" sz="900" smtClean="0">
                <a:latin typeface="Arial" charset="0"/>
              </a:rPr>
              <a:pPr/>
              <a:t>‹#›</a:t>
            </a:fld>
            <a:endParaRPr lang="en-US" altLang="zh-TW" sz="900">
              <a:latin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 </a:t>
            </a:r>
            <a:r>
              <a:rPr lang="en-US" altLang="zh-TW" sz="900">
                <a:latin typeface="Arial" charset="0"/>
              </a:rPr>
              <a:t>Page </a:t>
            </a:r>
            <a:fld id="{E8360C41-30C5-4CDA-8905-54B7788BFAF0}" type="slidenum">
              <a:rPr lang="en-US" altLang="zh-TW" sz="900" smtClean="0">
                <a:latin typeface="Arial" charset="0"/>
              </a:rPr>
              <a:pPr/>
              <a:t>‹#›</a:t>
            </a:fld>
            <a:endParaRPr lang="en-US" altLang="zh-TW" sz="900">
              <a:latin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 </a:t>
            </a:r>
            <a:r>
              <a:rPr lang="en-US" altLang="zh-TW" sz="900">
                <a:latin typeface="Arial" charset="0"/>
              </a:rPr>
              <a:t>Page </a:t>
            </a:r>
            <a:fld id="{55472A66-350D-46AA-86D3-7ABB2A0DCF4E}" type="slidenum">
              <a:rPr lang="en-US" altLang="zh-TW" sz="900">
                <a:latin typeface="Arial" charset="0"/>
              </a:rPr>
              <a:pPr/>
              <a:t>‹#›</a:t>
            </a:fld>
            <a:endParaRPr lang="en-US" altLang="zh-TW" sz="9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 Page ‹#›</a:t>
            </a:r>
            <a:endParaRPr lang="en-US" altLang="zh-TW" sz="900">
              <a:latin typeface="Arial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 </a:t>
            </a:r>
            <a:r>
              <a:rPr lang="en-US" altLang="zh-TW" sz="900">
                <a:latin typeface="Arial" charset="0"/>
              </a:rPr>
              <a:t>Page </a:t>
            </a:r>
            <a:fld id="{EDCD8E64-E4AE-43A3-8B3E-75284D3B196C}" type="slidenum">
              <a:rPr lang="en-US" altLang="zh-TW" sz="900" smtClean="0">
                <a:latin typeface="Arial" charset="0"/>
              </a:rPr>
              <a:pPr/>
              <a:t>‹#›</a:t>
            </a:fld>
            <a:endParaRPr lang="en-US" altLang="zh-TW" sz="900">
              <a:latin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 </a:t>
            </a:r>
            <a:r>
              <a:rPr lang="en-US" altLang="zh-TW" sz="900">
                <a:latin typeface="Arial" charset="0"/>
              </a:rPr>
              <a:t>Page </a:t>
            </a:r>
            <a:fld id="{76FCFF2C-08D5-49C1-8F76-5698E53F83E9}" type="slidenum">
              <a:rPr lang="en-US" altLang="zh-TW" sz="900" smtClean="0">
                <a:latin typeface="Arial" charset="0"/>
              </a:rPr>
              <a:pPr/>
              <a:t>‹#›</a:t>
            </a:fld>
            <a:endParaRPr lang="en-US" altLang="zh-TW" sz="900">
              <a:latin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 </a:t>
            </a:r>
            <a:r>
              <a:rPr lang="en-US" altLang="zh-TW" sz="900">
                <a:latin typeface="Arial" charset="0"/>
              </a:rPr>
              <a:t>Page </a:t>
            </a:r>
            <a:fld id="{9854D9AA-9CE8-4BC9-B577-A0A1028CD120}" type="slidenum">
              <a:rPr lang="en-US" altLang="zh-TW" sz="900" smtClean="0">
                <a:latin typeface="Arial" charset="0"/>
              </a:rPr>
              <a:pPr/>
              <a:t>‹#›</a:t>
            </a:fld>
            <a:endParaRPr lang="en-US" altLang="zh-TW" sz="900">
              <a:latin typeface="Arial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 </a:t>
            </a:r>
            <a:r>
              <a:rPr lang="en-US" altLang="zh-TW" sz="900">
                <a:latin typeface="Arial" charset="0"/>
              </a:rPr>
              <a:t>Page </a:t>
            </a:r>
            <a:fld id="{6B09710B-A90E-4747-A2F0-17CC70EC7C88}" type="slidenum">
              <a:rPr lang="en-US" altLang="zh-TW" sz="900" smtClean="0">
                <a:latin typeface="Arial" charset="0"/>
              </a:rPr>
              <a:pPr/>
              <a:t>‹#›</a:t>
            </a:fld>
            <a:endParaRPr lang="en-US" altLang="zh-TW" sz="900">
              <a:latin typeface="Arial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 </a:t>
            </a:r>
            <a:r>
              <a:rPr lang="en-US" altLang="zh-TW" sz="900">
                <a:latin typeface="Arial" charset="0"/>
              </a:rPr>
              <a:t>Page </a:t>
            </a:r>
            <a:fld id="{B8905695-250A-46DF-84B7-C644E18B39A9}" type="slidenum">
              <a:rPr lang="en-US" altLang="zh-TW" sz="900" smtClean="0">
                <a:latin typeface="Arial" charset="0"/>
              </a:rPr>
              <a:pPr/>
              <a:t>‹#›</a:t>
            </a:fld>
            <a:endParaRPr lang="en-US" altLang="zh-TW" sz="900">
              <a:latin typeface="Arial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 </a:t>
            </a:r>
            <a:r>
              <a:rPr lang="en-US" altLang="zh-TW" sz="900">
                <a:latin typeface="Arial" charset="0"/>
              </a:rPr>
              <a:t>Page </a:t>
            </a:r>
            <a:fld id="{BA281796-33F3-4224-B7A0-DA12D783180E}" type="slidenum">
              <a:rPr lang="en-US" altLang="zh-TW" sz="900" smtClean="0">
                <a:latin typeface="Arial" charset="0"/>
              </a:rPr>
              <a:pPr/>
              <a:t>‹#›</a:t>
            </a:fld>
            <a:endParaRPr lang="en-US" altLang="zh-TW" sz="900">
              <a:latin typeface="Arial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 </a:t>
            </a:r>
            <a:r>
              <a:rPr lang="en-US" altLang="zh-TW" sz="900">
                <a:latin typeface="Arial" charset="0"/>
              </a:rPr>
              <a:t>Page </a:t>
            </a:r>
            <a:fld id="{C39A1C7B-6207-44F2-B6CE-1E10597314AC}" type="slidenum">
              <a:rPr lang="en-US" altLang="zh-TW" sz="900" smtClean="0">
                <a:latin typeface="Arial" charset="0"/>
              </a:rPr>
              <a:pPr/>
              <a:t>‹#›</a:t>
            </a:fld>
            <a:endParaRPr lang="en-US" altLang="zh-TW" sz="900">
              <a:latin typeface="Arial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 </a:t>
            </a:r>
            <a:r>
              <a:rPr lang="en-US" altLang="zh-TW" sz="900">
                <a:latin typeface="Arial" charset="0"/>
              </a:rPr>
              <a:t>Page </a:t>
            </a:r>
            <a:fld id="{258DB021-E33A-4748-B893-226DC464E140}" type="slidenum">
              <a:rPr lang="en-US" altLang="zh-TW" sz="900" smtClean="0">
                <a:latin typeface="Arial" charset="0"/>
              </a:rPr>
              <a:pPr/>
              <a:t>‹#›</a:t>
            </a:fld>
            <a:endParaRPr lang="en-US" altLang="zh-TW" sz="900">
              <a:latin typeface="Arial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4667" y="142852"/>
            <a:ext cx="822929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10" y="1285860"/>
            <a:ext cx="7715304" cy="64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2143116"/>
            <a:ext cx="8229600" cy="3983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 Page ‹#›</a:t>
            </a:r>
            <a:endParaRPr lang="en-US" altLang="zh-TW" sz="900">
              <a:latin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CBA2-E95B-4516-A53A-D0C393DA6C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6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6387" y="2564904"/>
            <a:ext cx="8531225" cy="135732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z="3600" b="1" dirty="0">
                <a:latin typeface="华文楷体" pitchFamily="2" charset="-122"/>
                <a:ea typeface="华文楷体" pitchFamily="2" charset="-122"/>
              </a:rPr>
              <a:t>中颖电机变频矢量控制芯片</a:t>
            </a:r>
            <a:br>
              <a:rPr lang="en-US" altLang="zh-CN" sz="3600" b="1" dirty="0">
                <a:latin typeface="华文楷体" pitchFamily="2" charset="-122"/>
                <a:ea typeface="华文楷体" pitchFamily="2" charset="-122"/>
              </a:rPr>
            </a:br>
            <a:r>
              <a:rPr lang="zh-CN" altLang="en-US" sz="3600" b="1" dirty="0">
                <a:latin typeface="华文楷体" pitchFamily="2" charset="-122"/>
                <a:ea typeface="华文楷体" pitchFamily="2" charset="-122"/>
              </a:rPr>
              <a:t>及应用方案</a:t>
            </a:r>
            <a:endParaRPr lang="en-US" altLang="zh-TW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046852" name="Rectangle 4"/>
          <p:cNvSpPr>
            <a:spLocks noChangeArrowheads="1"/>
          </p:cNvSpPr>
          <p:nvPr/>
        </p:nvSpPr>
        <p:spPr bwMode="auto">
          <a:xfrm>
            <a:off x="5940152" y="5013176"/>
            <a:ext cx="274947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中颖电子股份有限公司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algn="l"/>
            <a:r>
              <a:rPr lang="en-US" altLang="zh-CN" sz="2000" dirty="0"/>
              <a:t>   www.sinowealth.com</a:t>
            </a:r>
            <a:endParaRPr lang="en-US" altLang="zh-TW" sz="2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125A107-2D5C-43AF-8858-AF1DA4F8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2"/>
          <p:cNvSpPr>
            <a:spLocks noGrp="1"/>
          </p:cNvSpPr>
          <p:nvPr>
            <p:ph idx="1"/>
          </p:nvPr>
        </p:nvSpPr>
        <p:spPr>
          <a:xfrm>
            <a:off x="571472" y="1715058"/>
            <a:ext cx="8358246" cy="3010086"/>
          </a:xfrm>
        </p:spPr>
        <p:txBody>
          <a:bodyPr>
            <a:noAutofit/>
          </a:bodyPr>
          <a:lstStyle/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双核芯片：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DSP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负责算法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原厂负责维护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MCU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负责功能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客户修改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单电阻采样，简化电路省成本</a:t>
            </a:r>
          </a:p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压缩机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+PFC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运算时间小于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90us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全维状态观测器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+PLL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锁相环，无速度传感器矢量控制，转速范围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7-120Hz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平均电流型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PFC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功率因数控制算法，额定功率下功率因数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&gt;0.99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低频补偿算法，低速震动小，转速可以到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7Hz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最优电流控制，确保效率高</a:t>
            </a:r>
          </a:p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弱磁控制，高速运行稳定</a:t>
            </a:r>
            <a:endParaRPr lang="en-US" altLang="zh-CN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可由原厂提供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Total  Solution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174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3930847"/>
            <a:ext cx="4515984" cy="242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92867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空调单压缩机变频控制方案</a:t>
            </a:r>
          </a:p>
        </p:txBody>
      </p:sp>
      <p:sp>
        <p:nvSpPr>
          <p:cNvPr id="6" name="Rectangle 145"/>
          <p:cNvSpPr>
            <a:spLocks noChangeArrowheads="1"/>
          </p:cNvSpPr>
          <p:nvPr/>
        </p:nvSpPr>
        <p:spPr bwMode="auto">
          <a:xfrm>
            <a:off x="1763688" y="231031"/>
            <a:ext cx="17748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SH99F103A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8E1F442-F361-4E45-A38A-20D03E5F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5641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357290" y="928670"/>
          <a:ext cx="6786610" cy="5659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852" name="Visio" r:id="rId3" imgW="7095042" imgH="5915970" progId="Visio.Drawing.11">
                  <p:embed/>
                </p:oleObj>
              </mc:Choice>
              <mc:Fallback>
                <p:oleObj name="Visio" r:id="rId3" imgW="7095042" imgH="591597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928670"/>
                        <a:ext cx="6786610" cy="56598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45"/>
          <p:cNvSpPr>
            <a:spLocks noChangeArrowheads="1"/>
          </p:cNvSpPr>
          <p:nvPr/>
        </p:nvSpPr>
        <p:spPr bwMode="auto">
          <a:xfrm>
            <a:off x="1763688" y="231031"/>
            <a:ext cx="295465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变频空调系统示意图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9F785DE-2D55-4166-9729-68C60F60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755650" y="20605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90600" lvl="1" indent="-533400" eaLnBrk="1" hangingPunct="1">
              <a:spcBef>
                <a:spcPct val="20000"/>
              </a:spcBef>
              <a:buFont typeface="Wingdings" pitchFamily="2" charset="2"/>
              <a:buChar char="ü"/>
            </a:pPr>
            <a:endParaRPr lang="zh-CN" altLang="en-US" sz="2800" b="1">
              <a:ea typeface="宋体" pitchFamily="2" charset="-122"/>
            </a:endParaRPr>
          </a:p>
        </p:txBody>
      </p:sp>
      <p:pic>
        <p:nvPicPr>
          <p:cNvPr id="6" name="对象 3"/>
          <p:cNvPicPr>
            <a:picLocks noChangeArrowheads="1"/>
          </p:cNvPicPr>
          <p:nvPr/>
        </p:nvPicPr>
        <p:blipFill>
          <a:blip r:embed="rId2"/>
          <a:srcRect l="-443" t="-11569" r="-221" b="-20755"/>
          <a:stretch>
            <a:fillRect/>
          </a:stretch>
        </p:blipFill>
        <p:spPr bwMode="auto">
          <a:xfrm>
            <a:off x="500034" y="1142984"/>
            <a:ext cx="82153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5"/>
          <p:cNvSpPr>
            <a:spLocks noChangeArrowheads="1"/>
          </p:cNvSpPr>
          <p:nvPr/>
        </p:nvSpPr>
        <p:spPr bwMode="auto">
          <a:xfrm>
            <a:off x="1763688" y="231031"/>
            <a:ext cx="32624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矢量控制算法系统框图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70FC680-265F-4A18-86F8-2D97E94D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079" name="Group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543838"/>
              </p:ext>
            </p:extLst>
          </p:nvPr>
        </p:nvGraphicFramePr>
        <p:xfrm>
          <a:off x="1619672" y="1340768"/>
          <a:ext cx="6192838" cy="4886325"/>
        </p:xfrm>
        <a:graphic>
          <a:graphicData uri="http://schemas.openxmlformats.org/drawingml/2006/table">
            <a:tbl>
              <a:tblPr/>
              <a:tblGrid>
                <a:gridCol w="1366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名称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描述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压缩机类型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PMSM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永磁同步电机，电机参数适应范围广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驱动方式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无传感器矢量控制，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180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度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SVPWM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功率范围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&lt;=3P</a:t>
                      </a: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华文楷体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电压适应性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150-265V  50Hz</a:t>
                      </a: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华文楷体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频率范围</a:t>
                      </a:r>
                      <a:endParaRPr kumimoji="1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华文楷体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8-300Hz</a:t>
                      </a: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华文楷体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载波范围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5-9K</a:t>
                      </a: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华文楷体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电流采样方式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三电阻采样、单电阻采样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PFC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有源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PFC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，载频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14-20K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变化，额定功率时功率因数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&gt;0.99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PMSM</a:t>
                      </a: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外风机</a:t>
                      </a:r>
                      <a:endParaRPr kumimoji="1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华文楷体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无感矢量控制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保护功能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电压、电流、温度、过载、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IPM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、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PFC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华文楷体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其他功能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anose="02010600040101010101" pitchFamily="2" charset="-122"/>
                        </a:rPr>
                        <a:t>低频补偿、弱磁、最优电流、死区补偿、逆风启动、膨胀阀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Rectangle 145"/>
          <p:cNvSpPr>
            <a:spLocks noChangeArrowheads="1"/>
          </p:cNvSpPr>
          <p:nvPr/>
        </p:nvSpPr>
        <p:spPr bwMode="auto">
          <a:xfrm>
            <a:off x="1763688" y="214290"/>
            <a:ext cx="32624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变频空调方案性能指标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C0B3B71-8950-458E-9E59-9C7DB84A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928794" y="3786190"/>
            <a:ext cx="1706582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启动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156325" y="3716338"/>
            <a:ext cx="15128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rgbClr val="0033CC"/>
                </a:solidFill>
              </a:rPr>
              <a:t>10Hz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071670" y="6286520"/>
            <a:ext cx="15128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rgbClr val="0033CC"/>
                </a:solidFill>
              </a:rPr>
              <a:t>60Hz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156325" y="6308725"/>
            <a:ext cx="15128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rgbClr val="0033CC"/>
                </a:solidFill>
              </a:rPr>
              <a:t>90Hz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3636046" cy="22860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2" name="Picture 4" descr="启动时的UV两相波形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3143271" cy="235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3" y="4071942"/>
            <a:ext cx="3636455" cy="22860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071942"/>
            <a:ext cx="3635798" cy="22860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5" name="矩形 14"/>
          <p:cNvSpPr/>
          <p:nvPr/>
        </p:nvSpPr>
        <p:spPr>
          <a:xfrm>
            <a:off x="813178" y="231031"/>
            <a:ext cx="4262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压缩机电流波形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4EF4219-6A93-4FD5-822D-2566CC44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scope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562100"/>
            <a:ext cx="34290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scope_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557338"/>
            <a:ext cx="342900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scope_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076700"/>
            <a:ext cx="34290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scope_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076700"/>
            <a:ext cx="34290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051050" y="3716338"/>
            <a:ext cx="15128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启动波形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156325" y="3716338"/>
            <a:ext cx="15128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0033CC"/>
                </a:solidFill>
              </a:rPr>
              <a:t>200RPM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051050" y="6308725"/>
            <a:ext cx="15128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0033CC"/>
                </a:solidFill>
              </a:rPr>
              <a:t>360RPM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156325" y="6308725"/>
            <a:ext cx="15128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0033CC"/>
                </a:solidFill>
              </a:rPr>
              <a:t>800RPM</a:t>
            </a:r>
          </a:p>
        </p:txBody>
      </p:sp>
      <p:sp>
        <p:nvSpPr>
          <p:cNvPr id="11" name="矩形 10"/>
          <p:cNvSpPr/>
          <p:nvPr/>
        </p:nvSpPr>
        <p:spPr>
          <a:xfrm>
            <a:off x="755576" y="23103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室外风机电流波形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ED5EA90-2587-4075-8237-D8C490A8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 descr="scope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857364"/>
            <a:ext cx="388937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scope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716338"/>
            <a:ext cx="4103688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1548209" y="2348880"/>
            <a:ext cx="18716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瞬间加载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6012160" y="4916016"/>
            <a:ext cx="18716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瞬间卸载</a:t>
            </a:r>
          </a:p>
        </p:txBody>
      </p:sp>
      <p:sp>
        <p:nvSpPr>
          <p:cNvPr id="36871" name="AutoShape 8"/>
          <p:cNvSpPr>
            <a:spLocks noChangeArrowheads="1"/>
          </p:cNvSpPr>
          <p:nvPr/>
        </p:nvSpPr>
        <p:spPr bwMode="auto">
          <a:xfrm>
            <a:off x="3276600" y="2420938"/>
            <a:ext cx="1152525" cy="360362"/>
          </a:xfrm>
          <a:prstGeom prst="rightArrow">
            <a:avLst>
              <a:gd name="adj1" fmla="val 50000"/>
              <a:gd name="adj2" fmla="val 79956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2" name="AutoShape 9"/>
          <p:cNvSpPr>
            <a:spLocks noChangeArrowheads="1"/>
          </p:cNvSpPr>
          <p:nvPr/>
        </p:nvSpPr>
        <p:spPr bwMode="auto">
          <a:xfrm>
            <a:off x="4787900" y="5013325"/>
            <a:ext cx="1368425" cy="360363"/>
          </a:xfrm>
          <a:prstGeom prst="leftArrow">
            <a:avLst>
              <a:gd name="adj1" fmla="val 50000"/>
              <a:gd name="adj2" fmla="val 9493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331640" y="23103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压缩机控制波形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-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负载突变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E237523-13A3-4070-9F90-F5F3B136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90"/>
          <p:cNvGraphicFramePr>
            <a:graphicFrameLocks noChangeAspect="1"/>
          </p:cNvGraphicFramePr>
          <p:nvPr/>
        </p:nvGraphicFramePr>
        <p:xfrm>
          <a:off x="928662" y="1285860"/>
          <a:ext cx="7324070" cy="439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092" name="圖表" r:id="rId3" imgW="6153150" imgH="3695700" progId="Excel.Sheet.8">
                  <p:embed/>
                </p:oleObj>
              </mc:Choice>
              <mc:Fallback>
                <p:oleObj name="圖表" r:id="rId3" imgW="6153150" imgH="3695700" progId="Excel.Sheet.8">
                  <p:embed/>
                  <p:pic>
                    <p:nvPicPr>
                      <p:cNvPr id="0" name="Object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285860"/>
                        <a:ext cx="7324070" cy="4398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763688" y="23103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低频振动数据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C6D5DE1-7085-4E05-94E2-2E0DABAB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285852" y="1571612"/>
          <a:ext cx="6851650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140" name="Visio" r:id="rId3" imgW="6852403" imgH="4150456" progId="Visio.Drawing.11">
                  <p:embed/>
                </p:oleObj>
              </mc:Choice>
              <mc:Fallback>
                <p:oleObj name="Visio" r:id="rId3" imgW="6852403" imgH="415045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1571612"/>
                        <a:ext cx="6851650" cy="414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759249" y="214290"/>
            <a:ext cx="3244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有源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PFC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功率因数校正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C9F98F0-4885-4F2B-9E90-6CFF2E74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14290"/>
            <a:ext cx="3714776" cy="42864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PFC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方案实现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CN" altLang="en-US" b="1">
              <a:solidFill>
                <a:srgbClr val="FF0066"/>
              </a:solidFill>
            </a:endParaRPr>
          </a:p>
          <a:p>
            <a:pPr eaLnBrk="1" hangingPunct="1"/>
            <a:endParaRPr lang="zh-CN" altLang="en-US" b="1"/>
          </a:p>
          <a:p>
            <a:pPr eaLnBrk="1" hangingPunct="1"/>
            <a:endParaRPr lang="zh-CN" altLang="en-US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468313" y="1916113"/>
          <a:ext cx="8229600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164" name="Visio" r:id="rId3" imgW="6940677" imgH="3536823" progId="Visio.Drawing.11">
                  <p:embed/>
                </p:oleObj>
              </mc:Choice>
              <mc:Fallback>
                <p:oleObj name="Visio" r:id="rId3" imgW="6940677" imgH="353682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916113"/>
                        <a:ext cx="8229600" cy="419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85786" y="1714488"/>
            <a:ext cx="7929618" cy="29511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sq">
            <a:solidFill>
              <a:srgbClr val="8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092950" y="1916113"/>
            <a:ext cx="136683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rgbClr val="FF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1ms</a:t>
            </a:r>
            <a:r>
              <a:rPr lang="zh-CN" altLang="en-US" sz="1600" dirty="0">
                <a:solidFill>
                  <a:srgbClr val="FF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定时基准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85786" y="4868863"/>
            <a:ext cx="7962927" cy="1584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sq">
            <a:solidFill>
              <a:srgbClr val="FF66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55650" y="5949950"/>
            <a:ext cx="18002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rgbClr val="FF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PWM</a:t>
            </a:r>
            <a:r>
              <a:rPr lang="zh-CN" altLang="en-US" sz="1600" dirty="0">
                <a:solidFill>
                  <a:srgbClr val="FF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周期中断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093A3AF-9B55-4A8C-B612-559913F5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249" name="Rectangle 145"/>
          <p:cNvSpPr>
            <a:spLocks noChangeArrowheads="1"/>
          </p:cNvSpPr>
          <p:nvPr/>
        </p:nvSpPr>
        <p:spPr bwMode="auto">
          <a:xfrm>
            <a:off x="1855446" y="231232"/>
            <a:ext cx="337464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中颖电子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MCU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开发平台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61293" name="Rectangle 1261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" name="Rectangle 106"/>
          <p:cNvSpPr>
            <a:spLocks noChangeArrowheads="1"/>
          </p:cNvSpPr>
          <p:nvPr/>
        </p:nvSpPr>
        <p:spPr bwMode="gray">
          <a:xfrm>
            <a:off x="4938713" y="2895593"/>
            <a:ext cx="1835150" cy="431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Rectangle 107"/>
          <p:cNvSpPr>
            <a:spLocks noChangeArrowheads="1"/>
          </p:cNvSpPr>
          <p:nvPr/>
        </p:nvSpPr>
        <p:spPr bwMode="gray">
          <a:xfrm>
            <a:off x="3132138" y="3384543"/>
            <a:ext cx="1806575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Rectangle 108"/>
          <p:cNvSpPr>
            <a:spLocks noChangeArrowheads="1"/>
          </p:cNvSpPr>
          <p:nvPr/>
        </p:nvSpPr>
        <p:spPr bwMode="gray">
          <a:xfrm>
            <a:off x="1303338" y="3878255"/>
            <a:ext cx="1825625" cy="431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0" lang="zh-TW" altLang="en-US" sz="18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AutoShape 109"/>
          <p:cNvSpPr>
            <a:spLocks noChangeArrowheads="1"/>
          </p:cNvSpPr>
          <p:nvPr/>
        </p:nvSpPr>
        <p:spPr bwMode="gray">
          <a:xfrm flipH="1">
            <a:off x="700088" y="3265480"/>
            <a:ext cx="2428875" cy="615950"/>
          </a:xfrm>
          <a:prstGeom prst="parallelogram">
            <a:avLst>
              <a:gd name="adj" fmla="val 98582"/>
            </a:avLst>
          </a:prstGeom>
          <a:gradFill rotWithShape="1">
            <a:gsLst>
              <a:gs pos="0">
                <a:schemeClr val="folHlink">
                  <a:gamma/>
                  <a:tint val="54510"/>
                  <a:invGamma/>
                  <a:alpha val="82001"/>
                </a:schemeClr>
              </a:gs>
              <a:gs pos="100000">
                <a:schemeClr val="folHlink">
                  <a:alpha val="50000"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AutoShape 110"/>
          <p:cNvSpPr>
            <a:spLocks noChangeArrowheads="1"/>
          </p:cNvSpPr>
          <p:nvPr/>
        </p:nvSpPr>
        <p:spPr bwMode="gray">
          <a:xfrm flipH="1">
            <a:off x="2513013" y="2755893"/>
            <a:ext cx="2428875" cy="646112"/>
          </a:xfrm>
          <a:prstGeom prst="parallelogram">
            <a:avLst>
              <a:gd name="adj" fmla="val 963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Freeform 111"/>
          <p:cNvSpPr>
            <a:spLocks/>
          </p:cNvSpPr>
          <p:nvPr/>
        </p:nvSpPr>
        <p:spPr bwMode="gray">
          <a:xfrm>
            <a:off x="2519363" y="2757480"/>
            <a:ext cx="612775" cy="1130300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201" y="370"/>
              </a:cxn>
              <a:cxn ang="0">
                <a:pos x="201" y="210"/>
              </a:cxn>
              <a:cxn ang="0">
                <a:pos x="0" y="0"/>
              </a:cxn>
              <a:cxn ang="0">
                <a:pos x="0" y="167"/>
              </a:cxn>
            </a:cxnLst>
            <a:rect l="0" t="0" r="r" b="b"/>
            <a:pathLst>
              <a:path w="201" h="370">
                <a:moveTo>
                  <a:pt x="0" y="167"/>
                </a:moveTo>
                <a:lnTo>
                  <a:pt x="201" y="370"/>
                </a:lnTo>
                <a:lnTo>
                  <a:pt x="201" y="210"/>
                </a:lnTo>
                <a:lnTo>
                  <a:pt x="0" y="0"/>
                </a:lnTo>
                <a:lnTo>
                  <a:pt x="0" y="16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" name="AutoShape 112"/>
          <p:cNvSpPr>
            <a:spLocks noChangeArrowheads="1"/>
          </p:cNvSpPr>
          <p:nvPr/>
        </p:nvSpPr>
        <p:spPr bwMode="gray">
          <a:xfrm flipH="1">
            <a:off x="4325938" y="2239955"/>
            <a:ext cx="2438400" cy="657225"/>
          </a:xfrm>
          <a:prstGeom prst="parallelogram">
            <a:avLst>
              <a:gd name="adj" fmla="val 9225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372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Freeform 113"/>
          <p:cNvSpPr>
            <a:spLocks/>
          </p:cNvSpPr>
          <p:nvPr/>
        </p:nvSpPr>
        <p:spPr bwMode="gray">
          <a:xfrm>
            <a:off x="4322763" y="2235193"/>
            <a:ext cx="615950" cy="1163637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201" y="370"/>
              </a:cxn>
              <a:cxn ang="0">
                <a:pos x="201" y="210"/>
              </a:cxn>
              <a:cxn ang="0">
                <a:pos x="0" y="0"/>
              </a:cxn>
              <a:cxn ang="0">
                <a:pos x="0" y="167"/>
              </a:cxn>
            </a:cxnLst>
            <a:rect l="0" t="0" r="r" b="b"/>
            <a:pathLst>
              <a:path w="201" h="370">
                <a:moveTo>
                  <a:pt x="0" y="167"/>
                </a:moveTo>
                <a:lnTo>
                  <a:pt x="201" y="370"/>
                </a:lnTo>
                <a:lnTo>
                  <a:pt x="201" y="210"/>
                </a:lnTo>
                <a:lnTo>
                  <a:pt x="0" y="0"/>
                </a:lnTo>
                <a:lnTo>
                  <a:pt x="0" y="1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6" name="Picture 114" descr="light_shadow"/>
          <p:cNvPicPr>
            <a:picLocks noChangeAspect="1" noChangeArrowheads="1"/>
          </p:cNvPicPr>
          <p:nvPr/>
        </p:nvPicPr>
        <p:blipFill>
          <a:blip r:embed="rId3" cstate="print">
            <a:lum bright="-76000" contrast="-4000"/>
            <a:grayscl/>
          </a:blip>
          <a:srcRect/>
          <a:stretch>
            <a:fillRect/>
          </a:stretch>
        </p:blipFill>
        <p:spPr bwMode="gray">
          <a:xfrm>
            <a:off x="1319213" y="3419468"/>
            <a:ext cx="1008062" cy="280987"/>
          </a:xfrm>
          <a:prstGeom prst="rect">
            <a:avLst/>
          </a:prstGeom>
          <a:noFill/>
        </p:spPr>
      </p:pic>
      <p:pic>
        <p:nvPicPr>
          <p:cNvPr id="17" name="Picture 115" descr="circuler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231900" y="2459030"/>
            <a:ext cx="1152525" cy="1139825"/>
          </a:xfrm>
          <a:prstGeom prst="rect">
            <a:avLst/>
          </a:prstGeom>
          <a:noFill/>
        </p:spPr>
      </p:pic>
      <p:sp>
        <p:nvSpPr>
          <p:cNvPr id="18" name="Oval 116"/>
          <p:cNvSpPr>
            <a:spLocks noChangeArrowheads="1"/>
          </p:cNvSpPr>
          <p:nvPr/>
        </p:nvSpPr>
        <p:spPr bwMode="gray">
          <a:xfrm>
            <a:off x="1231900" y="2459030"/>
            <a:ext cx="1144588" cy="1143000"/>
          </a:xfrm>
          <a:prstGeom prst="ellipse">
            <a:avLst/>
          </a:prstGeom>
          <a:gradFill rotWithShape="1">
            <a:gsLst>
              <a:gs pos="0">
                <a:schemeClr val="folHlink">
                  <a:alpha val="45000"/>
                </a:schemeClr>
              </a:gs>
              <a:gs pos="50000">
                <a:schemeClr val="folHlink">
                  <a:gamma/>
                  <a:tint val="54510"/>
                  <a:invGamma/>
                  <a:alpha val="89999"/>
                </a:schemeClr>
              </a:gs>
              <a:gs pos="100000">
                <a:schemeClr val="folHlink">
                  <a:alpha val="45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Freeform 117"/>
          <p:cNvSpPr>
            <a:spLocks/>
          </p:cNvSpPr>
          <p:nvPr/>
        </p:nvSpPr>
        <p:spPr bwMode="gray">
          <a:xfrm>
            <a:off x="1350963" y="2482843"/>
            <a:ext cx="898525" cy="395287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folHlink">
                  <a:alpha val="17999"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" name="Picture 118" descr="light_shadow"/>
          <p:cNvPicPr>
            <a:picLocks noChangeAspect="1" noChangeArrowheads="1"/>
          </p:cNvPicPr>
          <p:nvPr/>
        </p:nvPicPr>
        <p:blipFill>
          <a:blip r:embed="rId3" cstate="print">
            <a:lum bright="-76000" contrast="-4000"/>
            <a:grayscl/>
          </a:blip>
          <a:srcRect/>
          <a:stretch>
            <a:fillRect/>
          </a:stretch>
        </p:blipFill>
        <p:spPr bwMode="gray">
          <a:xfrm>
            <a:off x="3162300" y="2916230"/>
            <a:ext cx="1008063" cy="280988"/>
          </a:xfrm>
          <a:prstGeom prst="rect">
            <a:avLst/>
          </a:prstGeom>
          <a:noFill/>
        </p:spPr>
      </p:pic>
      <p:pic>
        <p:nvPicPr>
          <p:cNvPr id="21" name="Picture 119" descr="circuler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074988" y="1955793"/>
            <a:ext cx="1152525" cy="1139825"/>
          </a:xfrm>
          <a:prstGeom prst="rect">
            <a:avLst/>
          </a:prstGeom>
          <a:noFill/>
        </p:spPr>
      </p:pic>
      <p:sp>
        <p:nvSpPr>
          <p:cNvPr id="22" name="Oval 120"/>
          <p:cNvSpPr>
            <a:spLocks noChangeArrowheads="1"/>
          </p:cNvSpPr>
          <p:nvPr/>
        </p:nvSpPr>
        <p:spPr bwMode="gray">
          <a:xfrm>
            <a:off x="3074988" y="1955793"/>
            <a:ext cx="1144587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26275"/>
                  <a:invGamma/>
                  <a:alpha val="89999"/>
                </a:schemeClr>
              </a:gs>
              <a:gs pos="50000">
                <a:schemeClr val="accent1">
                  <a:alpha val="45000"/>
                </a:schemeClr>
              </a:gs>
              <a:gs pos="100000">
                <a:schemeClr val="accent1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Freeform 121"/>
          <p:cNvSpPr>
            <a:spLocks/>
          </p:cNvSpPr>
          <p:nvPr/>
        </p:nvSpPr>
        <p:spPr bwMode="gray">
          <a:xfrm>
            <a:off x="3194050" y="1979605"/>
            <a:ext cx="898525" cy="395288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>
                  <a:alpha val="17999"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4" name="Picture 122" descr="light_shadow"/>
          <p:cNvPicPr>
            <a:picLocks noChangeAspect="1" noChangeArrowheads="1"/>
          </p:cNvPicPr>
          <p:nvPr/>
        </p:nvPicPr>
        <p:blipFill>
          <a:blip r:embed="rId3" cstate="print">
            <a:lum bright="-76000" contrast="-4000"/>
            <a:grayscl/>
          </a:blip>
          <a:srcRect/>
          <a:stretch>
            <a:fillRect/>
          </a:stretch>
        </p:blipFill>
        <p:spPr bwMode="gray">
          <a:xfrm>
            <a:off x="5083175" y="2428868"/>
            <a:ext cx="1008063" cy="280987"/>
          </a:xfrm>
          <a:prstGeom prst="rect">
            <a:avLst/>
          </a:prstGeom>
          <a:noFill/>
        </p:spPr>
      </p:pic>
      <p:pic>
        <p:nvPicPr>
          <p:cNvPr id="25" name="Picture 123" descr="circuler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995863" y="1468430"/>
            <a:ext cx="1152525" cy="1139825"/>
          </a:xfrm>
          <a:prstGeom prst="rect">
            <a:avLst/>
          </a:prstGeom>
          <a:noFill/>
        </p:spPr>
      </p:pic>
      <p:sp>
        <p:nvSpPr>
          <p:cNvPr id="26" name="Oval 124"/>
          <p:cNvSpPr>
            <a:spLocks noChangeArrowheads="1"/>
          </p:cNvSpPr>
          <p:nvPr/>
        </p:nvSpPr>
        <p:spPr bwMode="gray">
          <a:xfrm>
            <a:off x="4995863" y="1468430"/>
            <a:ext cx="1144587" cy="11430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26275"/>
                  <a:invGamma/>
                  <a:alpha val="89999"/>
                </a:schemeClr>
              </a:gs>
              <a:gs pos="50000">
                <a:schemeClr val="folHlink">
                  <a:alpha val="45000"/>
                </a:schemeClr>
              </a:gs>
              <a:gs pos="100000">
                <a:schemeClr val="folHlink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Freeform 125"/>
          <p:cNvSpPr>
            <a:spLocks/>
          </p:cNvSpPr>
          <p:nvPr/>
        </p:nvSpPr>
        <p:spPr bwMode="gray">
          <a:xfrm>
            <a:off x="5114925" y="1492243"/>
            <a:ext cx="898525" cy="395287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folHlink">
                  <a:alpha val="17999"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Text Box 126"/>
          <p:cNvSpPr txBox="1">
            <a:spLocks noChangeArrowheads="1"/>
          </p:cNvSpPr>
          <p:nvPr/>
        </p:nvSpPr>
        <p:spPr bwMode="auto">
          <a:xfrm>
            <a:off x="1381125" y="2892418"/>
            <a:ext cx="9556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zh-CN" sz="1400" b="1" dirty="0">
                <a:solidFill>
                  <a:srgbClr val="D13F11"/>
                </a:solidFill>
                <a:latin typeface="Arial" pitchFamily="34" charset="0"/>
                <a:ea typeface="宋体" pitchFamily="2" charset="-122"/>
              </a:rPr>
              <a:t>   4 BIT</a:t>
            </a:r>
            <a:endParaRPr kumimoji="0" lang="en-US" altLang="zh-CN" sz="1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9" name="Text Box 127"/>
          <p:cNvSpPr txBox="1">
            <a:spLocks noChangeArrowheads="1"/>
          </p:cNvSpPr>
          <p:nvPr/>
        </p:nvSpPr>
        <p:spPr bwMode="auto">
          <a:xfrm>
            <a:off x="3219450" y="2387593"/>
            <a:ext cx="9556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zh-CN" sz="1400" b="1" dirty="0">
                <a:solidFill>
                  <a:srgbClr val="D13F11"/>
                </a:solidFill>
                <a:latin typeface="Arial" pitchFamily="34" charset="0"/>
                <a:ea typeface="宋体" pitchFamily="2" charset="-122"/>
              </a:rPr>
              <a:t>   8 BIT</a:t>
            </a:r>
            <a:endParaRPr kumimoji="0" lang="en-US" altLang="zh-CN" sz="1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" name="Text Box 128"/>
          <p:cNvSpPr txBox="1">
            <a:spLocks noChangeArrowheads="1"/>
          </p:cNvSpPr>
          <p:nvPr/>
        </p:nvSpPr>
        <p:spPr bwMode="auto">
          <a:xfrm>
            <a:off x="5145088" y="1890705"/>
            <a:ext cx="9556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zh-CN" sz="1400" b="1" dirty="0">
                <a:solidFill>
                  <a:srgbClr val="D13F11"/>
                </a:solidFill>
                <a:latin typeface="Arial" pitchFamily="34" charset="0"/>
                <a:ea typeface="宋体" pitchFamily="2" charset="-122"/>
              </a:rPr>
              <a:t> 16 BIT</a:t>
            </a:r>
            <a:endParaRPr kumimoji="0" lang="en-US" altLang="zh-CN" sz="1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1" name="Text Box 129"/>
          <p:cNvSpPr txBox="1">
            <a:spLocks noChangeArrowheads="1"/>
          </p:cNvSpPr>
          <p:nvPr/>
        </p:nvSpPr>
        <p:spPr bwMode="black">
          <a:xfrm>
            <a:off x="1374775" y="4257669"/>
            <a:ext cx="16906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l" eaLnBrk="1" hangingPunct="1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r>
              <a:rPr kumimoji="0" lang="zh-CN" altLang="en-US" sz="1200" b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瞄准小家电</a:t>
            </a:r>
          </a:p>
          <a:p>
            <a:pPr marL="120650" indent="-120650" algn="l" eaLnBrk="1" hangingPunct="1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endParaRPr kumimoji="0" lang="en-US" altLang="zh-CN" sz="800" b="1" dirty="0">
              <a:solidFill>
                <a:schemeClr val="tx2"/>
              </a:solidFill>
              <a:latin typeface="Arial" pitchFamily="34" charset="0"/>
              <a:ea typeface="宋体" pitchFamily="2" charset="-122"/>
            </a:endParaRPr>
          </a:p>
          <a:p>
            <a:pPr marL="120650" indent="-120650" algn="l" eaLnBrk="1" hangingPunct="1">
              <a:lnSpc>
                <a:spcPct val="60000"/>
              </a:lnSpc>
              <a:spcBef>
                <a:spcPct val="50000"/>
              </a:spcBef>
              <a:buClr>
                <a:srgbClr val="1C1C1C"/>
              </a:buClr>
            </a:pP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- 2002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开始规划</a:t>
            </a:r>
          </a:p>
          <a:p>
            <a:pPr marL="120650" indent="-120650" algn="l" eaLnBrk="1" hangingPunct="1">
              <a:lnSpc>
                <a:spcPct val="60000"/>
              </a:lnSpc>
              <a:spcBef>
                <a:spcPct val="50000"/>
              </a:spcBef>
              <a:buClr>
                <a:srgbClr val="1C1C1C"/>
              </a:buClr>
            </a:pP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- 2005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开始上量</a:t>
            </a:r>
          </a:p>
          <a:p>
            <a:pPr marL="120650" indent="-120650" algn="l" eaLnBrk="1" hangingPunct="1"/>
            <a:r>
              <a:rPr kumimoji="0" lang="en-US" altLang="zh-CN" sz="1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小家电客户从机械控         </a:t>
            </a:r>
          </a:p>
          <a:p>
            <a:pPr marL="120650" indent="-120650" algn="l" eaLnBrk="1" hangingPunct="1"/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制升级到电控</a:t>
            </a:r>
          </a:p>
          <a:p>
            <a:pPr marL="120650" indent="-120650" algn="l" eaLnBrk="1" hangingPunct="1">
              <a:lnSpc>
                <a:spcPct val="60000"/>
              </a:lnSpc>
              <a:spcBef>
                <a:spcPct val="50000"/>
              </a:spcBef>
              <a:buClr>
                <a:srgbClr val="1C1C1C"/>
              </a:buClr>
            </a:pPr>
            <a:endParaRPr kumimoji="0" lang="en-US" altLang="zh-CN" sz="1000" dirty="0">
              <a:solidFill>
                <a:srgbClr val="333333"/>
              </a:solidFill>
              <a:latin typeface="Arial" pitchFamily="34" charset="0"/>
              <a:ea typeface="宋体" pitchFamily="2" charset="-122"/>
            </a:endParaRPr>
          </a:p>
          <a:p>
            <a:pPr marL="120650" indent="-120650" algn="l" eaLnBrk="1" hangingPunct="1">
              <a:lnSpc>
                <a:spcPct val="60000"/>
              </a:lnSpc>
              <a:spcBef>
                <a:spcPct val="50000"/>
              </a:spcBef>
              <a:buClr>
                <a:srgbClr val="1C1C1C"/>
              </a:buClr>
            </a:pPr>
            <a:endParaRPr kumimoji="0" lang="zh-CN" altLang="en-US" sz="1000" dirty="0">
              <a:solidFill>
                <a:srgbClr val="333333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2" name="Text Box 130"/>
          <p:cNvSpPr txBox="1">
            <a:spLocks noChangeArrowheads="1"/>
          </p:cNvSpPr>
          <p:nvPr/>
        </p:nvSpPr>
        <p:spPr bwMode="black">
          <a:xfrm>
            <a:off x="3197225" y="3603618"/>
            <a:ext cx="174148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l" eaLnBrk="1" hangingPunct="1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r>
              <a:rPr kumimoji="0" lang="zh-CN" altLang="en-US" sz="1200" b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瞄准大家电</a:t>
            </a:r>
          </a:p>
          <a:p>
            <a:pPr marL="120650" indent="-120650" algn="l" eaLnBrk="1" hangingPunct="1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endParaRPr kumimoji="0" lang="en-US" altLang="zh-CN" sz="800" b="1" dirty="0">
              <a:solidFill>
                <a:srgbClr val="333333"/>
              </a:solidFill>
              <a:latin typeface="Arial" pitchFamily="34" charset="0"/>
              <a:ea typeface="宋体" pitchFamily="2" charset="-122"/>
            </a:endParaRPr>
          </a:p>
          <a:p>
            <a:pPr marL="120650" indent="-120650" algn="l" eaLnBrk="1" hangingPunct="1"/>
            <a:r>
              <a:rPr kumimoji="0" lang="en-US" altLang="zh-CN" sz="1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- 2006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开始规划</a:t>
            </a:r>
          </a:p>
          <a:p>
            <a:pPr marL="120650" indent="-120650" algn="l" eaLnBrk="1" hangingPunct="1"/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- 2012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小家电先上量</a:t>
            </a:r>
          </a:p>
          <a:p>
            <a:pPr marL="120650" indent="-120650" algn="l" eaLnBrk="1" hangingPunct="1"/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然后大家电上量</a:t>
            </a:r>
          </a:p>
          <a:p>
            <a:pPr marL="120650" indent="-120650" algn="l" eaLnBrk="1" hangingPunct="1"/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- 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小家电客户需求升级，</a:t>
            </a:r>
          </a:p>
          <a:p>
            <a:pPr marL="120650" indent="-120650" algn="l" eaLnBrk="1" hangingPunct="1"/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需要更新程序、开发简</a:t>
            </a:r>
          </a:p>
          <a:p>
            <a:pPr marL="120650" indent="-120650" algn="l" eaLnBrk="1" hangingPunct="1"/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单、</a:t>
            </a: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EEPROM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、复杂     </a:t>
            </a:r>
          </a:p>
          <a:p>
            <a:pPr marL="120650" indent="-120650" algn="l" eaLnBrk="1" hangingPunct="1"/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	     控制</a:t>
            </a: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</a:t>
            </a:r>
            <a:endParaRPr kumimoji="0" lang="zh-CN" altLang="en-US" sz="1000" dirty="0">
              <a:solidFill>
                <a:srgbClr val="33333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Text Box 131"/>
          <p:cNvSpPr txBox="1">
            <a:spLocks noChangeArrowheads="1"/>
          </p:cNvSpPr>
          <p:nvPr/>
        </p:nvSpPr>
        <p:spPr bwMode="black">
          <a:xfrm>
            <a:off x="5037060" y="3168643"/>
            <a:ext cx="176212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l" eaLnBrk="1" hangingPunct="1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r>
              <a:rPr kumimoji="0" lang="zh-CN" altLang="en-US" sz="1200" b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瞄准变频家电</a:t>
            </a:r>
            <a:endParaRPr kumimoji="0" lang="en-US" altLang="zh-CN" sz="1200" b="1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120650" indent="-120650" algn="l" eaLnBrk="1" hangingPunct="1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r>
              <a:rPr kumimoji="0" lang="zh-CN" altLang="en-US" sz="1200" b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工业控制</a:t>
            </a:r>
            <a:endParaRPr kumimoji="0" lang="en-US" altLang="zh-CN" sz="1200" b="1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120650" indent="-120650" algn="l" eaLnBrk="1" hangingPunct="1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endParaRPr kumimoji="0" lang="en-US" altLang="zh-CN" sz="800" b="1" dirty="0">
              <a:solidFill>
                <a:srgbClr val="333333"/>
              </a:solidFill>
              <a:latin typeface="Arial" pitchFamily="34" charset="0"/>
              <a:ea typeface="宋体" pitchFamily="2" charset="-122"/>
            </a:endParaRPr>
          </a:p>
          <a:p>
            <a:pPr marL="120650" indent="-120650" algn="l" eaLnBrk="1" hangingPunct="1">
              <a:lnSpc>
                <a:spcPct val="60000"/>
              </a:lnSpc>
              <a:spcBef>
                <a:spcPct val="50000"/>
              </a:spcBef>
              <a:buClr>
                <a:srgbClr val="1C1C1C"/>
              </a:buClr>
            </a:pP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- 2010 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开始规划</a:t>
            </a:r>
          </a:p>
          <a:p>
            <a:pPr marL="120650" indent="-120650" algn="l" eaLnBrk="1" hangingPunct="1">
              <a:lnSpc>
                <a:spcPct val="60000"/>
              </a:lnSpc>
              <a:spcBef>
                <a:spcPct val="50000"/>
              </a:spcBef>
              <a:buClr>
                <a:srgbClr val="1C1C1C"/>
              </a:buClr>
            </a:pP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- 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目标变频家电、变频器</a:t>
            </a:r>
            <a:endParaRPr kumimoji="0" lang="en-US" altLang="zh-CN" sz="1000" b="1" dirty="0">
              <a:solidFill>
                <a:srgbClr val="33333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20650" indent="-120650" algn="l">
              <a:buClr>
                <a:srgbClr val="1C1C1C"/>
              </a:buClr>
            </a:pP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- 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封闭系统，</a:t>
            </a: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DSP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负责算     </a:t>
            </a:r>
            <a:endParaRPr kumimoji="0" lang="en-US" altLang="zh-CN" sz="1000" dirty="0">
              <a:solidFill>
                <a:srgbClr val="33333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20650" indent="-120650" algn="l">
              <a:buClr>
                <a:srgbClr val="1C1C1C"/>
              </a:buClr>
            </a:pP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法，</a:t>
            </a: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MCU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负责界面</a:t>
            </a:r>
          </a:p>
          <a:p>
            <a:pPr marL="120650" indent="-120650" algn="l">
              <a:buClr>
                <a:srgbClr val="1C1C1C"/>
              </a:buClr>
            </a:pP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	  - 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产业升级，从定频到变</a:t>
            </a:r>
            <a:endParaRPr kumimoji="0" lang="en-US" altLang="zh-CN" sz="1000" dirty="0">
              <a:solidFill>
                <a:srgbClr val="33333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20650" indent="-120650" algn="l">
              <a:buClr>
                <a:srgbClr val="1C1C1C"/>
              </a:buClr>
            </a:pP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频，客户需 要适应期， </a:t>
            </a:r>
            <a:endParaRPr kumimoji="0" lang="en-US" altLang="zh-CN" sz="1000" dirty="0">
              <a:solidFill>
                <a:srgbClr val="33333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20650" indent="-120650" algn="l">
              <a:buClr>
                <a:srgbClr val="1C1C1C"/>
              </a:buClr>
            </a:pP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先把不熟悉 的打包，方</a:t>
            </a:r>
            <a:endParaRPr kumimoji="0" lang="en-US" altLang="zh-CN" sz="1000" dirty="0">
              <a:solidFill>
                <a:srgbClr val="33333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20650" indent="-120650" algn="l">
              <a:buClr>
                <a:srgbClr val="1C1C1C"/>
              </a:buClr>
            </a:pP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便推广</a:t>
            </a:r>
          </a:p>
          <a:p>
            <a:pPr marL="120650" indent="-120650" algn="l">
              <a:buClr>
                <a:srgbClr val="1C1C1C"/>
              </a:buClr>
            </a:pPr>
            <a:endParaRPr kumimoji="0" lang="zh-CN" altLang="en-US" sz="1000" dirty="0">
              <a:solidFill>
                <a:srgbClr val="333333"/>
              </a:solidFill>
              <a:latin typeface="Arial" pitchFamily="34" charset="0"/>
              <a:ea typeface="宋体" pitchFamily="2" charset="-122"/>
            </a:endParaRPr>
          </a:p>
          <a:p>
            <a:pPr marL="120650" indent="-120650" algn="l">
              <a:buClr>
                <a:srgbClr val="1C1C1C"/>
              </a:buClr>
            </a:pPr>
            <a:r>
              <a:rPr kumimoji="0" lang="en-US" altLang="zh-CN" sz="1000" dirty="0">
                <a:solidFill>
                  <a:srgbClr val="333333"/>
                </a:solidFill>
                <a:latin typeface="Arial" pitchFamily="34" charset="0"/>
                <a:ea typeface="宋体" pitchFamily="2" charset="-122"/>
              </a:rPr>
              <a:t>      </a:t>
            </a:r>
            <a:endParaRPr kumimoji="0" lang="zh-CN" altLang="en-US" sz="1000" dirty="0">
              <a:solidFill>
                <a:srgbClr val="333333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34" name="Group 132"/>
          <p:cNvGrpSpPr>
            <a:grpSpLocks/>
          </p:cNvGrpSpPr>
          <p:nvPr/>
        </p:nvGrpSpPr>
        <p:grpSpPr bwMode="auto">
          <a:xfrm rot="-1297425" flipH="1" flipV="1">
            <a:off x="1298575" y="3297230"/>
            <a:ext cx="1062038" cy="254000"/>
            <a:chOff x="2532" y="1051"/>
            <a:chExt cx="893" cy="246"/>
          </a:xfrm>
        </p:grpSpPr>
        <p:grpSp>
          <p:nvGrpSpPr>
            <p:cNvPr id="35" name="Group 133"/>
            <p:cNvGrpSpPr>
              <a:grpSpLocks/>
            </p:cNvGrpSpPr>
            <p:nvPr/>
          </p:nvGrpSpPr>
          <p:grpSpPr bwMode="auto">
            <a:xfrm>
              <a:off x="2528" y="1060"/>
              <a:ext cx="742" cy="186"/>
              <a:chOff x="1565" y="2568"/>
              <a:chExt cx="1118" cy="279"/>
            </a:xfrm>
          </p:grpSpPr>
          <p:sp>
            <p:nvSpPr>
              <p:cNvPr id="41" name="AutoShape 13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chemeClr val="bg1">
                  <a:alpha val="3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2" name="AutoShape 13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chemeClr val="bg1">
                  <a:alpha val="3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" name="AutoShape 13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chemeClr val="bg1">
                  <a:alpha val="3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" name="AutoShape 13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chemeClr val="bg1">
                  <a:alpha val="3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6" name="Group 138"/>
            <p:cNvGrpSpPr>
              <a:grpSpLocks/>
            </p:cNvGrpSpPr>
            <p:nvPr/>
          </p:nvGrpSpPr>
          <p:grpSpPr bwMode="auto">
            <a:xfrm rot="1353540">
              <a:off x="2680" y="1110"/>
              <a:ext cx="742" cy="186"/>
              <a:chOff x="1565" y="2568"/>
              <a:chExt cx="1118" cy="279"/>
            </a:xfrm>
          </p:grpSpPr>
          <p:sp>
            <p:nvSpPr>
              <p:cNvPr id="37" name="AutoShape 1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chemeClr val="bg1">
                  <a:alpha val="3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AutoShape 1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chemeClr val="bg1">
                  <a:alpha val="3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" name="AutoShape 1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chemeClr val="bg1">
                  <a:alpha val="3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AutoShape 1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chemeClr val="bg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Group 143"/>
          <p:cNvGrpSpPr>
            <a:grpSpLocks/>
          </p:cNvGrpSpPr>
          <p:nvPr/>
        </p:nvGrpSpPr>
        <p:grpSpPr bwMode="auto">
          <a:xfrm rot="-1297425" flipH="1" flipV="1">
            <a:off x="3189288" y="2822568"/>
            <a:ext cx="1062037" cy="254000"/>
            <a:chOff x="2532" y="1051"/>
            <a:chExt cx="893" cy="246"/>
          </a:xfrm>
        </p:grpSpPr>
        <p:grpSp>
          <p:nvGrpSpPr>
            <p:cNvPr id="46" name="Group 144"/>
            <p:cNvGrpSpPr>
              <a:grpSpLocks/>
            </p:cNvGrpSpPr>
            <p:nvPr/>
          </p:nvGrpSpPr>
          <p:grpSpPr bwMode="auto">
            <a:xfrm>
              <a:off x="2528" y="1060"/>
              <a:ext cx="742" cy="186"/>
              <a:chOff x="1565" y="2568"/>
              <a:chExt cx="1118" cy="279"/>
            </a:xfrm>
          </p:grpSpPr>
          <p:sp>
            <p:nvSpPr>
              <p:cNvPr id="52" name="AutoShape 14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" name="AutoShape 14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" name="AutoShape 14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" name="AutoShape 14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7" name="Group 149"/>
            <p:cNvGrpSpPr>
              <a:grpSpLocks/>
            </p:cNvGrpSpPr>
            <p:nvPr/>
          </p:nvGrpSpPr>
          <p:grpSpPr bwMode="auto">
            <a:xfrm rot="1353540">
              <a:off x="2680" y="1110"/>
              <a:ext cx="742" cy="186"/>
              <a:chOff x="1565" y="2568"/>
              <a:chExt cx="1118" cy="279"/>
            </a:xfrm>
          </p:grpSpPr>
          <p:sp>
            <p:nvSpPr>
              <p:cNvPr id="48" name="AutoShape 15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" name="AutoShape 15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" name="AutoShape 15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AutoShape 15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6" name="Group 154"/>
          <p:cNvGrpSpPr>
            <a:grpSpLocks/>
          </p:cNvGrpSpPr>
          <p:nvPr/>
        </p:nvGrpSpPr>
        <p:grpSpPr bwMode="auto">
          <a:xfrm rot="-1297425" flipH="1" flipV="1">
            <a:off x="5038725" y="2319330"/>
            <a:ext cx="1062038" cy="254000"/>
            <a:chOff x="2532" y="1051"/>
            <a:chExt cx="893" cy="246"/>
          </a:xfrm>
        </p:grpSpPr>
        <p:grpSp>
          <p:nvGrpSpPr>
            <p:cNvPr id="57" name="Group 155"/>
            <p:cNvGrpSpPr>
              <a:grpSpLocks/>
            </p:cNvGrpSpPr>
            <p:nvPr/>
          </p:nvGrpSpPr>
          <p:grpSpPr bwMode="auto">
            <a:xfrm>
              <a:off x="2528" y="1060"/>
              <a:ext cx="742" cy="186"/>
              <a:chOff x="1565" y="2568"/>
              <a:chExt cx="1118" cy="279"/>
            </a:xfrm>
          </p:grpSpPr>
          <p:sp>
            <p:nvSpPr>
              <p:cNvPr id="64" name="AutoShape 156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" name="AutoShape 157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" name="AutoShape 158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" name="AutoShape 159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8" name="Group 160"/>
            <p:cNvGrpSpPr>
              <a:grpSpLocks/>
            </p:cNvGrpSpPr>
            <p:nvPr/>
          </p:nvGrpSpPr>
          <p:grpSpPr bwMode="auto">
            <a:xfrm rot="1353540">
              <a:off x="2680" y="1110"/>
              <a:ext cx="742" cy="186"/>
              <a:chOff x="1565" y="2568"/>
              <a:chExt cx="1118" cy="279"/>
            </a:xfrm>
          </p:grpSpPr>
          <p:sp>
            <p:nvSpPr>
              <p:cNvPr id="59" name="AutoShape 161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AutoShape 162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AutoShape 163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AutoShape 164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8" name="Rectangle 165"/>
          <p:cNvSpPr>
            <a:spLocks noChangeArrowheads="1"/>
          </p:cNvSpPr>
          <p:nvPr/>
        </p:nvSpPr>
        <p:spPr bwMode="gray">
          <a:xfrm>
            <a:off x="6773863" y="2401880"/>
            <a:ext cx="1835150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" name="AutoShape 166"/>
          <p:cNvSpPr>
            <a:spLocks noChangeArrowheads="1"/>
          </p:cNvSpPr>
          <p:nvPr/>
        </p:nvSpPr>
        <p:spPr bwMode="gray">
          <a:xfrm flipH="1">
            <a:off x="6161088" y="1746243"/>
            <a:ext cx="2438400" cy="657225"/>
          </a:xfrm>
          <a:prstGeom prst="parallelogram">
            <a:avLst>
              <a:gd name="adj" fmla="val 922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" name="Freeform 167"/>
          <p:cNvSpPr>
            <a:spLocks/>
          </p:cNvSpPr>
          <p:nvPr/>
        </p:nvSpPr>
        <p:spPr bwMode="gray">
          <a:xfrm>
            <a:off x="6157913" y="1741480"/>
            <a:ext cx="615950" cy="1163638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201" y="370"/>
              </a:cxn>
              <a:cxn ang="0">
                <a:pos x="201" y="210"/>
              </a:cxn>
              <a:cxn ang="0">
                <a:pos x="0" y="0"/>
              </a:cxn>
              <a:cxn ang="0">
                <a:pos x="0" y="167"/>
              </a:cxn>
            </a:cxnLst>
            <a:rect l="0" t="0" r="r" b="b"/>
            <a:pathLst>
              <a:path w="201" h="370">
                <a:moveTo>
                  <a:pt x="0" y="167"/>
                </a:moveTo>
                <a:lnTo>
                  <a:pt x="201" y="370"/>
                </a:lnTo>
                <a:lnTo>
                  <a:pt x="201" y="210"/>
                </a:lnTo>
                <a:lnTo>
                  <a:pt x="0" y="0"/>
                </a:lnTo>
                <a:lnTo>
                  <a:pt x="0" y="16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71" name="Picture 168" descr="light_shadow"/>
          <p:cNvPicPr>
            <a:picLocks noChangeAspect="1" noChangeArrowheads="1"/>
          </p:cNvPicPr>
          <p:nvPr/>
        </p:nvPicPr>
        <p:blipFill>
          <a:blip r:embed="rId3" cstate="print">
            <a:lum bright="-76000" contrast="-4000"/>
            <a:grayscl/>
          </a:blip>
          <a:srcRect/>
          <a:stretch>
            <a:fillRect/>
          </a:stretch>
        </p:blipFill>
        <p:spPr bwMode="gray">
          <a:xfrm>
            <a:off x="6918325" y="1935155"/>
            <a:ext cx="1008063" cy="280988"/>
          </a:xfrm>
          <a:prstGeom prst="rect">
            <a:avLst/>
          </a:prstGeom>
          <a:noFill/>
        </p:spPr>
      </p:pic>
      <p:pic>
        <p:nvPicPr>
          <p:cNvPr id="72" name="Picture 169" descr="circuler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831013" y="974718"/>
            <a:ext cx="1152525" cy="1139825"/>
          </a:xfrm>
          <a:prstGeom prst="rect">
            <a:avLst/>
          </a:prstGeom>
          <a:noFill/>
        </p:spPr>
      </p:pic>
      <p:sp>
        <p:nvSpPr>
          <p:cNvPr id="73" name="Oval 170"/>
          <p:cNvSpPr>
            <a:spLocks noChangeArrowheads="1"/>
          </p:cNvSpPr>
          <p:nvPr/>
        </p:nvSpPr>
        <p:spPr bwMode="gray">
          <a:xfrm>
            <a:off x="6831013" y="974718"/>
            <a:ext cx="1144587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26275"/>
                  <a:invGamma/>
                  <a:alpha val="89999"/>
                </a:schemeClr>
              </a:gs>
              <a:gs pos="50000">
                <a:schemeClr val="accent1">
                  <a:alpha val="45000"/>
                </a:schemeClr>
              </a:gs>
              <a:gs pos="100000">
                <a:schemeClr val="accent1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" name="Freeform 171"/>
          <p:cNvSpPr>
            <a:spLocks/>
          </p:cNvSpPr>
          <p:nvPr/>
        </p:nvSpPr>
        <p:spPr bwMode="gray">
          <a:xfrm>
            <a:off x="6950075" y="998530"/>
            <a:ext cx="898525" cy="395288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>
                  <a:alpha val="17999"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" name="Text Box 172"/>
          <p:cNvSpPr txBox="1">
            <a:spLocks noChangeArrowheads="1"/>
          </p:cNvSpPr>
          <p:nvPr/>
        </p:nvSpPr>
        <p:spPr bwMode="auto">
          <a:xfrm>
            <a:off x="6980238" y="1396993"/>
            <a:ext cx="9556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600" b="1" dirty="0">
                <a:latin typeface="Arial" pitchFamily="34" charset="0"/>
                <a:ea typeface="宋体" pitchFamily="2" charset="-122"/>
              </a:rPr>
              <a:t>32 BIT</a:t>
            </a:r>
          </a:p>
        </p:txBody>
      </p:sp>
      <p:grpSp>
        <p:nvGrpSpPr>
          <p:cNvPr id="76" name="Group 174"/>
          <p:cNvGrpSpPr>
            <a:grpSpLocks/>
          </p:cNvGrpSpPr>
          <p:nvPr/>
        </p:nvGrpSpPr>
        <p:grpSpPr bwMode="auto">
          <a:xfrm rot="-1297425" flipH="1" flipV="1">
            <a:off x="6873875" y="1825618"/>
            <a:ext cx="1062038" cy="254000"/>
            <a:chOff x="2532" y="1051"/>
            <a:chExt cx="893" cy="246"/>
          </a:xfrm>
        </p:grpSpPr>
        <p:grpSp>
          <p:nvGrpSpPr>
            <p:cNvPr id="77" name="Group 175"/>
            <p:cNvGrpSpPr>
              <a:grpSpLocks/>
            </p:cNvGrpSpPr>
            <p:nvPr/>
          </p:nvGrpSpPr>
          <p:grpSpPr bwMode="auto">
            <a:xfrm>
              <a:off x="2528" y="1060"/>
              <a:ext cx="742" cy="186"/>
              <a:chOff x="1565" y="2568"/>
              <a:chExt cx="1118" cy="279"/>
            </a:xfrm>
          </p:grpSpPr>
          <p:sp>
            <p:nvSpPr>
              <p:cNvPr id="83" name="AutoShape 176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4" name="AutoShape 177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5" name="AutoShape 178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" name="AutoShape 179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8" name="Group 180"/>
            <p:cNvGrpSpPr>
              <a:grpSpLocks/>
            </p:cNvGrpSpPr>
            <p:nvPr/>
          </p:nvGrpSpPr>
          <p:grpSpPr bwMode="auto">
            <a:xfrm rot="1353540">
              <a:off x="2680" y="1110"/>
              <a:ext cx="742" cy="186"/>
              <a:chOff x="1565" y="2568"/>
              <a:chExt cx="1118" cy="279"/>
            </a:xfrm>
          </p:grpSpPr>
          <p:sp>
            <p:nvSpPr>
              <p:cNvPr id="79" name="AutoShape 181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0" name="AutoShape 182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" name="AutoShape 183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" name="AutoShape 184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7" name="Freeform 185"/>
          <p:cNvSpPr>
            <a:spLocks/>
          </p:cNvSpPr>
          <p:nvPr/>
        </p:nvSpPr>
        <p:spPr bwMode="gray">
          <a:xfrm>
            <a:off x="700088" y="3249605"/>
            <a:ext cx="612775" cy="1130300"/>
          </a:xfrm>
          <a:custGeom>
            <a:avLst/>
            <a:gdLst/>
            <a:ahLst/>
            <a:cxnLst>
              <a:cxn ang="0">
                <a:pos x="3" y="292"/>
              </a:cxn>
              <a:cxn ang="0">
                <a:pos x="386" y="712"/>
              </a:cxn>
              <a:cxn ang="0">
                <a:pos x="386" y="404"/>
              </a:cxn>
              <a:cxn ang="0">
                <a:pos x="0" y="0"/>
              </a:cxn>
              <a:cxn ang="0">
                <a:pos x="3" y="292"/>
              </a:cxn>
            </a:cxnLst>
            <a:rect l="0" t="0" r="r" b="b"/>
            <a:pathLst>
              <a:path w="386" h="712">
                <a:moveTo>
                  <a:pt x="3" y="292"/>
                </a:moveTo>
                <a:lnTo>
                  <a:pt x="386" y="712"/>
                </a:lnTo>
                <a:lnTo>
                  <a:pt x="386" y="404"/>
                </a:lnTo>
                <a:lnTo>
                  <a:pt x="0" y="0"/>
                </a:lnTo>
                <a:lnTo>
                  <a:pt x="3" y="29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8" name="Text Box 186"/>
          <p:cNvSpPr txBox="1">
            <a:spLocks noChangeArrowheads="1"/>
          </p:cNvSpPr>
          <p:nvPr/>
        </p:nvSpPr>
        <p:spPr bwMode="black">
          <a:xfrm>
            <a:off x="6877050" y="2665405"/>
            <a:ext cx="176212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l" eaLnBrk="1" hangingPunct="1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r>
              <a:rPr kumimoji="0" lang="zh-CN" altLang="en-US" sz="1200" b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瞄准变频家电</a:t>
            </a:r>
            <a:endParaRPr kumimoji="0" lang="en-US" altLang="zh-CN" sz="1200" b="1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120650" indent="-120650" algn="l" eaLnBrk="1" hangingPunct="1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r>
              <a:rPr kumimoji="0" lang="zh-CN" altLang="en-US" sz="1200" b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智能家电</a:t>
            </a:r>
          </a:p>
          <a:p>
            <a:pPr marL="120650" indent="-120650" algn="l" eaLnBrk="1" hangingPunct="1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endParaRPr kumimoji="0" lang="en-US" altLang="zh-CN" sz="800" b="1" dirty="0">
              <a:solidFill>
                <a:srgbClr val="333333"/>
              </a:solidFill>
              <a:latin typeface="Arial" pitchFamily="34" charset="0"/>
              <a:ea typeface="宋体" pitchFamily="2" charset="-122"/>
            </a:endParaRPr>
          </a:p>
          <a:p>
            <a:pPr marL="120650" indent="-120650" algn="l" eaLnBrk="1" hangingPunct="1">
              <a:lnSpc>
                <a:spcPct val="60000"/>
              </a:lnSpc>
              <a:spcBef>
                <a:spcPct val="50000"/>
              </a:spcBef>
              <a:buClr>
                <a:srgbClr val="1C1C1C"/>
              </a:buClr>
            </a:pPr>
            <a:r>
              <a:rPr kumimoji="0" lang="en-US" altLang="zh-CN" sz="1000" dirty="0">
                <a:solidFill>
                  <a:srgbClr val="333333"/>
                </a:solidFill>
                <a:latin typeface="Arial" pitchFamily="34" charset="0"/>
                <a:ea typeface="宋体" pitchFamily="2" charset="-122"/>
              </a:rPr>
              <a:t>      </a:t>
            </a: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- 2015 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开始规划</a:t>
            </a:r>
          </a:p>
          <a:p>
            <a:pPr marL="120650" indent="-120650" algn="l" eaLnBrk="1" hangingPunct="1">
              <a:lnSpc>
                <a:spcPct val="60000"/>
              </a:lnSpc>
              <a:spcBef>
                <a:spcPct val="50000"/>
              </a:spcBef>
              <a:buClr>
                <a:srgbClr val="1C1C1C"/>
              </a:buClr>
            </a:pP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- 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目标变频家电</a:t>
            </a:r>
            <a:endParaRPr kumimoji="0" lang="zh-CN" altLang="en-US" sz="1000" b="1" dirty="0">
              <a:solidFill>
                <a:srgbClr val="33333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20650" indent="-120650" algn="l">
              <a:buClr>
                <a:srgbClr val="1C1C1C"/>
              </a:buClr>
            </a:pP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- </a:t>
            </a: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家电客户需求升级，节</a:t>
            </a:r>
          </a:p>
          <a:p>
            <a:pPr marL="120650" indent="-120650" algn="l">
              <a:buClr>
                <a:srgbClr val="1C1C1C"/>
              </a:buClr>
            </a:pPr>
            <a:r>
              <a:rPr kumimoji="0" lang="zh-CN" altLang="en-US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	    能、低噪、互联、智能 </a:t>
            </a:r>
          </a:p>
          <a:p>
            <a:pPr marL="120650" indent="-120650" algn="l">
              <a:buClr>
                <a:srgbClr val="1C1C1C"/>
              </a:buClr>
            </a:pPr>
            <a:r>
              <a:rPr kumimoji="0" lang="en-US" altLang="zh-CN" sz="10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…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C9F72C-2EB5-4AE5-93C8-CB01D99175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95" y="4882201"/>
            <a:ext cx="1969355" cy="14271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6698F22-BE62-4C12-AFCE-5E2574378E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09" y="5459613"/>
            <a:ext cx="650491" cy="8497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06BAD7-979D-49E0-B9F2-9701D4CD10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229200"/>
            <a:ext cx="1154679" cy="10818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 descr="42598907811592551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1989138"/>
            <a:ext cx="3198813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84110305447856642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916113"/>
            <a:ext cx="3198813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3995738" y="3933825"/>
            <a:ext cx="10096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电压波形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4140200" y="2276475"/>
            <a:ext cx="6477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功率</a:t>
            </a: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3995738" y="3163888"/>
            <a:ext cx="10096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功率因数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3995738" y="4724400"/>
            <a:ext cx="10096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电流波形</a:t>
            </a:r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 flipH="1">
            <a:off x="1692275" y="2492375"/>
            <a:ext cx="2519363" cy="720725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8" name="Line 12"/>
          <p:cNvSpPr>
            <a:spLocks noChangeShapeType="1"/>
          </p:cNvSpPr>
          <p:nvPr/>
        </p:nvSpPr>
        <p:spPr bwMode="auto">
          <a:xfrm flipH="1" flipV="1">
            <a:off x="3203575" y="3284538"/>
            <a:ext cx="792163" cy="73025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9" name="Line 14"/>
          <p:cNvSpPr>
            <a:spLocks noChangeShapeType="1"/>
          </p:cNvSpPr>
          <p:nvPr/>
        </p:nvSpPr>
        <p:spPr bwMode="auto">
          <a:xfrm flipH="1">
            <a:off x="3203575" y="4149725"/>
            <a:ext cx="792163" cy="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0" name="Line 16"/>
          <p:cNvSpPr>
            <a:spLocks noChangeShapeType="1"/>
          </p:cNvSpPr>
          <p:nvPr/>
        </p:nvSpPr>
        <p:spPr bwMode="auto">
          <a:xfrm flipH="1">
            <a:off x="3203575" y="4941888"/>
            <a:ext cx="865188" cy="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763688" y="214290"/>
            <a:ext cx="2013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PFC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测试数据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0D5014-7B12-4DB8-8D30-15F76BB8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699792" y="980728"/>
            <a:ext cx="4379948" cy="642934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8Bit 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矢量变频控制芯片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817240" y="1925984"/>
            <a:ext cx="4186808" cy="3951288"/>
          </a:xfrm>
        </p:spPr>
        <p:txBody>
          <a:bodyPr>
            <a:normAutofit/>
          </a:bodyPr>
          <a:lstStyle/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最高主频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96MHz</a:t>
            </a:r>
          </a:p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集成硬件协处理器单元（乘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除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移位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三角函数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坐标变换）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集成高速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OP/CMP</a:t>
            </a:r>
          </a:p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集成高速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12-bit ADC(1M SPS )</a:t>
            </a:r>
          </a:p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灵活的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PWM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波形及保护模式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灵活的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ADC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触发方式，支持单电阻采样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支持单线仿真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endParaRPr lang="zh-CN" altLang="en-US" sz="18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5000628" y="2000240"/>
          <a:ext cx="3617437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188" name="Visio" r:id="rId3" imgW="4532079" imgH="4428567" progId="Visio.Drawing.11">
                  <p:embed/>
                </p:oleObj>
              </mc:Choice>
              <mc:Fallback>
                <p:oleObj name="Visio" r:id="rId3" imgW="4532079" imgH="4428567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2000240"/>
                        <a:ext cx="3617437" cy="3528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45"/>
          <p:cNvSpPr>
            <a:spLocks noChangeArrowheads="1"/>
          </p:cNvSpPr>
          <p:nvPr/>
        </p:nvSpPr>
        <p:spPr bwMode="auto">
          <a:xfrm>
            <a:off x="1835696" y="214290"/>
            <a:ext cx="17059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SH79F3215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E5880C-D7C9-47B2-9972-500C62F9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7715304" cy="642934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SH79F3215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变频冰箱方案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997992"/>
            <a:ext cx="4258816" cy="3951288"/>
          </a:xfrm>
        </p:spPr>
        <p:txBody>
          <a:bodyPr>
            <a:normAutofit/>
          </a:bodyPr>
          <a:lstStyle/>
          <a:p>
            <a:pPr lvl="1"/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PLL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锁相环位置估计算法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弱磁及最优电流控制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165V~265V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电压范围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0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度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~43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度环温范围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单电阻采样算法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内置运放实现差分放大及采样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内置比较器完成硬件过流保护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用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8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位机完成矢量变频算法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集成度高，低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BOM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成本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>
              <a:buNone/>
            </a:pPr>
            <a:endParaRPr lang="zh-CN" altLang="en-US" sz="18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42380"/>
            <a:ext cx="4328682" cy="29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5"/>
          <p:cNvSpPr>
            <a:spLocks noChangeArrowheads="1"/>
          </p:cNvSpPr>
          <p:nvPr/>
        </p:nvSpPr>
        <p:spPr bwMode="auto">
          <a:xfrm>
            <a:off x="1857972" y="214290"/>
            <a:ext cx="17059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SH79F3215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8AE17F-7A44-4584-AB53-ECED3B27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1609328" y="1781126"/>
            <a:ext cx="1234480" cy="639762"/>
          </a:xfrm>
        </p:spPr>
        <p:txBody>
          <a:bodyPr/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PCB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板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3"/>
          </p:nvPr>
        </p:nvSpPr>
        <p:spPr>
          <a:xfrm>
            <a:off x="5077073" y="1709118"/>
            <a:ext cx="3167335" cy="639762"/>
          </a:xfrm>
        </p:spPr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电流波形（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3300RPM)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980101"/>
            <a:ext cx="4041775" cy="246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43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744" y="2697955"/>
            <a:ext cx="3295184" cy="303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7715304" cy="642934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SH79F3215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变频冰箱方案</a:t>
            </a:r>
          </a:p>
        </p:txBody>
      </p:sp>
      <p:sp>
        <p:nvSpPr>
          <p:cNvPr id="7" name="Rectangle 145"/>
          <p:cNvSpPr>
            <a:spLocks noChangeArrowheads="1"/>
          </p:cNvSpPr>
          <p:nvPr/>
        </p:nvSpPr>
        <p:spPr bwMode="auto">
          <a:xfrm>
            <a:off x="1835696" y="214290"/>
            <a:ext cx="17059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SH79F3215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41FF17E-FAC3-488C-9E62-62F8B055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786" y="1142984"/>
            <a:ext cx="7715304" cy="642934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SH79F3215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变频油烟机方案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88024" y="2204864"/>
            <a:ext cx="3644898" cy="1872208"/>
          </a:xfrm>
        </p:spPr>
        <p:txBody>
          <a:bodyPr>
            <a:normAutofit/>
          </a:bodyPr>
          <a:lstStyle/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无感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FOC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控制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弱磁及最优电流控制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恒转矩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恒风量控制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限流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限功率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限转速功能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逆风启动功能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13149"/>
            <a:ext cx="4633321" cy="30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5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572000" y="4179655"/>
            <a:ext cx="3353026" cy="227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45"/>
          <p:cNvSpPr>
            <a:spLocks noChangeArrowheads="1"/>
          </p:cNvSpPr>
          <p:nvPr/>
        </p:nvSpPr>
        <p:spPr bwMode="auto">
          <a:xfrm>
            <a:off x="1835696" y="214290"/>
            <a:ext cx="17059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SH79F3215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FC051AE-1563-4B32-8411-E7FE57E9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3"/>
          </p:nvPr>
        </p:nvSpPr>
        <p:spPr>
          <a:xfrm>
            <a:off x="1250305" y="3501008"/>
            <a:ext cx="4041775" cy="639762"/>
          </a:xfrm>
        </p:spPr>
        <p:txBody>
          <a:bodyPr/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电流波形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(700RPM)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72816"/>
            <a:ext cx="6696744" cy="161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E:\SVN\MotorControl\HeT\cur\700rpm_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21088"/>
            <a:ext cx="3582382" cy="2157760"/>
          </a:xfrm>
          <a:prstGeom prst="rect">
            <a:avLst/>
          </a:prstGeom>
          <a:noFill/>
        </p:spPr>
      </p:pic>
      <p:pic>
        <p:nvPicPr>
          <p:cNvPr id="19460" name="Picture 4" descr="C:\Users\yanli\Desktop\700rpm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293096"/>
            <a:ext cx="3659516" cy="2088232"/>
          </a:xfrm>
          <a:prstGeom prst="rect">
            <a:avLst/>
          </a:prstGeom>
          <a:noFill/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1033160" y="1071546"/>
            <a:ext cx="7715304" cy="64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fontAlgn="auto">
              <a:spcAft>
                <a:spcPts val="0"/>
              </a:spcAft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SH79F3215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变频油烟机方案</a:t>
            </a:r>
            <a:r>
              <a:rPr lang="zh-CN" altLang="en-US" sz="32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测试数据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10" name="Rectangle 145"/>
          <p:cNvSpPr>
            <a:spLocks noChangeArrowheads="1"/>
          </p:cNvSpPr>
          <p:nvPr/>
        </p:nvSpPr>
        <p:spPr bwMode="auto">
          <a:xfrm>
            <a:off x="1835696" y="214290"/>
            <a:ext cx="17059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SH79F3215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4CF989D-4E0D-47F3-97EB-6ADBFC97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1124744"/>
            <a:ext cx="7715304" cy="642934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SH79F3215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空调室外风机方案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4008" y="2535234"/>
            <a:ext cx="3816424" cy="1397822"/>
          </a:xfrm>
        </p:spPr>
        <p:txBody>
          <a:bodyPr>
            <a:normAutofit/>
          </a:bodyPr>
          <a:lstStyle/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无感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FOC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控制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最大电流限制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最大功率限制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en-US" altLang="zh-CN" sz="1800" dirty="0" err="1">
                <a:latin typeface="华文楷体" pitchFamily="2" charset="-122"/>
                <a:ea typeface="华文楷体" pitchFamily="2" charset="-122"/>
              </a:rPr>
              <a:t>Vsp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设定输出速度</a:t>
            </a:r>
            <a:endParaRPr lang="en-US" altLang="zh-CN" sz="18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77" y="1797896"/>
            <a:ext cx="465859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4110044"/>
            <a:ext cx="3033861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45"/>
          <p:cNvSpPr>
            <a:spLocks noChangeArrowheads="1"/>
          </p:cNvSpPr>
          <p:nvPr/>
        </p:nvSpPr>
        <p:spPr bwMode="auto">
          <a:xfrm>
            <a:off x="1835696" y="214290"/>
            <a:ext cx="17059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SH79F3215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7063A4B-0C01-4E06-B5BC-DFED8822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10" name="内容占位符 3">
            <a:extLst>
              <a:ext uri="{FF2B5EF4-FFF2-40B4-BE49-F238E27FC236}">
                <a16:creationId xmlns:a16="http://schemas.microsoft.com/office/drawing/2014/main" id="{F6007B5B-A3D7-4E7A-9D17-B7FEE527B98B}"/>
              </a:ext>
            </a:extLst>
          </p:cNvPr>
          <p:cNvSpPr txBox="1">
            <a:spLocks/>
          </p:cNvSpPr>
          <p:nvPr/>
        </p:nvSpPr>
        <p:spPr>
          <a:xfrm>
            <a:off x="1083757" y="4911867"/>
            <a:ext cx="4258816" cy="110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kumimoji="0" lang="zh-CN" altLang="en-US" sz="1800" b="0" dirty="0">
                <a:latin typeface="华文楷体" pitchFamily="2" charset="-122"/>
                <a:ea typeface="华文楷体" pitchFamily="2" charset="-122"/>
              </a:rPr>
              <a:t>逆风启动</a:t>
            </a:r>
            <a:r>
              <a:rPr kumimoji="0" lang="en-US" altLang="zh-CN" sz="1800" b="0" dirty="0">
                <a:latin typeface="华文楷体" pitchFamily="2" charset="-122"/>
                <a:ea typeface="华文楷体" pitchFamily="2" charset="-122"/>
              </a:rPr>
              <a:t>/</a:t>
            </a:r>
            <a:r>
              <a:rPr kumimoji="0" lang="zh-CN" altLang="en-US" sz="1800" b="0" dirty="0">
                <a:latin typeface="华文楷体" pitchFamily="2" charset="-122"/>
                <a:ea typeface="华文楷体" pitchFamily="2" charset="-122"/>
              </a:rPr>
              <a:t>正反转切换</a:t>
            </a:r>
            <a:endParaRPr kumimoji="0" lang="en-US" altLang="zh-CN" sz="1800" b="0" dirty="0">
              <a:latin typeface="华文楷体" pitchFamily="2" charset="-122"/>
              <a:ea typeface="华文楷体" pitchFamily="2" charset="-122"/>
            </a:endParaRPr>
          </a:p>
          <a:p>
            <a:pPr lvl="1" fontAlgn="auto">
              <a:spcAft>
                <a:spcPts val="0"/>
              </a:spcAft>
            </a:pPr>
            <a:r>
              <a:rPr kumimoji="0" lang="zh-CN" altLang="en-US" sz="1800" b="0" dirty="0">
                <a:latin typeface="华文楷体" pitchFamily="2" charset="-122"/>
                <a:ea typeface="华文楷体" pitchFamily="2" charset="-122"/>
              </a:rPr>
              <a:t>噪音低</a:t>
            </a:r>
            <a:r>
              <a:rPr kumimoji="0" lang="en-US" altLang="zh-CN" sz="1800" b="0" dirty="0">
                <a:latin typeface="华文楷体" pitchFamily="2" charset="-122"/>
                <a:ea typeface="华文楷体" pitchFamily="2" charset="-122"/>
              </a:rPr>
              <a:t>/</a:t>
            </a:r>
            <a:r>
              <a:rPr kumimoji="0" lang="zh-CN" altLang="en-US" sz="1800" b="0" dirty="0">
                <a:latin typeface="华文楷体" pitchFamily="2" charset="-122"/>
                <a:ea typeface="华文楷体" pitchFamily="2" charset="-122"/>
              </a:rPr>
              <a:t>震动小</a:t>
            </a:r>
            <a:endParaRPr kumimoji="0" lang="en-US" altLang="zh-CN" sz="1800" b="0" dirty="0">
              <a:latin typeface="华文楷体" pitchFamily="2" charset="-122"/>
              <a:ea typeface="华文楷体" pitchFamily="2" charset="-122"/>
            </a:endParaRPr>
          </a:p>
          <a:p>
            <a:pPr lvl="1" fontAlgn="auto">
              <a:spcAft>
                <a:spcPts val="0"/>
              </a:spcAft>
            </a:pPr>
            <a:r>
              <a:rPr kumimoji="0" lang="zh-CN" altLang="en-US" sz="1800" b="0" dirty="0">
                <a:latin typeface="华文楷体" pitchFamily="2" charset="-122"/>
                <a:ea typeface="华文楷体" pitchFamily="2" charset="-122"/>
              </a:rPr>
              <a:t>速度波动</a:t>
            </a:r>
            <a:r>
              <a:rPr kumimoji="0" lang="en-US" altLang="zh-CN" sz="1800" b="0" dirty="0">
                <a:latin typeface="华文楷体" pitchFamily="2" charset="-122"/>
                <a:ea typeface="华文楷体" pitchFamily="2" charset="-122"/>
              </a:rPr>
              <a:t>±5RPM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3"/>
          </p:nvPr>
        </p:nvSpPr>
        <p:spPr>
          <a:xfrm>
            <a:off x="6003040" y="1917686"/>
            <a:ext cx="1665304" cy="365126"/>
          </a:xfrm>
        </p:spPr>
        <p:txBody>
          <a:bodyPr>
            <a:normAutofit lnSpcReduction="10000"/>
          </a:bodyPr>
          <a:lstStyle/>
          <a:p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噪音测试数据</a:t>
            </a:r>
          </a:p>
        </p:txBody>
      </p:sp>
      <p:pic>
        <p:nvPicPr>
          <p:cNvPr id="2150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14554"/>
            <a:ext cx="3087463" cy="452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591" y="2357430"/>
            <a:ext cx="462548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785786" y="1071546"/>
            <a:ext cx="7715304" cy="64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SH79F3215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空调室外风机方案</a:t>
            </a:r>
            <a:r>
              <a:rPr kumimoji="0" lang="zh-CN" altLang="en-US" sz="3200" b="0" dirty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测试数据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10" name="Rectangle 145"/>
          <p:cNvSpPr>
            <a:spLocks noChangeArrowheads="1"/>
          </p:cNvSpPr>
          <p:nvPr/>
        </p:nvSpPr>
        <p:spPr bwMode="auto">
          <a:xfrm>
            <a:off x="1785964" y="214290"/>
            <a:ext cx="17059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SH79F3215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8BBF3A4-570C-4330-8FA8-3CB8D1B6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755650" y="1196975"/>
            <a:ext cx="7772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中颖电机产品</a:t>
            </a:r>
            <a:r>
              <a:rPr lang="en-US" altLang="zh-CN" sz="3200" b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Road Map</a:t>
            </a:r>
            <a:r>
              <a:rPr lang="en-US" altLang="zh-TW" sz="3200" b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en-US" altLang="zh-CN" sz="3200" b="1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395288" y="2060575"/>
          <a:ext cx="8424862" cy="386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459" name="Visio" r:id="rId3" imgW="7852656" imgH="3599424" progId="Visio.Drawing.11">
                  <p:embed/>
                </p:oleObj>
              </mc:Choice>
              <mc:Fallback>
                <p:oleObj name="Visio" r:id="rId3" imgW="7852656" imgH="3599424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60575"/>
                        <a:ext cx="8424862" cy="386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ECBF86B-3F28-4EAA-82FF-C7B0D5DB4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>
              <a:buFont typeface="Wingdings" pitchFamily="2" charset="2"/>
              <a:buNone/>
            </a:pPr>
            <a:br>
              <a:rPr lang="zh-TW" altLang="en-US" sz="1800" b="0">
                <a:solidFill>
                  <a:schemeClr val="tx1"/>
                </a:solidFill>
              </a:rPr>
            </a:br>
            <a:endParaRPr lang="en-US" altLang="zh-TW" sz="2800" b="0">
              <a:solidFill>
                <a:srgbClr val="000000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357158" y="1142984"/>
            <a:ext cx="8229600" cy="4286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中颖电机控制技术图谱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836031"/>
              </p:ext>
            </p:extLst>
          </p:nvPr>
        </p:nvGraphicFramePr>
        <p:xfrm>
          <a:off x="2208733" y="836613"/>
          <a:ext cx="6035675" cy="585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483" name="Visio" r:id="rId4" imgW="6034986" imgH="5857488" progId="Visio.Drawing.11">
                  <p:embed/>
                </p:oleObj>
              </mc:Choice>
              <mc:Fallback>
                <p:oleObj name="Visio" r:id="rId4" imgW="6034986" imgH="585748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733" y="836613"/>
                        <a:ext cx="6035675" cy="585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487F748-6473-496F-B4AB-F9BF2F83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7986739" cy="479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45"/>
          <p:cNvSpPr>
            <a:spLocks noChangeArrowheads="1"/>
          </p:cNvSpPr>
          <p:nvPr/>
        </p:nvSpPr>
        <p:spPr bwMode="auto">
          <a:xfrm>
            <a:off x="1835696" y="231031"/>
            <a:ext cx="14157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应用领域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3E8AB64-11FD-482C-9EF8-1D137D82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59832" y="1549241"/>
            <a:ext cx="2984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谢谢！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744AB7A-AB4B-4FC5-8810-50FD01442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56730"/>
            <a:ext cx="2984561" cy="33645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66C717-E213-4E63-A11D-EB39744B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1268760"/>
            <a:ext cx="7715304" cy="660034"/>
          </a:xfrm>
        </p:spPr>
        <p:txBody>
          <a:bodyPr>
            <a:noAutofit/>
          </a:bodyPr>
          <a:lstStyle/>
          <a:p>
            <a:b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双电机变频矢量控制芯片</a:t>
            </a:r>
            <a:b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EA145D-307E-4796-B9E6-6B0E4DB9D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213234"/>
          </a:xfrm>
        </p:spPr>
        <p:txBody>
          <a:bodyPr>
            <a:normAutofit/>
          </a:bodyPr>
          <a:lstStyle/>
          <a:p>
            <a:pPr lvl="0" fontAlgn="b" hangingPunct="0"/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32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位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ARM Cortex-M3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内核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fontAlgn="b" hangingPunct="0"/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256K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字节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FLASH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程序存储器</a:t>
            </a:r>
          </a:p>
          <a:p>
            <a:pPr lvl="0" fontAlgn="b" hangingPunct="0"/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8K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字节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SRAM+16K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字节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C-RAM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（可作为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Code Ram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或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Data Ram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  <a:p>
            <a:pPr lvl="0" fontAlgn="b" hangingPunct="0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内嵌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8MHz RC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振荡器，内置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PLL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，可实现主时钟常温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0.2%/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全温度范围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1%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精度</a:t>
            </a:r>
          </a:p>
          <a:p>
            <a:pPr lvl="0" fontAlgn="b" hangingPunct="0"/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个专用电机控制模块（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MCM1/MCM2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  <a:p>
            <a:pPr lvl="0" fontAlgn="b" hangingPunct="0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通信接口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:  3xUART &amp; 2xSPI &amp; 1xIIC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fontAlgn="b" hangingPunct="0"/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CRC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代码校验、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CRC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数据传输校验；</a:t>
            </a:r>
          </a:p>
          <a:p>
            <a:pPr lvl="0" fontAlgn="b" hangingPunct="0"/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SRAM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March-C/March-X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检测算法</a:t>
            </a:r>
          </a:p>
          <a:p>
            <a:pPr lvl="0" fontAlgn="b" hangingPunct="0"/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96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位芯片唯一识别码</a:t>
            </a:r>
          </a:p>
          <a:p>
            <a:pPr lvl="0" fontAlgn="b" hangingPunct="0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工作环境温度：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-40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℃～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+105℃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Rectangle 145">
            <a:extLst>
              <a:ext uri="{FF2B5EF4-FFF2-40B4-BE49-F238E27FC236}">
                <a16:creationId xmlns:a16="http://schemas.microsoft.com/office/drawing/2014/main" id="{D1E177BA-D95B-499D-BA49-6FF8DD568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231031"/>
            <a:ext cx="16049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SH32F205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58E0EFEF-9219-481A-8D04-8B24CED80C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894869"/>
              </p:ext>
            </p:extLst>
          </p:nvPr>
        </p:nvGraphicFramePr>
        <p:xfrm>
          <a:off x="5508104" y="3501008"/>
          <a:ext cx="2780944" cy="2839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207" r:id="rId3" imgW="7072920" imgH="7224120" progId="Visio.Drawing.11">
                  <p:embed/>
                </p:oleObj>
              </mc:Choice>
              <mc:Fallback>
                <p:oleObj r:id="rId3" imgW="7072920" imgH="7224120" progId="Visio.Drawing.11">
                  <p:embed/>
                  <p:pic>
                    <p:nvPicPr>
                      <p:cNvPr id="4146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501008"/>
                        <a:ext cx="2780944" cy="2839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F3345E-D593-4D0E-884C-7C40E571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21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922D4C-7433-4A83-87C0-55D0439A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020617"/>
          </a:xfrm>
        </p:spPr>
        <p:txBody>
          <a:bodyPr>
            <a:normAutofit/>
          </a:bodyPr>
          <a:lstStyle/>
          <a:p>
            <a:pPr lvl="0" fontAlgn="b" hangingPunct="0"/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120MHz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工作频率，核心代码可加载至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C-RAM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全速运行</a:t>
            </a:r>
          </a:p>
          <a:p>
            <a:pPr lvl="0" fontAlgn="b" hangingPunct="0"/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Pre-fetch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指令预取、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I-Catch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跳转指令、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D-Catch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文字池缓存功能</a:t>
            </a:r>
          </a:p>
          <a:p>
            <a:pPr lvl="0" fontAlgn="b" hangingPunct="0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硬件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CORDIC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协处理器，支持正余弦、反正切、均方根计算，支持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Park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变换和逆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Park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变换</a:t>
            </a:r>
          </a:p>
          <a:p>
            <a:pPr lvl="0" fontAlgn="b" hangingPunct="0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电机专用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SVPWM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引擎，支持五段式和七段式两种模式</a:t>
            </a:r>
          </a:p>
          <a:p>
            <a:pPr lvl="0" fontAlgn="b" hangingPunct="0"/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个独立的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位 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2M SPS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高速模数转换器</a:t>
            </a:r>
          </a:p>
          <a:p>
            <a:pPr lvl="1" fontAlgn="b" hangingPunct="0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每个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ADC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带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个结果缓冲寄存器，支持连续转换</a:t>
            </a:r>
            <a:endParaRPr lang="en-US" altLang="zh-CN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1" fontAlgn="b" hangingPunct="0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支持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PWM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同步触发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ADC</a:t>
            </a:r>
          </a:p>
          <a:p>
            <a:pPr lvl="0" fontAlgn="b" hangingPunct="0"/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个高带宽模拟放大器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&amp; 3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个高速模拟比较器</a:t>
            </a:r>
          </a:p>
          <a:p>
            <a:pPr lvl="0" fontAlgn="b" hangingPunct="0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内部温度传感器</a:t>
            </a:r>
            <a:endParaRPr lang="en-US" altLang="zh-CN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fontAlgn="b" hangingPunct="0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内置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ADC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基准源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比较器基准源</a:t>
            </a: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Rectangle 145">
            <a:extLst>
              <a:ext uri="{FF2B5EF4-FFF2-40B4-BE49-F238E27FC236}">
                <a16:creationId xmlns:a16="http://schemas.microsoft.com/office/drawing/2014/main" id="{5A8713CB-80CA-4E21-932D-05334643C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231031"/>
            <a:ext cx="16049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SH32F205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D4725CA-287D-4478-9D84-1A97A6E6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双电机变频矢量控制芯片</a:t>
            </a:r>
            <a:b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endParaRPr lang="zh-CN" altLang="en-US" sz="3200" dirty="0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C1EF112C-FBE6-472B-91B6-8D464AC05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26955"/>
              </p:ext>
            </p:extLst>
          </p:nvPr>
        </p:nvGraphicFramePr>
        <p:xfrm>
          <a:off x="5652000" y="3600000"/>
          <a:ext cx="2781849" cy="28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229" r:id="rId3" imgW="7072920" imgH="7224120" progId="Visio.Drawing.11">
                  <p:embed/>
                </p:oleObj>
              </mc:Choice>
              <mc:Fallback>
                <p:oleObj r:id="rId3" imgW="7072920" imgH="7224120" progId="Visio.Drawing.11">
                  <p:embed/>
                  <p:pic>
                    <p:nvPicPr>
                      <p:cNvPr id="4146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000" y="3600000"/>
                        <a:ext cx="2781849" cy="284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DE6D277-FB0C-43D9-9B36-995C6863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8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2"/>
          <p:cNvSpPr>
            <a:spLocks noGrp="1"/>
          </p:cNvSpPr>
          <p:nvPr>
            <p:ph idx="1"/>
          </p:nvPr>
        </p:nvSpPr>
        <p:spPr>
          <a:xfrm>
            <a:off x="428596" y="1785926"/>
            <a:ext cx="3500462" cy="4429156"/>
          </a:xfrm>
        </p:spPr>
        <p:txBody>
          <a:bodyPr>
            <a:noAutofit/>
          </a:bodyPr>
          <a:lstStyle/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单颗芯片双电机全直流变频</a:t>
            </a:r>
          </a:p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无传感器感矢量控制</a:t>
            </a:r>
          </a:p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双电机均采用单电阻采样</a:t>
            </a:r>
          </a:p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配合芯片硬件协处理器，双电机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+PFC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运算时间小于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60us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全维状态观测器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+PLL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锁相环</a:t>
            </a:r>
            <a:endParaRPr lang="en-US" altLang="zh-CN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转速范围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7-120Hz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平均电流型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PFC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控制算法，额定功率下功率因数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&gt;0.99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低频补偿算法，低速震动小</a:t>
            </a:r>
            <a:endParaRPr lang="en-US" altLang="zh-CN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最优电流控制，确保高效率</a:t>
            </a:r>
          </a:p>
          <a:p>
            <a:pPr lvl="0"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弱磁控制，高速运行稳定</a:t>
            </a:r>
          </a:p>
        </p:txBody>
      </p:sp>
      <p:pic>
        <p:nvPicPr>
          <p:cNvPr id="4155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9890" y="2276872"/>
            <a:ext cx="4996131" cy="269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1095127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空调压缩机</a:t>
            </a:r>
            <a:r>
              <a:rPr 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+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风机</a:t>
            </a:r>
            <a:r>
              <a:rPr 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+PFC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全直流变频矢量控制方案</a:t>
            </a:r>
          </a:p>
        </p:txBody>
      </p:sp>
      <p:sp>
        <p:nvSpPr>
          <p:cNvPr id="7" name="Rectangle 145"/>
          <p:cNvSpPr>
            <a:spLocks noChangeArrowheads="1"/>
          </p:cNvSpPr>
          <p:nvPr/>
        </p:nvSpPr>
        <p:spPr bwMode="auto">
          <a:xfrm>
            <a:off x="1835696" y="228236"/>
            <a:ext cx="16049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SH32F205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EE3D7E8-77B2-4139-B553-690F8848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478634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3800" dirty="0">
                <a:latin typeface="华文新魏" panose="02010800040101010101" pitchFamily="2" charset="-122"/>
                <a:ea typeface="华文新魏" panose="02010800040101010101" pitchFamily="2" charset="-122"/>
              </a:rPr>
              <a:t>高性能</a:t>
            </a:r>
            <a:r>
              <a:rPr lang="en-US" altLang="zh-CN" sz="3800" dirty="0">
                <a:latin typeface="华文新魏" panose="02010800040101010101" pitchFamily="2" charset="-122"/>
                <a:ea typeface="华文新魏" panose="02010800040101010101" pitchFamily="2" charset="-122"/>
              </a:rPr>
              <a:t>ARM  Cortex-M3</a:t>
            </a:r>
            <a:r>
              <a:rPr lang="zh-CN" altLang="en-US" sz="3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内核</a:t>
            </a:r>
            <a:endParaRPr lang="en-US" altLang="zh-CN" sz="3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采用</a:t>
            </a: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ARM Cortex-M3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成熟内核，进一步优化内部总线矩阵，加入</a:t>
            </a: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I-Catch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D-Catch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单元，增加指令预取功能，因此在从低速</a:t>
            </a: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Flash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指令存储器读取数据时，即使在最高</a:t>
            </a: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120MHz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运行速度下，指令流的速度瓶颈大大缓解，再加上内置</a:t>
            </a: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16K C-RAM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指令缓存区，可以将程序中频繁执行的核心代码放入指令缓存区全速运行，大大提升整体系统性能。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3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固定算法硬核化</a:t>
            </a:r>
            <a:endParaRPr lang="en-US" altLang="zh-CN" sz="3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将部分固定不变的电机矢量控制核心算法硬核化，将原来需要软件频繁执行的指令功能由硬件来实现，大大提升芯片在做变频矢量控制应用时的系统性能：内置</a:t>
            </a:r>
            <a:r>
              <a:rPr lang="en-US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Cordic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矩阵变换数字协处理器，支持正余弦和反正切计算，支持</a:t>
            </a: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Park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变换和逆</a:t>
            </a: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Park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变换</a:t>
            </a: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;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内置硬件</a:t>
            </a: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IQ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除法器，支持</a:t>
            </a: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64/32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除法运算；内置电机专用</a:t>
            </a: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SVPWM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引擎，支持五段式和七段式两种模式等等。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800" dirty="0"/>
              <a:t> </a:t>
            </a:r>
            <a:r>
              <a:rPr lang="zh-CN" altLang="en-US" sz="3800" dirty="0">
                <a:latin typeface="华文新魏" panose="02010800040101010101" pitchFamily="2" charset="-122"/>
                <a:ea typeface="华文新魏" panose="02010800040101010101" pitchFamily="2" charset="-122"/>
              </a:rPr>
              <a:t>集成电机控制专用模拟模块</a:t>
            </a:r>
            <a:endParaRPr lang="en-US" altLang="zh-CN" sz="3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个独立的带结果缓存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2M SPS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高速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ADC,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可与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PWM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同步任意时刻触发，很方便做双电机控制。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集成变频应用部分外围器件功能，比如模拟放大器、模拟比较器等，因此客户在做应用方案时，可以减少外围器件，降低整体</a:t>
            </a: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BOM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成本。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3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原厂提供矢量控制算法和方案支援</a:t>
            </a:r>
            <a:endParaRPr lang="en-US" altLang="zh-CN" sz="3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算法方面，压缩机采用了全维状态观测器</a:t>
            </a: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+PLL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锁相环算法，实现高效稳定的无速度传感器矢量控制，速度范围宽，另外增加了低频力矩补偿算法，降低低速震动，转速最低可以到</a:t>
            </a: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7Hz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；在高速段采用最优电流控制，确保高效率，同时加入弱磁控制，保证超高速稳定运行。</a:t>
            </a:r>
          </a:p>
        </p:txBody>
      </p:sp>
      <p:sp>
        <p:nvSpPr>
          <p:cNvPr id="5" name="Rectangle 145"/>
          <p:cNvSpPr>
            <a:spLocks noChangeArrowheads="1"/>
          </p:cNvSpPr>
          <p:nvPr/>
        </p:nvSpPr>
        <p:spPr bwMode="auto">
          <a:xfrm>
            <a:off x="1835696" y="285728"/>
            <a:ext cx="468269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SH32F205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变频矢量控制方案特点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A5204DF-038F-4B78-BF2A-B3A8768E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2"/>
          <p:cNvSpPr>
            <a:spLocks noGrp="1"/>
          </p:cNvSpPr>
          <p:nvPr>
            <p:ph idx="1"/>
          </p:nvPr>
        </p:nvSpPr>
        <p:spPr>
          <a:xfrm>
            <a:off x="500034" y="1737858"/>
            <a:ext cx="8158162" cy="4643470"/>
          </a:xfrm>
        </p:spPr>
        <p:txBody>
          <a:bodyPr>
            <a:normAutofit/>
          </a:bodyPr>
          <a:lstStyle/>
          <a:p>
            <a:pPr fontAlgn="b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双核结构：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16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位增强型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DSP+8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位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MCU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DSP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</a:p>
          <a:p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最大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100 MIPS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16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位宽度数据总线</a:t>
            </a:r>
          </a:p>
          <a:p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周期同步执行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16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位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MAC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和存取操作</a:t>
            </a:r>
          </a:p>
          <a:p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单周期执行“取双操作数”和“取指令”</a:t>
            </a:r>
          </a:p>
          <a:p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64K Flash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存储器，上电后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code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装载到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RAM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全速运行</a:t>
            </a:r>
          </a:p>
          <a:p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6K x 16bits Data Memory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hangingPunct="0"/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PWM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任意时刻触发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ADC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hangingPunct="0"/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 x 4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通道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14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位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10M SPS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高速模数转换器（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ADC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  <a:p>
            <a:pPr lvl="0" hangingPunct="0"/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路输出比较引脚</a:t>
            </a:r>
          </a:p>
          <a:p>
            <a:pPr lvl="0" hangingPunct="0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内置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个运算放大器</a:t>
            </a:r>
            <a:endParaRPr lang="en-US" altLang="zh-CN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hangingPunct="0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内部集成无需外接电容的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PLL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，最高输出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100MHz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hangingPunct="0">
              <a:buNone/>
            </a:pP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4172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623151"/>
              </p:ext>
            </p:extLst>
          </p:nvPr>
        </p:nvGraphicFramePr>
        <p:xfrm>
          <a:off x="6084168" y="3284984"/>
          <a:ext cx="2483172" cy="232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822" r:id="rId3" imgW="5923440" imgH="5777280" progId="Visio.Drawing.11">
                  <p:embed/>
                </p:oleObj>
              </mc:Choice>
              <mc:Fallback>
                <p:oleObj r:id="rId3" imgW="5923440" imgH="5777280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284984"/>
                        <a:ext cx="2483172" cy="23216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6786" y="972017"/>
            <a:ext cx="566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空调压缩机变频矢量控制芯片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Rectangle 145"/>
          <p:cNvSpPr>
            <a:spLocks noChangeArrowheads="1"/>
          </p:cNvSpPr>
          <p:nvPr/>
        </p:nvSpPr>
        <p:spPr bwMode="auto">
          <a:xfrm>
            <a:off x="1835696" y="188640"/>
            <a:ext cx="17748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SH99F103A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2468DF-D691-4118-A709-1C87CDB9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2"/>
          <p:cNvSpPr>
            <a:spLocks noGrp="1"/>
          </p:cNvSpPr>
          <p:nvPr>
            <p:ph idx="1"/>
          </p:nvPr>
        </p:nvSpPr>
        <p:spPr>
          <a:xfrm>
            <a:off x="428596" y="1500174"/>
            <a:ext cx="7643866" cy="4500594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r>
              <a:rPr 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MCU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8051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内核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位单片机，最大工作频率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16MHz 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64K Bytes Flash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4K Bytes SRAM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hangingPunct="0"/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 x UART &amp; 1 x SPI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hangingPunct="0"/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通道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位逐次逼近型模数转换器（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ADC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  <a:p>
            <a:pPr lvl="0" hangingPunct="0"/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路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位脉冲宽度调制（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PWM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）输出</a:t>
            </a:r>
          </a:p>
          <a:p>
            <a:pPr lvl="0" hangingPunct="0"/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工作环境温度：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-40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～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+105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℃</a:t>
            </a:r>
          </a:p>
          <a:p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内部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RC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高频振荡器：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16MHz 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（全范围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±1%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精度）</a:t>
            </a:r>
          </a:p>
          <a:p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内部集成无需外接电容的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PLL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，最高输出</a:t>
            </a:r>
            <a:r>
              <a:rPr 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100MHz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buNone/>
            </a:pPr>
            <a:endParaRPr lang="zh-CN" altLang="en-US" sz="2900" dirty="0"/>
          </a:p>
        </p:txBody>
      </p:sp>
      <p:graphicFrame>
        <p:nvGraphicFramePr>
          <p:cNvPr id="4173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07649"/>
              </p:ext>
            </p:extLst>
          </p:nvPr>
        </p:nvGraphicFramePr>
        <p:xfrm>
          <a:off x="6143636" y="3068960"/>
          <a:ext cx="2316796" cy="2166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846" r:id="rId3" imgW="5923440" imgH="5777280" progId="Visio.Drawing.11">
                  <p:embed/>
                </p:oleObj>
              </mc:Choice>
              <mc:Fallback>
                <p:oleObj r:id="rId3" imgW="5923440" imgH="5777280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3068960"/>
                        <a:ext cx="2316796" cy="21660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7356" y="928670"/>
            <a:ext cx="5594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空调压缩机变频矢量控制芯片</a:t>
            </a:r>
          </a:p>
        </p:txBody>
      </p:sp>
      <p:sp>
        <p:nvSpPr>
          <p:cNvPr id="6" name="Rectangle 145"/>
          <p:cNvSpPr>
            <a:spLocks noChangeArrowheads="1"/>
          </p:cNvSpPr>
          <p:nvPr/>
        </p:nvSpPr>
        <p:spPr bwMode="auto">
          <a:xfrm>
            <a:off x="1763688" y="214290"/>
            <a:ext cx="17748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SH99F103A</a:t>
            </a:r>
            <a:endParaRPr lang="zh-TW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22F6FD-6CF2-4264-9593-219F7039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CBA2-E95B-4516-A53A-D0C393DA6CB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46237</TotalTime>
  <Words>1497</Words>
  <Application>Microsoft Office PowerPoint</Application>
  <PresentationFormat>全屏显示(4:3)</PresentationFormat>
  <Paragraphs>282</Paragraphs>
  <Slides>30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新細明體</vt:lpstr>
      <vt:lpstr>新細明體</vt:lpstr>
      <vt:lpstr>华文楷体</vt:lpstr>
      <vt:lpstr>华文新魏</vt:lpstr>
      <vt:lpstr>宋体</vt:lpstr>
      <vt:lpstr>Arial</vt:lpstr>
      <vt:lpstr>Calibri</vt:lpstr>
      <vt:lpstr>Times New Roman</vt:lpstr>
      <vt:lpstr>Wingdings</vt:lpstr>
      <vt:lpstr>sino</vt:lpstr>
      <vt:lpstr>Visio.Drawing.11</vt:lpstr>
      <vt:lpstr>Visio</vt:lpstr>
      <vt:lpstr>圖表</vt:lpstr>
      <vt:lpstr>中颖电机变频矢量控制芯片 及应用方案</vt:lpstr>
      <vt:lpstr>PowerPoint 演示文稿</vt:lpstr>
      <vt:lpstr>PowerPoint 演示文稿</vt:lpstr>
      <vt:lpstr> 双电机变频矢量控制芯片 </vt:lpstr>
      <vt:lpstr> 双电机变频矢量控制芯片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PFC方案实现</vt:lpstr>
      <vt:lpstr>PowerPoint 演示文稿</vt:lpstr>
      <vt:lpstr>8Bit 矢量变频控制芯片</vt:lpstr>
      <vt:lpstr>SH79F3215变频冰箱方案</vt:lpstr>
      <vt:lpstr>SH79F3215变频冰箱方案</vt:lpstr>
      <vt:lpstr>SH79F3215变频油烟机方案</vt:lpstr>
      <vt:lpstr>PowerPoint 演示文稿</vt:lpstr>
      <vt:lpstr>SH79F3215空调室外风机方案</vt:lpstr>
      <vt:lpstr>PowerPoint 演示文稿</vt:lpstr>
      <vt:lpstr>PowerPoint 演示文稿</vt:lpstr>
      <vt:lpstr> </vt:lpstr>
      <vt:lpstr>PowerPoint 演示文稿</vt:lpstr>
    </vt:vector>
  </TitlesOfParts>
  <Company>novatek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nvt00059</dc:creator>
  <cp:lastModifiedBy>summer.yu</cp:lastModifiedBy>
  <cp:revision>2418</cp:revision>
  <dcterms:created xsi:type="dcterms:W3CDTF">2004-11-27T03:46:34Z</dcterms:created>
  <dcterms:modified xsi:type="dcterms:W3CDTF">2018-03-09T02:19:47Z</dcterms:modified>
</cp:coreProperties>
</file>