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71" r:id="rId4"/>
    <p:sldId id="278" r:id="rId5"/>
    <p:sldId id="277" r:id="rId6"/>
    <p:sldId id="279" r:id="rId7"/>
    <p:sldId id="280" r:id="rId8"/>
    <p:sldId id="281" r:id="rId9"/>
    <p:sldId id="282" r:id="rId10"/>
    <p:sldId id="283" r:id="rId11"/>
    <p:sldId id="284" r:id="rId12"/>
    <p:sldId id="285" r:id="rId13"/>
    <p:sldId id="286" r:id="rId14"/>
    <p:sldId id="287" r:id="rId15"/>
    <p:sldId id="288" r:id="rId16"/>
    <p:sldId id="289" r:id="rId17"/>
    <p:sldId id="291" r:id="rId18"/>
    <p:sldId id="296" r:id="rId19"/>
    <p:sldId id="293" r:id="rId20"/>
    <p:sldId id="294" r:id="rId21"/>
    <p:sldId id="297" r:id="rId22"/>
    <p:sldId id="295" r:id="rId23"/>
    <p:sldId id="298" r:id="rId24"/>
    <p:sldId id="299" r:id="rId25"/>
    <p:sldId id="30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16EFF"/>
    <a:srgbClr val="0046A4"/>
    <a:srgbClr val="613B21"/>
    <a:srgbClr val="89532F"/>
    <a:srgbClr val="862633"/>
    <a:srgbClr val="3B3D3F"/>
    <a:srgbClr val="53565A"/>
    <a:srgbClr val="42214F"/>
    <a:srgbClr val="65327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7" d="100"/>
          <a:sy n="67" d="100"/>
        </p:scale>
        <p:origin x="-1176" y="-108"/>
      </p:cViewPr>
      <p:guideLst>
        <p:guide orient="horz" pos="4156"/>
        <p:guide pos="3651"/>
      </p:guideLst>
    </p:cSldViewPr>
  </p:slid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AB41DC-A324-465E-8C99-BF12128D7513}" type="datetimeFigureOut">
              <a:rPr lang="en-CA" smtClean="0"/>
              <a:pPr/>
              <a:t>2012-08-10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641223-758F-4E26-9EA2-EA12367947FD}"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因为软件决定了最终硬件的配置，因此这三部分评估无法同时进行</a:t>
            </a:r>
            <a:endParaRPr lang="en-US" altLang="zh-CN" dirty="0" smtClean="0"/>
          </a:p>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7</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16</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如果可以判定既无起火危险，又无电击危险的话，就安全了。</a:t>
            </a:r>
            <a:endParaRPr lang="en-US" dirty="0" smtClean="0"/>
          </a:p>
        </p:txBody>
      </p:sp>
      <p:sp>
        <p:nvSpPr>
          <p:cNvPr id="4" name="灯片编号占位符 3"/>
          <p:cNvSpPr>
            <a:spLocks noGrp="1"/>
          </p:cNvSpPr>
          <p:nvPr>
            <p:ph type="sldNum" sz="quarter" idx="10"/>
          </p:nvPr>
        </p:nvSpPr>
        <p:spPr/>
        <p:txBody>
          <a:bodyPr/>
          <a:lstStyle/>
          <a:p>
            <a:fld id="{0F641223-758F-4E26-9EA2-EA12367947FD}" type="slidenum">
              <a:rPr lang="en-CA" smtClean="0"/>
              <a:pPr/>
              <a:t>17</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常识，如果电机外壳是全封闭金属，那么不存在起火危险</a:t>
            </a:r>
            <a:endParaRPr lang="en-US" dirty="0" smtClean="0"/>
          </a:p>
        </p:txBody>
      </p:sp>
      <p:sp>
        <p:nvSpPr>
          <p:cNvPr id="4" name="灯片编号占位符 3"/>
          <p:cNvSpPr>
            <a:spLocks noGrp="1"/>
          </p:cNvSpPr>
          <p:nvPr>
            <p:ph type="sldNum" sz="quarter" idx="10"/>
          </p:nvPr>
        </p:nvSpPr>
        <p:spPr/>
        <p:txBody>
          <a:bodyPr/>
          <a:lstStyle/>
          <a:p>
            <a:fld id="{0F641223-758F-4E26-9EA2-EA12367947FD}" type="slidenum">
              <a:rPr lang="en-CA" smtClean="0"/>
              <a:pPr/>
              <a:t>18</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如果带热保护器，可以把电子保护</a:t>
            </a:r>
            <a:r>
              <a:rPr lang="en-US" altLang="zh-CN" dirty="0" smtClean="0"/>
              <a:t>bypass</a:t>
            </a:r>
            <a:r>
              <a:rPr lang="zh-CN" altLang="en-US" dirty="0" smtClean="0"/>
              <a:t>掉，电子回路仅认为是运行控制</a:t>
            </a:r>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19</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如果保护电路提供多种保护，我们不需要测试其每一项功能，我们关注的是电机的</a:t>
            </a:r>
            <a:r>
              <a:rPr lang="zh-CN" altLang="en-US" baseline="0" dirty="0" smtClean="0"/>
              <a:t> 过热保护。</a:t>
            </a:r>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20</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21</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如果把控制电路移除，直接将电机接到电源上，此时电机堵转温升如果不超过限制，那么就不用评估保护电路的安全功能了。</a:t>
            </a:r>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22</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如果把控制电路移除，直接将电机接到电源上，此时电机堵转温升如果不超过限制，那么就不用评估保护电路的安全功能了。</a:t>
            </a:r>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23</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如果把控制电路移除，直接将电机接到电源上，此时电机堵转温升如果不超过限制，那么就不用评估保护电路的安全功能了。</a:t>
            </a:r>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24</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8</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9</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10</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11</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12</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13</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14</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0F641223-758F-4E26-9EA2-EA12367947FD}" type="slidenum">
              <a:rPr lang="en-CA" smtClean="0"/>
              <a:pPr/>
              <a:t>15</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3" name="Picture 12" descr="CSA theme plain.jpg"/>
          <p:cNvPicPr>
            <a:picLocks noChangeAspect="1"/>
          </p:cNvPicPr>
          <p:nvPr userDrawn="1"/>
        </p:nvPicPr>
        <p:blipFill>
          <a:blip r:embed="rId2" cstate="print"/>
          <a:stretch>
            <a:fillRect/>
          </a:stretch>
        </p:blipFill>
        <p:spPr>
          <a:xfrm>
            <a:off x="0" y="0"/>
            <a:ext cx="9144000" cy="6858000"/>
          </a:xfrm>
          <a:prstGeom prst="rect">
            <a:avLst/>
          </a:prstGeom>
        </p:spPr>
      </p:pic>
      <p:sp>
        <p:nvSpPr>
          <p:cNvPr id="2" name="Title 1"/>
          <p:cNvSpPr>
            <a:spLocks noGrp="1"/>
          </p:cNvSpPr>
          <p:nvPr>
            <p:ph type="ctrTitle"/>
          </p:nvPr>
        </p:nvSpPr>
        <p:spPr bwMode="black">
          <a:xfrm>
            <a:off x="1259632" y="2564904"/>
            <a:ext cx="4968552" cy="792088"/>
          </a:xfrm>
        </p:spPr>
        <p:txBody>
          <a:bodyPr/>
          <a:lstStyle>
            <a:lvl1pPr>
              <a:defRPr sz="2400">
                <a:solidFill>
                  <a:srgbClr val="002F6C"/>
                </a:solidFill>
                <a:effectLst/>
                <a:latin typeface="Arial" pitchFamily="34" charset="0"/>
                <a:cs typeface="Arial"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1259632" y="3454151"/>
            <a:ext cx="4968552" cy="478904"/>
          </a:xfrm>
        </p:spPr>
        <p:txBody>
          <a:bodyPr>
            <a:normAutofit/>
          </a:bodyPr>
          <a:lstStyle>
            <a:lvl1pPr marL="0" indent="0" algn="l">
              <a:buNone/>
              <a:defRPr sz="2000">
                <a:solidFill>
                  <a:srgbClr val="002F6C"/>
                </a:solidFill>
                <a:effectLst/>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pic>
        <p:nvPicPr>
          <p:cNvPr id="14" name="Picture 13" descr="CSA-Group-logo.png"/>
          <p:cNvPicPr>
            <a:picLocks noChangeAspect="1"/>
          </p:cNvPicPr>
          <p:nvPr userDrawn="1"/>
        </p:nvPicPr>
        <p:blipFill>
          <a:blip r:embed="rId3" cstate="print"/>
          <a:srcRect l="27163" t="31100" r="22438" b="31100"/>
          <a:stretch>
            <a:fillRect/>
          </a:stretch>
        </p:blipFill>
        <p:spPr>
          <a:xfrm>
            <a:off x="6611784" y="2708920"/>
            <a:ext cx="2280696" cy="1282891"/>
          </a:xfrm>
          <a:prstGeom prst="rect">
            <a:avLst/>
          </a:prstGeom>
        </p:spPr>
      </p:pic>
      <p:cxnSp>
        <p:nvCxnSpPr>
          <p:cNvPr id="16" name="Straight Connector 15"/>
          <p:cNvCxnSpPr/>
          <p:nvPr userDrawn="1"/>
        </p:nvCxnSpPr>
        <p:spPr>
          <a:xfrm>
            <a:off x="6444208" y="2639343"/>
            <a:ext cx="0" cy="1512168"/>
          </a:xfrm>
          <a:prstGeom prst="line">
            <a:avLst/>
          </a:prstGeom>
          <a:ln w="38100">
            <a:solidFill>
              <a:srgbClr val="002F6C"/>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Slide Number Placeholder 5"/>
          <p:cNvSpPr>
            <a:spLocks noGrp="1"/>
          </p:cNvSpPr>
          <p:nvPr>
            <p:ph type="sldNum" sz="quarter" idx="4"/>
          </p:nvPr>
        </p:nvSpPr>
        <p:spPr>
          <a:xfrm>
            <a:off x="8172400" y="6548071"/>
            <a:ext cx="658416" cy="309930"/>
          </a:xfrm>
          <a:prstGeom prst="rect">
            <a:avLst/>
          </a:prstGeom>
        </p:spPr>
        <p:txBody>
          <a:bodyPr/>
          <a:lstStyle>
            <a:lvl1pPr algn="r">
              <a:defRPr sz="1100">
                <a:solidFill>
                  <a:schemeClr val="bg1"/>
                </a:solidFill>
                <a:effectLst/>
              </a:defRPr>
            </a:lvl1pPr>
          </a:lstStyle>
          <a:p>
            <a:fld id="{7E18F6E6-8448-4D2E-B7FB-BB8102619649}"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5" name="Picture 4" descr="plain bars.jpg"/>
          <p:cNvPicPr>
            <a:picLocks noChangeAspect="1"/>
          </p:cNvPicPr>
          <p:nvPr userDrawn="1"/>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457200" y="116632"/>
            <a:ext cx="8219256" cy="634082"/>
          </a:xfrm>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p>
            <a:fld id="{7E18F6E6-8448-4D2E-B7FB-BB8102619649}" type="slidenum">
              <a:rPr lang="en-CA" smtClean="0"/>
              <a:pPr/>
              <a:t>‹#›</a:t>
            </a:fld>
            <a:endParaRPr lang="en-CA" dirty="0"/>
          </a:p>
        </p:txBody>
      </p:sp>
      <p:sp>
        <p:nvSpPr>
          <p:cNvPr id="4" name="Content Placeholder 2"/>
          <p:cNvSpPr>
            <a:spLocks noGrp="1"/>
          </p:cNvSpPr>
          <p:nvPr>
            <p:ph idx="1"/>
          </p:nvPr>
        </p:nvSpPr>
        <p:spPr>
          <a:xfrm>
            <a:off x="457200" y="980728"/>
            <a:ext cx="8229600" cy="4968552"/>
          </a:xfr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196752"/>
            <a:ext cx="4038600" cy="4929411"/>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Content Placeholder 3"/>
          <p:cNvSpPr>
            <a:spLocks noGrp="1"/>
          </p:cNvSpPr>
          <p:nvPr>
            <p:ph sz="half" idx="2"/>
          </p:nvPr>
        </p:nvSpPr>
        <p:spPr>
          <a:xfrm>
            <a:off x="4648200" y="1196752"/>
            <a:ext cx="4038600" cy="4929411"/>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Slide Number Placeholder 5"/>
          <p:cNvSpPr>
            <a:spLocks noGrp="1"/>
          </p:cNvSpPr>
          <p:nvPr>
            <p:ph type="sldNum" sz="quarter" idx="4"/>
          </p:nvPr>
        </p:nvSpPr>
        <p:spPr>
          <a:xfrm>
            <a:off x="8172400" y="6548071"/>
            <a:ext cx="658416" cy="309930"/>
          </a:xfrm>
          <a:prstGeom prst="rect">
            <a:avLst/>
          </a:prstGeom>
        </p:spPr>
        <p:txBody>
          <a:bodyPr/>
          <a:lstStyle>
            <a:lvl1pPr algn="r">
              <a:defRPr sz="1100">
                <a:solidFill>
                  <a:schemeClr val="bg1"/>
                </a:solidFill>
                <a:effectLst/>
              </a:defRPr>
            </a:lvl1pPr>
          </a:lstStyle>
          <a:p>
            <a:fld id="{7E18F6E6-8448-4D2E-B7FB-BB8102619649}"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196752"/>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836514"/>
            <a:ext cx="4040188" cy="440079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4645025" y="1196752"/>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36514"/>
            <a:ext cx="4041775" cy="440079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8" name="Slide Number Placeholder 5"/>
          <p:cNvSpPr>
            <a:spLocks noGrp="1"/>
          </p:cNvSpPr>
          <p:nvPr>
            <p:ph type="sldNum" sz="quarter" idx="10"/>
          </p:nvPr>
        </p:nvSpPr>
        <p:spPr>
          <a:xfrm>
            <a:off x="8172400" y="6548071"/>
            <a:ext cx="658416" cy="309930"/>
          </a:xfrm>
          <a:prstGeom prst="rect">
            <a:avLst/>
          </a:prstGeom>
        </p:spPr>
        <p:txBody>
          <a:bodyPr/>
          <a:lstStyle>
            <a:lvl1pPr algn="r">
              <a:defRPr sz="1100">
                <a:solidFill>
                  <a:schemeClr val="bg1"/>
                </a:solidFill>
                <a:effectLst/>
              </a:defRPr>
            </a:lvl1pPr>
          </a:lstStyle>
          <a:p>
            <a:fld id="{7E18F6E6-8448-4D2E-B7FB-BB8102619649}"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4" name="Slide Number Placeholder 5"/>
          <p:cNvSpPr>
            <a:spLocks noGrp="1"/>
          </p:cNvSpPr>
          <p:nvPr>
            <p:ph type="sldNum" sz="quarter" idx="4"/>
          </p:nvPr>
        </p:nvSpPr>
        <p:spPr>
          <a:xfrm>
            <a:off x="8172400" y="6548071"/>
            <a:ext cx="658416" cy="309930"/>
          </a:xfrm>
          <a:prstGeom prst="rect">
            <a:avLst/>
          </a:prstGeom>
        </p:spPr>
        <p:txBody>
          <a:bodyPr/>
          <a:lstStyle>
            <a:lvl1pPr algn="r">
              <a:defRPr sz="1100">
                <a:solidFill>
                  <a:schemeClr val="bg1"/>
                </a:solidFill>
                <a:effectLst/>
              </a:defRPr>
            </a:lvl1pPr>
          </a:lstStyle>
          <a:p>
            <a:fld id="{7E18F6E6-8448-4D2E-B7FB-BB8102619649}"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CSA bkgrd 2 plain.jpg"/>
          <p:cNvPicPr>
            <a:picLocks noChangeAspect="1"/>
          </p:cNvPicPr>
          <p:nvPr userDrawn="1"/>
        </p:nvPicPr>
        <p:blipFill>
          <a:blip r:embed="rId9" cstate="print"/>
          <a:stretch>
            <a:fillRect/>
          </a:stretch>
        </p:blipFill>
        <p:spPr>
          <a:xfrm>
            <a:off x="0" y="0"/>
            <a:ext cx="9144000" cy="6858000"/>
          </a:xfrm>
          <a:prstGeom prst="rect">
            <a:avLst/>
          </a:prstGeom>
        </p:spPr>
      </p:pic>
      <p:sp>
        <p:nvSpPr>
          <p:cNvPr id="2" name="Title Placeholder 1"/>
          <p:cNvSpPr>
            <a:spLocks noGrp="1"/>
          </p:cNvSpPr>
          <p:nvPr>
            <p:ph type="title"/>
          </p:nvPr>
        </p:nvSpPr>
        <p:spPr bwMode="white">
          <a:xfrm>
            <a:off x="457200" y="116632"/>
            <a:ext cx="6851104" cy="634082"/>
          </a:xfrm>
          <a:prstGeom prst="rect">
            <a:avLst/>
          </a:prstGeom>
        </p:spPr>
        <p:txBody>
          <a:bodyPr vert="horz" lIns="91440" tIns="45720" rIns="91440" bIns="45720" rtlCol="0" anchor="ctr">
            <a:normAutofit/>
          </a:bodyPr>
          <a:lstStyle/>
          <a:p>
            <a:r>
              <a:rPr lang="en-US" dirty="0" smtClean="0"/>
              <a:t>Click to edit Master title style</a:t>
            </a:r>
            <a:endParaRPr lang="en-CA" dirty="0"/>
          </a:p>
        </p:txBody>
      </p:sp>
      <p:sp>
        <p:nvSpPr>
          <p:cNvPr id="3" name="Text Placeholder 2"/>
          <p:cNvSpPr>
            <a:spLocks noGrp="1"/>
          </p:cNvSpPr>
          <p:nvPr>
            <p:ph type="body" idx="1"/>
          </p:nvPr>
        </p:nvSpPr>
        <p:spPr>
          <a:xfrm>
            <a:off x="457200" y="980728"/>
            <a:ext cx="8229600" cy="496855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pic>
        <p:nvPicPr>
          <p:cNvPr id="13" name="Picture 12" descr="CSA-Group-logo.png"/>
          <p:cNvPicPr>
            <a:picLocks noChangeAspect="1"/>
          </p:cNvPicPr>
          <p:nvPr userDrawn="1"/>
        </p:nvPicPr>
        <p:blipFill>
          <a:blip r:embed="rId10" cstate="print"/>
          <a:srcRect l="26375" t="31100" r="22438" b="31100"/>
          <a:stretch>
            <a:fillRect/>
          </a:stretch>
        </p:blipFill>
        <p:spPr>
          <a:xfrm>
            <a:off x="7688546" y="58028"/>
            <a:ext cx="1275942" cy="706676"/>
          </a:xfrm>
          <a:prstGeom prst="rect">
            <a:avLst/>
          </a:prstGeom>
        </p:spPr>
      </p:pic>
      <p:sp>
        <p:nvSpPr>
          <p:cNvPr id="14" name="Slide Number Placeholder 5"/>
          <p:cNvSpPr>
            <a:spLocks noGrp="1"/>
          </p:cNvSpPr>
          <p:nvPr>
            <p:ph type="sldNum" sz="quarter" idx="4"/>
          </p:nvPr>
        </p:nvSpPr>
        <p:spPr>
          <a:xfrm>
            <a:off x="8172400" y="6548071"/>
            <a:ext cx="658416" cy="193297"/>
          </a:xfrm>
          <a:prstGeom prst="rect">
            <a:avLst/>
          </a:prstGeom>
        </p:spPr>
        <p:txBody>
          <a:bodyPr/>
          <a:lstStyle>
            <a:lvl1pPr algn="r">
              <a:defRPr sz="1100">
                <a:solidFill>
                  <a:schemeClr val="bg1"/>
                </a:solidFill>
                <a:effectLst/>
              </a:defRPr>
            </a:lvl1pPr>
          </a:lstStyle>
          <a:p>
            <a:fld id="{7E18F6E6-8448-4D2E-B7FB-BB8102619649}"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2" r:id="rId4"/>
    <p:sldLayoutId id="2147483653" r:id="rId5"/>
    <p:sldLayoutId id="2147483654" r:id="rId6"/>
    <p:sldLayoutId id="2147483655" r:id="rId7"/>
  </p:sldLayoutIdLst>
  <p:hf hdr="0" ftr="0" dt="0"/>
  <p:txStyles>
    <p:titleStyle>
      <a:lvl1pPr algn="l" defTabSz="914400" rtl="0" eaLnBrk="1" latinLnBrk="0" hangingPunct="1">
        <a:spcBef>
          <a:spcPct val="0"/>
        </a:spcBef>
        <a:buNone/>
        <a:defRPr sz="2800" b="1" kern="1200">
          <a:solidFill>
            <a:srgbClr val="000000"/>
          </a:solidFill>
          <a:effectLst/>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rgbClr val="002F6C"/>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000" kern="1200">
          <a:solidFill>
            <a:srgbClr val="002F6C"/>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800" kern="1200">
          <a:solidFill>
            <a:srgbClr val="002F6C"/>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rgbClr val="002F6C"/>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rgbClr val="002F6C"/>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heme.jpg"/>
          <p:cNvPicPr>
            <a:picLocks noChangeAspect="1"/>
          </p:cNvPicPr>
          <p:nvPr/>
        </p:nvPicPr>
        <p:blipFill>
          <a:blip r:embed="rId2" cstate="print"/>
          <a:stretch>
            <a:fillRect/>
          </a:stretch>
        </p:blipFill>
        <p:spPr>
          <a:xfrm>
            <a:off x="0" y="0"/>
            <a:ext cx="9144000" cy="6858000"/>
          </a:xfrm>
          <a:prstGeom prst="rect">
            <a:avLst/>
          </a:prstGeom>
        </p:spPr>
      </p:pic>
      <p:sp>
        <p:nvSpPr>
          <p:cNvPr id="12" name="Slide Number Placeholder 11"/>
          <p:cNvSpPr>
            <a:spLocks noGrp="1"/>
          </p:cNvSpPr>
          <p:nvPr>
            <p:ph type="sldNum" sz="quarter" idx="4"/>
          </p:nvPr>
        </p:nvSpPr>
        <p:spPr>
          <a:xfrm>
            <a:off x="8028384" y="6356350"/>
            <a:ext cx="658416" cy="365125"/>
          </a:xfrm>
        </p:spPr>
        <p:txBody>
          <a:bodyPr/>
          <a:lstStyle/>
          <a:p>
            <a:fld id="{7E18F6E6-8448-4D2E-B7FB-BB8102619649}" type="slidenum">
              <a:rPr lang="en-CA" smtClean="0"/>
              <a:pPr/>
              <a:t>1</a:t>
            </a:fld>
            <a:endParaRPr lang="en-CA"/>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CSA C22.2 No. 113-10</a:t>
            </a:r>
            <a:endParaRPr lang="en-US" dirty="0"/>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测试要求：</a:t>
            </a:r>
            <a:endParaRPr lang="en-US" altLang="zh-CN" dirty="0" smtClean="0"/>
          </a:p>
          <a:p>
            <a:pPr lvl="1"/>
            <a:r>
              <a:rPr lang="zh-CN" altLang="en-US" dirty="0" smtClean="0"/>
              <a:t>温升；</a:t>
            </a:r>
            <a:endParaRPr lang="en-US" altLang="zh-CN" dirty="0" smtClean="0"/>
          </a:p>
          <a:p>
            <a:pPr lvl="1"/>
            <a:r>
              <a:rPr lang="zh-CN" altLang="en-US" dirty="0" smtClean="0"/>
              <a:t>耐压；</a:t>
            </a:r>
            <a:endParaRPr lang="en-US" altLang="zh-CN" dirty="0" smtClean="0"/>
          </a:p>
          <a:p>
            <a:pPr lvl="1"/>
            <a:r>
              <a:rPr lang="zh-CN" altLang="en-US" dirty="0" smtClean="0"/>
              <a:t>堵转：</a:t>
            </a:r>
            <a:endParaRPr lang="en-US" altLang="zh-CN" dirty="0" smtClean="0"/>
          </a:p>
          <a:p>
            <a:pPr lvl="2"/>
            <a:r>
              <a:rPr lang="zh-CN" altLang="en-US" dirty="0" smtClean="0"/>
              <a:t>堵转时间为</a:t>
            </a:r>
            <a:r>
              <a:rPr lang="en-US" altLang="zh-CN" dirty="0" smtClean="0"/>
              <a:t>7</a:t>
            </a:r>
            <a:r>
              <a:rPr lang="zh-CN" altLang="en-US" dirty="0" smtClean="0"/>
              <a:t>小时或直到温升稳定；</a:t>
            </a:r>
            <a:endParaRPr lang="en-US" altLang="zh-CN" dirty="0" smtClean="0"/>
          </a:p>
          <a:p>
            <a:pPr lvl="2"/>
            <a:r>
              <a:rPr lang="zh-CN" altLang="en-US" dirty="0" smtClean="0"/>
              <a:t>堵转结束后电机上覆盖的纸巾不能被引燃；</a:t>
            </a:r>
            <a:endParaRPr lang="en-US" altLang="zh-CN" dirty="0" smtClean="0"/>
          </a:p>
          <a:p>
            <a:pPr lvl="2"/>
            <a:r>
              <a:rPr lang="zh-CN" altLang="en-US" dirty="0" smtClean="0"/>
              <a:t>耐压测试通过（</a:t>
            </a:r>
            <a:r>
              <a:rPr lang="en-US" altLang="zh-CN" dirty="0" smtClean="0"/>
              <a:t>500 V</a:t>
            </a:r>
            <a:r>
              <a:rPr lang="zh-CN" altLang="en-US" dirty="0" smtClean="0"/>
              <a:t>，</a:t>
            </a:r>
            <a:r>
              <a:rPr lang="en-US" altLang="zh-CN" dirty="0" smtClean="0"/>
              <a:t>1</a:t>
            </a:r>
            <a:r>
              <a:rPr lang="zh-CN" altLang="en-US" dirty="0" smtClean="0"/>
              <a:t>分钟）；</a:t>
            </a:r>
            <a:endParaRPr lang="en-US" altLang="zh-CN" dirty="0" smtClean="0"/>
          </a:p>
          <a:p>
            <a:pPr lvl="2"/>
            <a:r>
              <a:rPr lang="zh-CN" altLang="en-US" dirty="0" smtClean="0"/>
              <a:t>如果电机额定电压超过</a:t>
            </a:r>
            <a:r>
              <a:rPr lang="en-US" altLang="zh-CN" dirty="0" smtClean="0"/>
              <a:t>30 V</a:t>
            </a:r>
            <a:r>
              <a:rPr lang="zh-CN" altLang="en-US" dirty="0" smtClean="0"/>
              <a:t>（交流有效值）或</a:t>
            </a:r>
            <a:r>
              <a:rPr lang="en-US" altLang="zh-CN" dirty="0" smtClean="0"/>
              <a:t>60 V</a:t>
            </a:r>
            <a:r>
              <a:rPr lang="zh-CN" altLang="en-US" dirty="0" smtClean="0"/>
              <a:t>直流，那么按照普通的热保护电机进行测试；</a:t>
            </a:r>
            <a:endParaRPr lang="en-US" altLang="zh-CN" dirty="0" smtClean="0"/>
          </a:p>
          <a:p>
            <a:pPr lvl="1"/>
            <a:r>
              <a:rPr lang="zh-CN" altLang="en-US" dirty="0" smtClean="0"/>
              <a:t>电子保护电路的可靠性测试：</a:t>
            </a:r>
            <a:endParaRPr lang="en-US" altLang="zh-CN" dirty="0" smtClean="0"/>
          </a:p>
          <a:p>
            <a:pPr lvl="2"/>
            <a:r>
              <a:rPr lang="zh-CN" altLang="en-US" dirty="0" smtClean="0"/>
              <a:t>零部件的开、短路测试；</a:t>
            </a:r>
            <a:endParaRPr lang="en-US" altLang="zh-CN" dirty="0" smtClean="0"/>
          </a:p>
          <a:p>
            <a:pPr lvl="2"/>
            <a:r>
              <a:rPr lang="zh-CN" altLang="en-US" dirty="0" smtClean="0"/>
              <a:t>输入电源的反相测试；</a:t>
            </a:r>
            <a:endParaRPr lang="en-US" altLang="zh-CN" dirty="0" smtClean="0"/>
          </a:p>
          <a:p>
            <a:pPr lvl="2"/>
            <a:r>
              <a:rPr lang="zh-CN" altLang="en-US" dirty="0" smtClean="0"/>
              <a:t>电气间隙低于标准要求的带电部件直接的短路测试；</a:t>
            </a:r>
            <a:endParaRPr lang="en-US" altLang="zh-CN" dirty="0" smtClean="0"/>
          </a:p>
          <a:p>
            <a:pPr lvl="2"/>
            <a:endParaRPr lang="en-US" altLang="zh-CN" dirty="0" smtClean="0"/>
          </a:p>
          <a:p>
            <a:pPr lvl="1"/>
            <a:endParaRPr lang="en-US" altLang="zh-CN" dirty="0" smtClean="0"/>
          </a:p>
          <a:p>
            <a:pPr lvl="1"/>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10</a:t>
            </a:fld>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美国安规要求</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对于电子换相式电机，美国的安规标准为：</a:t>
            </a:r>
            <a:endParaRPr lang="en-US" altLang="zh-CN" dirty="0" smtClean="0"/>
          </a:p>
          <a:p>
            <a:pPr lvl="1"/>
            <a:r>
              <a:rPr lang="en-US" altLang="zh-CN" dirty="0" smtClean="0"/>
              <a:t>UL1004-1, 1</a:t>
            </a:r>
            <a:r>
              <a:rPr lang="en-US" altLang="zh-CN" baseline="30000" dirty="0" smtClean="0"/>
              <a:t>st</a:t>
            </a:r>
            <a:r>
              <a:rPr lang="en-US" altLang="zh-CN" dirty="0" smtClean="0"/>
              <a:t> Edition	-	Rotating Electrical Machines – General Requirements </a:t>
            </a:r>
            <a:r>
              <a:rPr lang="zh-CN" altLang="en-US" dirty="0" smtClean="0"/>
              <a:t>（旋转电动机的通用要求）</a:t>
            </a:r>
            <a:endParaRPr lang="en-US" altLang="zh-CN" dirty="0" smtClean="0"/>
          </a:p>
          <a:p>
            <a:pPr lvl="1"/>
            <a:r>
              <a:rPr lang="en-US" dirty="0" smtClean="0"/>
              <a:t>UL 1004-7, 2</a:t>
            </a:r>
            <a:r>
              <a:rPr lang="en-US" baseline="30000" dirty="0" smtClean="0"/>
              <a:t>nd</a:t>
            </a:r>
            <a:r>
              <a:rPr lang="en-US" dirty="0" smtClean="0"/>
              <a:t> Edition	-	Electronically Protected Motors </a:t>
            </a:r>
            <a:r>
              <a:rPr lang="zh-CN" altLang="en-US" dirty="0" smtClean="0"/>
              <a:t>（电子式保护电机）</a:t>
            </a:r>
            <a:endParaRPr lang="en-US" dirty="0" smtClean="0"/>
          </a:p>
          <a:p>
            <a:endParaRPr lang="en-US" altLang="zh-CN" dirty="0" smtClean="0"/>
          </a:p>
          <a:p>
            <a:r>
              <a:rPr lang="zh-CN" altLang="en-US" dirty="0" smtClean="0"/>
              <a:t>对于电子电路，美国的安规标准为：</a:t>
            </a:r>
            <a:endParaRPr lang="en-US" altLang="zh-CN" dirty="0" smtClean="0"/>
          </a:p>
          <a:p>
            <a:pPr lvl="1"/>
            <a:r>
              <a:rPr lang="en-US" altLang="zh-CN" dirty="0" smtClean="0"/>
              <a:t>UL 60730-1, 4</a:t>
            </a:r>
            <a:r>
              <a:rPr lang="en-US" altLang="zh-CN" baseline="30000" dirty="0" smtClean="0"/>
              <a:t>th</a:t>
            </a:r>
            <a:r>
              <a:rPr lang="en-US" altLang="zh-CN" dirty="0" smtClean="0"/>
              <a:t> Edition 	-	 Automatic Electrical Controls for Household and Similar Use - Part 1: General Requirements</a:t>
            </a:r>
          </a:p>
          <a:p>
            <a:pPr>
              <a:buNone/>
            </a:pPr>
            <a:r>
              <a:rPr lang="en-US" altLang="zh-CN" dirty="0" smtClean="0"/>
              <a:t>	</a:t>
            </a:r>
            <a:r>
              <a:rPr lang="zh-CN" altLang="en-US" dirty="0" smtClean="0"/>
              <a:t>单独的电机产品需要依照上述的电机标准加上电子电路标准结合起来评估。</a:t>
            </a:r>
            <a:endParaRPr lang="en-US" altLang="zh-CN" dirty="0" smtClean="0"/>
          </a:p>
          <a:p>
            <a:pPr lvl="1"/>
            <a:endParaRPr lang="en-US" altLang="zh-CN" dirty="0" smtClean="0"/>
          </a:p>
          <a:p>
            <a:r>
              <a:rPr lang="zh-CN" altLang="en-US" dirty="0" smtClean="0"/>
              <a:t>对于带有电子换相式电机的终端产品，只有</a:t>
            </a:r>
            <a:r>
              <a:rPr lang="en-US" dirty="0" smtClean="0"/>
              <a:t>UL 507, 9</a:t>
            </a:r>
            <a:r>
              <a:rPr lang="en-US" baseline="30000" dirty="0" smtClean="0"/>
              <a:t>th</a:t>
            </a:r>
            <a:r>
              <a:rPr lang="en-US" dirty="0" smtClean="0"/>
              <a:t> Edition</a:t>
            </a:r>
            <a:r>
              <a:rPr lang="zh-CN" altLang="en-US" dirty="0" smtClean="0"/>
              <a:t>（风扇）标准里有针对此种电机的特殊要求。</a:t>
            </a:r>
            <a:endParaRPr lang="en-US" dirty="0" smtClean="0"/>
          </a:p>
          <a:p>
            <a:pPr lvl="2"/>
            <a:endParaRPr lang="en-US" altLang="zh-CN" dirty="0" smtClean="0"/>
          </a:p>
          <a:p>
            <a:pPr lvl="1"/>
            <a:endParaRPr lang="en-US" altLang="zh-CN" dirty="0" smtClean="0"/>
          </a:p>
          <a:p>
            <a:pPr lvl="1"/>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11</a:t>
            </a:fld>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UL 1004-1, 1</a:t>
            </a:r>
            <a:r>
              <a:rPr lang="en-US" altLang="zh-CN" baseline="30000" dirty="0" smtClean="0">
                <a:solidFill>
                  <a:schemeClr val="bg1"/>
                </a:solidFill>
              </a:rPr>
              <a:t>st</a:t>
            </a:r>
            <a:r>
              <a:rPr lang="en-US" altLang="zh-CN" dirty="0" smtClean="0">
                <a:solidFill>
                  <a:schemeClr val="bg1"/>
                </a:solidFill>
              </a:rPr>
              <a:t> Edition</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en-US" dirty="0" smtClean="0"/>
              <a:t>UL 1004-1</a:t>
            </a:r>
            <a:r>
              <a:rPr lang="zh-CN" altLang="en-US" dirty="0" smtClean="0"/>
              <a:t>里面定义了两种控制方式：</a:t>
            </a:r>
            <a:endParaRPr lang="en-US" altLang="zh-CN" dirty="0" smtClean="0"/>
          </a:p>
          <a:p>
            <a:pPr lvl="1"/>
            <a:r>
              <a:rPr lang="en-US" dirty="0" smtClean="0"/>
              <a:t>Operating control: A device or circuit the operation of which starts or regulates the rotating machine during normal operation.</a:t>
            </a:r>
          </a:p>
          <a:p>
            <a:pPr lvl="1"/>
            <a:r>
              <a:rPr lang="en-US" dirty="0" smtClean="0"/>
              <a:t>Protective control: A device or circuit the operation of which is intended to prevent a hazardous situation during abnormal operation of the machine or equipment. In the context of this Standard, a protective control is one that is relied upon to provide over temperature protection for a rotating machine.</a:t>
            </a:r>
          </a:p>
          <a:p>
            <a:pPr lvl="2"/>
            <a:endParaRPr lang="en-US" altLang="zh-CN" dirty="0" smtClean="0"/>
          </a:p>
          <a:p>
            <a:pPr lvl="1"/>
            <a:endParaRPr lang="en-US" altLang="zh-CN" dirty="0" smtClean="0"/>
          </a:p>
          <a:p>
            <a:r>
              <a:rPr lang="zh-CN" altLang="en-US" dirty="0" smtClean="0"/>
              <a:t>因此在</a:t>
            </a:r>
            <a:r>
              <a:rPr lang="en-US" altLang="zh-CN" dirty="0" smtClean="0"/>
              <a:t>UL</a:t>
            </a:r>
            <a:r>
              <a:rPr lang="zh-CN" altLang="en-US" dirty="0" smtClean="0"/>
              <a:t>标准里我们认为电机的电子电路具有两种功能，运行控制和保护。这两种功能的测试方法是完全不一样的。</a:t>
            </a:r>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12</a:t>
            </a:fld>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UL 1004-1, 1</a:t>
            </a:r>
            <a:r>
              <a:rPr lang="en-US" altLang="zh-CN" baseline="30000" dirty="0" smtClean="0">
                <a:solidFill>
                  <a:schemeClr val="bg1"/>
                </a:solidFill>
              </a:rPr>
              <a:t>st</a:t>
            </a:r>
            <a:r>
              <a:rPr lang="en-US" altLang="zh-CN" dirty="0" smtClean="0">
                <a:solidFill>
                  <a:schemeClr val="bg1"/>
                </a:solidFill>
              </a:rPr>
              <a:t> Edition</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对于运行控制电路，我们只需要保证其在正常工作的状态下，</a:t>
            </a:r>
            <a:r>
              <a:rPr lang="zh-CN" altLang="en-US" i="1" dirty="0" smtClean="0"/>
              <a:t>电路本身</a:t>
            </a:r>
            <a:r>
              <a:rPr lang="zh-CN" altLang="en-US" dirty="0" smtClean="0"/>
              <a:t>不会产生起火、电击或其他危险。</a:t>
            </a:r>
            <a:endParaRPr lang="en-US" altLang="zh-CN" dirty="0" smtClean="0"/>
          </a:p>
          <a:p>
            <a:endParaRPr lang="en-US" altLang="zh-CN" dirty="0" smtClean="0"/>
          </a:p>
          <a:p>
            <a:r>
              <a:rPr lang="zh-CN" altLang="en-US" dirty="0" smtClean="0"/>
              <a:t>相应的，对于保护电路，除了评估上述方面的危险外，还要考察其</a:t>
            </a:r>
            <a:r>
              <a:rPr lang="zh-CN" altLang="en-US" i="1" dirty="0" smtClean="0"/>
              <a:t>功能安全性</a:t>
            </a:r>
            <a:r>
              <a:rPr lang="zh-CN" altLang="en-US" dirty="0" smtClean="0"/>
              <a:t>（</a:t>
            </a:r>
            <a:r>
              <a:rPr lang="en-US" altLang="zh-CN" dirty="0" smtClean="0"/>
              <a:t>functional safety</a:t>
            </a:r>
            <a:r>
              <a:rPr lang="zh-CN" altLang="en-US" dirty="0" smtClean="0"/>
              <a:t>），也就是说此电路能否正常运行，起到保护电机的作用。</a:t>
            </a:r>
            <a:endParaRPr lang="en-US" altLang="zh-CN" dirty="0" smtClean="0"/>
          </a:p>
          <a:p>
            <a:endParaRPr lang="en-US" altLang="zh-CN" dirty="0" smtClean="0"/>
          </a:p>
          <a:p>
            <a:r>
              <a:rPr lang="zh-CN" altLang="en-US" dirty="0" smtClean="0"/>
              <a:t>无论是上述哪一种电路，都需要综合</a:t>
            </a:r>
            <a:r>
              <a:rPr lang="en-US" altLang="zh-CN" dirty="0" smtClean="0"/>
              <a:t>UL 1004-1/UL 1004-7</a:t>
            </a:r>
            <a:r>
              <a:rPr lang="zh-CN" altLang="en-US" dirty="0" smtClean="0"/>
              <a:t>和</a:t>
            </a:r>
            <a:r>
              <a:rPr lang="en-US" altLang="zh-CN" dirty="0" smtClean="0"/>
              <a:t>UL60730-1</a:t>
            </a:r>
            <a:r>
              <a:rPr lang="zh-CN" altLang="en-US" dirty="0" smtClean="0"/>
              <a:t>这两部标准来进行评估。</a:t>
            </a:r>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13</a:t>
            </a:fld>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UL 1004-1, 1</a:t>
            </a:r>
            <a:r>
              <a:rPr lang="en-US" altLang="zh-CN" baseline="30000" dirty="0" smtClean="0">
                <a:solidFill>
                  <a:schemeClr val="bg1"/>
                </a:solidFill>
              </a:rPr>
              <a:t>st</a:t>
            </a:r>
            <a:r>
              <a:rPr lang="en-US" altLang="zh-CN" dirty="0" smtClean="0">
                <a:solidFill>
                  <a:schemeClr val="bg1"/>
                </a:solidFill>
              </a:rPr>
              <a:t> Edition</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运行控制电路的评估：</a:t>
            </a:r>
            <a:endParaRPr lang="en-US" altLang="zh-CN" dirty="0" smtClean="0"/>
          </a:p>
          <a:p>
            <a:pPr algn="ctr">
              <a:buNone/>
            </a:pPr>
            <a:r>
              <a:rPr lang="en-US" altLang="zh-CN" sz="2000" dirty="0" smtClean="0"/>
              <a:t>Table 7.1</a:t>
            </a:r>
          </a:p>
          <a:p>
            <a:pPr algn="ctr">
              <a:buNone/>
            </a:pPr>
            <a:r>
              <a:rPr lang="en-US" altLang="zh-CN" sz="2000" dirty="0" smtClean="0"/>
              <a:t>Motor control correlation table</a:t>
            </a:r>
          </a:p>
        </p:txBody>
      </p:sp>
      <p:sp>
        <p:nvSpPr>
          <p:cNvPr id="4" name="灯片编号占位符 3"/>
          <p:cNvSpPr>
            <a:spLocks noGrp="1"/>
          </p:cNvSpPr>
          <p:nvPr>
            <p:ph type="sldNum" sz="quarter" idx="4"/>
          </p:nvPr>
        </p:nvSpPr>
        <p:spPr/>
        <p:txBody>
          <a:bodyPr/>
          <a:lstStyle/>
          <a:p>
            <a:fld id="{7E18F6E6-8448-4D2E-B7FB-BB8102619649}" type="slidenum">
              <a:rPr lang="en-CA" smtClean="0"/>
              <a:pPr/>
              <a:t>14</a:t>
            </a:fld>
            <a:endParaRPr lang="en-CA" dirty="0"/>
          </a:p>
        </p:txBody>
      </p:sp>
      <p:graphicFrame>
        <p:nvGraphicFramePr>
          <p:cNvPr id="5" name="表格 4"/>
          <p:cNvGraphicFramePr>
            <a:graphicFrameLocks noGrp="1"/>
          </p:cNvGraphicFramePr>
          <p:nvPr/>
        </p:nvGraphicFramePr>
        <p:xfrm>
          <a:off x="539552" y="2276872"/>
          <a:ext cx="8136909" cy="4295240"/>
        </p:xfrm>
        <a:graphic>
          <a:graphicData uri="http://schemas.openxmlformats.org/drawingml/2006/table">
            <a:tbl>
              <a:tblPr firstRow="1" bandRow="1">
                <a:tableStyleId>{5C22544A-7EE6-4342-B048-85BDC9FD1C3A}</a:tableStyleId>
              </a:tblPr>
              <a:tblGrid>
                <a:gridCol w="1944216"/>
                <a:gridCol w="3480392"/>
                <a:gridCol w="2712301"/>
              </a:tblGrid>
              <a:tr h="370840">
                <a:tc>
                  <a:txBody>
                    <a:bodyPr/>
                    <a:lstStyle/>
                    <a:p>
                      <a:pPr algn="ctr"/>
                      <a:r>
                        <a:rPr lang="en-US" sz="1400" b="1" dirty="0" smtClean="0">
                          <a:solidFill>
                            <a:schemeClr val="tx1"/>
                          </a:solidFill>
                        </a:rPr>
                        <a:t>UL 60730-1 Table 7.2DV item number</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smtClean="0">
                          <a:solidFill>
                            <a:schemeClr val="tx1"/>
                          </a:solidFill>
                        </a:rPr>
                        <a:t>Information</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smtClean="0">
                          <a:solidFill>
                            <a:schemeClr val="tx1"/>
                          </a:solidFill>
                        </a:rPr>
                        <a:t>Motor control requirement</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6</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Purpose of control</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Operating control</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7</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Type of load controlled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Motor load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39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Type 1 or Type 2 action</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Type 1</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49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Pollution degree</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Pollution degree to be determined by reference to Table 18.5.</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52</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kern="1200" baseline="0" dirty="0" smtClean="0">
                          <a:solidFill>
                            <a:schemeClr val="dk1"/>
                          </a:solidFill>
                          <a:latin typeface="+mn-lt"/>
                          <a:ea typeface="+mn-ea"/>
                          <a:cs typeface="+mn-cs"/>
                        </a:rPr>
                        <a:t>The minimum parameters of any heat dissipater (heat sink) not provided with an electronic control but essential to its correct operation</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Must be specified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53</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Output waveform if other than sinusoidal</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Must be specified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69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Output waveform if other than sinusoidal</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kern="1200" dirty="0" smtClean="0">
                          <a:solidFill>
                            <a:schemeClr val="tx1"/>
                          </a:solidFill>
                          <a:latin typeface="+mn-lt"/>
                          <a:ea typeface="+mn-ea"/>
                          <a:cs typeface="+mn-cs"/>
                        </a:rPr>
                        <a:t>Software Class A</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altLang="zh-CN" sz="1400" b="0" dirty="0" smtClean="0">
                          <a:solidFill>
                            <a:schemeClr val="tx1"/>
                          </a:solidFill>
                        </a:rPr>
                        <a:t>74</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kern="1200" baseline="0" dirty="0" smtClean="0">
                          <a:solidFill>
                            <a:schemeClr val="dk1"/>
                          </a:solidFill>
                          <a:latin typeface="+mn-lt"/>
                          <a:ea typeface="+mn-ea"/>
                          <a:cs typeface="+mn-cs"/>
                        </a:rPr>
                        <a:t>External load and emission control</a:t>
                      </a:r>
                    </a:p>
                    <a:p>
                      <a:r>
                        <a:rPr lang="en-US" sz="1400" kern="1200" baseline="0" dirty="0" smtClean="0">
                          <a:solidFill>
                            <a:schemeClr val="dk1"/>
                          </a:solidFill>
                          <a:latin typeface="+mn-lt"/>
                          <a:ea typeface="+mn-ea"/>
                          <a:cs typeface="+mn-cs"/>
                        </a:rPr>
                        <a:t>measures to be used for test purposes</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Intended motor</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UL 1004-7, 2</a:t>
            </a:r>
            <a:r>
              <a:rPr lang="en-US" altLang="zh-CN" baseline="30000" dirty="0" smtClean="0">
                <a:solidFill>
                  <a:schemeClr val="bg1"/>
                </a:solidFill>
              </a:rPr>
              <a:t>nd</a:t>
            </a:r>
            <a:r>
              <a:rPr lang="en-US" altLang="zh-CN" dirty="0" smtClean="0">
                <a:solidFill>
                  <a:schemeClr val="bg1"/>
                </a:solidFill>
              </a:rPr>
              <a:t> Edition</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保护电路的评估：</a:t>
            </a:r>
            <a:endParaRPr lang="en-US" altLang="zh-CN" dirty="0" smtClean="0"/>
          </a:p>
          <a:p>
            <a:pPr algn="ctr">
              <a:buNone/>
            </a:pPr>
            <a:r>
              <a:rPr lang="en-US" altLang="zh-CN" sz="2000" dirty="0" smtClean="0"/>
              <a:t>Table 6.1</a:t>
            </a:r>
          </a:p>
          <a:p>
            <a:pPr algn="ctr">
              <a:buNone/>
            </a:pPr>
            <a:r>
              <a:rPr lang="en-US" altLang="zh-CN" sz="2000" dirty="0" smtClean="0"/>
              <a:t>Motor control correlation table</a:t>
            </a:r>
          </a:p>
        </p:txBody>
      </p:sp>
      <p:sp>
        <p:nvSpPr>
          <p:cNvPr id="4" name="灯片编号占位符 3"/>
          <p:cNvSpPr>
            <a:spLocks noGrp="1"/>
          </p:cNvSpPr>
          <p:nvPr>
            <p:ph type="sldNum" sz="quarter" idx="4"/>
          </p:nvPr>
        </p:nvSpPr>
        <p:spPr/>
        <p:txBody>
          <a:bodyPr/>
          <a:lstStyle/>
          <a:p>
            <a:fld id="{7E18F6E6-8448-4D2E-B7FB-BB8102619649}" type="slidenum">
              <a:rPr lang="en-CA" smtClean="0"/>
              <a:pPr/>
              <a:t>15</a:t>
            </a:fld>
            <a:endParaRPr lang="en-CA" dirty="0"/>
          </a:p>
        </p:txBody>
      </p:sp>
      <p:graphicFrame>
        <p:nvGraphicFramePr>
          <p:cNvPr id="5" name="表格 4"/>
          <p:cNvGraphicFramePr>
            <a:graphicFrameLocks noGrp="1"/>
          </p:cNvGraphicFramePr>
          <p:nvPr/>
        </p:nvGraphicFramePr>
        <p:xfrm>
          <a:off x="539552" y="2276872"/>
          <a:ext cx="8136909" cy="4295240"/>
        </p:xfrm>
        <a:graphic>
          <a:graphicData uri="http://schemas.openxmlformats.org/drawingml/2006/table">
            <a:tbl>
              <a:tblPr firstRow="1" bandRow="1">
                <a:tableStyleId>{5C22544A-7EE6-4342-B048-85BDC9FD1C3A}</a:tableStyleId>
              </a:tblPr>
              <a:tblGrid>
                <a:gridCol w="1944216"/>
                <a:gridCol w="3480392"/>
                <a:gridCol w="2712301"/>
              </a:tblGrid>
              <a:tr h="370840">
                <a:tc>
                  <a:txBody>
                    <a:bodyPr/>
                    <a:lstStyle/>
                    <a:p>
                      <a:pPr algn="ctr"/>
                      <a:r>
                        <a:rPr lang="en-US" sz="1400" b="1" dirty="0" smtClean="0">
                          <a:solidFill>
                            <a:schemeClr val="tx1"/>
                          </a:solidFill>
                        </a:rPr>
                        <a:t>UL 60730-1 Table 7.2DV item number</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smtClean="0">
                          <a:solidFill>
                            <a:schemeClr val="tx1"/>
                          </a:solidFill>
                        </a:rPr>
                        <a:t>Information</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smtClean="0">
                          <a:solidFill>
                            <a:schemeClr val="tx1"/>
                          </a:solidFill>
                        </a:rPr>
                        <a:t>Motor control requirement</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6</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Purpose of control</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Protective control (temperature)</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7</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kern="1200" baseline="0" dirty="0" smtClean="0">
                          <a:solidFill>
                            <a:schemeClr val="dk1"/>
                          </a:solidFill>
                          <a:latin typeface="+mn-lt"/>
                          <a:ea typeface="+mn-ea"/>
                          <a:cs typeface="+mn-cs"/>
                        </a:rPr>
                        <a:t>Type of load controlled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AC motor load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29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Type of disconnection or interruption</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Any defined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39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Type 1 or Type 2 action</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Type 2</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40</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Additional features</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Must be declared as automatic or</a:t>
                      </a:r>
                    </a:p>
                    <a:p>
                      <a:pPr algn="ctr"/>
                      <a:r>
                        <a:rPr lang="en-US" sz="1400" b="0" dirty="0" smtClean="0">
                          <a:solidFill>
                            <a:schemeClr val="tx1"/>
                          </a:solidFill>
                        </a:rPr>
                        <a:t>manual reset</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49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Pollution degree</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Pollution degree to be determined by reference to UL 1004-1, 18.9.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52</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The minimum parameters of any heat dissipater (heat sink) not provided with</a:t>
                      </a:r>
                      <a:r>
                        <a:rPr lang="en-US" sz="1400" b="0" baseline="0" dirty="0" smtClean="0">
                          <a:solidFill>
                            <a:schemeClr val="tx1"/>
                          </a:solidFill>
                        </a:rPr>
                        <a:t> </a:t>
                      </a:r>
                      <a:r>
                        <a:rPr lang="en-US" sz="1400" b="0" dirty="0" smtClean="0">
                          <a:solidFill>
                            <a:schemeClr val="tx1"/>
                          </a:solidFill>
                        </a:rPr>
                        <a:t>an electronic control but essential to its correct operation</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Must be specified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53</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Output waveform if other than sinusoidal</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kern="1200" dirty="0" smtClean="0">
                          <a:solidFill>
                            <a:schemeClr val="tx1"/>
                          </a:solidFill>
                          <a:latin typeface="+mn-lt"/>
                          <a:ea typeface="+mn-ea"/>
                          <a:cs typeface="+mn-cs"/>
                        </a:rPr>
                        <a:t>Must be specified</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UL 1004-7, 2</a:t>
            </a:r>
            <a:r>
              <a:rPr lang="en-US" altLang="zh-CN" baseline="30000" dirty="0" smtClean="0">
                <a:solidFill>
                  <a:schemeClr val="bg1"/>
                </a:solidFill>
              </a:rPr>
              <a:t>nd</a:t>
            </a:r>
            <a:r>
              <a:rPr lang="en-US" altLang="zh-CN" dirty="0" smtClean="0">
                <a:solidFill>
                  <a:schemeClr val="bg1"/>
                </a:solidFill>
              </a:rPr>
              <a:t> Edition</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pPr algn="ctr">
              <a:buNone/>
            </a:pPr>
            <a:r>
              <a:rPr lang="en-US" altLang="zh-CN" sz="2000" dirty="0" smtClean="0"/>
              <a:t>Table 6.1</a:t>
            </a:r>
          </a:p>
          <a:p>
            <a:pPr algn="ctr">
              <a:buNone/>
            </a:pPr>
            <a:r>
              <a:rPr lang="en-US" altLang="zh-CN" sz="2000" dirty="0" smtClean="0"/>
              <a:t>Motor control correlation table</a:t>
            </a:r>
          </a:p>
        </p:txBody>
      </p:sp>
      <p:sp>
        <p:nvSpPr>
          <p:cNvPr id="4" name="灯片编号占位符 3"/>
          <p:cNvSpPr>
            <a:spLocks noGrp="1"/>
          </p:cNvSpPr>
          <p:nvPr>
            <p:ph type="sldNum" sz="quarter" idx="4"/>
          </p:nvPr>
        </p:nvSpPr>
        <p:spPr/>
        <p:txBody>
          <a:bodyPr/>
          <a:lstStyle/>
          <a:p>
            <a:fld id="{7E18F6E6-8448-4D2E-B7FB-BB8102619649}" type="slidenum">
              <a:rPr lang="en-CA" smtClean="0"/>
              <a:pPr/>
              <a:t>16</a:t>
            </a:fld>
            <a:endParaRPr lang="en-CA" dirty="0"/>
          </a:p>
        </p:txBody>
      </p:sp>
      <p:graphicFrame>
        <p:nvGraphicFramePr>
          <p:cNvPr id="5" name="表格 4"/>
          <p:cNvGraphicFramePr>
            <a:graphicFrameLocks noGrp="1"/>
          </p:cNvGraphicFramePr>
          <p:nvPr/>
        </p:nvGraphicFramePr>
        <p:xfrm>
          <a:off x="539552" y="1844824"/>
          <a:ext cx="8136909" cy="3025240"/>
        </p:xfrm>
        <a:graphic>
          <a:graphicData uri="http://schemas.openxmlformats.org/drawingml/2006/table">
            <a:tbl>
              <a:tblPr firstRow="1" bandRow="1">
                <a:tableStyleId>{5C22544A-7EE6-4342-B048-85BDC9FD1C3A}</a:tableStyleId>
              </a:tblPr>
              <a:tblGrid>
                <a:gridCol w="1944216"/>
                <a:gridCol w="3480392"/>
                <a:gridCol w="2712301"/>
              </a:tblGrid>
              <a:tr h="370840">
                <a:tc>
                  <a:txBody>
                    <a:bodyPr/>
                    <a:lstStyle/>
                    <a:p>
                      <a:pPr algn="ctr"/>
                      <a:r>
                        <a:rPr lang="en-US" sz="1400" b="1" dirty="0" smtClean="0">
                          <a:solidFill>
                            <a:schemeClr val="tx1"/>
                          </a:solidFill>
                        </a:rPr>
                        <a:t>UL 60730-1 Table 7.2DV item number</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smtClean="0">
                          <a:solidFill>
                            <a:schemeClr val="tx1"/>
                          </a:solidFill>
                        </a:rPr>
                        <a:t>Information</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smtClean="0">
                          <a:solidFill>
                            <a:schemeClr val="tx1"/>
                          </a:solidFill>
                        </a:rPr>
                        <a:t>Motor control requirement</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58a</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Required protection/immunity from mains borne perturbations, magnetic and electromagnetic disturbances</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Required</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60</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Surge immunity</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IEC 61000-4-5 installation Class 3.</a:t>
                      </a:r>
                    </a:p>
                    <a:p>
                      <a:pPr algn="ctr"/>
                      <a:r>
                        <a:rPr lang="en-US" sz="1400" b="0" dirty="0" smtClean="0">
                          <a:solidFill>
                            <a:schemeClr val="tx1"/>
                          </a:solidFill>
                        </a:rPr>
                        <a:t>Overvoltage category to be determined</a:t>
                      </a:r>
                    </a:p>
                    <a:p>
                      <a:pPr algn="ctr"/>
                      <a:r>
                        <a:rPr lang="en-US" sz="1400" b="0" dirty="0" smtClean="0">
                          <a:solidFill>
                            <a:schemeClr val="tx1"/>
                          </a:solidFill>
                        </a:rPr>
                        <a:t>by reference to UL 1004-1, 18.9.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69</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Software Class</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Software Class B</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400" b="0" dirty="0" smtClean="0">
                          <a:solidFill>
                            <a:schemeClr val="tx1"/>
                          </a:solidFill>
                        </a:rPr>
                        <a:t>74</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External load and emission control</a:t>
                      </a:r>
                    </a:p>
                    <a:p>
                      <a:pPr algn="ctr"/>
                      <a:r>
                        <a:rPr lang="en-US" sz="1400" b="0" dirty="0" smtClean="0">
                          <a:solidFill>
                            <a:schemeClr val="tx1"/>
                          </a:solidFill>
                        </a:rPr>
                        <a:t>measures to be used for test purposes</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0" dirty="0" smtClean="0">
                          <a:solidFill>
                            <a:schemeClr val="tx1"/>
                          </a:solidFill>
                        </a:rPr>
                        <a:t>Intended motor</a:t>
                      </a:r>
                      <a:endParaRPr lang="en-US" sz="1400" b="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例外情况 （</a:t>
            </a:r>
            <a:r>
              <a:rPr lang="en-US" altLang="zh-CN" dirty="0" smtClean="0">
                <a:solidFill>
                  <a:schemeClr val="bg1"/>
                </a:solidFill>
              </a:rPr>
              <a:t>UL 1004-1</a:t>
            </a:r>
            <a:r>
              <a:rPr lang="zh-CN" altLang="en-US" dirty="0" smtClean="0">
                <a:solidFill>
                  <a:schemeClr val="bg1"/>
                </a:solidFill>
              </a:rPr>
              <a:t>）</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en-US" altLang="zh-CN" dirty="0" smtClean="0"/>
              <a:t>RISK OF FIRE – A risk of fire is considered to exist if the open-circuit voltage between any two points is equal to or greater than 2500 volts peak, or if power of more than 15 watts can be delivered into an external resistor connected between the two points.</a:t>
            </a:r>
          </a:p>
          <a:p>
            <a:endParaRPr lang="en-US" altLang="zh-CN" dirty="0" smtClean="0"/>
          </a:p>
          <a:p>
            <a:r>
              <a:rPr lang="en-US" altLang="zh-CN" dirty="0" smtClean="0"/>
              <a:t>RISK OF ELECTRIC SHOCK – A risk of electric shock is considered to exist at any part if:</a:t>
            </a:r>
          </a:p>
          <a:p>
            <a:pPr lvl="1"/>
            <a:r>
              <a:rPr lang="en-US" altLang="zh-CN" dirty="0" smtClean="0"/>
              <a:t>a) The potential between the part and earth ground or any other simultaneously accessible part is more than 42.4 V peak for alternating current potentials or 60 volts for direct current potentials; and</a:t>
            </a:r>
          </a:p>
          <a:p>
            <a:pPr lvl="1"/>
            <a:r>
              <a:rPr lang="en-US" altLang="zh-CN" dirty="0" smtClean="0"/>
              <a:t>b) The continuous current flow through a 1500-ohm resistor connected across the potential exceeds 0.5 </a:t>
            </a:r>
            <a:r>
              <a:rPr lang="en-US" altLang="zh-CN" dirty="0" err="1" smtClean="0"/>
              <a:t>mA</a:t>
            </a:r>
            <a:r>
              <a:rPr lang="en-US" altLang="zh-CN" dirty="0" smtClean="0"/>
              <a:t>.</a:t>
            </a:r>
          </a:p>
        </p:txBody>
      </p:sp>
      <p:sp>
        <p:nvSpPr>
          <p:cNvPr id="4" name="灯片编号占位符 3"/>
          <p:cNvSpPr>
            <a:spLocks noGrp="1"/>
          </p:cNvSpPr>
          <p:nvPr>
            <p:ph type="sldNum" sz="quarter" idx="4"/>
          </p:nvPr>
        </p:nvSpPr>
        <p:spPr/>
        <p:txBody>
          <a:bodyPr/>
          <a:lstStyle/>
          <a:p>
            <a:fld id="{7E18F6E6-8448-4D2E-B7FB-BB8102619649}" type="slidenum">
              <a:rPr lang="en-CA" smtClean="0"/>
              <a:pPr/>
              <a:t>17</a:t>
            </a:fld>
            <a:endParaRPr lang="en-C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例外情况 （</a:t>
            </a:r>
            <a:r>
              <a:rPr lang="en-US" altLang="zh-CN" dirty="0" smtClean="0">
                <a:solidFill>
                  <a:schemeClr val="bg1"/>
                </a:solidFill>
              </a:rPr>
              <a:t>UL 1004-1</a:t>
            </a:r>
            <a:r>
              <a:rPr lang="zh-CN" altLang="en-US" dirty="0" smtClean="0">
                <a:solidFill>
                  <a:schemeClr val="bg1"/>
                </a:solidFill>
              </a:rPr>
              <a:t>）</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en-US" altLang="zh-CN" dirty="0" smtClean="0"/>
              <a:t>The requirements of this Standard and associated parts of this Standard, intended to address the risk of fire do not apply to a motor provided with a metal enclosure in which there are no openings in the enclosure through which molten metal, burning insulation, flaming particles, or other ignited material could fall onto flammable material, or through which a flame could be projected.</a:t>
            </a:r>
          </a:p>
        </p:txBody>
      </p:sp>
      <p:sp>
        <p:nvSpPr>
          <p:cNvPr id="4" name="灯片编号占位符 3"/>
          <p:cNvSpPr>
            <a:spLocks noGrp="1"/>
          </p:cNvSpPr>
          <p:nvPr>
            <p:ph type="sldNum" sz="quarter" idx="4"/>
          </p:nvPr>
        </p:nvSpPr>
        <p:spPr/>
        <p:txBody>
          <a:bodyPr/>
          <a:lstStyle/>
          <a:p>
            <a:fld id="{7E18F6E6-8448-4D2E-B7FB-BB8102619649}" type="slidenum">
              <a:rPr lang="en-CA" smtClean="0"/>
              <a:pPr/>
              <a:t>18</a:t>
            </a:fld>
            <a:endParaRPr lang="en-C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例外情况 （</a:t>
            </a:r>
            <a:r>
              <a:rPr lang="en-US" altLang="zh-CN" dirty="0" smtClean="0">
                <a:solidFill>
                  <a:schemeClr val="bg1"/>
                </a:solidFill>
              </a:rPr>
              <a:t>UL 1004-3</a:t>
            </a:r>
            <a:r>
              <a:rPr lang="zh-CN" altLang="en-US" dirty="0" smtClean="0">
                <a:solidFill>
                  <a:schemeClr val="bg1"/>
                </a:solidFill>
              </a:rPr>
              <a:t>）</a:t>
            </a:r>
            <a:endParaRPr lang="en-US" dirty="0">
              <a:solidFill>
                <a:schemeClr val="bg1"/>
              </a:solidFill>
            </a:endParaRPr>
          </a:p>
        </p:txBody>
      </p:sp>
      <p:sp>
        <p:nvSpPr>
          <p:cNvPr id="3" name="内容占位符 2"/>
          <p:cNvSpPr>
            <a:spLocks noGrp="1"/>
          </p:cNvSpPr>
          <p:nvPr>
            <p:ph idx="1"/>
          </p:nvPr>
        </p:nvSpPr>
        <p:spPr>
          <a:xfrm>
            <a:off x="457200" y="980728"/>
            <a:ext cx="8229600" cy="5328592"/>
          </a:xfrm>
        </p:spPr>
        <p:txBody>
          <a:bodyPr>
            <a:normAutofit/>
          </a:bodyPr>
          <a:lstStyle/>
          <a:p>
            <a:r>
              <a:rPr lang="en-US" altLang="zh-CN" dirty="0" smtClean="0"/>
              <a:t>Motors, provided with an electronic circuit designed to prevent overheating of the motor that are additionally provided with an electromechanical thermal motor protector (TMP), may be evaluated to the requirements of this Standard with the electronic circuit protection functions </a:t>
            </a:r>
            <a:r>
              <a:rPr lang="en-US" altLang="zh-CN" i="1" dirty="0" smtClean="0"/>
              <a:t>disabled</a:t>
            </a:r>
            <a:r>
              <a:rPr lang="en-US" altLang="zh-CN" dirty="0" smtClean="0"/>
              <a:t>.</a:t>
            </a:r>
          </a:p>
          <a:p>
            <a:r>
              <a:rPr lang="en-US" altLang="zh-CN" dirty="0" smtClean="0"/>
              <a:t>These motors shall be considered thermally protected motors if the protector is subjected to motor winding current or a motor thermal protection system if the protector is not subjected to motor winding current. Electronic protection circuits for such motors shall be considered </a:t>
            </a:r>
            <a:r>
              <a:rPr lang="en-US" altLang="zh-CN" i="1" dirty="0" smtClean="0"/>
              <a:t>operating controls</a:t>
            </a:r>
            <a:r>
              <a:rPr lang="en-US" altLang="zh-CN" dirty="0" smtClean="0"/>
              <a:t>.</a:t>
            </a:r>
          </a:p>
        </p:txBody>
      </p:sp>
      <p:sp>
        <p:nvSpPr>
          <p:cNvPr id="4" name="灯片编号占位符 3"/>
          <p:cNvSpPr>
            <a:spLocks noGrp="1"/>
          </p:cNvSpPr>
          <p:nvPr>
            <p:ph type="sldNum" sz="quarter" idx="4"/>
          </p:nvPr>
        </p:nvSpPr>
        <p:spPr/>
        <p:txBody>
          <a:bodyPr/>
          <a:lstStyle/>
          <a:p>
            <a:fld id="{7E18F6E6-8448-4D2E-B7FB-BB8102619649}" type="slidenum">
              <a:rPr lang="en-CA" smtClean="0"/>
              <a:pPr/>
              <a:t>19</a:t>
            </a:fld>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r>
              <a:rPr lang="zh-CN" altLang="en-US" dirty="0" smtClean="0"/>
              <a:t>电子驱动与保护式电机的北美安规要求</a:t>
            </a:r>
            <a:endParaRPr lang="en-CA" dirty="0"/>
          </a:p>
        </p:txBody>
      </p:sp>
      <p:sp>
        <p:nvSpPr>
          <p:cNvPr id="4" name="Subtitle 3"/>
          <p:cNvSpPr>
            <a:spLocks noGrp="1"/>
          </p:cNvSpPr>
          <p:nvPr>
            <p:ph type="subTitle" idx="1"/>
          </p:nvPr>
        </p:nvSpPr>
        <p:spPr/>
        <p:txBody>
          <a:bodyPr>
            <a:noAutofit/>
          </a:bodyPr>
          <a:lstStyle/>
          <a:p>
            <a:pPr>
              <a:spcBef>
                <a:spcPts val="600"/>
              </a:spcBef>
            </a:pPr>
            <a:r>
              <a:rPr lang="zh-CN" altLang="en-US" sz="1600" dirty="0" smtClean="0"/>
              <a:t>卞梁</a:t>
            </a:r>
            <a:endParaRPr lang="en-US" altLang="zh-CN" sz="1600" dirty="0" smtClean="0"/>
          </a:p>
          <a:p>
            <a:pPr>
              <a:spcBef>
                <a:spcPts val="600"/>
              </a:spcBef>
            </a:pPr>
            <a:r>
              <a:rPr lang="zh-CN" altLang="en-US" sz="1600" dirty="0" smtClean="0"/>
              <a:t>认证工程师，</a:t>
            </a:r>
            <a:r>
              <a:rPr lang="en-US" altLang="zh-CN" sz="1600" dirty="0" smtClean="0"/>
              <a:t>CSA</a:t>
            </a:r>
            <a:r>
              <a:rPr lang="zh-CN" altLang="en-US" sz="1600" dirty="0" smtClean="0"/>
              <a:t>集团</a:t>
            </a:r>
            <a:endParaRPr lang="en-CA" sz="16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例外情况 （</a:t>
            </a:r>
            <a:r>
              <a:rPr lang="en-US" altLang="zh-CN" dirty="0" smtClean="0">
                <a:solidFill>
                  <a:schemeClr val="bg1"/>
                </a:solidFill>
              </a:rPr>
              <a:t>UL 1004-7</a:t>
            </a:r>
            <a:r>
              <a:rPr lang="zh-CN" altLang="en-US" dirty="0" smtClean="0">
                <a:solidFill>
                  <a:schemeClr val="bg1"/>
                </a:solidFill>
              </a:rPr>
              <a:t>）</a:t>
            </a:r>
            <a:endParaRPr lang="en-US" dirty="0">
              <a:solidFill>
                <a:schemeClr val="bg1"/>
              </a:solidFill>
            </a:endParaRPr>
          </a:p>
        </p:txBody>
      </p:sp>
      <p:sp>
        <p:nvSpPr>
          <p:cNvPr id="3" name="内容占位符 2"/>
          <p:cNvSpPr>
            <a:spLocks noGrp="1"/>
          </p:cNvSpPr>
          <p:nvPr>
            <p:ph idx="1"/>
          </p:nvPr>
        </p:nvSpPr>
        <p:spPr>
          <a:xfrm>
            <a:off x="457200" y="980728"/>
            <a:ext cx="8229600" cy="5472608"/>
          </a:xfrm>
        </p:spPr>
        <p:txBody>
          <a:bodyPr>
            <a:normAutofit/>
          </a:bodyPr>
          <a:lstStyle/>
          <a:p>
            <a:r>
              <a:rPr lang="en-US" dirty="0" smtClean="0"/>
              <a:t>The protection scheme or schemes relied upon to provide freedom from motor overheating due to the causes described in 29A.6 a) – 29A6 d) shall be identified and then validated through test and evaluation to the requirements of UL 60730-1.</a:t>
            </a:r>
          </a:p>
          <a:p>
            <a:r>
              <a:rPr lang="en-US" altLang="zh-CN" dirty="0" smtClean="0"/>
              <a:t>Protection scheme(s) provided but not relied upon to provide freedom from motor overheating shall be disabled during evaluation and testing of the scheme(s) described in 4.1. (above)</a:t>
            </a:r>
          </a:p>
          <a:p>
            <a:r>
              <a:rPr lang="en-US" altLang="zh-CN" dirty="0" smtClean="0"/>
              <a:t>The circuitry associated with those scheme(s) described in 4.2 above, that are not relied upon to provide freedom from motor overheating, shall only be evaluated as operating circuits not as protective circuits.</a:t>
            </a:r>
          </a:p>
        </p:txBody>
      </p:sp>
      <p:sp>
        <p:nvSpPr>
          <p:cNvPr id="4" name="灯片编号占位符 3"/>
          <p:cNvSpPr>
            <a:spLocks noGrp="1"/>
          </p:cNvSpPr>
          <p:nvPr>
            <p:ph type="sldNum" sz="quarter" idx="4"/>
          </p:nvPr>
        </p:nvSpPr>
        <p:spPr/>
        <p:txBody>
          <a:bodyPr/>
          <a:lstStyle/>
          <a:p>
            <a:fld id="{7E18F6E6-8448-4D2E-B7FB-BB8102619649}" type="slidenum">
              <a:rPr lang="en-CA" smtClean="0"/>
              <a:pPr/>
              <a:t>20</a:t>
            </a:fld>
            <a:endParaRPr lang="en-C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例外情况 （</a:t>
            </a:r>
            <a:r>
              <a:rPr lang="en-US" altLang="zh-CN" dirty="0" smtClean="0">
                <a:solidFill>
                  <a:schemeClr val="bg1"/>
                </a:solidFill>
              </a:rPr>
              <a:t>UL 1004-7</a:t>
            </a:r>
            <a:r>
              <a:rPr lang="zh-CN" altLang="en-US" dirty="0" smtClean="0">
                <a:solidFill>
                  <a:schemeClr val="bg1"/>
                </a:solidFill>
              </a:rPr>
              <a:t>）</a:t>
            </a:r>
            <a:endParaRPr lang="en-US" dirty="0">
              <a:solidFill>
                <a:schemeClr val="bg1"/>
              </a:solidFill>
            </a:endParaRPr>
          </a:p>
        </p:txBody>
      </p:sp>
      <p:sp>
        <p:nvSpPr>
          <p:cNvPr id="3" name="内容占位符 2"/>
          <p:cNvSpPr>
            <a:spLocks noGrp="1"/>
          </p:cNvSpPr>
          <p:nvPr>
            <p:ph idx="1"/>
          </p:nvPr>
        </p:nvSpPr>
        <p:spPr>
          <a:xfrm>
            <a:off x="457200" y="980728"/>
            <a:ext cx="8229600" cy="5472608"/>
          </a:xfrm>
        </p:spPr>
        <p:txBody>
          <a:bodyPr>
            <a:normAutofit/>
          </a:bodyPr>
          <a:lstStyle/>
          <a:p>
            <a:r>
              <a:rPr lang="en-US" dirty="0" smtClean="0"/>
              <a:t>With reference to 2.1, all performance testing required by UL 60730-1A on the control is to be performed with the control connected as intended to the motor. </a:t>
            </a:r>
          </a:p>
          <a:p>
            <a:r>
              <a:rPr lang="en-US" dirty="0" smtClean="0"/>
              <a:t>Exception: A motor control shall only need comply with the requirements for operating controls in UL 60730-1, if the motor coil complies with the locked rotor performance criteria of UL 1004-3 with motor control disconnected from the motor coils, and the power supply for the motor control connected directly across a single motor coil or any combination of motor coils connected in parallel.</a:t>
            </a:r>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21</a:t>
            </a:fld>
            <a:endParaRPr lang="en-C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例外情况</a:t>
            </a:r>
            <a:endParaRPr lang="en-US" dirty="0">
              <a:solidFill>
                <a:schemeClr val="bg1"/>
              </a:solidFill>
            </a:endParaRPr>
          </a:p>
        </p:txBody>
      </p:sp>
      <p:sp>
        <p:nvSpPr>
          <p:cNvPr id="3" name="内容占位符 2"/>
          <p:cNvSpPr>
            <a:spLocks noGrp="1"/>
          </p:cNvSpPr>
          <p:nvPr>
            <p:ph idx="1"/>
          </p:nvPr>
        </p:nvSpPr>
        <p:spPr>
          <a:xfrm>
            <a:off x="457200" y="980728"/>
            <a:ext cx="8229600" cy="5472608"/>
          </a:xfrm>
        </p:spPr>
        <p:txBody>
          <a:bodyPr>
            <a:normAutofit/>
          </a:bodyPr>
          <a:lstStyle/>
          <a:p>
            <a:r>
              <a:rPr lang="zh-CN" altLang="en-US" dirty="0" smtClean="0"/>
              <a:t>上述条款提供了很多例外的情况，正如电机的设计方法不止一种，我们同样也有不止一种方法来评估该产品是否安全。</a:t>
            </a:r>
            <a:endParaRPr lang="en-US" altLang="zh-CN" dirty="0" smtClean="0"/>
          </a:p>
          <a:p>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22</a:t>
            </a:fld>
            <a:endParaRPr lang="en-CA" dirty="0"/>
          </a:p>
        </p:txBody>
      </p:sp>
      <p:sp>
        <p:nvSpPr>
          <p:cNvPr id="5" name="矩形 4" descr="电源"/>
          <p:cNvSpPr/>
          <p:nvPr/>
        </p:nvSpPr>
        <p:spPr>
          <a:xfrm>
            <a:off x="1547664" y="2852936"/>
            <a:ext cx="1440000" cy="1440000"/>
          </a:xfrm>
          <a:prstGeom prst="rect">
            <a:avLst/>
          </a:prstGeom>
          <a:solidFill>
            <a:schemeClr val="bg1">
              <a:lumMod val="5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电源</a:t>
            </a:r>
            <a:endParaRPr lang="en-US" dirty="0"/>
          </a:p>
        </p:txBody>
      </p:sp>
      <p:sp>
        <p:nvSpPr>
          <p:cNvPr id="6" name="矩形 5"/>
          <p:cNvSpPr/>
          <p:nvPr/>
        </p:nvSpPr>
        <p:spPr>
          <a:xfrm>
            <a:off x="3923928" y="2852936"/>
            <a:ext cx="1440000" cy="1440000"/>
          </a:xfrm>
          <a:prstGeom prst="rect">
            <a:avLst/>
          </a:prstGeom>
          <a:solidFill>
            <a:schemeClr val="bg1">
              <a:lumMod val="5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控制电路</a:t>
            </a:r>
            <a:endParaRPr lang="en-US" dirty="0"/>
          </a:p>
        </p:txBody>
      </p:sp>
      <p:sp>
        <p:nvSpPr>
          <p:cNvPr id="7" name="椭圆 6"/>
          <p:cNvSpPr/>
          <p:nvPr/>
        </p:nvSpPr>
        <p:spPr>
          <a:xfrm>
            <a:off x="6156176" y="2852936"/>
            <a:ext cx="1440000" cy="1440000"/>
          </a:xfrm>
          <a:prstGeom prst="ellipse">
            <a:avLst/>
          </a:prstGeom>
          <a:solidFill>
            <a:schemeClr val="accent6">
              <a:lumMod val="5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电机</a:t>
            </a:r>
            <a:endParaRPr lang="en-US" dirty="0"/>
          </a:p>
        </p:txBody>
      </p:sp>
      <p:cxnSp>
        <p:nvCxnSpPr>
          <p:cNvPr id="9" name="直接连接符 8"/>
          <p:cNvCxnSpPr/>
          <p:nvPr/>
        </p:nvCxnSpPr>
        <p:spPr>
          <a:xfrm>
            <a:off x="1115616" y="3212976"/>
            <a:ext cx="43204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H="1">
            <a:off x="1115616" y="3861048"/>
            <a:ext cx="43204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2987824" y="3212976"/>
            <a:ext cx="93610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2987824" y="3861048"/>
            <a:ext cx="93610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直接连接符 17"/>
          <p:cNvCxnSpPr>
            <a:stCxn id="7" idx="0"/>
          </p:cNvCxnSpPr>
          <p:nvPr/>
        </p:nvCxnSpPr>
        <p:spPr>
          <a:xfrm flipV="1">
            <a:off x="6876176" y="2420888"/>
            <a:ext cx="80" cy="43204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1">
            <a:off x="4644008" y="2420888"/>
            <a:ext cx="223224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直接连接符 22"/>
          <p:cNvCxnSpPr>
            <a:endCxn id="6" idx="0"/>
          </p:cNvCxnSpPr>
          <p:nvPr/>
        </p:nvCxnSpPr>
        <p:spPr>
          <a:xfrm flipH="1">
            <a:off x="4643928" y="2420888"/>
            <a:ext cx="80" cy="43204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a:off x="4644008" y="4293096"/>
            <a:ext cx="80" cy="43204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4644008" y="4725144"/>
            <a:ext cx="223224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V="1">
            <a:off x="6876256" y="4293096"/>
            <a:ext cx="80" cy="432048"/>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55576" y="3068960"/>
            <a:ext cx="360040" cy="369332"/>
          </a:xfrm>
          <a:prstGeom prst="rect">
            <a:avLst/>
          </a:prstGeom>
          <a:noFill/>
        </p:spPr>
        <p:txBody>
          <a:bodyPr wrap="square" rtlCol="0">
            <a:spAutoFit/>
          </a:bodyPr>
          <a:lstStyle/>
          <a:p>
            <a:r>
              <a:rPr lang="en-US" altLang="zh-CN" dirty="0" smtClean="0"/>
              <a:t>X</a:t>
            </a:r>
            <a:endParaRPr lang="en-US" dirty="0"/>
          </a:p>
        </p:txBody>
      </p:sp>
      <p:sp>
        <p:nvSpPr>
          <p:cNvPr id="28" name="TextBox 27"/>
          <p:cNvSpPr txBox="1"/>
          <p:nvPr/>
        </p:nvSpPr>
        <p:spPr>
          <a:xfrm>
            <a:off x="755576" y="3645024"/>
            <a:ext cx="360040" cy="369332"/>
          </a:xfrm>
          <a:prstGeom prst="rect">
            <a:avLst/>
          </a:prstGeom>
          <a:noFill/>
        </p:spPr>
        <p:txBody>
          <a:bodyPr wrap="square" rtlCol="0">
            <a:spAutoFit/>
          </a:bodyPr>
          <a:lstStyle/>
          <a:p>
            <a:r>
              <a:rPr lang="en-US" altLang="zh-CN" dirty="0" smtClean="0"/>
              <a:t>X</a:t>
            </a:r>
            <a:endParaRPr lang="en-US" dirty="0"/>
          </a:p>
        </p:txBody>
      </p:sp>
      <p:sp>
        <p:nvSpPr>
          <p:cNvPr id="29" name="TextBox 28"/>
          <p:cNvSpPr txBox="1"/>
          <p:nvPr/>
        </p:nvSpPr>
        <p:spPr>
          <a:xfrm>
            <a:off x="6660232" y="1988840"/>
            <a:ext cx="360040" cy="369332"/>
          </a:xfrm>
          <a:prstGeom prst="rect">
            <a:avLst/>
          </a:prstGeom>
          <a:noFill/>
        </p:spPr>
        <p:txBody>
          <a:bodyPr wrap="square" rtlCol="0">
            <a:spAutoFit/>
          </a:bodyPr>
          <a:lstStyle/>
          <a:p>
            <a:r>
              <a:rPr lang="en-US" altLang="zh-CN" dirty="0" smtClean="0"/>
              <a:t>Y</a:t>
            </a:r>
            <a:endParaRPr lang="en-US" dirty="0"/>
          </a:p>
        </p:txBody>
      </p:sp>
      <p:sp>
        <p:nvSpPr>
          <p:cNvPr id="30" name="TextBox 29"/>
          <p:cNvSpPr txBox="1"/>
          <p:nvPr/>
        </p:nvSpPr>
        <p:spPr>
          <a:xfrm>
            <a:off x="6732240" y="4725144"/>
            <a:ext cx="360040" cy="369332"/>
          </a:xfrm>
          <a:prstGeom prst="rect">
            <a:avLst/>
          </a:prstGeom>
          <a:noFill/>
        </p:spPr>
        <p:txBody>
          <a:bodyPr wrap="square" rtlCol="0">
            <a:spAutoFit/>
          </a:bodyPr>
          <a:lstStyle/>
          <a:p>
            <a:r>
              <a:rPr lang="en-US" altLang="zh-CN" dirty="0" smtClean="0"/>
              <a:t>Y</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例外情况</a:t>
            </a:r>
            <a:endParaRPr lang="en-US" dirty="0">
              <a:solidFill>
                <a:schemeClr val="bg1"/>
              </a:solidFill>
            </a:endParaRPr>
          </a:p>
        </p:txBody>
      </p:sp>
      <p:pic>
        <p:nvPicPr>
          <p:cNvPr id="59" name="内容占位符 58" descr="流程.PNG"/>
          <p:cNvPicPr>
            <a:picLocks noGrp="1" noChangeAspect="1"/>
          </p:cNvPicPr>
          <p:nvPr>
            <p:ph idx="1"/>
          </p:nvPr>
        </p:nvPicPr>
        <p:blipFill>
          <a:blip r:embed="rId3" cstate="print"/>
          <a:stretch>
            <a:fillRect/>
          </a:stretch>
        </p:blipFill>
        <p:spPr>
          <a:xfrm>
            <a:off x="85541" y="1336640"/>
            <a:ext cx="9058459" cy="4361868"/>
          </a:xfrm>
        </p:spPr>
      </p:pic>
      <p:sp>
        <p:nvSpPr>
          <p:cNvPr id="4" name="灯片编号占位符 3"/>
          <p:cNvSpPr>
            <a:spLocks noGrp="1"/>
          </p:cNvSpPr>
          <p:nvPr>
            <p:ph type="sldNum" sz="quarter" idx="4"/>
          </p:nvPr>
        </p:nvSpPr>
        <p:spPr/>
        <p:txBody>
          <a:bodyPr/>
          <a:lstStyle/>
          <a:p>
            <a:fld id="{7E18F6E6-8448-4D2E-B7FB-BB8102619649}" type="slidenum">
              <a:rPr lang="en-CA" smtClean="0"/>
              <a:pPr/>
              <a:t>23</a:t>
            </a:fld>
            <a:endParaRPr lang="en-C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UL 507, 9</a:t>
            </a:r>
            <a:r>
              <a:rPr lang="en-US" altLang="zh-CN" baseline="30000" dirty="0" smtClean="0">
                <a:solidFill>
                  <a:schemeClr val="bg1"/>
                </a:solidFill>
              </a:rPr>
              <a:t>th</a:t>
            </a:r>
            <a:r>
              <a:rPr lang="en-US" altLang="zh-CN" dirty="0" smtClean="0">
                <a:solidFill>
                  <a:schemeClr val="bg1"/>
                </a:solidFill>
              </a:rPr>
              <a:t> Edition</a:t>
            </a:r>
            <a:endParaRPr lang="en-US" dirty="0">
              <a:solidFill>
                <a:schemeClr val="bg1"/>
              </a:solidFill>
            </a:endParaRPr>
          </a:p>
        </p:txBody>
      </p:sp>
      <p:sp>
        <p:nvSpPr>
          <p:cNvPr id="4" name="灯片编号占位符 3"/>
          <p:cNvSpPr>
            <a:spLocks noGrp="1"/>
          </p:cNvSpPr>
          <p:nvPr>
            <p:ph type="sldNum" sz="quarter" idx="4"/>
          </p:nvPr>
        </p:nvSpPr>
        <p:spPr/>
        <p:txBody>
          <a:bodyPr/>
          <a:lstStyle/>
          <a:p>
            <a:fld id="{7E18F6E6-8448-4D2E-B7FB-BB8102619649}" type="slidenum">
              <a:rPr lang="en-CA" smtClean="0"/>
              <a:pPr/>
              <a:t>24</a:t>
            </a:fld>
            <a:endParaRPr lang="en-CA" dirty="0"/>
          </a:p>
        </p:txBody>
      </p:sp>
      <p:sp>
        <p:nvSpPr>
          <p:cNvPr id="5" name="内容占位符 4"/>
          <p:cNvSpPr>
            <a:spLocks noGrp="1"/>
          </p:cNvSpPr>
          <p:nvPr>
            <p:ph idx="1"/>
          </p:nvPr>
        </p:nvSpPr>
        <p:spPr/>
        <p:txBody>
          <a:bodyPr>
            <a:normAutofit/>
          </a:bodyPr>
          <a:lstStyle/>
          <a:p>
            <a:r>
              <a:rPr lang="en-US" dirty="0" smtClean="0"/>
              <a:t>UL 507</a:t>
            </a:r>
            <a:r>
              <a:rPr lang="zh-CN" altLang="en-US" dirty="0" smtClean="0"/>
              <a:t>风扇标准对于电子换相式电机的要求与</a:t>
            </a:r>
            <a:r>
              <a:rPr lang="en-US" altLang="zh-CN" dirty="0" smtClean="0"/>
              <a:t>CSA C22.2 No. 113-10</a:t>
            </a:r>
            <a:r>
              <a:rPr lang="zh-CN" altLang="en-US" dirty="0" smtClean="0"/>
              <a:t>类似。</a:t>
            </a:r>
            <a:endParaRPr lang="en-US" altLang="zh-CN" dirty="0" smtClean="0"/>
          </a:p>
          <a:p>
            <a:r>
              <a:rPr lang="zh-CN" altLang="en-US" dirty="0" smtClean="0"/>
              <a:t>结构要求：</a:t>
            </a:r>
            <a:endParaRPr lang="en-US" altLang="zh-CN" dirty="0" smtClean="0"/>
          </a:p>
          <a:p>
            <a:pPr lvl="1"/>
            <a:r>
              <a:rPr lang="zh-CN" altLang="en-US" dirty="0" smtClean="0"/>
              <a:t>非金属外壳需要至少满足</a:t>
            </a:r>
            <a:r>
              <a:rPr lang="en-US" altLang="zh-CN" dirty="0" smtClean="0"/>
              <a:t>V-2</a:t>
            </a:r>
            <a:r>
              <a:rPr lang="zh-CN" altLang="en-US" dirty="0" smtClean="0"/>
              <a:t>阻燃等级；</a:t>
            </a:r>
            <a:endParaRPr lang="en-US" altLang="zh-CN" dirty="0" smtClean="0"/>
          </a:p>
          <a:p>
            <a:pPr lvl="1"/>
            <a:r>
              <a:rPr lang="en-US" altLang="zh-CN" dirty="0" smtClean="0"/>
              <a:t>PCB</a:t>
            </a:r>
            <a:r>
              <a:rPr lang="zh-CN" altLang="en-US" dirty="0" smtClean="0"/>
              <a:t>板需要至少满足</a:t>
            </a:r>
            <a:r>
              <a:rPr lang="en-US" altLang="zh-CN" dirty="0" smtClean="0"/>
              <a:t>V-1</a:t>
            </a:r>
            <a:r>
              <a:rPr lang="zh-CN" altLang="en-US" dirty="0" smtClean="0"/>
              <a:t>阻燃等级；</a:t>
            </a:r>
            <a:endParaRPr lang="en-US" altLang="zh-CN" dirty="0" smtClean="0"/>
          </a:p>
          <a:p>
            <a:r>
              <a:rPr lang="zh-CN" altLang="en-US" dirty="0" smtClean="0"/>
              <a:t>测试要求：</a:t>
            </a:r>
            <a:endParaRPr lang="en-US" altLang="zh-CN" dirty="0" smtClean="0"/>
          </a:p>
          <a:p>
            <a:pPr lvl="1"/>
            <a:r>
              <a:rPr lang="zh-CN" altLang="en-US" dirty="0" smtClean="0"/>
              <a:t>输入电流测试（不超过额定电流的</a:t>
            </a:r>
            <a:r>
              <a:rPr lang="en-US" altLang="zh-CN" dirty="0" smtClean="0"/>
              <a:t>120%</a:t>
            </a:r>
            <a:r>
              <a:rPr lang="zh-CN" altLang="en-US" dirty="0" smtClean="0"/>
              <a:t>）</a:t>
            </a:r>
            <a:endParaRPr lang="en-US" altLang="zh-CN" dirty="0" smtClean="0"/>
          </a:p>
          <a:p>
            <a:pPr lvl="1"/>
            <a:r>
              <a:rPr lang="zh-CN" altLang="en-US" dirty="0" smtClean="0"/>
              <a:t>温升测试</a:t>
            </a:r>
            <a:endParaRPr lang="en-US" altLang="zh-CN" dirty="0" smtClean="0"/>
          </a:p>
          <a:p>
            <a:pPr lvl="1"/>
            <a:r>
              <a:rPr lang="zh-CN" altLang="en-US" dirty="0" smtClean="0"/>
              <a:t>耐压测试</a:t>
            </a:r>
            <a:endParaRPr lang="en-US" altLang="zh-CN" dirty="0" smtClean="0"/>
          </a:p>
          <a:p>
            <a:pPr lvl="1"/>
            <a:r>
              <a:rPr lang="zh-CN" altLang="en-US" dirty="0" smtClean="0"/>
              <a:t>堵转测试：</a:t>
            </a:r>
            <a:endParaRPr lang="en-US" altLang="zh-CN" dirty="0" smtClean="0"/>
          </a:p>
          <a:p>
            <a:pPr lvl="2"/>
            <a:r>
              <a:rPr lang="zh-CN" altLang="en-US" dirty="0" smtClean="0"/>
              <a:t>堵转时间为</a:t>
            </a:r>
            <a:r>
              <a:rPr lang="en-US" altLang="zh-CN" dirty="0" smtClean="0"/>
              <a:t>7</a:t>
            </a:r>
            <a:r>
              <a:rPr lang="zh-CN" altLang="en-US" dirty="0" smtClean="0"/>
              <a:t>小时或直到温升稳定；</a:t>
            </a:r>
            <a:endParaRPr lang="en-US" altLang="zh-CN" dirty="0" smtClean="0"/>
          </a:p>
          <a:p>
            <a:pPr lvl="2"/>
            <a:r>
              <a:rPr lang="zh-CN" altLang="en-US" dirty="0" smtClean="0"/>
              <a:t>堵转结束后电机上覆盖的纸巾不能被引燃；</a:t>
            </a:r>
            <a:endParaRPr lang="en-US" altLang="zh-CN" dirty="0" smtClean="0"/>
          </a:p>
          <a:p>
            <a:pPr lvl="2"/>
            <a:r>
              <a:rPr lang="zh-CN" altLang="en-US" dirty="0" smtClean="0"/>
              <a:t>耐压测试通过（</a:t>
            </a:r>
            <a:r>
              <a:rPr lang="en-US" altLang="zh-CN" dirty="0" smtClean="0"/>
              <a:t>500 V</a:t>
            </a:r>
            <a:r>
              <a:rPr lang="zh-CN" altLang="en-US" dirty="0" smtClean="0"/>
              <a:t>，</a:t>
            </a:r>
            <a:r>
              <a:rPr lang="en-US" altLang="zh-CN" dirty="0" smtClean="0"/>
              <a:t>1</a:t>
            </a:r>
            <a:r>
              <a:rPr lang="zh-CN" altLang="en-US" dirty="0" smtClean="0"/>
              <a:t>分钟）；</a:t>
            </a:r>
            <a:endParaRPr lang="en-US" altLang="zh-CN" dirty="0" smtClean="0"/>
          </a:p>
          <a:p>
            <a:pPr lvl="1"/>
            <a:endParaRPr lang="en-US" altLang="zh-CN" dirty="0" smtClean="0"/>
          </a:p>
          <a:p>
            <a:pPr>
              <a:buNone/>
            </a:pPr>
            <a:endParaRPr lang="en-US" altLang="zh-CN" dirty="0" smtClean="0"/>
          </a:p>
          <a:p>
            <a:endParaRPr lang="en-US" altLang="zh-CN"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259632" y="1484784"/>
            <a:ext cx="4968552" cy="792088"/>
          </a:xfrm>
        </p:spPr>
        <p:txBody>
          <a:bodyPr/>
          <a:lstStyle/>
          <a:p>
            <a:r>
              <a:rPr lang="en-US" altLang="zh-CN" dirty="0" smtClean="0"/>
              <a:t>Q &amp; A</a:t>
            </a:r>
            <a:endParaRPr lang="en-CA" dirty="0"/>
          </a:p>
        </p:txBody>
      </p:sp>
      <p:sp>
        <p:nvSpPr>
          <p:cNvPr id="4" name="Subtitle 3"/>
          <p:cNvSpPr>
            <a:spLocks noGrp="1"/>
          </p:cNvSpPr>
          <p:nvPr>
            <p:ph type="subTitle" idx="1"/>
          </p:nvPr>
        </p:nvSpPr>
        <p:spPr>
          <a:xfrm>
            <a:off x="1259632" y="2420888"/>
            <a:ext cx="4968552" cy="2952328"/>
          </a:xfrm>
        </p:spPr>
        <p:txBody>
          <a:bodyPr>
            <a:noAutofit/>
          </a:bodyPr>
          <a:lstStyle/>
          <a:p>
            <a:pPr>
              <a:spcBef>
                <a:spcPts val="600"/>
              </a:spcBef>
            </a:pPr>
            <a:r>
              <a:rPr lang="zh-CN" altLang="en-US" sz="1600" dirty="0" smtClean="0"/>
              <a:t>如有进一步的疑问，请联系：</a:t>
            </a:r>
            <a:endParaRPr lang="en-US" altLang="zh-CN" sz="1600" dirty="0" smtClean="0"/>
          </a:p>
          <a:p>
            <a:pPr>
              <a:spcBef>
                <a:spcPts val="600"/>
              </a:spcBef>
            </a:pPr>
            <a:r>
              <a:rPr lang="zh-CN" altLang="en-US" sz="1600" dirty="0" smtClean="0"/>
              <a:t>卞梁</a:t>
            </a:r>
          </a:p>
          <a:p>
            <a:pPr>
              <a:spcBef>
                <a:spcPts val="600"/>
              </a:spcBef>
            </a:pPr>
            <a:r>
              <a:rPr lang="en-US" altLang="zh-CN" sz="1600" dirty="0" smtClean="0"/>
              <a:t>CSA </a:t>
            </a:r>
            <a:r>
              <a:rPr lang="zh-CN" altLang="en-US" sz="1600" dirty="0" smtClean="0"/>
              <a:t>集团</a:t>
            </a:r>
            <a:endParaRPr lang="en-US" altLang="zh-CN" sz="1600" dirty="0" smtClean="0"/>
          </a:p>
          <a:p>
            <a:pPr>
              <a:spcBef>
                <a:spcPts val="600"/>
              </a:spcBef>
            </a:pPr>
            <a:r>
              <a:rPr lang="zh-CN" altLang="en-US" sz="1600" dirty="0" smtClean="0"/>
              <a:t>上海市徐汇区宜山路</a:t>
            </a:r>
            <a:r>
              <a:rPr lang="en-US" altLang="zh-CN" sz="1600" dirty="0" smtClean="0"/>
              <a:t>889</a:t>
            </a:r>
            <a:r>
              <a:rPr lang="zh-CN" altLang="en-US" sz="1600" dirty="0" smtClean="0"/>
              <a:t>号齐来工业城</a:t>
            </a:r>
            <a:r>
              <a:rPr lang="en-US" altLang="zh-CN" sz="1600" dirty="0" smtClean="0"/>
              <a:t>4</a:t>
            </a:r>
            <a:r>
              <a:rPr lang="zh-CN" altLang="en-US" sz="1600" dirty="0" smtClean="0"/>
              <a:t>号楼</a:t>
            </a:r>
            <a:r>
              <a:rPr lang="en-US" altLang="zh-CN" sz="1600" dirty="0" smtClean="0"/>
              <a:t>1</a:t>
            </a:r>
            <a:r>
              <a:rPr lang="zh-CN" altLang="en-US" sz="1600" dirty="0" smtClean="0"/>
              <a:t>楼，</a:t>
            </a:r>
            <a:endParaRPr lang="en-US" altLang="zh-CN" sz="1600" dirty="0" smtClean="0"/>
          </a:p>
          <a:p>
            <a:pPr>
              <a:spcBef>
                <a:spcPts val="600"/>
              </a:spcBef>
            </a:pPr>
            <a:r>
              <a:rPr lang="zh-CN" altLang="en-US" sz="1600" dirty="0" smtClean="0"/>
              <a:t>邮编 </a:t>
            </a:r>
            <a:r>
              <a:rPr lang="en-US" altLang="zh-CN" sz="1600" dirty="0" smtClean="0"/>
              <a:t>200233 </a:t>
            </a:r>
          </a:p>
          <a:p>
            <a:pPr>
              <a:spcBef>
                <a:spcPts val="600"/>
              </a:spcBef>
            </a:pPr>
            <a:r>
              <a:rPr lang="zh-CN" altLang="en-US" sz="1600" dirty="0" smtClean="0"/>
              <a:t>电话 </a:t>
            </a:r>
            <a:r>
              <a:rPr lang="en-US" altLang="zh-CN" sz="1600" dirty="0" smtClean="0"/>
              <a:t>021-3368-8282 ext 180</a:t>
            </a:r>
          </a:p>
          <a:p>
            <a:pPr>
              <a:spcBef>
                <a:spcPts val="600"/>
              </a:spcBef>
            </a:pPr>
            <a:r>
              <a:rPr lang="zh-CN" altLang="en-US" sz="1600" dirty="0" smtClean="0"/>
              <a:t>传真 </a:t>
            </a:r>
            <a:r>
              <a:rPr lang="en-US" altLang="zh-CN" sz="1600" dirty="0" smtClean="0"/>
              <a:t>021-3368-8122</a:t>
            </a:r>
          </a:p>
          <a:p>
            <a:pPr>
              <a:spcBef>
                <a:spcPts val="600"/>
              </a:spcBef>
            </a:pPr>
            <a:r>
              <a:rPr lang="zh-CN" altLang="en-US" sz="1600" dirty="0" smtClean="0"/>
              <a:t>电邮 </a:t>
            </a:r>
            <a:r>
              <a:rPr lang="en-US" altLang="zh-CN" sz="1600" dirty="0" smtClean="0"/>
              <a:t>leo.bian@csagroup.org</a:t>
            </a:r>
          </a:p>
          <a:p>
            <a:pPr>
              <a:spcBef>
                <a:spcPts val="600"/>
              </a:spcBef>
            </a:pPr>
            <a:r>
              <a:rPr lang="zh-CN" altLang="en-US" sz="1600" dirty="0" smtClean="0"/>
              <a:t>网址 </a:t>
            </a:r>
            <a:r>
              <a:rPr lang="en-US" altLang="zh-CN" sz="1600" dirty="0" smtClean="0"/>
              <a:t>www.csagroup.org</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solidFill>
                  <a:schemeClr val="bg1"/>
                </a:solidFill>
              </a:rPr>
              <a:t>背景</a:t>
            </a:r>
            <a:endParaRPr lang="en-CA" dirty="0">
              <a:solidFill>
                <a:schemeClr val="bg1"/>
              </a:solidFill>
            </a:endParaRPr>
          </a:p>
        </p:txBody>
      </p:sp>
      <p:sp>
        <p:nvSpPr>
          <p:cNvPr id="3" name="Content Placeholder 2"/>
          <p:cNvSpPr>
            <a:spLocks noGrp="1"/>
          </p:cNvSpPr>
          <p:nvPr>
            <p:ph idx="1"/>
          </p:nvPr>
        </p:nvSpPr>
        <p:spPr/>
        <p:txBody>
          <a:bodyPr/>
          <a:lstStyle/>
          <a:p>
            <a:r>
              <a:rPr lang="zh-CN" altLang="en-US" dirty="0" smtClean="0"/>
              <a:t>最近十年来，采用电子电路控制和保护的电动机普及的速度非常快，其中占据最多市场的便是我们称作为电子换相式电机（</a:t>
            </a:r>
            <a:r>
              <a:rPr lang="en-US" altLang="zh-CN" dirty="0" smtClean="0"/>
              <a:t>ECM</a:t>
            </a:r>
            <a:r>
              <a:rPr lang="zh-CN" altLang="en-US" dirty="0" smtClean="0"/>
              <a:t>）。</a:t>
            </a:r>
            <a:endParaRPr lang="en-US" altLang="zh-CN" dirty="0" smtClean="0"/>
          </a:p>
          <a:p>
            <a:r>
              <a:rPr lang="zh-CN" altLang="en-US" dirty="0" smtClean="0"/>
              <a:t>实际上，电子技术已经让电机的设计，制造，高效运行等方面有了长足的进步，这些都是以前不可想象的；很多工业领域的专家已经断言，在不远的将来，电子换相式电机（</a:t>
            </a:r>
            <a:r>
              <a:rPr lang="en-US" altLang="zh-CN" dirty="0" smtClean="0"/>
              <a:t>ECM</a:t>
            </a:r>
            <a:r>
              <a:rPr lang="zh-CN" altLang="en-US" dirty="0" smtClean="0"/>
              <a:t>）将会彻底取代传统的感应电机和直流有刷电机。</a:t>
            </a:r>
            <a:endParaRPr lang="en-US" altLang="zh-CN" dirty="0" smtClean="0"/>
          </a:p>
          <a:p>
            <a:r>
              <a:rPr lang="zh-CN" altLang="en-US" dirty="0" smtClean="0"/>
              <a:t>然而，事情并不会一帆风顺。毕竟，在过去的一百多年中，传统的电机控制与保护技术（比如电容电机的启动方式和热保护器的工作原理）已深入人心；而现今，霍尔元件、</a:t>
            </a:r>
            <a:r>
              <a:rPr lang="en-US" altLang="zh-CN" dirty="0" smtClean="0"/>
              <a:t>IGBT</a:t>
            </a:r>
            <a:r>
              <a:rPr lang="zh-CN" altLang="en-US" dirty="0" smtClean="0"/>
              <a:t>、各种软硬件技术在传统电机厂商和用户中还不是那么普及。</a:t>
            </a:r>
            <a:endParaRPr lang="en-CA" dirty="0"/>
          </a:p>
        </p:txBody>
      </p:sp>
      <p:sp>
        <p:nvSpPr>
          <p:cNvPr id="4" name="Slide Number Placeholder 3"/>
          <p:cNvSpPr>
            <a:spLocks noGrp="1"/>
          </p:cNvSpPr>
          <p:nvPr>
            <p:ph type="sldNum" sz="quarter" idx="4"/>
          </p:nvPr>
        </p:nvSpPr>
        <p:spPr/>
        <p:txBody>
          <a:bodyPr/>
          <a:lstStyle/>
          <a:p>
            <a:fld id="{7E18F6E6-8448-4D2E-B7FB-BB8102619649}" type="slidenum">
              <a:rPr lang="en-CA" smtClean="0"/>
              <a:pPr/>
              <a:t>3</a:t>
            </a:fld>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背景</a:t>
            </a:r>
            <a:endParaRPr lang="en-US" dirty="0"/>
          </a:p>
        </p:txBody>
      </p:sp>
      <p:sp>
        <p:nvSpPr>
          <p:cNvPr id="3" name="内容占位符 2"/>
          <p:cNvSpPr>
            <a:spLocks noGrp="1"/>
          </p:cNvSpPr>
          <p:nvPr>
            <p:ph idx="1"/>
          </p:nvPr>
        </p:nvSpPr>
        <p:spPr/>
        <p:txBody>
          <a:bodyPr>
            <a:normAutofit/>
          </a:bodyPr>
          <a:lstStyle/>
          <a:p>
            <a:r>
              <a:rPr lang="zh-CN" altLang="en-US" dirty="0" smtClean="0"/>
              <a:t>在北美，从政府、厂商、消费者到安规认证机构都对此类新技术有很高的重视程度。作为在北美领先的标准研发及产品认证机构，</a:t>
            </a:r>
            <a:r>
              <a:rPr lang="en-US" altLang="zh-CN" dirty="0" smtClean="0"/>
              <a:t>CSA</a:t>
            </a:r>
            <a:r>
              <a:rPr lang="zh-CN" altLang="en-US" dirty="0" smtClean="0"/>
              <a:t>（加拿大标准协会）和</a:t>
            </a:r>
            <a:r>
              <a:rPr lang="en-US" altLang="zh-CN" dirty="0" smtClean="0"/>
              <a:t>UL</a:t>
            </a:r>
            <a:r>
              <a:rPr lang="zh-CN" altLang="en-US" dirty="0" smtClean="0"/>
              <a:t>分别先后发布了相应的产品安规，提出了对这类电机的新的安规要求：</a:t>
            </a:r>
            <a:endParaRPr lang="en-US" altLang="zh-CN" dirty="0" smtClean="0"/>
          </a:p>
          <a:p>
            <a:pPr lvl="1"/>
            <a:r>
              <a:rPr lang="en-US" altLang="zh-CN" sz="1800" dirty="0" smtClean="0"/>
              <a:t>CSA C22.2 No. 113-10	-	Fans and ventilators</a:t>
            </a:r>
          </a:p>
          <a:p>
            <a:pPr lvl="1"/>
            <a:r>
              <a:rPr lang="en-US" altLang="zh-CN" sz="1800" dirty="0" smtClean="0"/>
              <a:t>CSA E60730-1-02	-	Automatic Electrical Controls for Household and Similar Use - Part 1: General Requirements</a:t>
            </a:r>
          </a:p>
          <a:p>
            <a:pPr lvl="1"/>
            <a:r>
              <a:rPr lang="en-US" altLang="zh-CN" sz="1800" dirty="0" smtClean="0"/>
              <a:t>UL 1004-1, 1</a:t>
            </a:r>
            <a:r>
              <a:rPr lang="en-US" altLang="zh-CN" sz="1800" baseline="30000" dirty="0" smtClean="0"/>
              <a:t>st</a:t>
            </a:r>
            <a:r>
              <a:rPr lang="en-US" altLang="zh-CN" sz="1800" dirty="0" smtClean="0"/>
              <a:t> Edition	-	 Rotating Electrical Machines – General Requirements</a:t>
            </a:r>
          </a:p>
          <a:p>
            <a:pPr lvl="1"/>
            <a:r>
              <a:rPr lang="en-US" sz="1800" dirty="0" smtClean="0"/>
              <a:t>UL 1004-7, 1</a:t>
            </a:r>
            <a:r>
              <a:rPr lang="en-US" sz="1800" baseline="30000" dirty="0" smtClean="0"/>
              <a:t>st</a:t>
            </a:r>
            <a:r>
              <a:rPr lang="en-US" sz="1800" dirty="0" smtClean="0"/>
              <a:t> Edition	-	Electronically Protected Motors</a:t>
            </a:r>
          </a:p>
          <a:p>
            <a:pPr lvl="1"/>
            <a:r>
              <a:rPr lang="en-US" sz="1800" dirty="0" smtClean="0"/>
              <a:t>UL 507, 9</a:t>
            </a:r>
            <a:r>
              <a:rPr lang="en-US" sz="1800" baseline="30000" dirty="0" smtClean="0"/>
              <a:t>th</a:t>
            </a:r>
            <a:r>
              <a:rPr lang="en-US" sz="1800" dirty="0" smtClean="0"/>
              <a:t> Edition	-	Electric Fans</a:t>
            </a:r>
            <a:endParaRPr lang="en-US" sz="1800" dirty="0"/>
          </a:p>
        </p:txBody>
      </p:sp>
      <p:sp>
        <p:nvSpPr>
          <p:cNvPr id="4" name="灯片编号占位符 3"/>
          <p:cNvSpPr>
            <a:spLocks noGrp="1"/>
          </p:cNvSpPr>
          <p:nvPr>
            <p:ph type="sldNum" sz="quarter" idx="4"/>
          </p:nvPr>
        </p:nvSpPr>
        <p:spPr/>
        <p:txBody>
          <a:bodyPr/>
          <a:lstStyle/>
          <a:p>
            <a:fld id="{7E18F6E6-8448-4D2E-B7FB-BB8102619649}" type="slidenum">
              <a:rPr lang="en-CA" smtClean="0"/>
              <a:pPr/>
              <a:t>4</a:t>
            </a:fld>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加拿大安规要求</a:t>
            </a:r>
            <a:endParaRPr lang="en-US" dirty="0"/>
          </a:p>
        </p:txBody>
      </p:sp>
      <p:sp>
        <p:nvSpPr>
          <p:cNvPr id="3" name="内容占位符 2"/>
          <p:cNvSpPr>
            <a:spLocks noGrp="1"/>
          </p:cNvSpPr>
          <p:nvPr>
            <p:ph idx="1"/>
          </p:nvPr>
        </p:nvSpPr>
        <p:spPr/>
        <p:txBody>
          <a:bodyPr/>
          <a:lstStyle/>
          <a:p>
            <a:r>
              <a:rPr lang="zh-CN" altLang="en-US" dirty="0" smtClean="0"/>
              <a:t>对于电子换相式电机，加拿大并未有针对其的新安规出台，在目前阶段，此种电机的控制与保护电路需要满足</a:t>
            </a:r>
            <a:r>
              <a:rPr lang="en-US" altLang="zh-CN" dirty="0" smtClean="0"/>
              <a:t>CSA E60730-1-02</a:t>
            </a:r>
            <a:r>
              <a:rPr lang="zh-CN" altLang="en-US" dirty="0" smtClean="0"/>
              <a:t>的要求。</a:t>
            </a:r>
            <a:endParaRPr lang="en-US" altLang="zh-CN" dirty="0" smtClean="0"/>
          </a:p>
          <a:p>
            <a:endParaRPr lang="en-US" altLang="zh-CN" dirty="0" smtClean="0"/>
          </a:p>
          <a:p>
            <a:r>
              <a:rPr lang="zh-CN" altLang="en-US" dirty="0" smtClean="0"/>
              <a:t>对于带有电子换相式电机的终端产品，目前只有</a:t>
            </a:r>
            <a:r>
              <a:rPr lang="en-US" altLang="zh-CN" dirty="0" smtClean="0"/>
              <a:t>CSA C22.2 No. 113-10</a:t>
            </a:r>
            <a:r>
              <a:rPr lang="zh-CN" altLang="en-US" dirty="0" smtClean="0"/>
              <a:t>（风扇与鼓风机）标准里有针对此种电机的特殊要求。</a:t>
            </a:r>
            <a:endParaRPr lang="en-US" dirty="0"/>
          </a:p>
        </p:txBody>
      </p:sp>
      <p:sp>
        <p:nvSpPr>
          <p:cNvPr id="4" name="灯片编号占位符 3"/>
          <p:cNvSpPr>
            <a:spLocks noGrp="1"/>
          </p:cNvSpPr>
          <p:nvPr>
            <p:ph type="sldNum" sz="quarter" idx="4"/>
          </p:nvPr>
        </p:nvSpPr>
        <p:spPr/>
        <p:txBody>
          <a:bodyPr/>
          <a:lstStyle/>
          <a:p>
            <a:fld id="{7E18F6E6-8448-4D2E-B7FB-BB8102619649}" type="slidenum">
              <a:rPr lang="en-CA" smtClean="0"/>
              <a:pPr/>
              <a:t>5</a:t>
            </a:fld>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CSA E60730-1-02</a:t>
            </a:r>
            <a:endParaRPr lang="en-US" dirty="0"/>
          </a:p>
        </p:txBody>
      </p:sp>
      <p:sp>
        <p:nvSpPr>
          <p:cNvPr id="3" name="内容占位符 2"/>
          <p:cNvSpPr>
            <a:spLocks noGrp="1"/>
          </p:cNvSpPr>
          <p:nvPr>
            <p:ph idx="1"/>
          </p:nvPr>
        </p:nvSpPr>
        <p:spPr/>
        <p:txBody>
          <a:bodyPr>
            <a:normAutofit/>
          </a:bodyPr>
          <a:lstStyle/>
          <a:p>
            <a:r>
              <a:rPr lang="zh-CN" altLang="en-US" dirty="0" smtClean="0"/>
              <a:t>适用范围：家用及类似用途电器产品控制器</a:t>
            </a:r>
            <a:endParaRPr lang="en-US" altLang="zh-CN" dirty="0" smtClean="0"/>
          </a:p>
          <a:p>
            <a:pPr lvl="1"/>
            <a:r>
              <a:rPr lang="zh-CN" altLang="en-US" dirty="0" smtClean="0"/>
              <a:t>也适用于商业用产品</a:t>
            </a:r>
            <a:endParaRPr lang="en-US" altLang="zh-CN" dirty="0" smtClean="0"/>
          </a:p>
          <a:p>
            <a:pPr lvl="1"/>
            <a:r>
              <a:rPr lang="zh-CN" altLang="en-US" dirty="0" smtClean="0"/>
              <a:t>不适用于工业用产品，例如工业用伺服电机的控制器，就需要安照</a:t>
            </a:r>
            <a:r>
              <a:rPr lang="en-US" altLang="zh-CN" dirty="0" smtClean="0"/>
              <a:t>CSA C22.2 No. 14-10	-	Industrial Control Equipment </a:t>
            </a:r>
            <a:r>
              <a:rPr lang="zh-CN" altLang="en-US" dirty="0" smtClean="0"/>
              <a:t>来评估。</a:t>
            </a:r>
            <a:endParaRPr lang="en-US" altLang="zh-CN" sz="2400" dirty="0" smtClean="0"/>
          </a:p>
          <a:p>
            <a:r>
              <a:rPr lang="zh-CN" altLang="en-US" dirty="0" smtClean="0"/>
              <a:t>评估内容：</a:t>
            </a:r>
            <a:endParaRPr lang="en-US" altLang="zh-CN" dirty="0" smtClean="0"/>
          </a:p>
          <a:p>
            <a:pPr lvl="1"/>
            <a:r>
              <a:rPr lang="zh-CN" altLang="en-US" dirty="0" smtClean="0"/>
              <a:t>软件</a:t>
            </a:r>
            <a:endParaRPr lang="en-US" altLang="zh-CN" dirty="0" smtClean="0"/>
          </a:p>
          <a:p>
            <a:pPr lvl="2"/>
            <a:r>
              <a:rPr lang="zh-CN" altLang="en-US" dirty="0" smtClean="0"/>
              <a:t>软件结构审查</a:t>
            </a:r>
            <a:endParaRPr lang="en-US" altLang="zh-CN" dirty="0" smtClean="0"/>
          </a:p>
          <a:p>
            <a:pPr lvl="2"/>
            <a:r>
              <a:rPr lang="zh-CN" altLang="en-US" dirty="0" smtClean="0"/>
              <a:t>软件测试</a:t>
            </a:r>
            <a:endParaRPr lang="en-US" altLang="zh-CN" dirty="0" smtClean="0"/>
          </a:p>
          <a:p>
            <a:pPr lvl="1"/>
            <a:r>
              <a:rPr lang="zh-CN" altLang="en-US" dirty="0" smtClean="0"/>
              <a:t>硬件</a:t>
            </a:r>
            <a:endParaRPr lang="en-US" altLang="zh-CN" dirty="0" smtClean="0"/>
          </a:p>
          <a:p>
            <a:pPr lvl="2"/>
            <a:r>
              <a:rPr lang="zh-CN" altLang="en-US" dirty="0" smtClean="0"/>
              <a:t>硬件结构审查</a:t>
            </a:r>
            <a:endParaRPr lang="en-US" altLang="zh-CN" dirty="0" smtClean="0"/>
          </a:p>
          <a:p>
            <a:pPr lvl="2"/>
            <a:r>
              <a:rPr lang="zh-CN" altLang="en-US" dirty="0" smtClean="0"/>
              <a:t>硬件测试</a:t>
            </a:r>
            <a:endParaRPr lang="en-US" altLang="zh-CN" dirty="0" smtClean="0"/>
          </a:p>
          <a:p>
            <a:pPr lvl="1"/>
            <a:r>
              <a:rPr lang="zh-CN" altLang="en-US" dirty="0" smtClean="0"/>
              <a:t>电磁兼容</a:t>
            </a:r>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6</a:t>
            </a:fld>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CSA E60730-1-02</a:t>
            </a:r>
            <a:endParaRPr lang="en-US" dirty="0"/>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评估流程：</a:t>
            </a:r>
            <a:endParaRPr lang="en-US" altLang="zh-CN" dirty="0" smtClean="0"/>
          </a:p>
          <a:p>
            <a:pPr lvl="1"/>
            <a:r>
              <a:rPr lang="zh-CN" altLang="en-US" dirty="0" smtClean="0"/>
              <a:t>确认产品的最终使用条件，是家用、商用或是工业用；</a:t>
            </a:r>
            <a:endParaRPr lang="en-US" altLang="zh-CN" dirty="0" smtClean="0"/>
          </a:p>
          <a:p>
            <a:pPr lvl="1"/>
            <a:r>
              <a:rPr lang="zh-CN" altLang="en-US" dirty="0" smtClean="0"/>
              <a:t>确认所适用的标准；</a:t>
            </a:r>
            <a:endParaRPr lang="en-US" altLang="zh-CN" dirty="0" smtClean="0"/>
          </a:p>
          <a:p>
            <a:pPr lvl="1"/>
            <a:r>
              <a:rPr lang="zh-CN" altLang="en-US" dirty="0" smtClean="0"/>
              <a:t>软件评估；</a:t>
            </a:r>
            <a:endParaRPr lang="en-US" altLang="zh-CN" dirty="0" smtClean="0"/>
          </a:p>
          <a:p>
            <a:pPr lvl="2"/>
            <a:r>
              <a:rPr lang="zh-CN" altLang="en-US" dirty="0" smtClean="0"/>
              <a:t>提交电路图或硬件设计方案</a:t>
            </a:r>
            <a:endParaRPr lang="en-US" altLang="zh-CN" dirty="0" smtClean="0"/>
          </a:p>
          <a:p>
            <a:pPr lvl="2"/>
            <a:r>
              <a:rPr lang="zh-CN" altLang="en-US" dirty="0" smtClean="0"/>
              <a:t>安全风险评估分析报告（</a:t>
            </a:r>
            <a:r>
              <a:rPr lang="en-US" altLang="zh-CN" dirty="0" smtClean="0"/>
              <a:t>FTA</a:t>
            </a:r>
            <a:r>
              <a:rPr lang="zh-CN" altLang="en-US" dirty="0" smtClean="0"/>
              <a:t>）</a:t>
            </a:r>
            <a:endParaRPr lang="en-US" altLang="zh-CN" dirty="0" smtClean="0"/>
          </a:p>
          <a:p>
            <a:pPr lvl="2"/>
            <a:r>
              <a:rPr lang="zh-CN" altLang="en-US" dirty="0" smtClean="0"/>
              <a:t>工程师根据提交的电路图，与客户沟通，询问信号的流向、确认相应的物理量如电压、电流、时间等，据此判断哪些软件功能需要通过测试来验证。这些测试可以是客户宣称的功能测试，或是在程序中加入错误代码测试，或是在硬件上进行开、短路测试。</a:t>
            </a:r>
            <a:endParaRPr lang="en-US" altLang="zh-CN" dirty="0" smtClean="0"/>
          </a:p>
          <a:p>
            <a:pPr lvl="2"/>
            <a:r>
              <a:rPr lang="zh-CN" altLang="en-US" dirty="0" smtClean="0"/>
              <a:t>固定软件版本</a:t>
            </a:r>
            <a:endParaRPr lang="en-US" altLang="zh-CN" dirty="0" smtClean="0"/>
          </a:p>
          <a:p>
            <a:pPr lvl="1"/>
            <a:r>
              <a:rPr lang="zh-CN" altLang="en-US" dirty="0" smtClean="0"/>
              <a:t>硬件评估与测试；</a:t>
            </a:r>
            <a:endParaRPr lang="en-US" altLang="zh-CN" dirty="0" smtClean="0"/>
          </a:p>
          <a:p>
            <a:pPr lvl="2"/>
            <a:r>
              <a:rPr lang="zh-CN" altLang="en-US" dirty="0" smtClean="0"/>
              <a:t>温升、耐压、寿命测试、电气间隙</a:t>
            </a:r>
            <a:endParaRPr lang="en-US" altLang="zh-CN" dirty="0" smtClean="0"/>
          </a:p>
          <a:p>
            <a:pPr lvl="2"/>
            <a:r>
              <a:rPr lang="zh-CN" altLang="en-US" dirty="0" smtClean="0"/>
              <a:t>功能飘移（</a:t>
            </a:r>
            <a:r>
              <a:rPr lang="en-US" dirty="0" smtClean="0">
                <a:latin typeface="Arial"/>
              </a:rPr>
              <a:t>deviation and drift</a:t>
            </a:r>
            <a:r>
              <a:rPr lang="zh-CN" altLang="en-US" dirty="0" smtClean="0"/>
              <a:t>）、环境老化测试</a:t>
            </a:r>
            <a:endParaRPr lang="en-US" altLang="zh-CN" dirty="0" smtClean="0"/>
          </a:p>
          <a:p>
            <a:pPr lvl="1"/>
            <a:r>
              <a:rPr lang="zh-CN" altLang="en-US" dirty="0" smtClean="0"/>
              <a:t>电磁兼容测试</a:t>
            </a:r>
            <a:endParaRPr lang="en-US" altLang="zh-CN" dirty="0" smtClean="0"/>
          </a:p>
          <a:p>
            <a:pPr lvl="2"/>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7</a:t>
            </a:fld>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CSA C22.2 No. 113-10</a:t>
            </a:r>
            <a:endParaRPr lang="en-US" dirty="0"/>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适用范围：采用直流电子换相式电机的风扇和鼓风机产品，主要是作为零部件的风扇电机</a:t>
            </a:r>
            <a:endParaRPr lang="en-US" altLang="zh-CN" dirty="0" smtClean="0"/>
          </a:p>
          <a:p>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8</a:t>
            </a:fld>
            <a:endParaRPr lang="en-CA" dirty="0"/>
          </a:p>
        </p:txBody>
      </p:sp>
      <p:pic>
        <p:nvPicPr>
          <p:cNvPr id="5" name="图片 4" descr="142R.jpg"/>
          <p:cNvPicPr>
            <a:picLocks noChangeAspect="1"/>
          </p:cNvPicPr>
          <p:nvPr/>
        </p:nvPicPr>
        <p:blipFill>
          <a:blip r:embed="rId3" cstate="print"/>
          <a:stretch>
            <a:fillRect/>
          </a:stretch>
        </p:blipFill>
        <p:spPr>
          <a:xfrm>
            <a:off x="1238250" y="2238375"/>
            <a:ext cx="6667500" cy="238125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CSA C22.2 No. 113-10</a:t>
            </a:r>
            <a:endParaRPr lang="en-US" dirty="0"/>
          </a:p>
        </p:txBody>
      </p:sp>
      <p:sp>
        <p:nvSpPr>
          <p:cNvPr id="3" name="内容占位符 2"/>
          <p:cNvSpPr>
            <a:spLocks noGrp="1"/>
          </p:cNvSpPr>
          <p:nvPr>
            <p:ph idx="1"/>
          </p:nvPr>
        </p:nvSpPr>
        <p:spPr>
          <a:xfrm>
            <a:off x="457200" y="980728"/>
            <a:ext cx="8229600" cy="5328592"/>
          </a:xfrm>
        </p:spPr>
        <p:txBody>
          <a:bodyPr>
            <a:normAutofit/>
          </a:bodyPr>
          <a:lstStyle/>
          <a:p>
            <a:r>
              <a:rPr lang="zh-CN" altLang="en-US" dirty="0" smtClean="0"/>
              <a:t>结构要求：</a:t>
            </a:r>
            <a:endParaRPr lang="en-US" altLang="zh-CN" dirty="0" smtClean="0"/>
          </a:p>
          <a:p>
            <a:pPr lvl="1"/>
            <a:r>
              <a:rPr lang="zh-CN" altLang="en-US" dirty="0" smtClean="0"/>
              <a:t>非金属外壳需要至少满足</a:t>
            </a:r>
            <a:r>
              <a:rPr lang="en-US" altLang="zh-CN" dirty="0" smtClean="0"/>
              <a:t>V-2</a:t>
            </a:r>
            <a:r>
              <a:rPr lang="zh-CN" altLang="en-US" dirty="0" smtClean="0"/>
              <a:t>阻燃等级；</a:t>
            </a:r>
            <a:endParaRPr lang="en-US" altLang="zh-CN" dirty="0" smtClean="0"/>
          </a:p>
          <a:p>
            <a:pPr lvl="1"/>
            <a:r>
              <a:rPr lang="zh-CN" altLang="en-US" dirty="0" smtClean="0"/>
              <a:t>非金属支撑部件需要至少满足</a:t>
            </a:r>
            <a:r>
              <a:rPr lang="en-US" altLang="zh-CN" dirty="0" smtClean="0"/>
              <a:t>V-2</a:t>
            </a:r>
            <a:r>
              <a:rPr lang="zh-CN" altLang="en-US" dirty="0" smtClean="0"/>
              <a:t>阻燃等级；</a:t>
            </a:r>
            <a:endParaRPr lang="en-US" altLang="zh-CN" dirty="0" smtClean="0"/>
          </a:p>
          <a:p>
            <a:pPr lvl="1"/>
            <a:r>
              <a:rPr lang="en-US" altLang="zh-CN" dirty="0" smtClean="0"/>
              <a:t>IC</a:t>
            </a:r>
            <a:r>
              <a:rPr lang="zh-CN" altLang="en-US" dirty="0" smtClean="0"/>
              <a:t>芯片的封装、三极管、电容等的外壳需要至少满足</a:t>
            </a:r>
            <a:r>
              <a:rPr lang="en-US" altLang="zh-CN" dirty="0" smtClean="0"/>
              <a:t>V-2</a:t>
            </a:r>
            <a:r>
              <a:rPr lang="zh-CN" altLang="en-US" dirty="0" smtClean="0"/>
              <a:t>阻燃等级，如果这些部件是安装在具有</a:t>
            </a:r>
            <a:r>
              <a:rPr lang="en-US" altLang="zh-CN" dirty="0" smtClean="0"/>
              <a:t>V-1</a:t>
            </a:r>
            <a:r>
              <a:rPr lang="zh-CN" altLang="en-US" dirty="0" smtClean="0"/>
              <a:t>阻燃等级或以上的</a:t>
            </a:r>
            <a:r>
              <a:rPr lang="en-US" altLang="zh-CN" dirty="0" smtClean="0"/>
              <a:t>PCB</a:t>
            </a:r>
            <a:r>
              <a:rPr lang="zh-CN" altLang="en-US" dirty="0" smtClean="0"/>
              <a:t>板上，那么上述要求不适用；</a:t>
            </a:r>
            <a:endParaRPr lang="en-US" altLang="zh-CN" dirty="0" smtClean="0"/>
          </a:p>
          <a:p>
            <a:pPr lvl="1"/>
            <a:r>
              <a:rPr lang="zh-CN" altLang="en-US" dirty="0" smtClean="0"/>
              <a:t>电气间隙和爬电距离：</a:t>
            </a:r>
            <a:endParaRPr lang="en-US" altLang="zh-CN" dirty="0" smtClean="0"/>
          </a:p>
          <a:p>
            <a:pPr lvl="1"/>
            <a:endParaRPr lang="en-US" altLang="zh-CN" dirty="0" smtClean="0"/>
          </a:p>
        </p:txBody>
      </p:sp>
      <p:sp>
        <p:nvSpPr>
          <p:cNvPr id="4" name="灯片编号占位符 3"/>
          <p:cNvSpPr>
            <a:spLocks noGrp="1"/>
          </p:cNvSpPr>
          <p:nvPr>
            <p:ph type="sldNum" sz="quarter" idx="4"/>
          </p:nvPr>
        </p:nvSpPr>
        <p:spPr/>
        <p:txBody>
          <a:bodyPr/>
          <a:lstStyle/>
          <a:p>
            <a:fld id="{7E18F6E6-8448-4D2E-B7FB-BB8102619649}" type="slidenum">
              <a:rPr lang="en-CA" smtClean="0"/>
              <a:pPr/>
              <a:t>9</a:t>
            </a:fld>
            <a:endParaRPr lang="en-CA" dirty="0"/>
          </a:p>
        </p:txBody>
      </p:sp>
      <p:graphicFrame>
        <p:nvGraphicFramePr>
          <p:cNvPr id="6" name="表格 5"/>
          <p:cNvGraphicFramePr>
            <a:graphicFrameLocks noGrp="1"/>
          </p:cNvGraphicFramePr>
          <p:nvPr/>
        </p:nvGraphicFramePr>
        <p:xfrm>
          <a:off x="1331640" y="3789040"/>
          <a:ext cx="6096000" cy="2219960"/>
        </p:xfrm>
        <a:graphic>
          <a:graphicData uri="http://schemas.openxmlformats.org/drawingml/2006/table">
            <a:tbl>
              <a:tblPr firstRow="1" bandRow="1">
                <a:tableStyleId>{5C22544A-7EE6-4342-B048-85BDC9FD1C3A}</a:tableStyleId>
              </a:tblPr>
              <a:tblGrid>
                <a:gridCol w="2032000"/>
                <a:gridCol w="2032000"/>
                <a:gridCol w="2032000"/>
              </a:tblGrid>
              <a:tr h="360040">
                <a:tc>
                  <a:txBody>
                    <a:bodyPr/>
                    <a:lstStyle/>
                    <a:p>
                      <a:endParaRPr lang="en-US" dirty="0">
                        <a:solidFill>
                          <a:schemeClr val="tx1"/>
                        </a:solidFill>
                      </a:endParaRP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tc gridSpan="2">
                  <a:txBody>
                    <a:bodyPr/>
                    <a:lstStyle/>
                    <a:p>
                      <a:r>
                        <a:rPr lang="zh-CN" altLang="en-US" b="0" dirty="0" smtClean="0">
                          <a:solidFill>
                            <a:schemeClr val="tx1"/>
                          </a:solidFill>
                        </a:rPr>
                        <a:t>最小距离，</a:t>
                      </a:r>
                      <a:r>
                        <a:rPr lang="en-US" altLang="zh-CN" b="0" dirty="0" smtClean="0">
                          <a:solidFill>
                            <a:schemeClr val="tx1"/>
                          </a:solidFill>
                        </a:rPr>
                        <a:t>mm</a:t>
                      </a:r>
                      <a:endParaRPr lang="en-US" b="0" dirty="0">
                        <a:solidFill>
                          <a:schemeClr val="tx1"/>
                        </a:solidFill>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dirty="0"/>
                    </a:p>
                  </a:txBody>
                  <a:tcPr/>
                </a:tc>
              </a:tr>
              <a:tr h="370840">
                <a:tc>
                  <a:txBody>
                    <a:bodyPr/>
                    <a:lstStyle/>
                    <a:p>
                      <a:r>
                        <a:rPr lang="zh-CN" altLang="en-US" dirty="0" smtClean="0">
                          <a:solidFill>
                            <a:schemeClr val="tx1"/>
                          </a:solidFill>
                        </a:rPr>
                        <a:t>电压等级，</a:t>
                      </a:r>
                      <a:r>
                        <a:rPr lang="en-US" altLang="zh-CN" dirty="0" smtClean="0">
                          <a:solidFill>
                            <a:schemeClr val="tx1"/>
                          </a:solidFill>
                        </a:rPr>
                        <a:t>V</a:t>
                      </a:r>
                      <a:endParaRPr lang="en-US" dirty="0">
                        <a:solidFill>
                          <a:schemeClr val="tx1"/>
                        </a:solidFill>
                      </a:endParaRPr>
                    </a:p>
                  </a:txBody>
                  <a:tcPr>
                    <a:lnL w="12700" cap="flat" cmpd="sng" algn="ctr">
                      <a:noFill/>
                      <a:prstDash val="solid"/>
                      <a:round/>
                      <a:headEnd type="none" w="med" len="med"/>
                      <a:tailEnd type="none" w="med" len="med"/>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zh-CN" altLang="en-US" dirty="0" smtClean="0">
                          <a:solidFill>
                            <a:schemeClr val="tx1"/>
                          </a:solidFill>
                        </a:rPr>
                        <a:t>爬电距离</a:t>
                      </a:r>
                      <a:endParaRPr lang="en-US"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zh-CN" altLang="en-US" dirty="0" smtClean="0">
                          <a:solidFill>
                            <a:schemeClr val="tx1"/>
                          </a:solidFill>
                        </a:rPr>
                        <a:t>电气间隙</a:t>
                      </a:r>
                      <a:endParaRPr lang="en-US" dirty="0">
                        <a:solidFill>
                          <a:schemeClr val="tx1"/>
                        </a:solidFill>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r>
                        <a:rPr lang="en-US" altLang="zh-CN" dirty="0" smtClean="0">
                          <a:solidFill>
                            <a:schemeClr val="tx1"/>
                          </a:solidFill>
                        </a:rPr>
                        <a:t>0-50</a:t>
                      </a:r>
                      <a:endParaRPr lang="en-US" dirty="0">
                        <a:solidFill>
                          <a:schemeClr val="tx1"/>
                        </a:solidFill>
                      </a:endParaRP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1.19</a:t>
                      </a:r>
                      <a:endParaRPr lang="en-US"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1.19</a:t>
                      </a:r>
                      <a:endParaRPr lang="en-US" dirty="0">
                        <a:solidFill>
                          <a:schemeClr val="tx1"/>
                        </a:solidFill>
                      </a:endParaRP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r h="370840">
                <a:tc>
                  <a:txBody>
                    <a:bodyPr/>
                    <a:lstStyle/>
                    <a:p>
                      <a:r>
                        <a:rPr lang="en-US" altLang="zh-CN" dirty="0" smtClean="0">
                          <a:solidFill>
                            <a:schemeClr val="tx1"/>
                          </a:solidFill>
                        </a:rPr>
                        <a:t>51-125</a:t>
                      </a:r>
                      <a:endParaRPr lang="en-US" dirty="0">
                        <a:solidFill>
                          <a:schemeClr val="tx1"/>
                        </a:solidFill>
                      </a:endParaRPr>
                    </a:p>
                  </a:txBody>
                  <a:tcP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1.59</a:t>
                      </a:r>
                      <a:endParaRPr 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1.59</a:t>
                      </a:r>
                      <a:endParaRPr lang="en-US" dirty="0">
                        <a:solidFill>
                          <a:schemeClr val="tx1"/>
                        </a:solidFill>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altLang="zh-CN" dirty="0" smtClean="0">
                          <a:solidFill>
                            <a:schemeClr val="tx1"/>
                          </a:solidFill>
                        </a:rPr>
                        <a:t>126-250</a:t>
                      </a:r>
                      <a:endParaRPr lang="en-US" dirty="0">
                        <a:solidFill>
                          <a:schemeClr val="tx1"/>
                        </a:solidFill>
                      </a:endParaRPr>
                    </a:p>
                  </a:txBody>
                  <a:tcP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2.38</a:t>
                      </a:r>
                      <a:endParaRPr lang="en-US"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2.38</a:t>
                      </a:r>
                      <a:endParaRPr lang="en-US" dirty="0">
                        <a:solidFill>
                          <a:schemeClr val="tx1"/>
                        </a:solidFill>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altLang="zh-CN" dirty="0" smtClean="0">
                          <a:solidFill>
                            <a:schemeClr val="tx1"/>
                          </a:solidFill>
                        </a:rPr>
                        <a:t>251-600</a:t>
                      </a:r>
                      <a:endParaRPr lang="en-US" dirty="0">
                        <a:solidFill>
                          <a:schemeClr val="tx1"/>
                        </a:solidFill>
                      </a:endParaRPr>
                    </a:p>
                  </a:txBody>
                  <a:tcP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12.70</a:t>
                      </a:r>
                      <a:endParaRPr lang="en-US" dirty="0">
                        <a:solidFill>
                          <a:schemeClr val="tx1"/>
                        </a:solidFill>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altLang="zh-CN" dirty="0" smtClean="0">
                          <a:solidFill>
                            <a:schemeClr val="tx1"/>
                          </a:solidFill>
                        </a:rPr>
                        <a:t>9.53</a:t>
                      </a:r>
                      <a:endParaRPr lang="en-US" dirty="0">
                        <a:solidFill>
                          <a:schemeClr val="tx1"/>
                        </a:solidFill>
                      </a:endParaRPr>
                    </a:p>
                  </a:txBody>
                  <a:tcP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SA 2011 Colour Palette">
      <a:dk1>
        <a:srgbClr val="002F6C"/>
      </a:dk1>
      <a:lt1>
        <a:sysClr val="window" lastClr="FFFFFF"/>
      </a:lt1>
      <a:dk2>
        <a:srgbClr val="002F6C"/>
      </a:dk2>
      <a:lt2>
        <a:srgbClr val="0095C8"/>
      </a:lt2>
      <a:accent1>
        <a:srgbClr val="0095C8"/>
      </a:accent1>
      <a:accent2>
        <a:srgbClr val="658D1B"/>
      </a:accent2>
      <a:accent3>
        <a:srgbClr val="F1B434"/>
      </a:accent3>
      <a:accent4>
        <a:srgbClr val="DC6B2F"/>
      </a:accent4>
      <a:accent5>
        <a:srgbClr val="862633"/>
      </a:accent5>
      <a:accent6>
        <a:srgbClr val="768692"/>
      </a:accent6>
      <a:hlink>
        <a:srgbClr val="653279"/>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2214</Words>
  <Application>Microsoft Office PowerPoint</Application>
  <PresentationFormat>全屏显示(4:3)</PresentationFormat>
  <Paragraphs>292</Paragraphs>
  <Slides>25</Slides>
  <Notes>18</Notes>
  <HiddenSlides>0</HiddenSlides>
  <MMClips>0</MMClips>
  <ScaleCrop>false</ScaleCrop>
  <HeadingPairs>
    <vt:vector size="4" baseType="variant">
      <vt:variant>
        <vt:lpstr>主题</vt:lpstr>
      </vt:variant>
      <vt:variant>
        <vt:i4>1</vt:i4>
      </vt:variant>
      <vt:variant>
        <vt:lpstr>幻灯片标题</vt:lpstr>
      </vt:variant>
      <vt:variant>
        <vt:i4>25</vt:i4>
      </vt:variant>
    </vt:vector>
  </HeadingPairs>
  <TitlesOfParts>
    <vt:vector size="26" baseType="lpstr">
      <vt:lpstr>Office Theme</vt:lpstr>
      <vt:lpstr>幻灯片 1</vt:lpstr>
      <vt:lpstr>电子驱动与保护式电机的北美安规要求</vt:lpstr>
      <vt:lpstr>背景</vt:lpstr>
      <vt:lpstr>背景</vt:lpstr>
      <vt:lpstr>加拿大安规要求</vt:lpstr>
      <vt:lpstr>CSA E60730-1-02</vt:lpstr>
      <vt:lpstr>CSA E60730-1-02</vt:lpstr>
      <vt:lpstr>CSA C22.2 No. 113-10</vt:lpstr>
      <vt:lpstr>CSA C22.2 No. 113-10</vt:lpstr>
      <vt:lpstr>CSA C22.2 No. 113-10</vt:lpstr>
      <vt:lpstr>美国安规要求</vt:lpstr>
      <vt:lpstr>UL 1004-1, 1st Edition</vt:lpstr>
      <vt:lpstr>UL 1004-1, 1st Edition</vt:lpstr>
      <vt:lpstr>UL 1004-1, 1st Edition</vt:lpstr>
      <vt:lpstr>UL 1004-7, 2nd Edition</vt:lpstr>
      <vt:lpstr>UL 1004-7, 2nd Edition</vt:lpstr>
      <vt:lpstr>例外情况 （UL 1004-1）</vt:lpstr>
      <vt:lpstr>例外情况 （UL 1004-1）</vt:lpstr>
      <vt:lpstr>例外情况 （UL 1004-3）</vt:lpstr>
      <vt:lpstr>例外情况 （UL 1004-7）</vt:lpstr>
      <vt:lpstr>例外情况 （UL 1004-7）</vt:lpstr>
      <vt:lpstr>例外情况</vt:lpstr>
      <vt:lpstr>例外情况</vt:lpstr>
      <vt:lpstr>UL 507, 9th Edition</vt:lpstr>
      <vt:lpstr>Q &amp; A</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STSMEDIA</dc:creator>
  <cp:lastModifiedBy>lbian</cp:lastModifiedBy>
  <cp:revision>65</cp:revision>
  <dcterms:created xsi:type="dcterms:W3CDTF">2012-01-13T16:50:32Z</dcterms:created>
  <dcterms:modified xsi:type="dcterms:W3CDTF">2012-08-10T08:37:15Z</dcterms:modified>
</cp:coreProperties>
</file>