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37"/>
  </p:handoutMasterIdLst>
  <p:sldIdLst>
    <p:sldId id="9387" r:id="rId4"/>
    <p:sldId id="9631" r:id="rId6"/>
    <p:sldId id="9694" r:id="rId7"/>
    <p:sldId id="9695" r:id="rId8"/>
    <p:sldId id="9480" r:id="rId9"/>
    <p:sldId id="9477" r:id="rId10"/>
    <p:sldId id="9463" r:id="rId11"/>
    <p:sldId id="9507" r:id="rId12"/>
    <p:sldId id="9478" r:id="rId13"/>
    <p:sldId id="9671" r:id="rId14"/>
    <p:sldId id="9696" r:id="rId15"/>
    <p:sldId id="9697" r:id="rId16"/>
    <p:sldId id="9698" r:id="rId17"/>
    <p:sldId id="9699" r:id="rId18"/>
    <p:sldId id="9508" r:id="rId19"/>
    <p:sldId id="9467" r:id="rId20"/>
    <p:sldId id="9700" r:id="rId21"/>
    <p:sldId id="9701" r:id="rId22"/>
    <p:sldId id="9702" r:id="rId23"/>
    <p:sldId id="9509" r:id="rId24"/>
    <p:sldId id="9546" r:id="rId25"/>
    <p:sldId id="9457" r:id="rId26"/>
    <p:sldId id="9483" r:id="rId27"/>
    <p:sldId id="9516" r:id="rId28"/>
    <p:sldId id="9517" r:id="rId29"/>
    <p:sldId id="9673" r:id="rId30"/>
    <p:sldId id="9579" r:id="rId31"/>
    <p:sldId id="9675" r:id="rId32"/>
    <p:sldId id="9518" r:id="rId33"/>
    <p:sldId id="9578" r:id="rId34"/>
    <p:sldId id="9472" r:id="rId35"/>
    <p:sldId id="9484" r:id="rId36"/>
  </p:sldIdLst>
  <p:sldSz cx="12858750" cy="723265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lvl="1" indent="-18288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lvl="2" indent="-3683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lvl="3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lvl="4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F08200"/>
    <a:srgbClr val="007457"/>
    <a:srgbClr val="29ABE2"/>
    <a:srgbClr val="46EEF4"/>
    <a:srgbClr val="501622"/>
    <a:srgbClr val="FDAD3F"/>
    <a:srgbClr val="215BB5"/>
    <a:srgbClr val="FF3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0"/>
    <p:restoredTop sz="95394"/>
  </p:normalViewPr>
  <p:slideViewPr>
    <p:cSldViewPr showGuides="1">
      <p:cViewPr varScale="1">
        <p:scale>
          <a:sx n="66" d="100"/>
          <a:sy n="66" d="100"/>
        </p:scale>
        <p:origin x="774" y="90"/>
      </p:cViewPr>
      <p:guideLst>
        <p:guide orient="horz" pos="298"/>
        <p:guide pos="3870"/>
        <p:guide pos="565"/>
        <p:guide orient="horz" pos="4013"/>
        <p:guide pos="7519"/>
        <p:guide pos="693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E9630DBF-D010-4114-9DE3-41E342A27C18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D4D1D107-4CC9-43CA-8CA8-36E1DF70D5F2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>
              <a:defRPr/>
            </a:pPr>
            <a:fld id="{06024D97-E667-405D-B634-E583E2108D71}" type="datetimeFigureOut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fontAlgn="base"/>
            <a:fld id="{418F03C3-53C1-4F10-8DAF-D1F318E96C6E}" type="slidenum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123" name="日期占位符 3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0" algn="r"/>
            <a:fld id="{BB962C8B-B14F-4D97-AF65-F5344CB8AC3E}" type="datetime1">
              <a:rPr lang="zh-CN" altLang="en-US" sz="1200"/>
            </a:fld>
            <a:endParaRPr lang="zh-CN" altLang="en-US" sz="1200"/>
          </a:p>
        </p:txBody>
      </p:sp>
      <p:sp>
        <p:nvSpPr>
          <p:cNvPr id="5124" name="灯片编号占位符 4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04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Notes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id-ID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2706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72707" name="日期占位符 3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0" algn="r"/>
            <a:fld id="{BB962C8B-B14F-4D97-AF65-F5344CB8AC3E}" type="datetime1">
              <a:rPr lang="zh-CN" altLang="en-US" sz="1200"/>
            </a:fld>
            <a:endParaRPr lang="zh-CN" altLang="en-US" sz="1200"/>
          </a:p>
        </p:txBody>
      </p:sp>
      <p:sp>
        <p:nvSpPr>
          <p:cNvPr id="72708" name="灯片编号占位符 4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80765"/>
            <a:ext cx="12858750" cy="2451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3631"/>
            <a:ext cx="12858750" cy="8100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6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3677"/>
            <a:ext cx="12858750" cy="4050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4" name="Oval 3"/>
          <p:cNvSpPr/>
          <p:nvPr userDrawn="1"/>
        </p:nvSpPr>
        <p:spPr>
          <a:xfrm>
            <a:off x="5686258" y="4021348"/>
            <a:ext cx="1518919" cy="1518835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30" y="4232850"/>
            <a:ext cx="493774" cy="10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1700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48897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5616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92494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1700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748897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25616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92494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386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4742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71464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61518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5890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3386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742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71464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1518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85890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4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5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17968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6094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34221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40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74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3270" y="2001150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98789" y="2001150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2143" y="2001150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8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0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74911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59880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4849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29818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31163" y="1793932"/>
            <a:ext cx="2391761" cy="3872481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41345" y="1793932"/>
            <a:ext cx="2391761" cy="3872481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703595"/>
            <a:ext cx="3000375" cy="38674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B891FE-22EE-46CA-BE4B-F51320201D4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93406" y="6703595"/>
            <a:ext cx="4071938" cy="38674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15438" y="6703595"/>
            <a:ext cx="3000375" cy="38674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1700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48897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5616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92494" y="1979771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1700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748897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25616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92494" y="4144646"/>
            <a:ext cx="2477988" cy="2015766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386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4742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71464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61518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5890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3386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742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71464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1518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85890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4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5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17968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6094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34221" y="1717754"/>
            <a:ext cx="3201293" cy="3227905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40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74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3270" y="2001150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98789" y="2001150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2143" y="2001150"/>
            <a:ext cx="2193354" cy="3482387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8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0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74911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59880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4849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29818" y="1983956"/>
            <a:ext cx="2354926" cy="2771679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31163" y="1793932"/>
            <a:ext cx="2391761" cy="3872481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41345" y="1793932"/>
            <a:ext cx="2391761" cy="3872481"/>
          </a:xfrm>
          <a:prstGeom prst="rect">
            <a:avLst/>
          </a:prstGeom>
        </p:spPr>
        <p:txBody>
          <a:bodyPr/>
          <a:lstStyle/>
          <a:p>
            <a:pPr fontAlgn="auto"/>
            <a:endParaRPr lang="id-ID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464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95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3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211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31" name="矩形 7"/>
          <p:cNvSpPr/>
          <p:nvPr userDrawn="1"/>
        </p:nvSpPr>
        <p:spPr>
          <a:xfrm>
            <a:off x="4629150" y="5200650"/>
            <a:ext cx="774700" cy="246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464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95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3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211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2BF82D2-7A68-459D-A996-9BDDA2518FA4}" type="datetimeFigureOut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E01EE5D-26FB-46D5-A381-ECFB35BF1D34}" type="slidenum">
              <a:rPr lang="zh-CN" altLang="en-US" sz="1265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31" name="矩形 7"/>
          <p:cNvSpPr/>
          <p:nvPr userDrawn="1"/>
        </p:nvSpPr>
        <p:spPr>
          <a:xfrm>
            <a:off x="4629150" y="5200650"/>
            <a:ext cx="774700" cy="246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3" Type="http://schemas.openxmlformats.org/officeDocument/2006/relationships/notesSlide" Target="../notesSlides/notesSlide27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17.jpeg"/><Relationship Id="rId10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58750" cy="723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17738"/>
            <a:ext cx="12858750" cy="279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10" name="组合 9"/>
          <p:cNvGrpSpPr/>
          <p:nvPr/>
        </p:nvGrpSpPr>
        <p:grpSpPr>
          <a:xfrm>
            <a:off x="912006" y="2190748"/>
            <a:ext cx="2851154" cy="28511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670" strike="noStrike" noProof="1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4800" strike="noStrike" noProof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01" name="矩形 259"/>
          <p:cNvSpPr/>
          <p:nvPr/>
        </p:nvSpPr>
        <p:spPr>
          <a:xfrm>
            <a:off x="4462780" y="3041968"/>
            <a:ext cx="7753350" cy="8305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未来十大产业分析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102" name="矩形 259"/>
          <p:cNvSpPr/>
          <p:nvPr/>
        </p:nvSpPr>
        <p:spPr>
          <a:xfrm>
            <a:off x="7732713" y="4533900"/>
            <a:ext cx="5054600" cy="3784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李红兵，大比特磁性元件与电源事业部总监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2044065"/>
            <a:ext cx="2856865" cy="28568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4" name="文本框 14"/>
          <p:cNvSpPr txBox="1"/>
          <p:nvPr/>
        </p:nvSpPr>
        <p:spPr>
          <a:xfrm>
            <a:off x="1335405" y="161925"/>
            <a:ext cx="20320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物联网市场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56120" y="2827020"/>
            <a:ext cx="4655820" cy="2488614"/>
          </a:xfrm>
          <a:prstGeom prst="round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p>
            <a:pPr algn="just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2022年中国将成为全球最大的物联网连接市场。2020 年中国LPWA连接数将达到6亿部。2022年，中国物联网终端总数达到44.8亿部。 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  <a:p>
            <a:pPr algn="just"/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  <a:p>
            <a:pPr algn="just"/>
            <a:r>
              <a:rPr lang="en-US" altLang="zh-CN" sz="2000" b="1">
                <a:solidFill>
                  <a:schemeClr val="bg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2020</a:t>
            </a:r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年，我国工业物联网在物联网产业中占比将达到</a:t>
            </a:r>
            <a:r>
              <a:rPr lang="en-US" altLang="zh-CN" sz="2000" b="1">
                <a:solidFill>
                  <a:schemeClr val="bg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25%</a:t>
            </a:r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20020" t="13762" r="17681" b="13762"/>
          <a:stretch>
            <a:fillRect/>
          </a:stretch>
        </p:blipFill>
        <p:spPr>
          <a:xfrm>
            <a:off x="3326765" y="1285240"/>
            <a:ext cx="1051560" cy="1026795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8430" y="2827020"/>
            <a:ext cx="4763135" cy="255805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algn="just"/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预测 2022 年全球物联网连接数接近 200 亿部。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algn="just"/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algn="just"/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年物联网服务收入将达到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1.6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万亿美元，互联汽车达到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2530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亿美元，智慧城市为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740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亿美元，消费者电子为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3670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亿美元，互联工业为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1530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亿美元，智能家居达到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3770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亿美元。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4698" name="AutoShape 10"/>
          <p:cNvSpPr/>
          <p:nvPr/>
        </p:nvSpPr>
        <p:spPr bwMode="auto">
          <a:xfrm>
            <a:off x="8512810" y="1357630"/>
            <a:ext cx="1349375" cy="88265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03" name="矩形 9"/>
          <p:cNvSpPr/>
          <p:nvPr/>
        </p:nvSpPr>
        <p:spPr>
          <a:xfrm>
            <a:off x="6256338" y="3154363"/>
            <a:ext cx="3184525" cy="6762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储能设备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880" y="2466340"/>
            <a:ext cx="5167630" cy="3688080"/>
          </a:xfrm>
          <a:prstGeom prst="rect">
            <a:avLst/>
          </a:prstGeom>
          <a:solidFill>
            <a:srgbClr val="92D050"/>
          </a:solidFill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1800" b="1" noProof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2022</a:t>
            </a:r>
            <a:r>
              <a:rPr lang="zh-CN" altLang="en-US" sz="1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年，全球储能市场规模将达到</a:t>
            </a:r>
            <a:r>
              <a:rPr lang="en-US" altLang="zh-CN" sz="1800" b="1" noProof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261.37</a:t>
            </a:r>
            <a:r>
              <a:rPr lang="zh-CN" altLang="en-US" sz="1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亿美元。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2025年全球户用储能市场规模将达到130亿美元。</a:t>
            </a:r>
            <a:endParaRPr lang="zh-CN" altLang="en-US" sz="1800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2030 年全球电池储能的市场规模将增长到 的 250GW，2020 年达到 140 亿美元。</a:t>
            </a:r>
            <a:endParaRPr lang="zh-CN" altLang="en-US" sz="1800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800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 年，分布式和电网级储能市场的装机规模将超过 28.6GW，市值将达到 295 亿美元。电网级先进电池储能市场利润将从 2.319 亿美元增长到 36 亿美元。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9395" name="圆角矩形 1"/>
          <p:cNvSpPr/>
          <p:nvPr/>
        </p:nvSpPr>
        <p:spPr>
          <a:xfrm>
            <a:off x="1121410" y="134620"/>
            <a:ext cx="2586355" cy="676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rgbClr val="7030A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lang="zh-CN" altLang="en-US" sz="3375" b="1" dirty="0">
                <a:solidFill>
                  <a:schemeClr val="bg1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储能设备</a:t>
            </a:r>
            <a:endParaRPr lang="zh-CN" alt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-41910"/>
            <a:ext cx="1029970" cy="1029970"/>
          </a:xfrm>
          <a:prstGeom prst="rect">
            <a:avLst/>
          </a:prstGeom>
        </p:spPr>
      </p:pic>
      <p:sp>
        <p:nvSpPr>
          <p:cNvPr id="3" name="AutoShape 10"/>
          <p:cNvSpPr/>
          <p:nvPr/>
        </p:nvSpPr>
        <p:spPr bwMode="auto">
          <a:xfrm>
            <a:off x="8600440" y="121412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2977515" y="1213485"/>
            <a:ext cx="1051560" cy="1026795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4320" y="2501265"/>
            <a:ext cx="5280025" cy="353822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2020年，中国储能市场规模将达到66.8GW，即将迎来发展的春天。</a:t>
            </a:r>
            <a:endParaRPr lang="zh-CN" altLang="en-US" sz="2400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/>
              <a:t>2020年年底，中国电化学储能技术的累计装机规模将达到2GW。</a:t>
            </a:r>
            <a:endParaRPr lang="zh-CN" altLang="en-US" sz="2400"/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400"/>
              <a:t>2020年，中国锂电池的年产量将达180.55Gwh，其中动力电池年产量将达到125.5Gwh，市场占比69.5%。</a:t>
            </a:r>
            <a:endParaRPr lang="zh-CN" altLang="en-US" sz="240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15" name="矩形 9"/>
          <p:cNvSpPr/>
          <p:nvPr/>
        </p:nvSpPr>
        <p:spPr>
          <a:xfrm>
            <a:off x="6240463" y="3082925"/>
            <a:ext cx="31845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智能制造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6" name="矩形 25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986" name="文本框 26"/>
          <p:cNvSpPr txBox="1"/>
          <p:nvPr/>
        </p:nvSpPr>
        <p:spPr>
          <a:xfrm>
            <a:off x="1268730" y="203835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智能制造市场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918845" y="2625090"/>
            <a:ext cx="5377815" cy="3538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2022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年全球智能制造的产值将达到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1.51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万亿美元左右。</a:t>
            </a:r>
            <a:endParaRPr lang="zh-CN" altLang="en-US" sz="20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年全球工业自动化设备市场将扩大到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3520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亿美元，出货量增至近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1.46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亿件。</a:t>
            </a:r>
            <a:endParaRPr lang="zh-CN" altLang="en-US" sz="2000" b="1" dirty="0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年，全球工业机器人市场的规模将增长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175%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，达到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338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亿美元左右。</a:t>
            </a:r>
            <a:endParaRPr lang="zh-CN" altLang="en-US" sz="20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到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年，“协作机器人”将占全球工业机器人销量的</a:t>
            </a: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34%</a:t>
            </a:r>
            <a:r>
              <a:rPr lang="zh-CN" altLang="en-US" sz="20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698" name="AutoShape 10"/>
          <p:cNvSpPr/>
          <p:nvPr/>
        </p:nvSpPr>
        <p:spPr bwMode="auto">
          <a:xfrm>
            <a:off x="8728075" y="121412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2961640" y="1213485"/>
            <a:ext cx="1051560" cy="1026795"/>
          </a:xfrm>
          <a:prstGeom prst="ellipse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14210" y="2718435"/>
            <a:ext cx="4937125" cy="34150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just"/>
            <a:r>
              <a:rPr lang="zh-CN" altLang="en-US" sz="2800">
                <a:sym typeface="+mn-ea"/>
              </a:rPr>
              <a:t>十三五期间，中国智能制造装备产业销售收入年复合增长率27.23%，2022年，产业销售收入超过38000亿元。</a:t>
            </a:r>
            <a:endParaRPr lang="zh-CN" altLang="en-US" sz="2800">
              <a:sym typeface="+mn-ea"/>
            </a:endParaRPr>
          </a:p>
          <a:p>
            <a:pPr algn="just"/>
            <a:endParaRPr lang="zh-CN" altLang="en-US" sz="3200">
              <a:sym typeface="+mn-ea"/>
            </a:endParaRPr>
          </a:p>
          <a:p>
            <a:pPr algn="just"/>
            <a:r>
              <a:rPr lang="zh-CN" altLang="en-US" sz="2400"/>
              <a:t>2018年中国3D打印市场规模将达到245亿元，2022年将达到857亿元。</a:t>
            </a:r>
            <a:endParaRPr lang="zh-CN" altLang="en-US" sz="2400"/>
          </a:p>
          <a:p>
            <a:pPr algn="just"/>
            <a:endParaRPr lang="zh-CN" altLang="en-US" sz="2400"/>
          </a:p>
        </p:txBody>
      </p:sp>
      <p:sp>
        <p:nvSpPr>
          <p:cNvPr id="14" name="AutoShape 10"/>
          <p:cNvSpPr/>
          <p:nvPr/>
        </p:nvSpPr>
        <p:spPr bwMode="auto">
          <a:xfrm>
            <a:off x="8743950" y="121412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2977515" y="1213485"/>
            <a:ext cx="1051560" cy="1026795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矩形 9"/>
          <p:cNvSpPr/>
          <p:nvPr/>
        </p:nvSpPr>
        <p:spPr>
          <a:xfrm>
            <a:off x="6240463" y="3082925"/>
            <a:ext cx="31845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轨道交通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06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4691" name="AutoShape 3"/>
          <p:cNvSpPr/>
          <p:nvPr/>
        </p:nvSpPr>
        <p:spPr bwMode="auto">
          <a:xfrm>
            <a:off x="12076113" y="6804025"/>
            <a:ext cx="287338" cy="2270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1pPr>
            <a:lvl2pPr marL="742950" indent="-285750" eaLnBrk="0"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2pPr>
            <a:lvl3pPr marL="1143000" indent="-228600" eaLnBrk="0"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3pPr>
            <a:lvl4pPr marL="1600200" indent="-228600" eaLnBrk="0"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4pPr>
            <a:lvl5pPr marL="2057400" indent="-228600" eaLnBrk="0"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5pPr>
            <a:lvl6pPr marL="25146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6pPr>
            <a:lvl7pPr marL="29718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7pPr>
            <a:lvl8pPr marL="34290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8pPr>
            <a:lvl9pPr marL="38862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panose="02000000000000000000" charset="0"/>
                <a:ea typeface="MS PGothic" panose="020B0600070205080204" pitchFamily="34" charset="-128"/>
                <a:sym typeface="Roboto" panose="02000000000000000000" charset="0"/>
              </a:defRPr>
            </a:lvl9pPr>
          </a:lstStyle>
          <a:p>
            <a:pPr algn="ctr" eaLnBrk="1" fontAlgn="base"/>
            <a:fld id="{5BE5DD7E-4AD0-416C-9A46-229D96A1BB53}" type="slidenum">
              <a:rPr lang="en-US" sz="1055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</a:fld>
            <a:endParaRPr lang="en-US" sz="116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8" name="AutoShape 10"/>
          <p:cNvSpPr/>
          <p:nvPr/>
        </p:nvSpPr>
        <p:spPr bwMode="auto">
          <a:xfrm>
            <a:off x="8489950" y="107061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lIns="26788" tIns="26788" rIns="26788" bIns="26788" anchor="ctr"/>
          <a:lstStyle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679" name="文本框 21"/>
          <p:cNvSpPr txBox="1"/>
          <p:nvPr/>
        </p:nvSpPr>
        <p:spPr>
          <a:xfrm>
            <a:off x="896938" y="146050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轨道交通市场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93165" y="2494280"/>
            <a:ext cx="4740275" cy="3169285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全球轨道交通车辆</a:t>
            </a:r>
            <a:r>
              <a:rPr lang="en-US" altLang="zh-CN" sz="2800" b="1" noProof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2021</a:t>
            </a:r>
            <a:r>
              <a:rPr lang="zh-CN" altLang="en-US" sz="2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年至</a:t>
            </a:r>
            <a:r>
              <a:rPr lang="en-US" altLang="zh-CN" sz="2800" b="1" noProof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2025</a:t>
            </a:r>
            <a:r>
              <a:rPr lang="zh-CN" altLang="en-US" sz="2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年需求为</a:t>
            </a:r>
            <a:r>
              <a:rPr lang="en-US" altLang="zh-CN" sz="2800" b="1" noProof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630</a:t>
            </a:r>
            <a:r>
              <a:rPr lang="zh-CN" altLang="en-US" sz="2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亿至</a:t>
            </a:r>
            <a:r>
              <a:rPr lang="en-US" altLang="zh-CN" sz="2800" b="1" noProof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730</a:t>
            </a:r>
            <a:r>
              <a:rPr lang="zh-CN" altLang="en-US" sz="2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亿欧元。</a:t>
            </a:r>
            <a:endParaRPr lang="zh-CN" altLang="en-US" sz="2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endParaRPr lang="zh-CN" altLang="en-US" sz="32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全球在建的现在超过</a:t>
            </a:r>
            <a:r>
              <a:rPr lang="en-US" altLang="zh-CN" sz="2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万公里。</a:t>
            </a:r>
            <a:r>
              <a:rPr lang="en-US" altLang="zh-CN" sz="2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2020</a:t>
            </a:r>
            <a:r>
              <a:rPr lang="zh-CN" altLang="en-US" sz="2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年建成的地铁线路</a:t>
            </a:r>
            <a:r>
              <a:rPr lang="en-US" altLang="zh-CN" sz="2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80%</a:t>
            </a:r>
            <a:r>
              <a:rPr lang="zh-CN" altLang="en-US" sz="2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在中国。</a:t>
            </a:r>
            <a:endParaRPr lang="zh-CN" altLang="en-US" sz="2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76415" y="2429510"/>
            <a:ext cx="4956175" cy="42462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中国制造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2025》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年中国轨道交通装备行业销售产值超过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6500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2018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年北京轨道交通装备市场达到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426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亿元。上海达到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367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亿元。广州达到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323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亿元。深圳达到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145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 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十三五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末，全国将有超过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50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个城市开通轨道交通，城轨新建里程将增加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3000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4000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公里，投资将超过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万亿元。</a:t>
            </a:r>
            <a:endParaRPr lang="zh-CN" altLang="en-US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 “一带一路”将为我国轨道交通装备制造业带来可观的市场需求。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2018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年中国出口业务收入规模将达到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249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20020" t="13762" r="17681" b="13762"/>
          <a:stretch>
            <a:fillRect/>
          </a:stretch>
        </p:blipFill>
        <p:spPr>
          <a:xfrm>
            <a:off x="2856865" y="1159510"/>
            <a:ext cx="1153795" cy="1126490"/>
          </a:xfrm>
          <a:prstGeom prst="ellipse">
            <a:avLst/>
          </a:prstGeom>
        </p:spPr>
      </p:pic>
      <p:pic>
        <p:nvPicPr>
          <p:cNvPr id="2" name="图片 1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1" name="矩形 9"/>
          <p:cNvSpPr/>
          <p:nvPr/>
        </p:nvSpPr>
        <p:spPr>
          <a:xfrm>
            <a:off x="6240463" y="2579688"/>
            <a:ext cx="3184525" cy="27082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可穿戴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无人机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07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059" name="文本框 15"/>
          <p:cNvSpPr txBox="1"/>
          <p:nvPr/>
        </p:nvSpPr>
        <p:spPr>
          <a:xfrm>
            <a:off x="976313" y="146050"/>
            <a:ext cx="28448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可穿戴设备市场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0080" y="2111375"/>
            <a:ext cx="7794625" cy="34150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全球可穿戴技术市场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2016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年至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年之间以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20.8%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的年复合增长率增长，于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1709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智能手表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2022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年出货量将可超越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9000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万套。</a:t>
            </a:r>
            <a:endParaRPr lang="zh-CN" altLang="en-US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年，宠物可穿戴市场将会达到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26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亿美元。全球目前有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多家公司专注于动物可穿戴设备的研发和生产，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年将达到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500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家。</a:t>
            </a:r>
            <a:endParaRPr lang="zh-CN" altLang="en-US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年，企业级可穿戴市场有望超过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亿美元，主要受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VR/AR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商用解决方案市场需求的推动。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2022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年智能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AR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眼镜市场将增至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2280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万件；市场规模增长至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197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155" name="文本框 15"/>
          <p:cNvSpPr txBox="1"/>
          <p:nvPr/>
        </p:nvSpPr>
        <p:spPr>
          <a:xfrm>
            <a:off x="1307783" y="146050"/>
            <a:ext cx="20320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无人机市场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10920" y="2546985"/>
            <a:ext cx="5387975" cy="3787792"/>
          </a:xfrm>
          <a:prstGeom prst="round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2018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年，全球收入将突破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80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亿美元，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年行业市场规模将超过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700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亿美元。未来十年，无人机行业将处于高速发展时期。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 noProof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EVTank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年，全球销量达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433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万架，达到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259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蒂尔集团：全球无人机未来十年内总产值将超过 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900 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 noProof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2024 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年全球军用无人机的市场规模计将从 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2014 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年的约 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64 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亿美元增长到 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100 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亿美元；</a:t>
            </a:r>
            <a:endParaRPr lang="zh-CN" altLang="en-US" b="1" noProof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4660" y="2618740"/>
            <a:ext cx="5447665" cy="3808374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 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工信部：2020年，民用无人机产业产值达到600亿元，年均增速40%以上；到2025年，民用无人机产业产值达到1800亿元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艾瑞咨询：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 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年，国内无人机市场整体规模将达到 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700 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多亿元。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未来十年，国内无人机产业将有 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倍的成长空间。中国军用无人机市场规模目前在 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30 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亿人民币以上，预计到 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2022 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年将超过</a:t>
            </a:r>
            <a:r>
              <a:rPr lang="en-US" altLang="zh-CN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100 </a:t>
            </a: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亿元人民币。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-113665"/>
            <a:ext cx="1029970" cy="1029970"/>
          </a:xfrm>
          <a:prstGeom prst="rect">
            <a:avLst/>
          </a:prstGeom>
        </p:spPr>
      </p:pic>
      <p:sp>
        <p:nvSpPr>
          <p:cNvPr id="6" name="AutoShape 10"/>
          <p:cNvSpPr/>
          <p:nvPr/>
        </p:nvSpPr>
        <p:spPr bwMode="auto">
          <a:xfrm>
            <a:off x="8743950" y="121412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2977515" y="1213485"/>
            <a:ext cx="1051560" cy="1026795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5" y="-42545"/>
            <a:ext cx="12858115" cy="95440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过去两年的关键词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380" y="1470577"/>
            <a:ext cx="8707990" cy="25533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过去两年，中国制造业的关键词很多，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从企业发展环境来看，关键词有：新国货运动、军民融合、环保督查、产业转移、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海外并购、收购兼并、降价缺货、制造业回流、制造业逃离深圳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、人才争夺战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、企业倒闭、上市潮等。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+mn-ea"/>
            </a:endParaRPr>
          </a:p>
          <a:p>
            <a:pPr algn="just"/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比较火热的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市场领域有：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数据中心、无线充电、新能源汽车、充电桩、无人驾驶、国货出海、智能制造等。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+mn-ea"/>
            </a:endParaRPr>
          </a:p>
          <a:p>
            <a:pPr algn="just"/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那么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年，我们应该关注哪些领域呢？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580" y="772405"/>
            <a:ext cx="10481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ko-KR" altLang="en-US" sz="13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0623113" y="2459930"/>
            <a:ext cx="10481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ko-KR" altLang="en-US" sz="13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" y="-113665"/>
            <a:ext cx="1029970" cy="10299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3" name="矩形 9"/>
          <p:cNvSpPr/>
          <p:nvPr/>
        </p:nvSpPr>
        <p:spPr>
          <a:xfrm>
            <a:off x="6240463" y="2579688"/>
            <a:ext cx="3184525" cy="2216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人工智能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智能家居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08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8575" y="2953385"/>
            <a:ext cx="5134610" cy="35077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l" defTabSz="434975" fontAlgn="base">
              <a:lnSpc>
                <a:spcPct val="130000"/>
              </a:lnSpc>
              <a:defRPr/>
            </a:pPr>
            <a:r>
              <a:rPr lang="en-US" altLang="zh-CN" sz="2000" b="1">
                <a:latin typeface="+mn-ea"/>
                <a:ea typeface="+mn-ea"/>
                <a:cs typeface="宋体" panose="02010600030101010101" pitchFamily="2" charset="-122"/>
                <a:sym typeface="+mn-ea"/>
              </a:rPr>
              <a:t>2018</a:t>
            </a:r>
            <a:r>
              <a:rPr lang="zh-CN" altLang="en-US" sz="2000" b="1"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年全球人工智能市场规模将达到</a:t>
            </a:r>
            <a:r>
              <a:rPr lang="en-US" altLang="zh-CN" sz="2000" b="1">
                <a:latin typeface="+mn-ea"/>
                <a:ea typeface="+mn-ea"/>
                <a:cs typeface="Calibri" panose="020F0502020204030204" pitchFamily="34" charset="0"/>
                <a:sym typeface="+mn-ea"/>
              </a:rPr>
              <a:t>2697</a:t>
            </a:r>
            <a:r>
              <a:rPr lang="zh-CN" altLang="en-US" sz="2000" b="1"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</a:t>
            </a:r>
            <a:endParaRPr lang="zh-CN" altLang="en-US" sz="1800" b="1" noProof="1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l" defTabSz="434975" fontAlgn="base">
              <a:lnSpc>
                <a:spcPct val="130000"/>
              </a:lnSpc>
              <a:defRPr/>
            </a:pPr>
            <a:endParaRPr lang="zh-CN" altLang="en-US" sz="2000" b="1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l" defTabSz="434975" fontAlgn="base">
              <a:lnSpc>
                <a:spcPct val="130000"/>
              </a:lnSpc>
              <a:defRPr/>
            </a:pPr>
            <a:r>
              <a:rPr lang="zh-CN" altLang="en-US" sz="2000" b="1"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2025年，全球人工智能市场将达到358亿7000万美元，其推动的收入将增加约589亿美元。</a:t>
            </a:r>
            <a:endParaRPr lang="zh-CN" altLang="en-US" sz="2000" b="1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l" defTabSz="434975" fontAlgn="base">
              <a:lnSpc>
                <a:spcPct val="130000"/>
              </a:lnSpc>
              <a:defRPr/>
            </a:pPr>
            <a:endParaRPr lang="en-US" altLang="zh-CN" sz="2000" b="1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latin typeface="+mn-ea"/>
                <a:cs typeface="宋体" panose="02010600030101010101" pitchFamily="2" charset="-122"/>
                <a:sym typeface="+mn-ea"/>
              </a:rPr>
              <a:t>到</a:t>
            </a:r>
            <a:r>
              <a:rPr lang="en-US" altLang="zh-CN" sz="2000" b="1">
                <a:latin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2000" b="1">
                <a:latin typeface="+mn-ea"/>
                <a:cs typeface="宋体" panose="02010600030101010101" pitchFamily="2" charset="-122"/>
                <a:sym typeface="+mn-ea"/>
              </a:rPr>
              <a:t>年人工智能将为全球汽车主机厂创造约</a:t>
            </a:r>
            <a:r>
              <a:rPr lang="en-US" altLang="zh-CN" sz="2000" b="1">
                <a:latin typeface="+mn-ea"/>
                <a:cs typeface="Calibri" panose="020F0502020204030204" pitchFamily="34" charset="0"/>
                <a:sym typeface="+mn-ea"/>
              </a:rPr>
              <a:t>2150</a:t>
            </a:r>
            <a:r>
              <a:rPr lang="zh-CN" altLang="en-US" sz="2000" b="1">
                <a:latin typeface="+mn-ea"/>
                <a:cs typeface="宋体" panose="02010600030101010101" pitchFamily="2" charset="-122"/>
                <a:sym typeface="+mn-ea"/>
              </a:rPr>
              <a:t>亿美元的价值。</a:t>
            </a:r>
            <a:endParaRPr lang="zh-CN" altLang="en-US" sz="2000" b="1"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4819" name="文本框 13"/>
          <p:cNvSpPr txBox="1"/>
          <p:nvPr/>
        </p:nvSpPr>
        <p:spPr>
          <a:xfrm>
            <a:off x="833438" y="132080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人工智能市场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71360" y="2953385"/>
            <a:ext cx="4980940" cy="264604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人工智能涉及面包括计算机、手机、无人驾驶汽车、无人机、智能家居的各类家电。</a:t>
            </a:r>
            <a:endParaRPr lang="zh-CN" altLang="en-US" sz="2000" b="1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000" b="1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solidFill>
                  <a:schemeClr val="bg1"/>
                </a:solidFill>
                <a:latin typeface="+mn-ea"/>
                <a:cs typeface="Calibri" panose="020F0502020204030204" pitchFamily="34" charset="0"/>
                <a:sym typeface="+mn-ea"/>
              </a:rPr>
              <a:t>2017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中国人工智能市场将超</a:t>
            </a:r>
            <a:r>
              <a:rPr lang="en-US" altLang="zh-CN" sz="2000" b="1">
                <a:solidFill>
                  <a:schemeClr val="bg1"/>
                </a:solidFill>
                <a:latin typeface="+mn-ea"/>
                <a:cs typeface="Calibri" panose="020F0502020204030204" pitchFamily="34" charset="0"/>
                <a:sym typeface="+mn-ea"/>
              </a:rPr>
              <a:t>130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亿元，增长</a:t>
            </a:r>
            <a:r>
              <a:rPr lang="en-US" altLang="zh-CN" sz="2000" b="1">
                <a:solidFill>
                  <a:schemeClr val="bg1"/>
                </a:solidFill>
                <a:latin typeface="+mn-ea"/>
                <a:cs typeface="Calibri" panose="020F0502020204030204" pitchFamily="34" charset="0"/>
                <a:sym typeface="+mn-ea"/>
              </a:rPr>
              <a:t>40.7%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000" b="1">
                <a:solidFill>
                  <a:schemeClr val="bg1"/>
                </a:solidFill>
                <a:latin typeface="+mn-ea"/>
                <a:cs typeface="Calibri" panose="020F0502020204030204" pitchFamily="34" charset="0"/>
                <a:sym typeface="+mn-ea"/>
              </a:rPr>
              <a:t>2018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年将达到</a:t>
            </a:r>
            <a:r>
              <a:rPr lang="en-US" altLang="zh-CN" sz="2000" b="1">
                <a:solidFill>
                  <a:schemeClr val="bg1"/>
                </a:solidFill>
                <a:latin typeface="+mn-ea"/>
                <a:cs typeface="Calibri" panose="020F0502020204030204" pitchFamily="34" charset="0"/>
                <a:sym typeface="+mn-ea"/>
              </a:rPr>
              <a:t>200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亿元。</a:t>
            </a:r>
            <a:endParaRPr lang="zh-CN" altLang="en-US" sz="2000" b="1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000" b="1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中国政府计划到</a:t>
            </a:r>
            <a:r>
              <a:rPr lang="en-US" altLang="zh-CN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年与世界先进水平同步，到</a:t>
            </a:r>
            <a:r>
              <a:rPr lang="en-US" altLang="zh-CN" sz="2000" b="1">
                <a:solidFill>
                  <a:schemeClr val="bg1"/>
                </a:solidFill>
                <a:latin typeface="+mn-ea"/>
                <a:cs typeface="Calibri" panose="020F0502020204030204" pitchFamily="34" charset="0"/>
                <a:sym typeface="+mn-ea"/>
              </a:rPr>
              <a:t>2030</a:t>
            </a:r>
            <a:r>
              <a:rPr lang="zh-CN" altLang="en-US" sz="2000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年达到世界领先水平。</a:t>
            </a:r>
            <a:endParaRPr lang="zh-CN" altLang="en-US" sz="2000" b="1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4698" name="AutoShape 10"/>
          <p:cNvSpPr/>
          <p:nvPr/>
        </p:nvSpPr>
        <p:spPr bwMode="auto">
          <a:xfrm>
            <a:off x="8775700" y="162687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l="20020" t="13762" r="17681" b="13762"/>
          <a:stretch>
            <a:fillRect/>
          </a:stretch>
        </p:blipFill>
        <p:spPr>
          <a:xfrm>
            <a:off x="3272155" y="1410970"/>
            <a:ext cx="1051560" cy="1026795"/>
          </a:xfrm>
          <a:prstGeom prst="ellipse">
            <a:avLst/>
          </a:prstGeom>
        </p:spPr>
      </p:pic>
      <p:pic>
        <p:nvPicPr>
          <p:cNvPr id="5" name="图片 4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867" name="文本框 11"/>
          <p:cNvSpPr txBox="1"/>
          <p:nvPr/>
        </p:nvSpPr>
        <p:spPr>
          <a:xfrm>
            <a:off x="1335723" y="161925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智能家居市场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755" y="2641600"/>
            <a:ext cx="5814695" cy="31381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b="1">
                <a:solidFill>
                  <a:schemeClr val="tx1"/>
                </a:solidFill>
                <a:effectLst/>
                <a:latin typeface="+mn-ea"/>
                <a:ea typeface="+mn-ea"/>
                <a:sym typeface="+mn-ea"/>
              </a:rPr>
              <a:t>2022年</a:t>
            </a:r>
            <a:r>
              <a:rPr lang="zh-CN" b="1">
                <a:solidFill>
                  <a:schemeClr val="tx1"/>
                </a:solidFill>
                <a:effectLst/>
                <a:latin typeface="+mn-ea"/>
                <a:ea typeface="+mn-ea"/>
                <a:sym typeface="+mn-ea"/>
              </a:rPr>
              <a:t>全球</a:t>
            </a:r>
            <a:r>
              <a:rPr b="1">
                <a:solidFill>
                  <a:schemeClr val="tx1"/>
                </a:solidFill>
                <a:effectLst/>
                <a:latin typeface="+mn-ea"/>
                <a:ea typeface="+mn-ea"/>
                <a:sym typeface="+mn-ea"/>
              </a:rPr>
              <a:t>达到1220亿美元</a:t>
            </a:r>
            <a:r>
              <a:rPr lang="zh-CN" b="1">
                <a:solidFill>
                  <a:schemeClr val="tx1"/>
                </a:solidFill>
                <a:effectLst/>
                <a:latin typeface="+mn-ea"/>
                <a:ea typeface="+mn-ea"/>
                <a:sym typeface="+mn-ea"/>
              </a:rPr>
              <a:t>，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年达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2000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亿至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3500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亿美元。核心用途为家务自动化，能源管理，智能安保。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家务自动化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年将达到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23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万亿美元。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7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％至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9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％的发达国家家庭会采用，发展中国家也将达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％。 </a:t>
            </a:r>
            <a:endParaRPr lang="zh-CN" altLang="en-US" b="0" noProof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能源管理：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年产值预计为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510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—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1080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亿美元。发达国家采用率将高达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30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％，发展中国家将达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％至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13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 </a:t>
            </a:r>
            <a:endParaRPr lang="zh-CN" altLang="en-US" b="0" noProof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智能安防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年产值预计为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150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—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220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年，发达国家将高达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30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％，发展中国家将达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9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％至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13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23125" y="2684145"/>
            <a:ext cx="4768850" cy="273812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just"/>
            <a:r>
              <a:rPr lang="zh-CN" altLang="en-US" sz="2400"/>
              <a:t>2020年智能家居市场规模将达到3576亿元。</a:t>
            </a:r>
            <a:endParaRPr lang="zh-CN" altLang="en-US" sz="2400"/>
          </a:p>
          <a:p>
            <a:pPr algn="just"/>
            <a:endParaRPr lang="zh-CN" altLang="en-US" sz="2800"/>
          </a:p>
          <a:p>
            <a:pPr algn="just"/>
            <a:r>
              <a:rPr lang="zh-CN" altLang="en-US" sz="2400"/>
              <a:t>未来家庭中智能家居产品不再只是单品，而是能够互联互通、可进化、可连接外部资源器，这是目前国内智能家居制造商普遍发展方向。</a:t>
            </a:r>
            <a:endParaRPr lang="zh-CN" altLang="en-US" sz="2400"/>
          </a:p>
        </p:txBody>
      </p:sp>
      <p:sp>
        <p:nvSpPr>
          <p:cNvPr id="114698" name="AutoShape 10"/>
          <p:cNvSpPr/>
          <p:nvPr/>
        </p:nvSpPr>
        <p:spPr bwMode="auto">
          <a:xfrm>
            <a:off x="8728075" y="121412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3379470" y="1203325"/>
            <a:ext cx="1051560" cy="1026795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299" name="矩形 9"/>
          <p:cNvSpPr/>
          <p:nvPr/>
        </p:nvSpPr>
        <p:spPr>
          <a:xfrm>
            <a:off x="6297613" y="3082925"/>
            <a:ext cx="31845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医疗电子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09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347" name="文本框 20"/>
          <p:cNvSpPr txBox="1"/>
          <p:nvPr/>
        </p:nvSpPr>
        <p:spPr>
          <a:xfrm>
            <a:off x="1263968" y="217805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医疗电子市场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4285" y="2607310"/>
            <a:ext cx="4839335" cy="286131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en-US" altLang="zh-CN" sz="1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2022</a:t>
            </a:r>
            <a:r>
              <a:rPr lang="zh-CN" altLang="en-US" sz="1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年，全球医疗电子市场将达到</a:t>
            </a:r>
            <a:r>
              <a:rPr lang="en-US" altLang="zh-CN" sz="1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441</a:t>
            </a:r>
            <a:r>
              <a:rPr lang="zh-CN" altLang="en-US" sz="1800" b="1" noProof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</a:rPr>
              <a:t>亿美元。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全球医疗器械市场规模将达到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5220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亿美金，手术机器占全球医疗机器人份额的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60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％以上。</a:t>
            </a:r>
            <a:endParaRPr lang="zh-CN" altLang="en-US" sz="1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just"/>
            <a:endParaRPr lang="zh-CN" altLang="en-US" sz="1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2021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年监测可穿戴市场将增加到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3300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万批。</a:t>
            </a:r>
            <a:endParaRPr lang="zh-CN" altLang="en-US" sz="1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just"/>
            <a:endParaRPr lang="zh-CN" altLang="en-US" sz="1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2025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年，医疗保健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AI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市场将达到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193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 </a:t>
            </a:r>
            <a:endParaRPr lang="zh-CN" altLang="en-US" sz="1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年，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3D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打印医疗设备市场将达到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27.7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VR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／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AR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医疗市场将达到</a:t>
            </a:r>
            <a:r>
              <a:rPr lang="en-US" altLang="zh-CN" sz="1800" b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51</a:t>
            </a:r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亿美元。</a:t>
            </a:r>
            <a:endParaRPr lang="zh-CN" altLang="en-US" sz="1800" b="1" noProof="1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66890" y="2607310"/>
            <a:ext cx="4801870" cy="25844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2020年，我国健康服务业的规模将超过8万亿，2030年则将达到16万亿。</a:t>
            </a:r>
            <a:endParaRPr lang="en-US" altLang="zh-CN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2017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年中国医疗电子市场规模将达到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2630.44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亿元，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2019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年将达到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  <a:sym typeface="+mn-ea"/>
              </a:rPr>
              <a:t>4155.28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亿元。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2020年我国医疗器械行业的年销售总额预计将超过7000亿元人民币，未来10年将继续保持年均10%以上的增幅。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8528685" y="121412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3192780" y="1213485"/>
            <a:ext cx="1051560" cy="1026795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缺角矩形 4"/>
          <p:cNvSpPr/>
          <p:nvPr/>
        </p:nvSpPr>
        <p:spPr>
          <a:xfrm>
            <a:off x="0" y="0"/>
            <a:ext cx="12858750" cy="7232650"/>
          </a:xfrm>
          <a:prstGeom prst="plaqu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5" name="矩形 9"/>
          <p:cNvSpPr/>
          <p:nvPr/>
        </p:nvSpPr>
        <p:spPr>
          <a:xfrm>
            <a:off x="6297613" y="3082925"/>
            <a:ext cx="31845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夕阳产业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347" name="文本框 20"/>
          <p:cNvSpPr txBox="1"/>
          <p:nvPr/>
        </p:nvSpPr>
        <p:spPr>
          <a:xfrm>
            <a:off x="1407478" y="217805"/>
            <a:ext cx="20320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燃油车市场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605135" y="1178560"/>
            <a:ext cx="575945" cy="575945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2045950" y="2878455"/>
            <a:ext cx="360045" cy="3600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045950" y="4495165"/>
            <a:ext cx="550545" cy="5111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731" name="矩形 31"/>
          <p:cNvSpPr/>
          <p:nvPr/>
        </p:nvSpPr>
        <p:spPr>
          <a:xfrm>
            <a:off x="2927761" y="2760768"/>
            <a:ext cx="7554101" cy="869315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457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自</a:t>
            </a:r>
            <a:r>
              <a:rPr lang="en-US" altLang="zh-CN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2030</a:t>
            </a:r>
            <a:r>
              <a:rPr lang="zh-CN" altLang="en-US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年起新车只能为零排放汽车，禁止销售汽油车和柴油车。</a:t>
            </a:r>
            <a:endParaRPr lang="en-US" altLang="zh-CN" sz="2530" dirty="0">
              <a:solidFill>
                <a:schemeClr val="bg1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068508" y="1468772"/>
            <a:ext cx="1111685" cy="1111685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造字工房尚雅体演示版常规体" pitchFamily="50" charset="-122"/>
              <a:ea typeface="造字工房尚雅体演示版常规体" pitchFamily="50" charset="-122"/>
              <a:cs typeface="+mn-cs"/>
            </a:endParaRPr>
          </a:p>
        </p:txBody>
      </p:sp>
      <p:sp>
        <p:nvSpPr>
          <p:cNvPr id="73734" name="矩形 6"/>
          <p:cNvSpPr/>
          <p:nvPr/>
        </p:nvSpPr>
        <p:spPr>
          <a:xfrm>
            <a:off x="2927761" y="1649009"/>
            <a:ext cx="7554101" cy="480060"/>
          </a:xfrm>
          <a:prstGeom prst="rect">
            <a:avLst/>
          </a:prstGeom>
          <a:solidFill>
            <a:srgbClr val="46EEF4"/>
          </a:solidFill>
          <a:ln w="9525">
            <a:noFill/>
          </a:ln>
        </p:spPr>
        <p:txBody>
          <a:bodyPr>
            <a:spAutoFit/>
          </a:bodyPr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计划从</a:t>
            </a:r>
            <a:r>
              <a:rPr lang="en-US" altLang="zh-CN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2040</a:t>
            </a:r>
            <a:r>
              <a:rPr lang="zh-CN" altLang="en-US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年开始，全面停止出售汽油车和柴油车。</a:t>
            </a:r>
            <a:endParaRPr lang="en-US" altLang="zh-CN" sz="2530" dirty="0">
              <a:solidFill>
                <a:schemeClr val="bg1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3735" name="矩形 10"/>
          <p:cNvSpPr/>
          <p:nvPr/>
        </p:nvSpPr>
        <p:spPr>
          <a:xfrm>
            <a:off x="1175472" y="1784332"/>
            <a:ext cx="828040" cy="4800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53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法国</a:t>
            </a:r>
            <a:endParaRPr lang="zh-CN" altLang="en-US" sz="253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Calibri" panose="020F0502020204030204" pitchFamily="34" charset="0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1068508" y="2760809"/>
            <a:ext cx="1111685" cy="1111685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造字工房尚雅体演示版常规体" pitchFamily="50" charset="-122"/>
              <a:ea typeface="造字工房尚雅体演示版常规体" pitchFamily="50" charset="-122"/>
              <a:cs typeface="+mn-cs"/>
            </a:endParaRPr>
          </a:p>
        </p:txBody>
      </p:sp>
      <p:sp>
        <p:nvSpPr>
          <p:cNvPr id="73737" name="矩形 10"/>
          <p:cNvSpPr/>
          <p:nvPr/>
        </p:nvSpPr>
        <p:spPr>
          <a:xfrm>
            <a:off x="1175658" y="3076833"/>
            <a:ext cx="828040" cy="4800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53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德国</a:t>
            </a:r>
            <a:endParaRPr lang="zh-CN" altLang="en-US" sz="253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Calibri" panose="020F0502020204030204" pitchFamily="34" charset="0"/>
            </a:endParaRPr>
          </a:p>
        </p:txBody>
      </p:sp>
      <p:sp>
        <p:nvSpPr>
          <p:cNvPr id="73738" name="矩形 10"/>
          <p:cNvSpPr/>
          <p:nvPr/>
        </p:nvSpPr>
        <p:spPr>
          <a:xfrm>
            <a:off x="2927985" y="4067810"/>
            <a:ext cx="7615555" cy="86931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到</a:t>
            </a:r>
            <a:r>
              <a:rPr lang="en-US" altLang="zh-CN" sz="2525">
                <a:latin typeface="+mn-ea"/>
                <a:ea typeface="+mn-ea"/>
                <a:cs typeface="Calibri" panose="020F0502020204030204" pitchFamily="34" charset="0"/>
                <a:sym typeface="+mn-ea"/>
              </a:rPr>
              <a:t>2030</a:t>
            </a:r>
            <a:r>
              <a:rPr lang="zh-CN" altLang="en-US" sz="2525"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年印度只卖电动汽车，全面停止以石油燃料为动力的车辆销售。</a:t>
            </a:r>
            <a:endParaRPr lang="en-US" altLang="zh-CN" sz="2530" dirty="0">
              <a:solidFill>
                <a:schemeClr val="bg1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068508" y="3946228"/>
            <a:ext cx="1111685" cy="1111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造字工房尚雅体演示版常规体" pitchFamily="50" charset="-122"/>
              <a:ea typeface="造字工房尚雅体演示版常规体" pitchFamily="50" charset="-122"/>
              <a:cs typeface="+mn-cs"/>
            </a:endParaRPr>
          </a:p>
        </p:txBody>
      </p:sp>
      <p:sp>
        <p:nvSpPr>
          <p:cNvPr id="73740" name="矩形 10"/>
          <p:cNvSpPr/>
          <p:nvPr/>
        </p:nvSpPr>
        <p:spPr>
          <a:xfrm>
            <a:off x="1175125" y="4262425"/>
            <a:ext cx="828040" cy="4800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53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印度</a:t>
            </a:r>
            <a:endParaRPr lang="zh-CN" altLang="en-US" sz="253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Calibri" panose="020F0502020204030204" pitchFamily="34" charset="0"/>
            </a:endParaRPr>
          </a:p>
        </p:txBody>
      </p:sp>
      <p:sp>
        <p:nvSpPr>
          <p:cNvPr id="73741" name="矩形 13"/>
          <p:cNvSpPr/>
          <p:nvPr/>
        </p:nvSpPr>
        <p:spPr>
          <a:xfrm>
            <a:off x="2927985" y="5556885"/>
            <a:ext cx="7614920" cy="48006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525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从</a:t>
            </a:r>
            <a:r>
              <a:rPr lang="en-US" altLang="zh-CN" sz="2525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2525">
                <a:solidFill>
                  <a:schemeClr val="bg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年开始禁止在本国销售传统的汽油和柴油汽车。</a:t>
            </a:r>
            <a:endParaRPr lang="zh-CN" altLang="en-US" sz="2525" dirty="0">
              <a:solidFill>
                <a:schemeClr val="bg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1068508" y="5240754"/>
            <a:ext cx="1111685" cy="1111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造字工房尚雅体演示版常规体" pitchFamily="50" charset="-122"/>
              <a:ea typeface="造字工房尚雅体演示版常规体" pitchFamily="50" charset="-122"/>
              <a:cs typeface="+mn-cs"/>
            </a:endParaRPr>
          </a:p>
        </p:txBody>
      </p:sp>
      <p:sp>
        <p:nvSpPr>
          <p:cNvPr id="73743" name="矩形 10"/>
          <p:cNvSpPr/>
          <p:nvPr/>
        </p:nvSpPr>
        <p:spPr>
          <a:xfrm>
            <a:off x="1210583" y="5556950"/>
            <a:ext cx="828040" cy="4800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530" b="1" dirty="0"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荷兰</a:t>
            </a:r>
            <a:endParaRPr lang="zh-CN" altLang="en-US" sz="2530" b="1" dirty="0">
              <a:latin typeface="黑体" panose="02010609060101010101" charset="-122"/>
              <a:ea typeface="黑体" panose="02010609060101010101" charset="-122"/>
              <a:sym typeface="Calibri" panose="020F050202020403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9395" name="圆角矩形 1"/>
          <p:cNvSpPr/>
          <p:nvPr/>
        </p:nvSpPr>
        <p:spPr>
          <a:xfrm>
            <a:off x="1169238" y="206142"/>
            <a:ext cx="2625184" cy="6769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rgbClr val="7030A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lang="en-US" altLang="zh-CN" sz="3375" b="1" dirty="0">
                <a:solidFill>
                  <a:schemeClr val="bg1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PC</a:t>
            </a:r>
            <a:r>
              <a:rPr lang="zh-CN" altLang="en-US" sz="3375" b="1" dirty="0">
                <a:solidFill>
                  <a:schemeClr val="bg1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市场</a:t>
            </a:r>
            <a:endParaRPr lang="zh-CN" alt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397" name="矩形 5"/>
          <p:cNvSpPr/>
          <p:nvPr/>
        </p:nvSpPr>
        <p:spPr>
          <a:xfrm>
            <a:off x="2555875" y="2237105"/>
            <a:ext cx="7120890" cy="320484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2017年全球PC出货总量为2.595亿台，下滑了0.2%。2017年中国PC市场销售约5360万台，年度同比下降4.1%</a:t>
            </a:r>
            <a:endParaRPr lang="zh-CN" altLang="en-US" sz="2110" b="1" dirty="0">
              <a:solidFill>
                <a:srgbClr val="7030A0"/>
              </a:solidFill>
              <a:latin typeface="+mj-ea"/>
              <a:ea typeface="+mj-ea"/>
              <a:sym typeface="+mn-ea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110" b="1" dirty="0">
              <a:solidFill>
                <a:srgbClr val="7030A0"/>
              </a:solidFill>
              <a:latin typeface="+mj-ea"/>
              <a:ea typeface="+mj-ea"/>
              <a:sym typeface="+mn-ea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2017</a:t>
            </a:r>
            <a:r>
              <a:rPr lang="zh-CN" altLang="en-US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年全球</a:t>
            </a:r>
            <a:r>
              <a:rPr lang="en-US" altLang="zh-CN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PC</a:t>
            </a:r>
            <a:r>
              <a:rPr lang="zh-CN" altLang="en-US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配件规模比</a:t>
            </a:r>
            <a:r>
              <a:rPr lang="en-US" altLang="zh-CN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2012</a:t>
            </a:r>
            <a:r>
              <a:rPr lang="zh-CN" altLang="en-US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年萎缩近</a:t>
            </a:r>
            <a:r>
              <a:rPr lang="en-US" altLang="zh-CN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300</a:t>
            </a:r>
            <a:r>
              <a:rPr lang="zh-CN" altLang="en-US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亿美元。</a:t>
            </a:r>
            <a:r>
              <a:rPr lang="zh-CN" altLang="en-US" sz="2110" b="1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年复合增长率为-1.177%，2022年市场规模将萎缩至898.70亿美元。</a:t>
            </a:r>
            <a:endParaRPr lang="zh-CN" altLang="en-US" sz="2110" b="1">
              <a:solidFill>
                <a:srgbClr val="7030A0"/>
              </a:solidFill>
              <a:latin typeface="+mj-ea"/>
              <a:ea typeface="+mj-ea"/>
              <a:sym typeface="+mn-ea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10" b="1" dirty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2018年中国PC市场销售量预计约为5210万台，年度同比下降2.2%。</a:t>
            </a:r>
            <a:endParaRPr lang="zh-CN" altLang="en-US" sz="2110" b="1" dirty="0">
              <a:solidFill>
                <a:srgbClr val="7030A0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9395" name="圆角矩形 1"/>
          <p:cNvSpPr/>
          <p:nvPr/>
        </p:nvSpPr>
        <p:spPr>
          <a:xfrm>
            <a:off x="1240993" y="201062"/>
            <a:ext cx="2625184" cy="676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rgbClr val="7030A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lang="zh-CN" altLang="en-US" sz="3375" b="1" dirty="0">
                <a:solidFill>
                  <a:schemeClr val="bg1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光伏市场</a:t>
            </a:r>
            <a:endParaRPr lang="zh-CN" alt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844040" y="1727200"/>
            <a:ext cx="8131175" cy="2257462"/>
          </a:xfrm>
          <a:prstGeom prst="roundRect">
            <a:avLst/>
          </a:prstGeom>
          <a:solidFill>
            <a:srgbClr val="29ABE2"/>
          </a:solidFill>
        </p:spPr>
        <p:txBody>
          <a:bodyPr wrap="square">
            <a:spAutoFit/>
          </a:bodyPr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525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2018年，占全球市场80%以上的中、美、印、日四大市场均存在着很大的不确定性，且美、印等国正在高筑贸易壁垒，外贸形势不容乐观。中南美、中东等新兴市场尽管正在快速增长，但其体量仍不足以影响全球的市场格局。光伏市场的形势变得更加变幻莫测。</a:t>
            </a:r>
            <a:endParaRPr kumimoji="0" lang="zh-CN" altLang="en-US" sz="252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6093" name="矩形 16"/>
          <p:cNvSpPr/>
          <p:nvPr/>
        </p:nvSpPr>
        <p:spPr>
          <a:xfrm>
            <a:off x="1843405" y="4727575"/>
            <a:ext cx="8131175" cy="1394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l" ea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2525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中国的光伏市场产业中的技术竞争、成本竞争和价格竞争将会更加严酷，企业间的整合重组，产业的技术升级，落后产能的加速退出，将成为产业发展的新趋势。</a:t>
            </a:r>
            <a:r>
              <a:rPr lang="zh-CN" altLang="en-US" sz="2525">
                <a:latin typeface="+mn-ea"/>
                <a:ea typeface="+mn-ea"/>
                <a:sym typeface="+mn-ea"/>
              </a:rPr>
              <a:t> </a:t>
            </a:r>
            <a:endParaRPr lang="zh-CN" altLang="en-US" sz="2525"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1790" y="2292985"/>
            <a:ext cx="6688455" cy="3095852"/>
          </a:xfrm>
          <a:prstGeom prst="round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2018</a:t>
            </a:r>
            <a:r>
              <a:rPr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年主要家电产品的全球生产量为75284万台，预计同比去年增加1.7%</a:t>
            </a:r>
            <a:r>
              <a:rPr 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。</a:t>
            </a:r>
            <a:endParaRPr lang="zh-CN" sz="2400" b="1">
              <a:solidFill>
                <a:schemeClr val="bg1"/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400" b="1" noProof="1">
              <a:solidFill>
                <a:schemeClr val="bg1"/>
              </a:solidFill>
              <a:latin typeface="+mn-ea"/>
              <a:ea typeface="+mn-ea"/>
              <a:cs typeface="+mn-cs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b="1" noProof="1">
                <a:solidFill>
                  <a:schemeClr val="bg1"/>
                </a:solidFill>
                <a:latin typeface="+mn-ea"/>
                <a:ea typeface="+mn-ea"/>
                <a:cs typeface="+mn-cs"/>
              </a:rPr>
              <a:t>受到上游原材料涨价以及消费端消极的影响，从彩电到冰洗，再到厨电，整个家电行业整体发展趋势低迷</a:t>
            </a:r>
            <a:r>
              <a:rPr lang="zh-CN" sz="2400" b="1" noProof="1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。</a:t>
            </a:r>
            <a:endParaRPr lang="zh-CN" altLang="en-US" sz="2400" b="1" noProof="1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3491" name="文本框 19"/>
          <p:cNvSpPr txBox="1"/>
          <p:nvPr/>
        </p:nvSpPr>
        <p:spPr>
          <a:xfrm>
            <a:off x="1694180" y="217805"/>
            <a:ext cx="16256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家电市场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58750" cy="723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八边形 4"/>
          <p:cNvSpPr/>
          <p:nvPr/>
        </p:nvSpPr>
        <p:spPr>
          <a:xfrm>
            <a:off x="0" y="0"/>
            <a:ext cx="12858750" cy="7232650"/>
          </a:xfrm>
          <a:prstGeom prst="oc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矩形 9"/>
          <p:cNvSpPr/>
          <p:nvPr/>
        </p:nvSpPr>
        <p:spPr>
          <a:xfrm>
            <a:off x="6226175" y="3082925"/>
            <a:ext cx="3182938" cy="92233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无线充电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燕尾形 6"/>
          <p:cNvSpPr/>
          <p:nvPr/>
        </p:nvSpPr>
        <p:spPr>
          <a:xfrm>
            <a:off x="2258695" y="4227195"/>
            <a:ext cx="8687435" cy="2125345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2110" b="1">
                <a:solidFill>
                  <a:schemeClr val="tx1"/>
                </a:solidFill>
                <a:latin typeface="+mn-ea"/>
                <a:sym typeface="+mn-ea"/>
              </a:rPr>
              <a:t>近些年来，照明行业内呈现出了不同程度的产能过剩，不少企业面临巨大的生存危机，而行业创新意识普遍缺乏，产品同质化现象严重，市场营销水平低下，大部分企业除了降价，无计可施。 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2258695" y="1944370"/>
            <a:ext cx="8484235" cy="161671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sz="2110" b="1"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sz="2110" b="1"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2110" b="1">
                <a:latin typeface="+mn-ea"/>
                <a:sym typeface="+mn-ea"/>
              </a:rPr>
              <a:t>从市场规模来看，预计 2019 年传统技术通用照明市场规模将进一步萎缩至 398 亿美元，2014-2019 年年均复合增长率为-6.8%</a:t>
            </a:r>
            <a:endParaRPr sz="2110" b="1"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sz="2110" b="1"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sz="2110" b="1"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395" name="圆角矩形 1"/>
          <p:cNvSpPr/>
          <p:nvPr/>
        </p:nvSpPr>
        <p:spPr>
          <a:xfrm>
            <a:off x="1312545" y="201295"/>
            <a:ext cx="2377440" cy="676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rgbClr val="7030A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zh-CN" altLang="en-US" sz="3375" b="1" dirty="0">
                <a:solidFill>
                  <a:schemeClr val="bg1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照明市场</a:t>
            </a:r>
            <a:endParaRPr lang="zh-CN" alt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5" name="AutoShape 11"/>
          <p:cNvSpPr/>
          <p:nvPr/>
        </p:nvSpPr>
        <p:spPr>
          <a:xfrm>
            <a:off x="2966720" y="3152775"/>
            <a:ext cx="2280285" cy="460375"/>
          </a:xfrm>
          <a:custGeom>
            <a:avLst/>
            <a:gdLst/>
            <a:ahLst/>
            <a:cxnLst>
              <a:cxn ang="0">
                <a:pos x="187532200" y="5014550"/>
              </a:cxn>
              <a:cxn ang="0">
                <a:pos x="187532200" y="5014550"/>
              </a:cxn>
              <a:cxn ang="0">
                <a:pos x="187532200" y="5014550"/>
              </a:cxn>
              <a:cxn ang="0">
                <a:pos x="187532200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6" name="AutoShape 12"/>
          <p:cNvSpPr/>
          <p:nvPr/>
        </p:nvSpPr>
        <p:spPr>
          <a:xfrm>
            <a:off x="5393055" y="3152775"/>
            <a:ext cx="2006600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7" name="AutoShape 21"/>
          <p:cNvSpPr/>
          <p:nvPr/>
        </p:nvSpPr>
        <p:spPr>
          <a:xfrm>
            <a:off x="1401763" y="3117850"/>
            <a:ext cx="1149350" cy="268288"/>
          </a:xfrm>
          <a:custGeom>
            <a:avLst/>
            <a:gdLst/>
            <a:ahLst/>
            <a:cxnLst>
              <a:cxn ang="0">
                <a:pos x="574677" y="133938"/>
              </a:cxn>
              <a:cxn ang="0">
                <a:pos x="574677" y="133938"/>
              </a:cxn>
              <a:cxn ang="0">
                <a:pos x="574677" y="133938"/>
              </a:cxn>
              <a:cxn ang="0">
                <a:pos x="574677" y="133938"/>
              </a:cxn>
            </a:cxnLst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8" name="AutoShape 22"/>
          <p:cNvSpPr/>
          <p:nvPr/>
        </p:nvSpPr>
        <p:spPr>
          <a:xfrm>
            <a:off x="5712143" y="3214688"/>
            <a:ext cx="1431925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716280" y="133985"/>
              </a:cxn>
              <a:cxn ang="0">
                <a:pos x="716280" y="133985"/>
              </a:cxn>
              <a:cxn ang="0">
                <a:pos x="716280" y="133985"/>
              </a:cxn>
              <a:cxn ang="0">
                <a:pos x="716280" y="13398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5G</a:t>
            </a: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与物联网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9" name="AutoShape 23"/>
          <p:cNvSpPr/>
          <p:nvPr/>
        </p:nvSpPr>
        <p:spPr bwMode="auto">
          <a:xfrm>
            <a:off x="7935595" y="3117850"/>
            <a:ext cx="1147763" cy="268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 fontAlgn="base">
              <a:defRPr/>
            </a:pPr>
            <a:r>
              <a:rPr lang="en-US" sz="1265" b="1" strike="noStrike" noProof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rPr>
              <a:t>Title Project</a:t>
            </a:r>
            <a:endParaRPr lang="en-US" strike="noStrike" noProof="1" dirty="0">
              <a:latin typeface="Arial" panose="020B0604020202020204" pitchFamily="34" charset="0"/>
              <a:ea typeface="微软雅黑" panose="020B0503020204020204" pitchFamily="34" charset="-122"/>
              <a:cs typeface="Roboto" panose="02000000000000000000" charset="0"/>
              <a:sym typeface="Arial" panose="020B0604020202020204" pitchFamily="34" charset="0"/>
            </a:endParaRPr>
          </a:p>
        </p:txBody>
      </p:sp>
      <p:sp>
        <p:nvSpPr>
          <p:cNvPr id="121881" name="AutoShape 25"/>
          <p:cNvSpPr/>
          <p:nvPr/>
        </p:nvSpPr>
        <p:spPr bwMode="auto">
          <a:xfrm>
            <a:off x="10306050" y="3117850"/>
            <a:ext cx="1147763" cy="268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 fontAlgn="base">
              <a:defRPr/>
            </a:pPr>
            <a:r>
              <a:rPr lang="en-US" sz="1265" b="1" strike="noStrike" noProof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rPr>
              <a:t>Title Project</a:t>
            </a:r>
            <a:endParaRPr lang="en-US" strike="noStrike" noProof="1" dirty="0">
              <a:latin typeface="Arial" panose="020B0604020202020204" pitchFamily="34" charset="0"/>
              <a:ea typeface="微软雅黑" panose="020B0503020204020204" pitchFamily="34" charset="-122"/>
              <a:cs typeface="Roboto" panose="02000000000000000000" charset="0"/>
              <a:sym typeface="Arial" panose="020B0604020202020204" pitchFamily="34" charset="0"/>
            </a:endParaRPr>
          </a:p>
        </p:txBody>
      </p:sp>
      <p:sp>
        <p:nvSpPr>
          <p:cNvPr id="121882" name="AutoShape 26"/>
          <p:cNvSpPr/>
          <p:nvPr/>
        </p:nvSpPr>
        <p:spPr bwMode="auto">
          <a:xfrm>
            <a:off x="1401763" y="6002338"/>
            <a:ext cx="1149350" cy="268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 fontAlgn="base">
              <a:defRPr/>
            </a:pPr>
            <a:r>
              <a:rPr lang="en-US" sz="1265" b="1" strike="noStrike" noProof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rPr>
              <a:t>Title Project</a:t>
            </a:r>
            <a:endParaRPr lang="en-US" strike="noStrike" noProof="1" dirty="0">
              <a:latin typeface="Arial" panose="020B0604020202020204" pitchFamily="34" charset="0"/>
              <a:ea typeface="微软雅黑" panose="020B0503020204020204" pitchFamily="34" charset="-122"/>
              <a:cs typeface="Roboto" panose="02000000000000000000" charset="0"/>
              <a:sym typeface="Arial" panose="020B0604020202020204" pitchFamily="34" charset="0"/>
            </a:endParaRPr>
          </a:p>
        </p:txBody>
      </p:sp>
      <p:sp>
        <p:nvSpPr>
          <p:cNvPr id="121885" name="AutoShape 29"/>
          <p:cNvSpPr/>
          <p:nvPr/>
        </p:nvSpPr>
        <p:spPr bwMode="auto">
          <a:xfrm>
            <a:off x="3987165" y="6002338"/>
            <a:ext cx="1149350" cy="268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 fontAlgn="base">
              <a:defRPr/>
            </a:pPr>
            <a:r>
              <a:rPr lang="en-US" sz="1265" b="1" strike="noStrike" noProof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rPr>
              <a:t>Title Project</a:t>
            </a:r>
            <a:endParaRPr lang="en-US" strike="noStrike" noProof="1" dirty="0">
              <a:latin typeface="Arial" panose="020B0604020202020204" pitchFamily="34" charset="0"/>
              <a:ea typeface="微软雅黑" panose="020B0503020204020204" pitchFamily="34" charset="-122"/>
              <a:cs typeface="Roboto" panose="02000000000000000000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159" name="图片占位符 12" descr="1"/>
          <p:cNvPicPr>
            <a:picLocks noChangeAspect="1"/>
          </p:cNvPicPr>
          <p:nvPr>
            <p:ph type="pic" sz="quarter" idx="13"/>
          </p:nvPr>
        </p:nvPicPr>
        <p:blipFill>
          <a:blip r:embed="rId1"/>
          <a:srcRect l="5573" t="7071" r="7605" b="16971"/>
          <a:stretch>
            <a:fillRect/>
          </a:stretch>
        </p:blipFill>
        <p:spPr>
          <a:xfrm>
            <a:off x="2965768" y="1552575"/>
            <a:ext cx="2281237" cy="1417638"/>
          </a:xfrm>
          <a:noFill/>
          <a:ln>
            <a:noFill/>
          </a:ln>
        </p:spPr>
      </p:pic>
      <p:pic>
        <p:nvPicPr>
          <p:cNvPr id="6160" name="图片占位符 14" descr="2"/>
          <p:cNvPicPr>
            <a:picLocks noChangeAspect="1"/>
          </p:cNvPicPr>
          <p:nvPr>
            <p:ph type="pic" sz="quarter" idx="14"/>
          </p:nvPr>
        </p:nvPicPr>
        <p:blipFill>
          <a:blip r:embed="rId2"/>
          <a:srcRect l="17732" t="8855" r="12445" b="8846"/>
          <a:stretch>
            <a:fillRect/>
          </a:stretch>
        </p:blipFill>
        <p:spPr>
          <a:xfrm>
            <a:off x="5414010" y="1552575"/>
            <a:ext cx="1985645" cy="1416050"/>
          </a:xfrm>
          <a:noFill/>
          <a:ln>
            <a:noFill/>
          </a:ln>
        </p:spPr>
      </p:pic>
      <p:pic>
        <p:nvPicPr>
          <p:cNvPr id="6161" name="图片占位符 16" descr="3"/>
          <p:cNvPicPr>
            <a:picLocks noChangeAspect="1"/>
          </p:cNvPicPr>
          <p:nvPr>
            <p:ph type="pic" sz="quarter" idx="15"/>
          </p:nvPr>
        </p:nvPicPr>
        <p:blipFill>
          <a:blip r:embed="rId3"/>
          <a:srcRect l="9273" t="13661" r="18303" b="35411"/>
          <a:stretch>
            <a:fillRect/>
          </a:stretch>
        </p:blipFill>
        <p:spPr>
          <a:xfrm>
            <a:off x="7602855" y="1579880"/>
            <a:ext cx="2079625" cy="1390015"/>
          </a:xfrm>
          <a:noFill/>
          <a:ln>
            <a:noFill/>
          </a:ln>
        </p:spPr>
      </p:pic>
      <p:pic>
        <p:nvPicPr>
          <p:cNvPr id="6162" name="图片占位符 18" descr="4"/>
          <p:cNvPicPr>
            <a:picLocks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689610" y="1527810"/>
            <a:ext cx="2087245" cy="1449070"/>
          </a:xfrm>
          <a:noFill/>
          <a:ln>
            <a:noFill/>
          </a:ln>
        </p:spPr>
      </p:pic>
      <p:pic>
        <p:nvPicPr>
          <p:cNvPr id="6163" name="图片占位符 20" descr="5"/>
          <p:cNvPicPr>
            <a:picLocks noChangeAspect="1"/>
          </p:cNvPicPr>
          <p:nvPr>
            <p:ph type="pic" sz="quarter" idx="17"/>
          </p:nvPr>
        </p:nvPicPr>
        <p:blipFill>
          <a:blip r:embed="rId5"/>
          <a:stretch>
            <a:fillRect/>
          </a:stretch>
        </p:blipFill>
        <p:spPr>
          <a:xfrm>
            <a:off x="5473065" y="4098290"/>
            <a:ext cx="2077085" cy="1638935"/>
          </a:xfrm>
          <a:noFill/>
          <a:ln>
            <a:noFill/>
          </a:ln>
        </p:spPr>
      </p:pic>
      <p:pic>
        <p:nvPicPr>
          <p:cNvPr id="6164" name="图片占位符 22" descr="6"/>
          <p:cNvPicPr>
            <a:picLocks noChangeAspect="1"/>
          </p:cNvPicPr>
          <p:nvPr>
            <p:ph type="pic" sz="quarter" idx="18"/>
          </p:nvPr>
        </p:nvPicPr>
        <p:blipFill>
          <a:blip r:embed="rId6"/>
          <a:stretch>
            <a:fillRect/>
          </a:stretch>
        </p:blipFill>
        <p:spPr>
          <a:xfrm>
            <a:off x="741680" y="4097655"/>
            <a:ext cx="2270125" cy="1734820"/>
          </a:xfrm>
          <a:noFill/>
          <a:ln>
            <a:noFill/>
          </a:ln>
        </p:spPr>
      </p:pic>
      <p:pic>
        <p:nvPicPr>
          <p:cNvPr id="6166" name="图片占位符 36" descr="112"/>
          <p:cNvPicPr>
            <a:picLocks noChangeAspect="1"/>
          </p:cNvPicPr>
          <p:nvPr>
            <p:ph type="pic" sz="quarter" idx="22"/>
          </p:nvPr>
        </p:nvPicPr>
        <p:blipFill>
          <a:blip r:embed="rId7"/>
          <a:stretch>
            <a:fillRect/>
          </a:stretch>
        </p:blipFill>
        <p:spPr>
          <a:xfrm>
            <a:off x="7692390" y="4098290"/>
            <a:ext cx="2030730" cy="1620520"/>
          </a:xfrm>
          <a:noFill/>
          <a:ln>
            <a:noFill/>
          </a:ln>
        </p:spPr>
      </p:pic>
      <p:pic>
        <p:nvPicPr>
          <p:cNvPr id="6167" name="图片占位符 38" descr="9"/>
          <p:cNvPicPr>
            <a:picLocks noChangeAspect="1"/>
          </p:cNvPicPr>
          <p:nvPr>
            <p:ph type="pic" sz="quarter" idx="19"/>
          </p:nvPr>
        </p:nvPicPr>
        <p:blipFill>
          <a:blip r:embed="rId8"/>
          <a:stretch>
            <a:fillRect/>
          </a:stretch>
        </p:blipFill>
        <p:spPr>
          <a:xfrm>
            <a:off x="3148330" y="4098290"/>
            <a:ext cx="2087245" cy="1742440"/>
          </a:xfrm>
          <a:noFill/>
          <a:ln>
            <a:noFill/>
          </a:ln>
        </p:spPr>
      </p:pic>
      <p:sp>
        <p:nvSpPr>
          <p:cNvPr id="6168" name="AutoShape 22"/>
          <p:cNvSpPr/>
          <p:nvPr/>
        </p:nvSpPr>
        <p:spPr>
          <a:xfrm>
            <a:off x="2859723" y="3224213"/>
            <a:ext cx="2028825" cy="2476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014412" y="123825"/>
              </a:cxn>
              <a:cxn ang="0">
                <a:pos x="1014412" y="123825"/>
              </a:cxn>
              <a:cxn ang="0">
                <a:pos x="1014412" y="123825"/>
              </a:cxn>
              <a:cxn ang="0">
                <a:pos x="1014412" y="12382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新能源汽车与充电桩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9" name="AutoShape 12"/>
          <p:cNvSpPr/>
          <p:nvPr/>
        </p:nvSpPr>
        <p:spPr>
          <a:xfrm>
            <a:off x="7596505" y="3152775"/>
            <a:ext cx="2066925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0" name="AutoShape 12"/>
          <p:cNvSpPr/>
          <p:nvPr/>
        </p:nvSpPr>
        <p:spPr>
          <a:xfrm>
            <a:off x="741363" y="3173730"/>
            <a:ext cx="2068512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1" name="AutoShape 12"/>
          <p:cNvSpPr/>
          <p:nvPr/>
        </p:nvSpPr>
        <p:spPr>
          <a:xfrm>
            <a:off x="9869488" y="3152775"/>
            <a:ext cx="2066925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2" name="AutoShape 12"/>
          <p:cNvSpPr/>
          <p:nvPr/>
        </p:nvSpPr>
        <p:spPr>
          <a:xfrm>
            <a:off x="5483225" y="6002338"/>
            <a:ext cx="2066925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3" name="AutoShape 12"/>
          <p:cNvSpPr/>
          <p:nvPr/>
        </p:nvSpPr>
        <p:spPr>
          <a:xfrm>
            <a:off x="7692073" y="6002338"/>
            <a:ext cx="2066925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4" name="AutoShape 12"/>
          <p:cNvSpPr/>
          <p:nvPr/>
        </p:nvSpPr>
        <p:spPr>
          <a:xfrm>
            <a:off x="3148013" y="6002338"/>
            <a:ext cx="2066925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5" name="AutoShape 12"/>
          <p:cNvSpPr/>
          <p:nvPr/>
        </p:nvSpPr>
        <p:spPr>
          <a:xfrm>
            <a:off x="742315" y="6002655"/>
            <a:ext cx="2279650" cy="460375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6" name="AutoShape 12"/>
          <p:cNvSpPr/>
          <p:nvPr/>
        </p:nvSpPr>
        <p:spPr>
          <a:xfrm>
            <a:off x="9957118" y="5984875"/>
            <a:ext cx="2068512" cy="461963"/>
          </a:xfrm>
          <a:custGeom>
            <a:avLst/>
            <a:gdLst/>
            <a:ahLst/>
            <a:cxnLst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  <a:cxn ang="0">
                <a:pos x="187665816" y="5014550"/>
              </a:cxn>
            </a:cxnLst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7" name="AutoShape 22"/>
          <p:cNvSpPr/>
          <p:nvPr/>
        </p:nvSpPr>
        <p:spPr>
          <a:xfrm>
            <a:off x="8079105" y="3249613"/>
            <a:ext cx="1149350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储能设备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8" name="AutoShape 22"/>
          <p:cNvSpPr/>
          <p:nvPr/>
        </p:nvSpPr>
        <p:spPr>
          <a:xfrm>
            <a:off x="1242060" y="3269298"/>
            <a:ext cx="1147763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无线充电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9" name="AutoShape 22"/>
          <p:cNvSpPr/>
          <p:nvPr/>
        </p:nvSpPr>
        <p:spPr>
          <a:xfrm>
            <a:off x="9885363" y="3249613"/>
            <a:ext cx="2051050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025207" y="133985"/>
              </a:cxn>
              <a:cxn ang="0">
                <a:pos x="1025207" y="133985"/>
              </a:cxn>
              <a:cxn ang="0">
                <a:pos x="1025207" y="133985"/>
              </a:cxn>
              <a:cxn ang="0">
                <a:pos x="1025207" y="13398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智能制造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0" name="AutoShape 22"/>
          <p:cNvSpPr/>
          <p:nvPr/>
        </p:nvSpPr>
        <p:spPr>
          <a:xfrm>
            <a:off x="1241425" y="6099175"/>
            <a:ext cx="1147763" cy="2667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轨道交通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1" name="AutoShape 22"/>
          <p:cNvSpPr/>
          <p:nvPr/>
        </p:nvSpPr>
        <p:spPr>
          <a:xfrm>
            <a:off x="3251200" y="6081713"/>
            <a:ext cx="1820863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910590" y="133985"/>
              </a:cxn>
              <a:cxn ang="0">
                <a:pos x="910590" y="133985"/>
              </a:cxn>
              <a:cxn ang="0">
                <a:pos x="910590" y="133985"/>
              </a:cxn>
              <a:cxn ang="0">
                <a:pos x="910590" y="13398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可穿戴与无人机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2" name="AutoShape 22"/>
          <p:cNvSpPr/>
          <p:nvPr/>
        </p:nvSpPr>
        <p:spPr>
          <a:xfrm>
            <a:off x="10518775" y="6081713"/>
            <a:ext cx="1149350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夕阳产业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3" name="AutoShape 22"/>
          <p:cNvSpPr/>
          <p:nvPr/>
        </p:nvSpPr>
        <p:spPr>
          <a:xfrm>
            <a:off x="5524818" y="6081713"/>
            <a:ext cx="2066925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033462" y="133985"/>
              </a:cxn>
              <a:cxn ang="0">
                <a:pos x="1033462" y="133985"/>
              </a:cxn>
              <a:cxn ang="0">
                <a:pos x="1033462" y="133985"/>
              </a:cxn>
              <a:cxn ang="0">
                <a:pos x="1033462" y="13398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人工智能与智能家居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4" name="AutoShape 22"/>
          <p:cNvSpPr/>
          <p:nvPr/>
        </p:nvSpPr>
        <p:spPr>
          <a:xfrm>
            <a:off x="8225155" y="6081713"/>
            <a:ext cx="1147763" cy="2682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  <a:cxn ang="0">
                <a:pos x="574259" y="13393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 defTabSz="434975"/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医疗电子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85" name="图片占位符 57" descr="2323"/>
          <p:cNvPicPr>
            <a:picLocks noChangeAspect="1"/>
          </p:cNvPicPr>
          <p:nvPr>
            <p:ph type="pic" sz="quarter" idx="20"/>
          </p:nvPr>
        </p:nvPicPr>
        <p:blipFill>
          <a:blip r:embed="rId9"/>
          <a:srcRect b="14970"/>
          <a:stretch>
            <a:fillRect/>
          </a:stretch>
        </p:blipFill>
        <p:spPr>
          <a:xfrm>
            <a:off x="9907905" y="4098290"/>
            <a:ext cx="2087880" cy="1638935"/>
          </a:xfrm>
          <a:noFill/>
          <a:ln>
            <a:noFill/>
          </a:ln>
        </p:spPr>
      </p:pic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50" y="-41910"/>
            <a:ext cx="1029970" cy="102997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11"/>
          <a:srcRect l="21975" t="664" r="11584"/>
          <a:stretch>
            <a:fillRect/>
          </a:stretch>
        </p:blipFill>
        <p:spPr>
          <a:xfrm>
            <a:off x="9907270" y="1579245"/>
            <a:ext cx="2029460" cy="1398270"/>
          </a:xfrm>
          <a:prstGeom prst="rect">
            <a:avLst/>
          </a:prstGeom>
        </p:spPr>
      </p:pic>
      <p:sp>
        <p:nvSpPr>
          <p:cNvPr id="16387" name="文本框 50"/>
          <p:cNvSpPr txBox="1"/>
          <p:nvPr/>
        </p:nvSpPr>
        <p:spPr>
          <a:xfrm>
            <a:off x="1350010" y="203518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未来十大产业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58750" cy="723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26148"/>
            <a:ext cx="12858750" cy="279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10" name="组合 9"/>
          <p:cNvGrpSpPr/>
          <p:nvPr/>
        </p:nvGrpSpPr>
        <p:grpSpPr>
          <a:xfrm>
            <a:off x="912006" y="970913"/>
            <a:ext cx="2851154" cy="28511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670" strike="noStrike" noProof="1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4800" strike="noStrike" noProof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685" name="矩形 259"/>
          <p:cNvSpPr/>
          <p:nvPr/>
        </p:nvSpPr>
        <p:spPr>
          <a:xfrm>
            <a:off x="4244658" y="1630998"/>
            <a:ext cx="4627562" cy="12303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谢谢聆听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686" name="矩形 259"/>
          <p:cNvSpPr/>
          <p:nvPr/>
        </p:nvSpPr>
        <p:spPr>
          <a:xfrm>
            <a:off x="4316413" y="1384935"/>
            <a:ext cx="4627562" cy="3079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Thank you for listening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752475"/>
            <a:ext cx="2856865" cy="2856865"/>
          </a:xfrm>
          <a:prstGeom prst="rect">
            <a:avLst/>
          </a:prstGeom>
        </p:spPr>
      </p:pic>
      <p:pic>
        <p:nvPicPr>
          <p:cNvPr id="79879" name="Picture 11" descr="C:\Users\Administrator\Desktop\QQ图片20160329204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3688080"/>
            <a:ext cx="3515360" cy="3472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9" name="矩形 4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87" name="文本框 50"/>
          <p:cNvSpPr txBox="1"/>
          <p:nvPr/>
        </p:nvSpPr>
        <p:spPr>
          <a:xfrm>
            <a:off x="1350010" y="131763"/>
            <a:ext cx="24384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无线充电市场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388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6140" y="4643120"/>
            <a:ext cx="1015365" cy="86614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6389" name="文本框 99"/>
          <p:cNvSpPr txBox="1"/>
          <p:nvPr/>
        </p:nvSpPr>
        <p:spPr>
          <a:xfrm>
            <a:off x="5966460" y="4485005"/>
            <a:ext cx="6466840" cy="132735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txBody>
          <a:bodyPr wrap="square" anchor="t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2020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年无线充电在智能手机中的渗透率将提升到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60%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，采用无线充电技术的智能手机将超过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亿部。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6455" y="3140075"/>
            <a:ext cx="6466205" cy="91097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2017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年无线充电的消费电子装置出货近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亿套，</a:t>
            </a:r>
            <a:r>
              <a:rPr lang="en-US" altLang="zh-CN" sz="2400">
                <a:sym typeface="+mn-ea"/>
              </a:rPr>
              <a:t>2019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年达</a:t>
            </a:r>
            <a:r>
              <a:rPr lang="en-US" altLang="zh-CN" sz="2400">
                <a:sym typeface="+mn-ea"/>
              </a:rPr>
              <a:t>10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亿套规模，</a:t>
            </a:r>
            <a:r>
              <a:rPr lang="en-US" altLang="zh-CN" sz="2400">
                <a:sym typeface="+mn-ea"/>
              </a:rPr>
              <a:t>2022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年将可达</a:t>
            </a:r>
            <a:r>
              <a:rPr lang="en-US" altLang="zh-CN" sz="2400">
                <a:sym typeface="+mn-ea"/>
              </a:rPr>
              <a:t>20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亿套。</a:t>
            </a:r>
            <a:endParaRPr lang="zh-CN" altLang="en-US" sz="24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638810" y="5104130"/>
            <a:ext cx="3655695" cy="1016000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</a:ln>
          <a:effectLst/>
        </p:spPr>
        <p:txBody>
          <a:bodyPr wrap="none" lIns="121917" tIns="60958" rIns="121917" bIns="60958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AutoShape 29"/>
          <p:cNvSpPr>
            <a:spLocks noChangeArrowheads="1"/>
          </p:cNvSpPr>
          <p:nvPr/>
        </p:nvSpPr>
        <p:spPr bwMode="gray">
          <a:xfrm rot="16200000" flipV="1">
            <a:off x="1936750" y="3990975"/>
            <a:ext cx="2536190" cy="64960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161">
                  <a:gamma/>
                  <a:shade val="75686"/>
                  <a:invGamma/>
                </a:srgbClr>
              </a:gs>
              <a:gs pos="100000">
                <a:srgbClr val="FF616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121917" tIns="60958" rIns="121917" bIns="60958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gray">
          <a:xfrm rot="16200000" flipV="1">
            <a:off x="1540510" y="4749800"/>
            <a:ext cx="584835" cy="65341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161">
                  <a:gamma/>
                  <a:shade val="75686"/>
                  <a:invGamma/>
                </a:srgbClr>
              </a:gs>
              <a:gs pos="100000">
                <a:srgbClr val="FF616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121917" tIns="60958" rIns="121917" bIns="60958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40" name="Text Box 32"/>
          <p:cNvSpPr txBox="1"/>
          <p:nvPr/>
        </p:nvSpPr>
        <p:spPr>
          <a:xfrm>
            <a:off x="2635885" y="2604770"/>
            <a:ext cx="133667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20</a:t>
            </a: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亿套</a:t>
            </a:r>
            <a:endParaRPr lang="en-US" altLang="zh-CN" sz="2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8135" name="Text Box 32"/>
          <p:cNvSpPr txBox="1"/>
          <p:nvPr/>
        </p:nvSpPr>
        <p:spPr>
          <a:xfrm>
            <a:off x="1557020" y="4340860"/>
            <a:ext cx="128968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5</a:t>
            </a: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亿套</a:t>
            </a:r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7485" y="559943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2017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89530" y="559943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2022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26455" y="1391285"/>
            <a:ext cx="6449695" cy="959537"/>
          </a:xfrm>
          <a:prstGeom prst="round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tx1"/>
                </a:solidFill>
                <a:sym typeface="+mn-ea"/>
              </a:rPr>
              <a:t>2022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年全球无线充电市场将达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112.7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亿美元。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2024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年将增长至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150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亿美元。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4775835" y="1451610"/>
            <a:ext cx="843915" cy="824230"/>
          </a:xfrm>
          <a:prstGeom prst="ellipse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3"/>
          <a:srcRect l="17682" t="5283" r="17111" b="18700"/>
          <a:stretch>
            <a:fillRect/>
          </a:stretch>
        </p:blipFill>
        <p:spPr>
          <a:xfrm>
            <a:off x="4708525" y="3032125"/>
            <a:ext cx="982980" cy="881380"/>
          </a:xfrm>
          <a:prstGeom prst="ellipse">
            <a:avLst/>
          </a:prstGeom>
        </p:spPr>
      </p:pic>
      <p:pic>
        <p:nvPicPr>
          <p:cNvPr id="4" name="图片 3" descr="logo_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0945" y="1815465"/>
            <a:ext cx="2954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无线充电消费电子</a:t>
            </a:r>
            <a:endParaRPr lang="zh-CN" altLang="en-US" sz="240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上箭头标注 4"/>
          <p:cNvSpPr/>
          <p:nvPr/>
        </p:nvSpPr>
        <p:spPr>
          <a:xfrm>
            <a:off x="0" y="0"/>
            <a:ext cx="12858750" cy="7232650"/>
          </a:xfrm>
          <a:prstGeom prst="up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矩形 9"/>
          <p:cNvSpPr/>
          <p:nvPr/>
        </p:nvSpPr>
        <p:spPr>
          <a:xfrm>
            <a:off x="6007100" y="2724150"/>
            <a:ext cx="3475038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新能源汽车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汽车充电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0650" y="161925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42" name="AutoShape 7"/>
          <p:cNvSpPr/>
          <p:nvPr/>
        </p:nvSpPr>
        <p:spPr>
          <a:xfrm>
            <a:off x="7345363" y="1778000"/>
            <a:ext cx="5513387" cy="5378450"/>
          </a:xfrm>
          <a:custGeom>
            <a:avLst/>
            <a:gdLst/>
            <a:ahLst/>
            <a:cxnLst>
              <a:cxn ang="0">
                <a:pos x="522283749" y="793744678"/>
              </a:cxn>
              <a:cxn ang="0">
                <a:pos x="522283749" y="793744678"/>
              </a:cxn>
              <a:cxn ang="0">
                <a:pos x="522283749" y="793744678"/>
              </a:cxn>
              <a:cxn ang="0">
                <a:pos x="522283749" y="793744678"/>
              </a:cxn>
            </a:cxnLst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AutoShape 7"/>
          <p:cNvSpPr/>
          <p:nvPr/>
        </p:nvSpPr>
        <p:spPr>
          <a:xfrm>
            <a:off x="8004175" y="2682875"/>
            <a:ext cx="4225925" cy="4276725"/>
          </a:xfrm>
          <a:custGeom>
            <a:avLst/>
            <a:gdLst/>
            <a:ahLst/>
            <a:cxnLst>
              <a:cxn ang="0">
                <a:pos x="400285195" y="631153531"/>
              </a:cxn>
              <a:cxn ang="0">
                <a:pos x="400285195" y="631153531"/>
              </a:cxn>
              <a:cxn ang="0">
                <a:pos x="400285195" y="631153531"/>
              </a:cxn>
              <a:cxn ang="0">
                <a:pos x="400285195" y="631153531"/>
              </a:cxn>
            </a:cxnLst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AutoShape 7"/>
          <p:cNvSpPr/>
          <p:nvPr/>
        </p:nvSpPr>
        <p:spPr>
          <a:xfrm>
            <a:off x="617538" y="1651000"/>
            <a:ext cx="4268787" cy="5378450"/>
          </a:xfrm>
          <a:custGeom>
            <a:avLst/>
            <a:gdLst/>
            <a:ahLst/>
            <a:cxnLst>
              <a:cxn ang="0">
                <a:pos x="404496190" y="793744678"/>
              </a:cxn>
              <a:cxn ang="0">
                <a:pos x="404496190" y="793744678"/>
              </a:cxn>
              <a:cxn ang="0">
                <a:pos x="404496190" y="793744678"/>
              </a:cxn>
              <a:cxn ang="0">
                <a:pos x="404496190" y="793744678"/>
              </a:cxn>
            </a:cxnLst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245" name="图片 1" descr="01"/>
          <p:cNvPicPr>
            <a:picLocks noChangeAspect="1"/>
          </p:cNvPicPr>
          <p:nvPr/>
        </p:nvPicPr>
        <p:blipFill>
          <a:blip r:embed="rId1"/>
          <a:srcRect l="-21275" r="21275"/>
          <a:stretch>
            <a:fillRect/>
          </a:stretch>
        </p:blipFill>
        <p:spPr>
          <a:xfrm>
            <a:off x="3095625" y="270510"/>
            <a:ext cx="5076825" cy="285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AutoShape 8"/>
          <p:cNvSpPr/>
          <p:nvPr/>
        </p:nvSpPr>
        <p:spPr>
          <a:xfrm>
            <a:off x="7588250" y="1436688"/>
            <a:ext cx="5021263" cy="5664200"/>
          </a:xfrm>
          <a:custGeom>
            <a:avLst/>
            <a:gdLst/>
            <a:ahLst/>
            <a:cxnLst>
              <a:cxn ang="0">
                <a:pos x="475662013" y="835915293"/>
              </a:cxn>
              <a:cxn ang="0">
                <a:pos x="475662013" y="835915293"/>
              </a:cxn>
              <a:cxn ang="0">
                <a:pos x="475662013" y="835915293"/>
              </a:cxn>
              <a:cxn ang="0">
                <a:pos x="475662013" y="835915293"/>
              </a:cxn>
            </a:cxnLst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00745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7" name="AutoShape 13"/>
          <p:cNvSpPr/>
          <p:nvPr/>
        </p:nvSpPr>
        <p:spPr>
          <a:xfrm>
            <a:off x="9439275" y="1851978"/>
            <a:ext cx="2162175" cy="3286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081722" y="164465"/>
              </a:cxn>
              <a:cxn ang="0">
                <a:pos x="1081722" y="164465"/>
              </a:cxn>
              <a:cxn ang="0">
                <a:pos x="1081722" y="164465"/>
              </a:cxn>
              <a:cxn ang="0">
                <a:pos x="1081722" y="16446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市场预测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AutoShape 14"/>
          <p:cNvSpPr/>
          <p:nvPr/>
        </p:nvSpPr>
        <p:spPr>
          <a:xfrm>
            <a:off x="7715250" y="2235200"/>
            <a:ext cx="4784725" cy="440848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392362" y="2204085"/>
              </a:cxn>
              <a:cxn ang="0">
                <a:pos x="2392362" y="2204085"/>
              </a:cxn>
              <a:cxn ang="0">
                <a:pos x="2392362" y="2204085"/>
              </a:cxn>
              <a:cxn ang="0">
                <a:pos x="2392362" y="220408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just">
              <a:spcBef>
                <a:spcPts val="600"/>
              </a:spcBef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三部委：2025年中国占汽车产销20%以上，2025年汽车产销的目标最低为700万辆。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ZSW：2017年新登记电动汽车数量达到120万辆，2025年每年新登记数量将超过2500万辆。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彭博社：2025年全球电动巴士将从2017年的38.6万辆增加到约120万辆，约占全球巴士的47％，而中国巴士电动化高达99%。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AutoShape 20"/>
          <p:cNvSpPr/>
          <p:nvPr/>
        </p:nvSpPr>
        <p:spPr>
          <a:xfrm>
            <a:off x="628650" y="1871663"/>
            <a:ext cx="4449763" cy="4772025"/>
          </a:xfrm>
          <a:custGeom>
            <a:avLst/>
            <a:gdLst/>
            <a:ahLst/>
            <a:cxnLst>
              <a:cxn ang="0">
                <a:pos x="4450080" y="2386012"/>
              </a:cxn>
              <a:cxn ang="5400000">
                <a:pos x="2225040" y="4772025"/>
              </a:cxn>
              <a:cxn ang="10800000">
                <a:pos x="0" y="2386012"/>
              </a:cxn>
              <a:cxn ang="16200000">
                <a:pos x="2225040" y="0"/>
              </a:cxn>
            </a:cxnLst>
            <a:pathLst>
              <a:path w="4450080" h="4772025">
                <a:moveTo>
                  <a:pt x="0" y="0"/>
                </a:moveTo>
                <a:lnTo>
                  <a:pt x="3708385" y="0"/>
                </a:lnTo>
                <a:lnTo>
                  <a:pt x="4450080" y="741694"/>
                </a:lnTo>
                <a:lnTo>
                  <a:pt x="4450080" y="4772025"/>
                </a:lnTo>
                <a:lnTo>
                  <a:pt x="4450080" y="4772025"/>
                </a:lnTo>
                <a:lnTo>
                  <a:pt x="741694" y="4772025"/>
                </a:lnTo>
                <a:lnTo>
                  <a:pt x="0" y="40303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0" name="AutoShape 21"/>
          <p:cNvSpPr/>
          <p:nvPr/>
        </p:nvSpPr>
        <p:spPr>
          <a:xfrm>
            <a:off x="1392238" y="1981200"/>
            <a:ext cx="1687512" cy="28098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844232" y="140652"/>
              </a:cxn>
              <a:cxn ang="0">
                <a:pos x="844232" y="140652"/>
              </a:cxn>
              <a:cxn ang="0">
                <a:pos x="844232" y="140652"/>
              </a:cxn>
              <a:cxn ang="0">
                <a:pos x="844232" y="140652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厂商计划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AutoShape 22"/>
          <p:cNvSpPr/>
          <p:nvPr/>
        </p:nvSpPr>
        <p:spPr>
          <a:xfrm>
            <a:off x="890905" y="2406015"/>
            <a:ext cx="4068445" cy="397764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034540" y="1894840"/>
              </a:cxn>
              <a:cxn ang="0">
                <a:pos x="2034540" y="1894840"/>
              </a:cxn>
              <a:cxn ang="0">
                <a:pos x="2034540" y="1894840"/>
              </a:cxn>
              <a:cxn ang="0">
                <a:pos x="2034540" y="189484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0" tIns="0" rIns="0" bIns="0" anchor="ctr"/>
          <a:p>
            <a:pPr algn="just">
              <a:spcBef>
                <a:spcPts val="5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特斯拉：2018年生产50万辆，2020年年销量突破100万辆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5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丰田：未来10年推出10款以上的电动汽车。2030年销量达到550万辆以上。</a:t>
            </a:r>
            <a:endParaRPr lang="en-US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5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通用：2026年每年销售100多万辆。</a:t>
            </a:r>
            <a:endParaRPr lang="en-US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Bef>
                <a:spcPts val="5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大众：2025年200-300万辆之间，或占比25%。</a:t>
            </a:r>
            <a:endParaRPr lang="en-US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2" name="AutoShape 23"/>
          <p:cNvSpPr/>
          <p:nvPr/>
        </p:nvSpPr>
        <p:spPr>
          <a:xfrm>
            <a:off x="819150" y="1651000"/>
            <a:ext cx="668338" cy="754063"/>
          </a:xfrm>
          <a:custGeom>
            <a:avLst/>
            <a:gdLst/>
            <a:ahLst/>
            <a:cxnLst>
              <a:cxn ang="0">
                <a:pos x="13977488" y="10318748"/>
              </a:cxn>
              <a:cxn ang="0">
                <a:pos x="13977488" y="10318748"/>
              </a:cxn>
              <a:cxn ang="0">
                <a:pos x="13977488" y="10318748"/>
              </a:cxn>
              <a:cxn ang="0">
                <a:pos x="13977488" y="10318748"/>
              </a:cxn>
            </a:cxnLst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6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3" name="AutoShape 25"/>
          <p:cNvSpPr/>
          <p:nvPr/>
        </p:nvSpPr>
        <p:spPr>
          <a:xfrm>
            <a:off x="9288780" y="1756410"/>
            <a:ext cx="523875" cy="439738"/>
          </a:xfrm>
          <a:custGeom>
            <a:avLst/>
            <a:gdLst/>
            <a:ahLst/>
            <a:cxnLst>
              <a:cxn ang="0">
                <a:pos x="8642047" y="7276961"/>
              </a:cxn>
              <a:cxn ang="0">
                <a:pos x="8642047" y="7276961"/>
              </a:cxn>
              <a:cxn ang="0">
                <a:pos x="8642047" y="7276961"/>
              </a:cxn>
              <a:cxn ang="0">
                <a:pos x="8642047" y="7276961"/>
              </a:cxn>
            </a:cxnLst>
            <a:pathLst>
              <a:path w="21600" h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599" y="4150"/>
                  <a:pt x="21599" y="9322"/>
                </a:cubicBezTo>
                <a:cubicBezTo>
                  <a:pt x="21599" y="9357"/>
                  <a:pt x="21599" y="9392"/>
                  <a:pt x="21599" y="9427"/>
                </a:cubicBezTo>
                <a:cubicBezTo>
                  <a:pt x="21599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599"/>
                  <a:pt x="9322" y="21599"/>
                </a:cubicBezTo>
                <a:cubicBezTo>
                  <a:pt x="4151" y="21599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56" name="文本框 33"/>
          <p:cNvSpPr txBox="1"/>
          <p:nvPr/>
        </p:nvSpPr>
        <p:spPr>
          <a:xfrm>
            <a:off x="1334770" y="161925"/>
            <a:ext cx="203200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新能源汽车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78105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290" name="AutoShape 7"/>
          <p:cNvSpPr/>
          <p:nvPr/>
        </p:nvSpPr>
        <p:spPr>
          <a:xfrm>
            <a:off x="6744335" y="1461770"/>
            <a:ext cx="5687060" cy="4176395"/>
          </a:xfrm>
          <a:prstGeom prst="foldedCorner">
            <a:avLst/>
          </a:prstGeom>
          <a:solidFill>
            <a:srgbClr val="FFFF00"/>
          </a:solidFill>
          <a:ln w="9525">
            <a:noFill/>
          </a:ln>
        </p:spPr>
        <p:txBody>
          <a:bodyPr lIns="0" tIns="0" rIns="0" bIns="0" anchor="ctr"/>
          <a:p>
            <a:pPr defTabSz="434975"/>
            <a:endParaRPr lang="en-US" altLang="zh-CN" sz="20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434975"/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EVCA：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2017年到2025年，全球电动车充电设施年增长率预计为46.8%。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434975"/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434975"/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中国：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2018年建充电桩60万个，2020年新增集中式充换电站1.2万座，分散式充电桩480万个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434975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434975"/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IHS：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2020年全球范围内将会有1270万台电动汽车充电器，年销售量达到200-300万台。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93" name="文本框 30"/>
          <p:cNvSpPr txBox="1"/>
          <p:nvPr/>
        </p:nvSpPr>
        <p:spPr>
          <a:xfrm>
            <a:off x="978535" y="132080"/>
            <a:ext cx="3185160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汽车充电市场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294" name="图片 1" descr="充电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" y="1423670"/>
            <a:ext cx="4566285" cy="4474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905" y="7045960"/>
            <a:ext cx="12837795" cy="186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5636895" y="1677035"/>
            <a:ext cx="784860" cy="766445"/>
          </a:xfrm>
          <a:prstGeom prst="ellipse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rcRect l="20020" t="13762" r="17681" b="13762"/>
          <a:stretch>
            <a:fillRect/>
          </a:stretch>
        </p:blipFill>
        <p:spPr>
          <a:xfrm>
            <a:off x="5636895" y="3939540"/>
            <a:ext cx="784860" cy="766445"/>
          </a:xfrm>
          <a:prstGeom prst="ellipse">
            <a:avLst/>
          </a:prstGeom>
        </p:spPr>
      </p:pic>
      <p:sp>
        <p:nvSpPr>
          <p:cNvPr id="114698" name="AutoShape 10"/>
          <p:cNvSpPr/>
          <p:nvPr/>
        </p:nvSpPr>
        <p:spPr bwMode="auto">
          <a:xfrm>
            <a:off x="5620385" y="2924810"/>
            <a:ext cx="801370" cy="574675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棱台 4"/>
          <p:cNvSpPr/>
          <p:nvPr/>
        </p:nvSpPr>
        <p:spPr>
          <a:xfrm>
            <a:off x="0" y="953"/>
            <a:ext cx="12858750" cy="7231063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0" y="2247900"/>
            <a:ext cx="6838950" cy="2736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9"/>
          <p:cNvSpPr/>
          <p:nvPr/>
        </p:nvSpPr>
        <p:spPr>
          <a:xfrm>
            <a:off x="6002020" y="3082925"/>
            <a:ext cx="3480435" cy="8305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en-US" altLang="zh-CN" sz="5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5G</a:t>
            </a:r>
            <a:r>
              <a:rPr lang="zh-CN" altLang="en-US"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与物联网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025" y="2189163"/>
            <a:ext cx="23796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zh-CN" sz="13800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altLang="zh-CN" sz="13800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buNone/>
            </a:pPr>
            <a:r>
              <a:rPr lang="en-US" altLang="zh-CN" strike="noStrike" cap="all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strike="noStrike" cap="all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350" y="2406650"/>
            <a:ext cx="0" cy="233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logo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4165600" y="277813"/>
            <a:ext cx="869156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88" y="277813"/>
            <a:ext cx="150813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4" name="文本框 14"/>
          <p:cNvSpPr txBox="1"/>
          <p:nvPr/>
        </p:nvSpPr>
        <p:spPr>
          <a:xfrm>
            <a:off x="1335405" y="305435"/>
            <a:ext cx="2166938" cy="492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5G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通信市场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86880" y="2705100"/>
            <a:ext cx="4640580" cy="296611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 algn="just"/>
            <a:r>
              <a:rPr lang="zh-CN" altLang="en-US" sz="2400">
                <a:solidFill>
                  <a:schemeClr val="tx1"/>
                </a:solidFill>
                <a:sym typeface="+mn-ea"/>
              </a:rPr>
              <a:t>2023年底5G覆盖全球超过20%的人口，用户规模将达到10亿户，中国占一半。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just"/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just"/>
            <a:r>
              <a:rPr lang="zh-CN" altLang="en-US" sz="2400">
                <a:sym typeface="+mn-ea"/>
              </a:rPr>
              <a:t>2025年中国5G连接数将达到4.28亿，占到全球5G连接总数的39%。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20020" t="13762" r="17681" b="13762"/>
          <a:stretch>
            <a:fillRect/>
          </a:stretch>
        </p:blipFill>
        <p:spPr>
          <a:xfrm>
            <a:off x="3039745" y="1141730"/>
            <a:ext cx="1051560" cy="1026795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69365" y="2683510"/>
            <a:ext cx="4780280" cy="2618207"/>
          </a:xfrm>
          <a:prstGeom prst="round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algn="just"/>
            <a:r>
              <a:rPr lang="zh-CN" altLang="en-US" sz="2400" b="1">
                <a:solidFill>
                  <a:schemeClr val="tx1"/>
                </a:solidFill>
                <a:sym typeface="+mn-ea"/>
              </a:rPr>
              <a:t>2016年到2020年，全球部署850万个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5G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小型基站。</a:t>
            </a:r>
            <a:endParaRPr lang="zh-CN" altLang="en-US" sz="2800" b="1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  <a:p>
            <a:pPr algn="just"/>
            <a:r>
              <a:rPr lang="zh-CN" altLang="en-US" sz="2400" b="1">
                <a:solidFill>
                  <a:schemeClr val="tx1"/>
                </a:solidFill>
                <a:sym typeface="+mn-ea"/>
              </a:rPr>
              <a:t>2022年，全球5G回程开支将超过20亿美元，光网络行业将占约60%。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14698" name="AutoShape 10"/>
          <p:cNvSpPr/>
          <p:nvPr/>
        </p:nvSpPr>
        <p:spPr bwMode="auto">
          <a:xfrm>
            <a:off x="8154035" y="1070610"/>
            <a:ext cx="1477645" cy="1026160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lIns="26788" tIns="26788" rIns="26788" bIns="26788" anchor="ctr"/>
          <a:lstStyle/>
          <a:p>
            <a:pPr fontAlgn="base"/>
            <a:endParaRPr lang="id-ID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logo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-41910"/>
            <a:ext cx="1029970" cy="10299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第一PPT，www.1ppt.com">
  <a:themeElements>
    <a:clrScheme name="自定义 256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BFBFBF"/>
      </a:accent2>
      <a:accent3>
        <a:srgbClr val="C00000"/>
      </a:accent3>
      <a:accent4>
        <a:srgbClr val="BFBFBF"/>
      </a:accent4>
      <a:accent5>
        <a:srgbClr val="C00000"/>
      </a:accent5>
      <a:accent6>
        <a:srgbClr val="BFBFBF"/>
      </a:accent6>
      <a:hlink>
        <a:srgbClr val="C0000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自定义 256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BFBFBF"/>
      </a:accent2>
      <a:accent3>
        <a:srgbClr val="C00000"/>
      </a:accent3>
      <a:accent4>
        <a:srgbClr val="BFBFBF"/>
      </a:accent4>
      <a:accent5>
        <a:srgbClr val="C00000"/>
      </a:accent5>
      <a:accent6>
        <a:srgbClr val="BFBFBF"/>
      </a:accent6>
      <a:hlink>
        <a:srgbClr val="C0000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4437</Words>
  <Application>WPS 演示</Application>
  <PresentationFormat>自定义</PresentationFormat>
  <Paragraphs>335</Paragraphs>
  <Slides>32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</vt:lpstr>
      <vt:lpstr>MS PGothic</vt:lpstr>
      <vt:lpstr>微软雅黑</vt:lpstr>
      <vt:lpstr>黑体</vt:lpstr>
      <vt:lpstr>Arial Unicode MS</vt:lpstr>
      <vt:lpstr>Calibri Light</vt:lpstr>
      <vt:lpstr>Roboto</vt:lpstr>
      <vt:lpstr>造字工房尚雅体演示版常规体</vt:lpstr>
      <vt:lpstr>Times New Roman</vt:lpstr>
      <vt:lpstr>Vrinda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中国石化</dc:title>
  <dc:creator/>
  <cp:keywords>user</cp:keywords>
  <cp:lastModifiedBy>Administrator</cp:lastModifiedBy>
  <cp:revision>265</cp:revision>
  <dcterms:created xsi:type="dcterms:W3CDTF">2017-02-23T09:30:00Z</dcterms:created>
  <dcterms:modified xsi:type="dcterms:W3CDTF">2018-03-28T13:04:24Z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