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76" r:id="rId2"/>
    <p:sldId id="777" r:id="rId3"/>
    <p:sldId id="778" r:id="rId4"/>
    <p:sldId id="779" r:id="rId5"/>
    <p:sldId id="780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40" r:id="rId15"/>
    <p:sldId id="790" r:id="rId16"/>
    <p:sldId id="791" r:id="rId17"/>
    <p:sldId id="792" r:id="rId18"/>
    <p:sldId id="793" r:id="rId19"/>
    <p:sldId id="745" r:id="rId20"/>
    <p:sldId id="795" r:id="rId21"/>
    <p:sldId id="796" r:id="rId22"/>
    <p:sldId id="750" r:id="rId23"/>
    <p:sldId id="797" r:id="rId24"/>
    <p:sldId id="751" r:id="rId25"/>
    <p:sldId id="752" r:id="rId26"/>
    <p:sldId id="772" r:id="rId27"/>
    <p:sldId id="773" r:id="rId28"/>
    <p:sldId id="774" r:id="rId29"/>
    <p:sldId id="771" r:id="rId30"/>
    <p:sldId id="799" r:id="rId31"/>
  </p:sldIdLst>
  <p:sldSz cx="12601575" cy="7200900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90958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81917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72873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63833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454790" algn="l" defTabSz="981917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945749" algn="l" defTabSz="981917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436707" algn="l" defTabSz="981917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927666" algn="l" defTabSz="981917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39">
          <p15:clr>
            <a:srgbClr val="A4A3A4"/>
          </p15:clr>
        </p15:guide>
        <p15:guide id="2" pos="3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321">
          <p15:clr>
            <a:srgbClr val="A4A3A4"/>
          </p15:clr>
        </p15:guide>
        <p15:guide id="2" pos="22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BC20"/>
    <a:srgbClr val="B5D371"/>
    <a:srgbClr val="1250A1"/>
    <a:srgbClr val="DE0000"/>
    <a:srgbClr val="E6E6E6"/>
    <a:srgbClr val="A6D870"/>
    <a:srgbClr val="009E47"/>
    <a:srgbClr val="88B22A"/>
    <a:srgbClr val="0966B3"/>
    <a:srgbClr val="71CE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4" autoAdjust="0"/>
    <p:restoredTop sz="96125" autoAdjust="0"/>
  </p:normalViewPr>
  <p:slideViewPr>
    <p:cSldViewPr>
      <p:cViewPr varScale="1">
        <p:scale>
          <a:sx n="90" d="100"/>
          <a:sy n="90" d="100"/>
        </p:scale>
        <p:origin x="-348" y="-42"/>
      </p:cViewPr>
      <p:guideLst>
        <p:guide orient="horz" pos="2339"/>
        <p:guide pos="3939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notesViewPr>
    <p:cSldViewPr>
      <p:cViewPr varScale="1">
        <p:scale>
          <a:sx n="74" d="100"/>
          <a:sy n="74" d="100"/>
        </p:scale>
        <p:origin x="-3390" y="-96"/>
      </p:cViewPr>
      <p:guideLst>
        <p:guide orient="horz" pos="3321"/>
        <p:guide pos="221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A75999-8826-40F3-9E1A-BED519C3C5C7}" type="datetimeFigureOut">
              <a:rPr lang="zh-CN" altLang="en-US"/>
              <a:pPr>
                <a:defRPr/>
              </a:pPr>
              <a:t>2018/10/8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7B96BE-5F15-4971-A154-1F51E1A1B3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l" defTabSz="990600">
              <a:defRPr sz="13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3675" y="768350"/>
            <a:ext cx="67119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algn="l" defTabSz="990600">
              <a:defRPr sz="13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3A1C8D9-F8D0-4747-A86C-73D1FC2833E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909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8191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7287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6383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454790" algn="l" defTabSz="9819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45749" algn="l" defTabSz="9819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36707" algn="l" defTabSz="9819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27666" algn="l" defTabSz="9819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A1C8D9-F8D0-4747-A86C-73D1FC2833E8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9812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A1C8D9-F8D0-4747-A86C-73D1FC2833E8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84450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AB1CBB-67C3-409E-9456-BC35DE54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384175"/>
            <a:ext cx="10868025" cy="13906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0" y="383386"/>
            <a:ext cx="10868858" cy="1391844"/>
          </a:xfrm>
          <a:prstGeom prst="rect">
            <a:avLst/>
          </a:prstGeom>
        </p:spPr>
        <p:txBody>
          <a:bodyPr lIns="98192" tIns="49096" rIns="98192" bIns="4909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60" y="1916913"/>
            <a:ext cx="10868858" cy="4568910"/>
          </a:xfrm>
          <a:prstGeom prst="rect">
            <a:avLst/>
          </a:prstGeom>
        </p:spPr>
        <p:txBody>
          <a:bodyPr lIns="98192" tIns="49096" rIns="98192" bIns="4909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358" y="6674178"/>
            <a:ext cx="2835355" cy="383379"/>
          </a:xfrm>
          <a:prstGeom prst="rect">
            <a:avLst/>
          </a:prstGeom>
        </p:spPr>
        <p:txBody>
          <a:bodyPr lIns="98192" tIns="49096" rIns="98192" bIns="49096"/>
          <a:lstStyle/>
          <a:p>
            <a:fld id="{C764DE79-268F-4C1A-8933-263129D2AF90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4273" y="6674178"/>
            <a:ext cx="4253032" cy="383379"/>
          </a:xfrm>
          <a:prstGeom prst="rect">
            <a:avLst/>
          </a:prstGeom>
        </p:spPr>
        <p:txBody>
          <a:bodyPr lIns="98192" tIns="49096" rIns="98192" bIns="49096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9862" y="6674178"/>
            <a:ext cx="2835355" cy="383379"/>
          </a:xfrm>
          <a:prstGeom prst="rect">
            <a:avLst/>
          </a:prstGeom>
        </p:spPr>
        <p:txBody>
          <a:bodyPr lIns="98192" tIns="49096" rIns="98192" bIns="49096"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FD18-C752-4C43-8DBD-4D83FF9CC26B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A778-1555-40EB-90F8-4D41235A16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56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5197" y="1178481"/>
            <a:ext cx="9451181" cy="2506980"/>
          </a:xfrm>
        </p:spPr>
        <p:txBody>
          <a:bodyPr anchor="b"/>
          <a:lstStyle>
            <a:lvl1pPr algn="ctr">
              <a:defRPr sz="620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5197" y="3782140"/>
            <a:ext cx="9451181" cy="1738550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562" indent="0" algn="ctr">
              <a:buNone/>
              <a:defRPr sz="2067"/>
            </a:lvl2pPr>
            <a:lvl3pPr marL="945124" indent="0" algn="ctr">
              <a:buNone/>
              <a:defRPr sz="1860"/>
            </a:lvl3pPr>
            <a:lvl4pPr marL="1417686" indent="0" algn="ctr">
              <a:buNone/>
              <a:defRPr sz="1654"/>
            </a:lvl4pPr>
            <a:lvl5pPr marL="1890248" indent="0" algn="ctr">
              <a:buNone/>
              <a:defRPr sz="1654"/>
            </a:lvl5pPr>
            <a:lvl6pPr marL="2362810" indent="0" algn="ctr">
              <a:buNone/>
              <a:defRPr sz="1654"/>
            </a:lvl6pPr>
            <a:lvl7pPr marL="2835372" indent="0" algn="ctr">
              <a:buNone/>
              <a:defRPr sz="1654"/>
            </a:lvl7pPr>
            <a:lvl8pPr marL="3307933" indent="0" algn="ctr">
              <a:buNone/>
              <a:defRPr sz="1654"/>
            </a:lvl8pPr>
            <a:lvl9pPr marL="3780495" indent="0" algn="ctr">
              <a:buNone/>
              <a:defRPr sz="1654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65D2-8FAD-4D76-8784-B0DFBE8D81B0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1E52-4521-4A04-9B01-2C3910F23D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98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9095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81917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7287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6383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68220" indent="-36822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97807" indent="-306849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</a:defRPr>
      </a:lvl2pPr>
      <a:lvl3pPr marL="1227396" indent="-245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18354" indent="-24548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209313" indent="-24548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700269" indent="-24548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91230" indent="-24548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682186" indent="-24548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173145" indent="-24548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58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1917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73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833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790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749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707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666" algn="l" defTabSz="9819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11899" y="0"/>
            <a:ext cx="9046323" cy="71288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562539"/>
            <a:ext cx="7590480" cy="4105357"/>
          </a:xfrm>
          <a:prstGeom prst="rect">
            <a:avLst/>
          </a:prstGeom>
          <a:solidFill>
            <a:srgbClr val="6DBC2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21DE6992-E889-4A03-9490-39D666AB2C1D}"/>
              </a:ext>
            </a:extLst>
          </p:cNvPr>
          <p:cNvGrpSpPr/>
          <p:nvPr/>
        </p:nvGrpSpPr>
        <p:grpSpPr>
          <a:xfrm>
            <a:off x="0" y="2132018"/>
            <a:ext cx="7230153" cy="2966387"/>
            <a:chOff x="0" y="2496877"/>
            <a:chExt cx="7230153" cy="2966387"/>
          </a:xfrm>
        </p:grpSpPr>
        <p:sp>
          <p:nvSpPr>
            <p:cNvPr id="6" name="文本框 5"/>
            <p:cNvSpPr txBox="1"/>
            <p:nvPr/>
          </p:nvSpPr>
          <p:spPr>
            <a:xfrm>
              <a:off x="0" y="2496877"/>
              <a:ext cx="7230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i="0" dirty="0">
                  <a:solidFill>
                    <a:schemeClr val="bg1"/>
                  </a:solidFill>
                  <a:latin typeface="+mn-ea"/>
                  <a:ea typeface="+mn-ea"/>
                </a:rPr>
                <a:t>捷捷在新能源汽车上</a:t>
              </a:r>
              <a:r>
                <a:rPr lang="zh-CN" altLang="en-US" sz="3600" b="1" i="0" dirty="0" smtClean="0">
                  <a:solidFill>
                    <a:schemeClr val="bg1"/>
                  </a:solidFill>
                  <a:latin typeface="+mn-ea"/>
                  <a:ea typeface="+mn-ea"/>
                </a:rPr>
                <a:t>的应用探索</a:t>
              </a:r>
              <a:endParaRPr lang="zh-CN" altLang="en-US" sz="3600" b="1" i="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379270" y="3240410"/>
              <a:ext cx="68319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67724821-5C31-40DA-B4C6-AC76237F16F9}"/>
                </a:ext>
              </a:extLst>
            </p:cNvPr>
            <p:cNvGrpSpPr/>
            <p:nvPr/>
          </p:nvGrpSpPr>
          <p:grpSpPr>
            <a:xfrm>
              <a:off x="1106611" y="3447594"/>
              <a:ext cx="5377256" cy="596821"/>
              <a:chOff x="1188220" y="3568158"/>
              <a:chExt cx="5377256" cy="596821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4B63E683-2FAB-4A2F-B352-BE2E70E8E21B}"/>
                  </a:ext>
                </a:extLst>
              </p:cNvPr>
              <p:cNvGrpSpPr/>
              <p:nvPr/>
            </p:nvGrpSpPr>
            <p:grpSpPr>
              <a:xfrm>
                <a:off x="1188220" y="3568158"/>
                <a:ext cx="2416143" cy="578441"/>
                <a:chOff x="180163" y="118424"/>
                <a:chExt cx="3419725" cy="818706"/>
              </a:xfrm>
            </p:grpSpPr>
            <p:pic>
              <p:nvPicPr>
                <p:cNvPr id="13" name="Picture 3" descr="D:\企业材料\捷捷微商标、名牌\商标副本.gif">
                  <a:extLst>
                    <a:ext uri="{FF2B5EF4-FFF2-40B4-BE49-F238E27FC236}">
                      <a16:creationId xmlns:a16="http://schemas.microsoft.com/office/drawing/2014/main" xmlns="" id="{A1260957-57A9-4FC6-9BEB-7CDB7BCE5C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b="33333"/>
                <a:stretch>
                  <a:fillRect/>
                </a:stretch>
              </p:blipFill>
              <p:spPr bwMode="auto">
                <a:xfrm>
                  <a:off x="180163" y="118424"/>
                  <a:ext cx="812217" cy="613265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TextBox 24">
                  <a:extLst>
                    <a:ext uri="{FF2B5EF4-FFF2-40B4-BE49-F238E27FC236}">
                      <a16:creationId xmlns:a16="http://schemas.microsoft.com/office/drawing/2014/main" xmlns="" id="{86F41595-77D8-4007-93D8-B26F52566D4F}"/>
                    </a:ext>
                  </a:extLst>
                </p:cNvPr>
                <p:cNvSpPr txBox="1"/>
                <p:nvPr/>
              </p:nvSpPr>
              <p:spPr bwMode="auto">
                <a:xfrm>
                  <a:off x="992380" y="266101"/>
                  <a:ext cx="2607508" cy="6710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zh-CN" altLang="en-US" sz="2481" i="0" dirty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  <a:cs typeface="Arial" pitchFamily="34" charset="0"/>
                    </a:rPr>
                    <a:t>捷捷微电子</a:t>
                  </a: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xmlns="" id="{5E7D0007-150C-4979-A923-B1DE8A86861B}"/>
                  </a:ext>
                </a:extLst>
              </p:cNvPr>
              <p:cNvGrpSpPr/>
              <p:nvPr/>
            </p:nvGrpSpPr>
            <p:grpSpPr>
              <a:xfrm>
                <a:off x="3685212" y="3654116"/>
                <a:ext cx="2880264" cy="510863"/>
                <a:chOff x="3497394" y="174548"/>
                <a:chExt cx="4076627" cy="723057"/>
              </a:xfrm>
            </p:grpSpPr>
            <p:sp>
              <p:nvSpPr>
                <p:cNvPr id="15" name="TextBox 18">
                  <a:extLst>
                    <a:ext uri="{FF2B5EF4-FFF2-40B4-BE49-F238E27FC236}">
                      <a16:creationId xmlns:a16="http://schemas.microsoft.com/office/drawing/2014/main" xmlns="" id="{3C0986A3-4A12-4BEA-84FF-6A8CAA194F67}"/>
                    </a:ext>
                  </a:extLst>
                </p:cNvPr>
                <p:cNvSpPr txBox="1"/>
                <p:nvPr/>
              </p:nvSpPr>
              <p:spPr bwMode="auto">
                <a:xfrm>
                  <a:off x="4118195" y="374865"/>
                  <a:ext cx="3455826" cy="52274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i="0" dirty="0">
                      <a:solidFill>
                        <a:schemeClr val="bg1"/>
                      </a:solidFill>
                      <a:ea typeface="华文楷体" pitchFamily="2" charset="-122"/>
                      <a:cs typeface="Arial" panose="020B0604020202020204" pitchFamily="34" charset="0"/>
                    </a:rPr>
                    <a:t>JieJie Semiconductor</a:t>
                  </a:r>
                  <a:endParaRPr lang="zh-CN" altLang="en-US" i="0" dirty="0">
                    <a:solidFill>
                      <a:schemeClr val="bg1"/>
                    </a:solidFill>
                    <a:ea typeface="华文楷体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xmlns="" id="{F423CC3E-73B0-41EC-9A93-D170B748F0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7394" y="174548"/>
                  <a:ext cx="850682" cy="593767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1B6FC19B-D4B1-44D2-BA25-F53571EE541A}"/>
                </a:ext>
              </a:extLst>
            </p:cNvPr>
            <p:cNvSpPr txBox="1"/>
            <p:nvPr/>
          </p:nvSpPr>
          <p:spPr bwMode="auto">
            <a:xfrm>
              <a:off x="1875411" y="4189700"/>
              <a:ext cx="345638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i="0" dirty="0">
                  <a:solidFill>
                    <a:schemeClr val="bg1"/>
                  </a:solidFill>
                  <a:latin typeface="+mn-ea"/>
                  <a:ea typeface="+mn-ea"/>
                </a:rPr>
                <a:t>股票代码：</a:t>
              </a:r>
              <a:r>
                <a:rPr lang="en-US" altLang="zh-CN" sz="2000" i="0" dirty="0">
                  <a:solidFill>
                    <a:schemeClr val="bg1"/>
                  </a:solidFill>
                  <a:latin typeface="+mn-ea"/>
                  <a:ea typeface="+mn-ea"/>
                </a:rPr>
                <a:t>300623</a:t>
              </a:r>
              <a:endParaRPr lang="zh-CN" altLang="en-US" sz="2000" i="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B7F3DC3A-6C09-4A04-87DF-9B635A3DABA2}"/>
                </a:ext>
              </a:extLst>
            </p:cNvPr>
            <p:cNvGrpSpPr/>
            <p:nvPr/>
          </p:nvGrpSpPr>
          <p:grpSpPr>
            <a:xfrm>
              <a:off x="1551993" y="4814177"/>
              <a:ext cx="4148490" cy="649087"/>
              <a:chOff x="853904" y="5581303"/>
              <a:chExt cx="4013657" cy="627991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7349CCFD-4BBE-4383-89FC-65CB0C65AAD7}"/>
                  </a:ext>
                </a:extLst>
              </p:cNvPr>
              <p:cNvSpPr txBox="1"/>
              <p:nvPr/>
            </p:nvSpPr>
            <p:spPr bwMode="auto">
              <a:xfrm>
                <a:off x="853904" y="5626768"/>
                <a:ext cx="1766045" cy="520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94" i="0" dirty="0" smtClean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陈枫华</a:t>
                </a:r>
                <a:endParaRPr lang="zh-CN" altLang="en-US" sz="2894" i="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="" id="{4F14F2AC-A88E-46E1-A230-E142919D566D}"/>
                  </a:ext>
                </a:extLst>
              </p:cNvPr>
              <p:cNvGrpSpPr/>
              <p:nvPr/>
            </p:nvGrpSpPr>
            <p:grpSpPr>
              <a:xfrm>
                <a:off x="2310264" y="5581303"/>
                <a:ext cx="2557297" cy="627991"/>
                <a:chOff x="2310264" y="5581303"/>
                <a:chExt cx="2557297" cy="627991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BFC6029E-99F4-4C84-B7D1-62B694E6CD5F}"/>
                    </a:ext>
                  </a:extLst>
                </p:cNvPr>
                <p:cNvGrpSpPr/>
                <p:nvPr/>
              </p:nvGrpSpPr>
              <p:grpSpPr>
                <a:xfrm>
                  <a:off x="2310264" y="5581303"/>
                  <a:ext cx="2557297" cy="627991"/>
                  <a:chOff x="2382272" y="5432609"/>
                  <a:chExt cx="2557297" cy="627991"/>
                </a:xfrm>
              </p:grpSpPr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xmlns="" id="{5177435B-1CBD-493B-9189-000C20DF16E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423592" y="5432609"/>
                    <a:ext cx="1766045" cy="62799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47" i="0" dirty="0" smtClean="0">
                        <a:solidFill>
                          <a:schemeClr val="bg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rPr>
                      <a:t>Tel:158-9623-8989</a:t>
                    </a:r>
                    <a:endParaRPr lang="en-US" altLang="zh-CN" sz="1447" i="0" dirty="0">
                      <a:solidFill>
                        <a:schemeClr val="bg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endParaRPr>
                  </a:p>
                  <a:p>
                    <a:pPr>
                      <a:spcBef>
                        <a:spcPct val="50000"/>
                      </a:spcBef>
                    </a:pPr>
                    <a:endParaRPr lang="en-US" altLang="zh-CN" sz="1447" i="0" dirty="0">
                      <a:solidFill>
                        <a:schemeClr val="bg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xmlns="" id="{ED349C04-A818-4C27-B7BD-47078AF602F2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382272" y="5717189"/>
                    <a:ext cx="2557297" cy="335616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54" i="0" dirty="0" smtClean="0">
                        <a:solidFill>
                          <a:schemeClr val="bg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rPr>
                      <a:t>E-</a:t>
                    </a:r>
                    <a:r>
                      <a:rPr lang="en-US" altLang="zh-CN" sz="1654" i="0" dirty="0" err="1" smtClean="0">
                        <a:solidFill>
                          <a:schemeClr val="bg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rPr>
                      <a:t>mail:</a:t>
                    </a:r>
                    <a:r>
                      <a:rPr lang="en-US" altLang="zh-CN" sz="1447" i="0" dirty="0" err="1" smtClean="0">
                        <a:solidFill>
                          <a:schemeClr val="bg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rPr>
                      <a:t>fhchen</a:t>
                    </a:r>
                    <a:r>
                      <a:rPr lang="en-US" altLang="zh-CN" sz="1654" i="0" dirty="0" err="1" smtClean="0">
                        <a:solidFill>
                          <a:schemeClr val="bg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rPr>
                      <a:t>@jjwdz.com</a:t>
                    </a:r>
                    <a:endParaRPr lang="en-US" altLang="zh-CN" sz="1654" i="0" dirty="0">
                      <a:solidFill>
                        <a:schemeClr val="bg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endParaRPr>
                  </a:p>
                </p:txBody>
              </p:sp>
            </p:grp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xmlns="" id="{01EB8E48-9458-4F15-A77F-7228B8F42A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3592" y="5676512"/>
                  <a:ext cx="0" cy="42074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xmlns="" val="186207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5197643"/>
            <a:ext cx="12601574" cy="2003252"/>
          </a:xfrm>
          <a:prstGeom prst="rect">
            <a:avLst/>
          </a:prstGeom>
          <a:solidFill>
            <a:srgbClr val="6DB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0">
              <a:solidFill>
                <a:prstClr val="white"/>
              </a:solidFill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898347FA-510E-485C-A9CB-DD350BDF1828}"/>
              </a:ext>
            </a:extLst>
          </p:cNvPr>
          <p:cNvGrpSpPr/>
          <p:nvPr/>
        </p:nvGrpSpPr>
        <p:grpSpPr>
          <a:xfrm>
            <a:off x="223163" y="72058"/>
            <a:ext cx="5413382" cy="496863"/>
            <a:chOff x="671381" y="503537"/>
            <a:chExt cx="5413382" cy="496863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60FD71D2-75A4-4B8B-B5D6-008D3FB01C1A}"/>
                </a:ext>
              </a:extLst>
            </p:cNvPr>
            <p:cNvSpPr txBox="1"/>
            <p:nvPr/>
          </p:nvSpPr>
          <p:spPr>
            <a:xfrm>
              <a:off x="671381" y="503537"/>
              <a:ext cx="5413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国内独有全新全自动化</a:t>
              </a:r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SMX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封装技术</a:t>
              </a: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80D58354-8DEB-4184-8485-81417F86FB0A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4922778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D8D8A9E-2E04-4B00-AD78-2CFBA16F5F0A}"/>
              </a:ext>
            </a:extLst>
          </p:cNvPr>
          <p:cNvGrpSpPr/>
          <p:nvPr/>
        </p:nvGrpSpPr>
        <p:grpSpPr>
          <a:xfrm>
            <a:off x="220357" y="793395"/>
            <a:ext cx="12160859" cy="3690892"/>
            <a:chOff x="223163" y="928179"/>
            <a:chExt cx="12160859" cy="369089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4F56656F-6A84-40FF-9080-4174621D5B9B}"/>
                </a:ext>
              </a:extLst>
            </p:cNvPr>
            <p:cNvGrpSpPr/>
            <p:nvPr/>
          </p:nvGrpSpPr>
          <p:grpSpPr>
            <a:xfrm>
              <a:off x="223163" y="928179"/>
              <a:ext cx="5927997" cy="3690892"/>
              <a:chOff x="223163" y="928179"/>
              <a:chExt cx="5927997" cy="3690892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xmlns="" id="{0C28EE77-BA87-4CE4-8B4B-6563AE960168}"/>
                  </a:ext>
                </a:extLst>
              </p:cNvPr>
              <p:cNvGrpSpPr/>
              <p:nvPr/>
            </p:nvGrpSpPr>
            <p:grpSpPr>
              <a:xfrm>
                <a:off x="223163" y="928179"/>
                <a:ext cx="5927997" cy="3690892"/>
                <a:chOff x="3853816" y="1425316"/>
                <a:chExt cx="4967226" cy="3092697"/>
              </a:xfrm>
            </p:grpSpPr>
            <p:grpSp>
              <p:nvGrpSpPr>
                <p:cNvPr id="74" name="Group 5">
                  <a:extLst>
                    <a:ext uri="{FF2B5EF4-FFF2-40B4-BE49-F238E27FC236}">
                      <a16:creationId xmlns:a16="http://schemas.microsoft.com/office/drawing/2014/main" xmlns="" id="{704A86EB-7943-4F6A-BCB8-D2B937B241B5}"/>
                    </a:ext>
                  </a:extLst>
                </p:cNvPr>
                <p:cNvGrpSpPr/>
                <p:nvPr/>
              </p:nvGrpSpPr>
              <p:grpSpPr>
                <a:xfrm>
                  <a:off x="3853816" y="1425316"/>
                  <a:ext cx="4967226" cy="3092697"/>
                  <a:chOff x="4332945" y="1178069"/>
                  <a:chExt cx="7358473" cy="4494337"/>
                </a:xfrm>
              </p:grpSpPr>
              <p:sp>
                <p:nvSpPr>
                  <p:cNvPr id="76" name="AutoShape 2">
                    <a:extLst>
                      <a:ext uri="{FF2B5EF4-FFF2-40B4-BE49-F238E27FC236}">
                        <a16:creationId xmlns:a16="http://schemas.microsoft.com/office/drawing/2014/main" xmlns="" id="{EF6F39AA-BE20-4E30-9ECC-3EBBF133E2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51841" y="1178069"/>
                    <a:ext cx="6407150" cy="427910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0453"/>
                        </a:moveTo>
                        <a:cubicBezTo>
                          <a:pt x="21600" y="21086"/>
                          <a:pt x="21251" y="21599"/>
                          <a:pt x="20820" y="21599"/>
                        </a:cubicBezTo>
                        <a:lnTo>
                          <a:pt x="779" y="21599"/>
                        </a:lnTo>
                        <a:cubicBezTo>
                          <a:pt x="348" y="21599"/>
                          <a:pt x="0" y="21086"/>
                          <a:pt x="0" y="20453"/>
                        </a:cubicBezTo>
                        <a:lnTo>
                          <a:pt x="0" y="1146"/>
                        </a:lnTo>
                        <a:cubicBezTo>
                          <a:pt x="0" y="513"/>
                          <a:pt x="348" y="0"/>
                          <a:pt x="779" y="0"/>
                        </a:cubicBezTo>
                        <a:lnTo>
                          <a:pt x="20820" y="0"/>
                        </a:lnTo>
                        <a:cubicBezTo>
                          <a:pt x="21251" y="0"/>
                          <a:pt x="21600" y="513"/>
                          <a:pt x="21600" y="1146"/>
                        </a:cubicBezTo>
                        <a:cubicBezTo>
                          <a:pt x="21600" y="1146"/>
                          <a:pt x="21600" y="20453"/>
                          <a:pt x="21600" y="20453"/>
                        </a:cubicBezTo>
                        <a:close/>
                      </a:path>
                    </a:pathLst>
                  </a:custGeom>
                  <a:solidFill>
                    <a:srgbClr val="484849"/>
                  </a:solidFill>
                  <a:ln w="38100" cap="flat" cmpd="sng">
                    <a:solidFill>
                      <a:srgbClr val="6E6D6E"/>
                    </a:solidFill>
                    <a:prstDash val="solid"/>
                    <a:miter lim="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77" name="AutoShape 3">
                    <a:extLst>
                      <a:ext uri="{FF2B5EF4-FFF2-40B4-BE49-F238E27FC236}">
                        <a16:creationId xmlns:a16="http://schemas.microsoft.com/office/drawing/2014/main" xmlns="" id="{58324353-AAB0-45D6-8008-968DE655C6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891" y="1190769"/>
                    <a:ext cx="5091907" cy="427910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599"/>
                        </a:moveTo>
                        <a:lnTo>
                          <a:pt x="980" y="21599"/>
                        </a:lnTo>
                        <a:cubicBezTo>
                          <a:pt x="438" y="21599"/>
                          <a:pt x="0" y="21086"/>
                          <a:pt x="0" y="20453"/>
                        </a:cubicBezTo>
                        <a:lnTo>
                          <a:pt x="0" y="1146"/>
                        </a:lnTo>
                        <a:cubicBezTo>
                          <a:pt x="0" y="513"/>
                          <a:pt x="438" y="0"/>
                          <a:pt x="980" y="0"/>
                        </a:cubicBezTo>
                        <a:lnTo>
                          <a:pt x="15217" y="0"/>
                        </a:lnTo>
                        <a:cubicBezTo>
                          <a:pt x="15217" y="0"/>
                          <a:pt x="21600" y="21599"/>
                          <a:pt x="21600" y="21599"/>
                        </a:cubicBezTo>
                        <a:close/>
                      </a:path>
                    </a:pathLst>
                  </a:custGeom>
                  <a:solidFill>
                    <a:srgbClr val="42424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78" name="AutoShape 4">
                    <a:extLst>
                      <a:ext uri="{FF2B5EF4-FFF2-40B4-BE49-F238E27FC236}">
                        <a16:creationId xmlns:a16="http://schemas.microsoft.com/office/drawing/2014/main" xmlns="" id="{E06B2DD2-4E7F-4D47-BFA5-FEFB2E188A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58591" y="1214928"/>
                    <a:ext cx="108744" cy="10715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794"/>
                        </a:moveTo>
                        <a:cubicBezTo>
                          <a:pt x="21600" y="16761"/>
                          <a:pt x="16755" y="21599"/>
                          <a:pt x="10791" y="21599"/>
                        </a:cubicBezTo>
                        <a:cubicBezTo>
                          <a:pt x="4831" y="21599"/>
                          <a:pt x="0" y="16761"/>
                          <a:pt x="0" y="10794"/>
                        </a:cubicBezTo>
                        <a:cubicBezTo>
                          <a:pt x="0" y="4832"/>
                          <a:pt x="4831" y="0"/>
                          <a:pt x="10791" y="0"/>
                        </a:cubicBezTo>
                        <a:cubicBezTo>
                          <a:pt x="16755" y="0"/>
                          <a:pt x="21600" y="4832"/>
                          <a:pt x="21600" y="10794"/>
                        </a:cubicBezTo>
                        <a:close/>
                      </a:path>
                    </a:pathLst>
                  </a:custGeom>
                  <a:solidFill>
                    <a:srgbClr val="232323"/>
                  </a:solidFill>
                  <a:ln w="12700" cap="flat" cmpd="sng">
                    <a:solidFill>
                      <a:srgbClr val="232323"/>
                    </a:solidFill>
                    <a:prstDash val="solid"/>
                    <a:miter lim="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79" name="AutoShape 5">
                    <a:extLst>
                      <a:ext uri="{FF2B5EF4-FFF2-40B4-BE49-F238E27FC236}">
                        <a16:creationId xmlns:a16="http://schemas.microsoft.com/office/drawing/2014/main" xmlns="" id="{BE8EB4DD-FFA3-4656-BA17-679C0CF9E82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8541" y="1374919"/>
                    <a:ext cx="5899150" cy="37504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21599"/>
                        </a:moveTo>
                        <a:lnTo>
                          <a:pt x="0" y="21599"/>
                        </a:lnTo>
                        <a:lnTo>
                          <a:pt x="0" y="0"/>
                        </a:lnTo>
                        <a:lnTo>
                          <a:pt x="21599" y="0"/>
                        </a:lnTo>
                        <a:cubicBezTo>
                          <a:pt x="21599" y="0"/>
                          <a:pt x="21599" y="21599"/>
                          <a:pt x="21599" y="215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DCDEE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80" name="AutoShape 6">
                    <a:extLst>
                      <a:ext uri="{FF2B5EF4-FFF2-40B4-BE49-F238E27FC236}">
                        <a16:creationId xmlns:a16="http://schemas.microsoft.com/office/drawing/2014/main" xmlns="" id="{CD6BF3B5-8EBE-4C68-9B92-23FEE1040E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2945" y="5430311"/>
                    <a:ext cx="7358473" cy="24209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999" y="0"/>
                        </a:moveTo>
                        <a:lnTo>
                          <a:pt x="20988" y="0"/>
                        </a:lnTo>
                        <a:lnTo>
                          <a:pt x="611" y="0"/>
                        </a:lnTo>
                        <a:lnTo>
                          <a:pt x="600" y="0"/>
                        </a:lnTo>
                        <a:cubicBezTo>
                          <a:pt x="268" y="0"/>
                          <a:pt x="0" y="4463"/>
                          <a:pt x="0" y="9970"/>
                        </a:cubicBezTo>
                        <a:lnTo>
                          <a:pt x="0" y="11632"/>
                        </a:lnTo>
                        <a:cubicBezTo>
                          <a:pt x="0" y="17137"/>
                          <a:pt x="268" y="21599"/>
                          <a:pt x="600" y="21599"/>
                        </a:cubicBezTo>
                        <a:lnTo>
                          <a:pt x="611" y="21599"/>
                        </a:lnTo>
                        <a:lnTo>
                          <a:pt x="20988" y="21599"/>
                        </a:lnTo>
                        <a:lnTo>
                          <a:pt x="20999" y="21599"/>
                        </a:lnTo>
                        <a:cubicBezTo>
                          <a:pt x="21331" y="21599"/>
                          <a:pt x="21600" y="17137"/>
                          <a:pt x="21600" y="11632"/>
                        </a:cubicBezTo>
                        <a:lnTo>
                          <a:pt x="21600" y="9970"/>
                        </a:lnTo>
                        <a:cubicBezTo>
                          <a:pt x="21600" y="4463"/>
                          <a:pt x="21331" y="0"/>
                          <a:pt x="2099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lumMod val="50000"/>
                      <a:lumOff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81" name="AutoShape 7">
                    <a:extLst>
                      <a:ext uri="{FF2B5EF4-FFF2-40B4-BE49-F238E27FC236}">
                        <a16:creationId xmlns:a16="http://schemas.microsoft.com/office/drawing/2014/main" xmlns="" id="{504A57FF-BAB6-4931-B78A-5B8B6A9C56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2945" y="5430311"/>
                    <a:ext cx="7358473" cy="13017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599" y="0"/>
                        </a:lnTo>
                        <a:lnTo>
                          <a:pt x="21599" y="21599"/>
                        </a:lnTo>
                        <a:lnTo>
                          <a:pt x="0" y="21599"/>
                        </a:lnTo>
                        <a:cubicBezTo>
                          <a:pt x="0" y="2159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75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</p:grpSp>
            <p:sp>
              <p:nvSpPr>
                <p:cNvPr id="75" name="矩形 29">
                  <a:extLst>
                    <a:ext uri="{FF2B5EF4-FFF2-40B4-BE49-F238E27FC236}">
                      <a16:creationId xmlns:a16="http://schemas.microsoft.com/office/drawing/2014/main" xmlns="" id="{C0083009-97FA-43E2-8885-4C7BF720C4C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4120" y="1554754"/>
                  <a:ext cx="3982133" cy="25868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69" name="Picture 11">
                <a:extLst>
                  <a:ext uri="{FF2B5EF4-FFF2-40B4-BE49-F238E27FC236}">
                    <a16:creationId xmlns:a16="http://schemas.microsoft.com/office/drawing/2014/main" xmlns="" id="{7A6B89D2-F636-432A-BC32-98081AA5E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 t="4762"/>
              <a:stretch>
                <a:fillRect/>
              </a:stretch>
            </p:blipFill>
            <p:spPr>
              <a:xfrm>
                <a:off x="1142913" y="1070938"/>
                <a:ext cx="3815174" cy="1443657"/>
              </a:xfrm>
              <a:prstGeom prst="rect">
                <a:avLst/>
              </a:prstGeom>
            </p:spPr>
          </p:pic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xmlns="" id="{3B5F96F2-8220-4690-979D-8E236FE451EB}"/>
                  </a:ext>
                </a:extLst>
              </p:cNvPr>
              <p:cNvGrpSpPr/>
              <p:nvPr/>
            </p:nvGrpSpPr>
            <p:grpSpPr>
              <a:xfrm>
                <a:off x="1426995" y="2684975"/>
                <a:ext cx="3531092" cy="1325022"/>
                <a:chOff x="2099915" y="4236856"/>
                <a:chExt cx="3067783" cy="1151168"/>
              </a:xfrm>
            </p:grpSpPr>
            <p:pic>
              <p:nvPicPr>
                <p:cNvPr id="71" name="Picture 5">
                  <a:extLst>
                    <a:ext uri="{FF2B5EF4-FFF2-40B4-BE49-F238E27FC236}">
                      <a16:creationId xmlns:a16="http://schemas.microsoft.com/office/drawing/2014/main" xmlns="" id="{DE7396C1-E665-4798-A167-257118F760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903337" y="4242881"/>
                  <a:ext cx="2264361" cy="1145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2" name="图片 71" descr="jj-1.jpg">
                  <a:extLst>
                    <a:ext uri="{FF2B5EF4-FFF2-40B4-BE49-F238E27FC236}">
                      <a16:creationId xmlns:a16="http://schemas.microsoft.com/office/drawing/2014/main" xmlns="" id="{352019B2-7964-4B6C-BAF8-E631157763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99915" y="4236856"/>
                  <a:ext cx="803422" cy="11511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F7FC7D28-6170-4BED-8062-F043C1F7156D}"/>
                </a:ext>
              </a:extLst>
            </p:cNvPr>
            <p:cNvGrpSpPr/>
            <p:nvPr/>
          </p:nvGrpSpPr>
          <p:grpSpPr>
            <a:xfrm>
              <a:off x="6456025" y="928179"/>
              <a:ext cx="5927997" cy="3690892"/>
              <a:chOff x="6456025" y="928179"/>
              <a:chExt cx="5927997" cy="3690892"/>
            </a:xfrm>
          </p:grpSpPr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xmlns="" id="{36DCFD4E-CCA4-4FB7-8F32-30C91E060D98}"/>
                  </a:ext>
                </a:extLst>
              </p:cNvPr>
              <p:cNvGrpSpPr/>
              <p:nvPr/>
            </p:nvGrpSpPr>
            <p:grpSpPr>
              <a:xfrm>
                <a:off x="6456025" y="928179"/>
                <a:ext cx="5927997" cy="3690892"/>
                <a:chOff x="3853816" y="1425316"/>
                <a:chExt cx="4967226" cy="3092697"/>
              </a:xfrm>
            </p:grpSpPr>
            <p:grpSp>
              <p:nvGrpSpPr>
                <p:cNvPr id="83" name="Group 5">
                  <a:extLst>
                    <a:ext uri="{FF2B5EF4-FFF2-40B4-BE49-F238E27FC236}">
                      <a16:creationId xmlns:a16="http://schemas.microsoft.com/office/drawing/2014/main" xmlns="" id="{9EB4C272-58C1-4306-943E-2389649FA6C4}"/>
                    </a:ext>
                  </a:extLst>
                </p:cNvPr>
                <p:cNvGrpSpPr/>
                <p:nvPr/>
              </p:nvGrpSpPr>
              <p:grpSpPr>
                <a:xfrm>
                  <a:off x="3853816" y="1425316"/>
                  <a:ext cx="4967226" cy="3092697"/>
                  <a:chOff x="4332945" y="1178069"/>
                  <a:chExt cx="7358473" cy="4494337"/>
                </a:xfrm>
              </p:grpSpPr>
              <p:sp>
                <p:nvSpPr>
                  <p:cNvPr id="85" name="AutoShape 2">
                    <a:extLst>
                      <a:ext uri="{FF2B5EF4-FFF2-40B4-BE49-F238E27FC236}">
                        <a16:creationId xmlns:a16="http://schemas.microsoft.com/office/drawing/2014/main" xmlns="" id="{03B64675-3EF8-4E05-B300-6F68BE1A41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51841" y="1178069"/>
                    <a:ext cx="6407150" cy="427910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0453"/>
                        </a:moveTo>
                        <a:cubicBezTo>
                          <a:pt x="21600" y="21086"/>
                          <a:pt x="21251" y="21599"/>
                          <a:pt x="20820" y="21599"/>
                        </a:cubicBezTo>
                        <a:lnTo>
                          <a:pt x="779" y="21599"/>
                        </a:lnTo>
                        <a:cubicBezTo>
                          <a:pt x="348" y="21599"/>
                          <a:pt x="0" y="21086"/>
                          <a:pt x="0" y="20453"/>
                        </a:cubicBezTo>
                        <a:lnTo>
                          <a:pt x="0" y="1146"/>
                        </a:lnTo>
                        <a:cubicBezTo>
                          <a:pt x="0" y="513"/>
                          <a:pt x="348" y="0"/>
                          <a:pt x="779" y="0"/>
                        </a:cubicBezTo>
                        <a:lnTo>
                          <a:pt x="20820" y="0"/>
                        </a:lnTo>
                        <a:cubicBezTo>
                          <a:pt x="21251" y="0"/>
                          <a:pt x="21600" y="513"/>
                          <a:pt x="21600" y="1146"/>
                        </a:cubicBezTo>
                        <a:cubicBezTo>
                          <a:pt x="21600" y="1146"/>
                          <a:pt x="21600" y="20453"/>
                          <a:pt x="21600" y="20453"/>
                        </a:cubicBezTo>
                        <a:close/>
                      </a:path>
                    </a:pathLst>
                  </a:custGeom>
                  <a:solidFill>
                    <a:srgbClr val="484849"/>
                  </a:solidFill>
                  <a:ln w="38100" cap="flat" cmpd="sng">
                    <a:solidFill>
                      <a:srgbClr val="6E6D6E"/>
                    </a:solidFill>
                    <a:prstDash val="solid"/>
                    <a:miter lim="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86" name="AutoShape 3">
                    <a:extLst>
                      <a:ext uri="{FF2B5EF4-FFF2-40B4-BE49-F238E27FC236}">
                        <a16:creationId xmlns:a16="http://schemas.microsoft.com/office/drawing/2014/main" xmlns="" id="{1D82D389-519E-471F-AD9A-947B5D2101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891" y="1190769"/>
                    <a:ext cx="5091907" cy="427910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599"/>
                        </a:moveTo>
                        <a:lnTo>
                          <a:pt x="980" y="21599"/>
                        </a:lnTo>
                        <a:cubicBezTo>
                          <a:pt x="438" y="21599"/>
                          <a:pt x="0" y="21086"/>
                          <a:pt x="0" y="20453"/>
                        </a:cubicBezTo>
                        <a:lnTo>
                          <a:pt x="0" y="1146"/>
                        </a:lnTo>
                        <a:cubicBezTo>
                          <a:pt x="0" y="513"/>
                          <a:pt x="438" y="0"/>
                          <a:pt x="980" y="0"/>
                        </a:cubicBezTo>
                        <a:lnTo>
                          <a:pt x="15217" y="0"/>
                        </a:lnTo>
                        <a:cubicBezTo>
                          <a:pt x="15217" y="0"/>
                          <a:pt x="21600" y="21599"/>
                          <a:pt x="21600" y="21599"/>
                        </a:cubicBezTo>
                        <a:close/>
                      </a:path>
                    </a:pathLst>
                  </a:custGeom>
                  <a:solidFill>
                    <a:srgbClr val="42424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87" name="AutoShape 4">
                    <a:extLst>
                      <a:ext uri="{FF2B5EF4-FFF2-40B4-BE49-F238E27FC236}">
                        <a16:creationId xmlns:a16="http://schemas.microsoft.com/office/drawing/2014/main" xmlns="" id="{82D0C607-7773-4151-8C86-5264A9CE5A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58591" y="1214928"/>
                    <a:ext cx="108744" cy="107157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794"/>
                        </a:moveTo>
                        <a:cubicBezTo>
                          <a:pt x="21600" y="16761"/>
                          <a:pt x="16755" y="21599"/>
                          <a:pt x="10791" y="21599"/>
                        </a:cubicBezTo>
                        <a:cubicBezTo>
                          <a:pt x="4831" y="21599"/>
                          <a:pt x="0" y="16761"/>
                          <a:pt x="0" y="10794"/>
                        </a:cubicBezTo>
                        <a:cubicBezTo>
                          <a:pt x="0" y="4832"/>
                          <a:pt x="4831" y="0"/>
                          <a:pt x="10791" y="0"/>
                        </a:cubicBezTo>
                        <a:cubicBezTo>
                          <a:pt x="16755" y="0"/>
                          <a:pt x="21600" y="4832"/>
                          <a:pt x="21600" y="10794"/>
                        </a:cubicBezTo>
                        <a:close/>
                      </a:path>
                    </a:pathLst>
                  </a:custGeom>
                  <a:solidFill>
                    <a:srgbClr val="232323"/>
                  </a:solidFill>
                  <a:ln w="12700" cap="flat" cmpd="sng">
                    <a:solidFill>
                      <a:srgbClr val="232323"/>
                    </a:solidFill>
                    <a:prstDash val="solid"/>
                    <a:miter lim="0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88" name="AutoShape 5">
                    <a:extLst>
                      <a:ext uri="{FF2B5EF4-FFF2-40B4-BE49-F238E27FC236}">
                        <a16:creationId xmlns:a16="http://schemas.microsoft.com/office/drawing/2014/main" xmlns="" id="{8E93AB38-373B-4DBF-A8A5-9EDFB05B59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8541" y="1374919"/>
                    <a:ext cx="5899150" cy="37504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21599"/>
                        </a:moveTo>
                        <a:lnTo>
                          <a:pt x="0" y="21599"/>
                        </a:lnTo>
                        <a:lnTo>
                          <a:pt x="0" y="0"/>
                        </a:lnTo>
                        <a:lnTo>
                          <a:pt x="21599" y="0"/>
                        </a:lnTo>
                        <a:cubicBezTo>
                          <a:pt x="21599" y="0"/>
                          <a:pt x="21599" y="21599"/>
                          <a:pt x="21599" y="215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DCDEE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89" name="AutoShape 6">
                    <a:extLst>
                      <a:ext uri="{FF2B5EF4-FFF2-40B4-BE49-F238E27FC236}">
                        <a16:creationId xmlns:a16="http://schemas.microsoft.com/office/drawing/2014/main" xmlns="" id="{1002C2BB-20BB-4B55-830F-DF4A81D4A5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2945" y="5430311"/>
                    <a:ext cx="7358473" cy="24209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999" y="0"/>
                        </a:moveTo>
                        <a:lnTo>
                          <a:pt x="20988" y="0"/>
                        </a:lnTo>
                        <a:lnTo>
                          <a:pt x="611" y="0"/>
                        </a:lnTo>
                        <a:lnTo>
                          <a:pt x="600" y="0"/>
                        </a:lnTo>
                        <a:cubicBezTo>
                          <a:pt x="268" y="0"/>
                          <a:pt x="0" y="4463"/>
                          <a:pt x="0" y="9970"/>
                        </a:cubicBezTo>
                        <a:lnTo>
                          <a:pt x="0" y="11632"/>
                        </a:lnTo>
                        <a:cubicBezTo>
                          <a:pt x="0" y="17137"/>
                          <a:pt x="268" y="21599"/>
                          <a:pt x="600" y="21599"/>
                        </a:cubicBezTo>
                        <a:lnTo>
                          <a:pt x="611" y="21599"/>
                        </a:lnTo>
                        <a:lnTo>
                          <a:pt x="20988" y="21599"/>
                        </a:lnTo>
                        <a:lnTo>
                          <a:pt x="20999" y="21599"/>
                        </a:lnTo>
                        <a:cubicBezTo>
                          <a:pt x="21331" y="21599"/>
                          <a:pt x="21600" y="17137"/>
                          <a:pt x="21600" y="11632"/>
                        </a:cubicBezTo>
                        <a:lnTo>
                          <a:pt x="21600" y="9970"/>
                        </a:lnTo>
                        <a:cubicBezTo>
                          <a:pt x="21600" y="4463"/>
                          <a:pt x="21331" y="0"/>
                          <a:pt x="20999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lumMod val="50000"/>
                      <a:lumOff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  <p:sp>
                <p:nvSpPr>
                  <p:cNvPr id="90" name="AutoShape 7">
                    <a:extLst>
                      <a:ext uri="{FF2B5EF4-FFF2-40B4-BE49-F238E27FC236}">
                        <a16:creationId xmlns:a16="http://schemas.microsoft.com/office/drawing/2014/main" xmlns="" id="{948997C6-C7D3-4C3B-B132-A263B13570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32945" y="5430311"/>
                    <a:ext cx="7358473" cy="13017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599" y="0"/>
                        </a:lnTo>
                        <a:lnTo>
                          <a:pt x="21599" y="21599"/>
                        </a:lnTo>
                        <a:lnTo>
                          <a:pt x="0" y="21599"/>
                        </a:lnTo>
                        <a:cubicBezTo>
                          <a:pt x="0" y="2159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75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25400" tIns="25400" rIns="25400" bIns="25400" anchor="ctr"/>
                  <a:lstStyle>
                    <a:lvl1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1pPr>
                    <a:lvl2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2pPr>
                    <a:lvl3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3pPr>
                    <a:lvl4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4pPr>
                    <a:lvl5pPr defTabSz="457200"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5pPr>
                    <a:lvl6pPr marL="18288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6pPr>
                    <a:lvl7pPr marL="22860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7pPr>
                    <a:lvl8pPr marL="27432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8pPr>
                    <a:lvl9pPr marL="3200400" algn="ctr" defTabSz="4572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600">
                        <a:solidFill>
                          <a:srgbClr val="000000"/>
                        </a:solidFill>
                        <a:latin typeface="Gill Sans" charset="0"/>
                        <a:ea typeface="Gill Sans" charset="0"/>
                        <a:cs typeface="Gill Sans" charset="0"/>
                        <a:sym typeface="Gill Sans" charset="0"/>
                      </a:defRPr>
                    </a:lvl9pPr>
                  </a:lstStyle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Gill Sans" charset="0"/>
                      <a:sym typeface="Gill Sans" charset="0"/>
                    </a:endParaRPr>
                  </a:p>
                </p:txBody>
              </p:sp>
            </p:grpSp>
            <p:sp>
              <p:nvSpPr>
                <p:cNvPr id="84" name="矩形 29">
                  <a:extLst>
                    <a:ext uri="{FF2B5EF4-FFF2-40B4-BE49-F238E27FC236}">
                      <a16:creationId xmlns:a16="http://schemas.microsoft.com/office/drawing/2014/main" xmlns="" id="{4E5CB31F-71CE-48BC-84CC-D864B3CF62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4120" y="1554754"/>
                  <a:ext cx="3982133" cy="25868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70" name="Picture 10">
                <a:extLst>
                  <a:ext uri="{FF2B5EF4-FFF2-40B4-BE49-F238E27FC236}">
                    <a16:creationId xmlns:a16="http://schemas.microsoft.com/office/drawing/2014/main" xmlns="" id="{762B4382-8FC3-4F0C-BBE2-9AC43689B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t="4545" b="9091"/>
              <a:stretch>
                <a:fillRect/>
              </a:stretch>
            </p:blipFill>
            <p:spPr>
              <a:xfrm>
                <a:off x="7850178" y="1214954"/>
                <a:ext cx="3229809" cy="1165643"/>
              </a:xfrm>
              <a:prstGeom prst="rect">
                <a:avLst/>
              </a:prstGeom>
            </p:spPr>
          </p:pic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xmlns="" id="{8D395D2F-037B-44D5-8819-EC23363C18BE}"/>
                  </a:ext>
                </a:extLst>
              </p:cNvPr>
              <p:cNvGrpSpPr/>
              <p:nvPr/>
            </p:nvGrpSpPr>
            <p:grpSpPr>
              <a:xfrm>
                <a:off x="7168017" y="2640506"/>
                <a:ext cx="4504011" cy="1386742"/>
                <a:chOff x="7536980" y="4372407"/>
                <a:chExt cx="3719319" cy="1145143"/>
              </a:xfrm>
            </p:grpSpPr>
            <p:pic>
              <p:nvPicPr>
                <p:cNvPr id="91" name="Picture 2">
                  <a:extLst>
                    <a:ext uri="{FF2B5EF4-FFF2-40B4-BE49-F238E27FC236}">
                      <a16:creationId xmlns:a16="http://schemas.microsoft.com/office/drawing/2014/main" xmlns="" id="{1E9B9636-6AF6-41EB-8E6A-D93E978C04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536980" y="4372407"/>
                  <a:ext cx="2169940" cy="1145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" name="图片 91" descr="bk-1.jpg">
                  <a:extLst>
                    <a:ext uri="{FF2B5EF4-FFF2-40B4-BE49-F238E27FC236}">
                      <a16:creationId xmlns:a16="http://schemas.microsoft.com/office/drawing/2014/main" xmlns="" id="{C48371FA-3017-474D-A19C-EE0532F3B6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09046" y="4372407"/>
                  <a:ext cx="1547253" cy="114514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E4BCD98-461E-493B-99A3-B3109E8C900B}"/>
              </a:ext>
            </a:extLst>
          </p:cNvPr>
          <p:cNvSpPr txBox="1"/>
          <p:nvPr/>
        </p:nvSpPr>
        <p:spPr>
          <a:xfrm>
            <a:off x="173554" y="5344131"/>
            <a:ext cx="10698057" cy="17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54" i="0" dirty="0">
                <a:solidFill>
                  <a:schemeClr val="bg1"/>
                </a:solidFill>
              </a:rPr>
              <a:t>1</a:t>
            </a:r>
            <a:r>
              <a:rPr lang="zh-CN" altLang="en-US" sz="1654" i="0" dirty="0">
                <a:solidFill>
                  <a:schemeClr val="bg1"/>
                </a:solidFill>
              </a:rPr>
              <a:t>、引进荷兰</a:t>
            </a:r>
            <a:r>
              <a:rPr lang="en-US" altLang="zh-CN" sz="1654" i="0" dirty="0">
                <a:solidFill>
                  <a:schemeClr val="bg1"/>
                </a:solidFill>
              </a:rPr>
              <a:t>ASM</a:t>
            </a:r>
            <a:r>
              <a:rPr lang="zh-CN" altLang="en-US" sz="1654" i="0" dirty="0">
                <a:solidFill>
                  <a:schemeClr val="bg1"/>
                </a:solidFill>
              </a:rPr>
              <a:t>独有的全自动</a:t>
            </a:r>
            <a:r>
              <a:rPr lang="en-US" altLang="zh-CN" sz="1654" i="0" dirty="0">
                <a:solidFill>
                  <a:schemeClr val="bg1"/>
                </a:solidFill>
              </a:rPr>
              <a:t>CLIP</a:t>
            </a:r>
            <a:r>
              <a:rPr lang="zh-CN" altLang="en-US" sz="1654" i="0" dirty="0">
                <a:solidFill>
                  <a:schemeClr val="bg1"/>
                </a:solidFill>
              </a:rPr>
              <a:t>模式，芯片不易产生歪斜。</a:t>
            </a:r>
          </a:p>
          <a:p>
            <a:pPr algn="l">
              <a:lnSpc>
                <a:spcPct val="130000"/>
              </a:lnSpc>
            </a:pPr>
            <a:r>
              <a:rPr lang="en-US" altLang="zh-CN" sz="1654" i="0" dirty="0">
                <a:solidFill>
                  <a:schemeClr val="bg1"/>
                </a:solidFill>
              </a:rPr>
              <a:t>2</a:t>
            </a:r>
            <a:r>
              <a:rPr lang="zh-CN" altLang="en-US" sz="1654" i="0" dirty="0">
                <a:solidFill>
                  <a:schemeClr val="bg1"/>
                </a:solidFill>
              </a:rPr>
              <a:t>、设备定位高，可以封装更大芯片；</a:t>
            </a:r>
          </a:p>
          <a:p>
            <a:pPr algn="l">
              <a:lnSpc>
                <a:spcPct val="130000"/>
              </a:lnSpc>
            </a:pPr>
            <a:r>
              <a:rPr lang="en-US" altLang="zh-CN" sz="1654" i="0" dirty="0">
                <a:solidFill>
                  <a:schemeClr val="bg1"/>
                </a:solidFill>
              </a:rPr>
              <a:t>3</a:t>
            </a:r>
            <a:r>
              <a:rPr lang="zh-CN" altLang="en-US" sz="1654" i="0" dirty="0">
                <a:solidFill>
                  <a:schemeClr val="bg1"/>
                </a:solidFill>
              </a:rPr>
              <a:t>、避开石墨模具的影响，产品烧结过程自由度高；</a:t>
            </a:r>
          </a:p>
          <a:p>
            <a:pPr algn="l">
              <a:lnSpc>
                <a:spcPct val="130000"/>
              </a:lnSpc>
            </a:pPr>
            <a:r>
              <a:rPr lang="en-US" altLang="zh-CN" sz="1654" i="0" dirty="0">
                <a:solidFill>
                  <a:schemeClr val="bg1"/>
                </a:solidFill>
              </a:rPr>
              <a:t>4</a:t>
            </a:r>
            <a:r>
              <a:rPr lang="zh-CN" altLang="en-US" sz="1654" i="0" dirty="0">
                <a:solidFill>
                  <a:schemeClr val="bg1"/>
                </a:solidFill>
              </a:rPr>
              <a:t>、空洞率小很多。</a:t>
            </a:r>
          </a:p>
          <a:p>
            <a:pPr algn="l">
              <a:lnSpc>
                <a:spcPct val="130000"/>
              </a:lnSpc>
            </a:pPr>
            <a:r>
              <a:rPr lang="en-US" altLang="zh-CN" sz="1654" i="0" dirty="0">
                <a:solidFill>
                  <a:schemeClr val="bg1"/>
                </a:solidFill>
              </a:rPr>
              <a:t>5</a:t>
            </a:r>
            <a:r>
              <a:rPr lang="zh-CN" altLang="en-US" sz="1654" i="0" dirty="0">
                <a:solidFill>
                  <a:schemeClr val="bg1"/>
                </a:solidFill>
              </a:rPr>
              <a:t>、适用自动化生产，产品一致性得到保证。与</a:t>
            </a:r>
            <a:r>
              <a:rPr lang="en-US" altLang="zh-CN" sz="1654" i="0" dirty="0" err="1">
                <a:solidFill>
                  <a:schemeClr val="bg1"/>
                </a:solidFill>
              </a:rPr>
              <a:t>Littelfuse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Vishay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Bourns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 err="1">
                <a:solidFill>
                  <a:schemeClr val="bg1"/>
                </a:solidFill>
              </a:rPr>
              <a:t>Onsemi</a:t>
            </a:r>
            <a:r>
              <a:rPr lang="zh-CN" altLang="en-US" sz="1654" i="0" dirty="0">
                <a:solidFill>
                  <a:schemeClr val="bg1"/>
                </a:solidFill>
              </a:rPr>
              <a:t>封装外观一致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7753BD2F-DBD1-417C-87F6-37F9F44DD649}"/>
              </a:ext>
            </a:extLst>
          </p:cNvPr>
          <p:cNvSpPr txBox="1"/>
          <p:nvPr/>
        </p:nvSpPr>
        <p:spPr>
          <a:xfrm>
            <a:off x="2766970" y="2204532"/>
            <a:ext cx="92475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54" i="0" dirty="0">
                <a:solidFill>
                  <a:srgbClr val="FF0000"/>
                </a:solidFill>
              </a:rPr>
              <a:t>结构图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E22C5139-1F4B-44AE-923D-3D845C137EF8}"/>
              </a:ext>
            </a:extLst>
          </p:cNvPr>
          <p:cNvSpPr txBox="1"/>
          <p:nvPr/>
        </p:nvSpPr>
        <p:spPr>
          <a:xfrm>
            <a:off x="2668764" y="3680835"/>
            <a:ext cx="1281165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54" i="0" dirty="0">
                <a:solidFill>
                  <a:srgbClr val="FF0000"/>
                </a:solidFill>
              </a:rPr>
              <a:t>X-RAY</a:t>
            </a:r>
            <a:r>
              <a:rPr lang="zh-CN" altLang="en-US" sz="1654" i="0" dirty="0">
                <a:solidFill>
                  <a:srgbClr val="FF0000"/>
                </a:solidFill>
              </a:rPr>
              <a:t>图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DF3345E2-15A9-44EF-9D4C-7260C3E6EF5C}"/>
              </a:ext>
            </a:extLst>
          </p:cNvPr>
          <p:cNvSpPr txBox="1"/>
          <p:nvPr/>
        </p:nvSpPr>
        <p:spPr>
          <a:xfrm>
            <a:off x="9163917" y="2100810"/>
            <a:ext cx="92475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54" i="0" dirty="0">
                <a:solidFill>
                  <a:srgbClr val="FF0000"/>
                </a:solidFill>
              </a:rPr>
              <a:t>结构图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92AD7622-253D-44BE-AA9B-11D3A4452B7F}"/>
              </a:ext>
            </a:extLst>
          </p:cNvPr>
          <p:cNvSpPr txBox="1"/>
          <p:nvPr/>
        </p:nvSpPr>
        <p:spPr>
          <a:xfrm>
            <a:off x="9151509" y="3680834"/>
            <a:ext cx="1281165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54" i="0" dirty="0">
                <a:solidFill>
                  <a:srgbClr val="FF0000"/>
                </a:solidFill>
              </a:rPr>
              <a:t>X-RAY</a:t>
            </a:r>
            <a:r>
              <a:rPr lang="zh-CN" altLang="en-US" sz="1654" i="0" dirty="0">
                <a:solidFill>
                  <a:srgbClr val="FF0000"/>
                </a:solidFill>
              </a:rPr>
              <a:t>图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DECF4905-9481-4BF3-9774-234C39D7AF6A}"/>
              </a:ext>
            </a:extLst>
          </p:cNvPr>
          <p:cNvSpPr txBox="1"/>
          <p:nvPr/>
        </p:nvSpPr>
        <p:spPr>
          <a:xfrm>
            <a:off x="1229770" y="4616267"/>
            <a:ext cx="415915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i="0" dirty="0">
                <a:solidFill>
                  <a:schemeClr val="bg1">
                    <a:lumMod val="50000"/>
                  </a:schemeClr>
                </a:solidFill>
              </a:rPr>
              <a:t>新式贴片封装（捷捷）</a:t>
            </a:r>
            <a:r>
              <a:rPr lang="en-US" altLang="zh-CN" i="0" dirty="0">
                <a:solidFill>
                  <a:schemeClr val="bg1">
                    <a:lumMod val="50000"/>
                  </a:schemeClr>
                </a:solidFill>
              </a:rPr>
              <a:t>L/F+CLIP</a:t>
            </a:r>
            <a:r>
              <a:rPr lang="zh-CN" altLang="en-US" i="0" dirty="0">
                <a:solidFill>
                  <a:schemeClr val="bg1">
                    <a:lumMod val="50000"/>
                  </a:schemeClr>
                </a:solidFill>
              </a:rPr>
              <a:t>模式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98FD5901-2DC7-4F75-9830-B27886CACAD2}"/>
              </a:ext>
            </a:extLst>
          </p:cNvPr>
          <p:cNvSpPr txBox="1"/>
          <p:nvPr/>
        </p:nvSpPr>
        <p:spPr>
          <a:xfrm>
            <a:off x="8141275" y="4616525"/>
            <a:ext cx="297004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i="0" dirty="0">
                <a:solidFill>
                  <a:schemeClr val="bg1">
                    <a:lumMod val="50000"/>
                  </a:schemeClr>
                </a:solidFill>
              </a:rPr>
              <a:t>传统贴片封装</a:t>
            </a:r>
            <a:r>
              <a:rPr lang="en-US" altLang="zh-CN" i="0" dirty="0">
                <a:solidFill>
                  <a:schemeClr val="bg1">
                    <a:lumMod val="50000"/>
                  </a:schemeClr>
                </a:solidFill>
              </a:rPr>
              <a:t>A+B</a:t>
            </a:r>
            <a:r>
              <a:rPr lang="zh-CN" altLang="en-US" i="0" dirty="0">
                <a:solidFill>
                  <a:schemeClr val="bg1">
                    <a:lumMod val="50000"/>
                  </a:schemeClr>
                </a:solidFill>
              </a:rPr>
              <a:t>片方式</a:t>
            </a:r>
          </a:p>
        </p:txBody>
      </p:sp>
    </p:spTree>
    <p:extLst>
      <p:ext uri="{BB962C8B-B14F-4D97-AF65-F5344CB8AC3E}">
        <p14:creationId xmlns:p14="http://schemas.microsoft.com/office/powerpoint/2010/main" xmlns="" val="58442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44FCD4A-D0CD-4135-9958-66611EC95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601575" cy="72009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5DB8447-9632-47E3-8EFF-32D81F11F31F}"/>
              </a:ext>
            </a:extLst>
          </p:cNvPr>
          <p:cNvGrpSpPr/>
          <p:nvPr/>
        </p:nvGrpSpPr>
        <p:grpSpPr>
          <a:xfrm>
            <a:off x="396131" y="947753"/>
            <a:ext cx="5904656" cy="5305394"/>
            <a:chOff x="396132" y="1535416"/>
            <a:chExt cx="5904656" cy="5305394"/>
          </a:xfrm>
        </p:grpSpPr>
        <p:sp>
          <p:nvSpPr>
            <p:cNvPr id="3" name="矩形 2"/>
            <p:cNvSpPr/>
            <p:nvPr/>
          </p:nvSpPr>
          <p:spPr>
            <a:xfrm>
              <a:off x="396132" y="1535416"/>
              <a:ext cx="5904656" cy="530539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16976" y="1833096"/>
              <a:ext cx="14629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捷捷远景</a:t>
              </a:r>
            </a:p>
          </p:txBody>
        </p:sp>
        <p:cxnSp>
          <p:nvCxnSpPr>
            <p:cNvPr id="6" name="直接连接符 5"/>
            <p:cNvCxnSpPr>
              <a:cxnSpLocks/>
            </p:cNvCxnSpPr>
            <p:nvPr/>
          </p:nvCxnSpPr>
          <p:spPr>
            <a:xfrm>
              <a:off x="2874743" y="2448322"/>
              <a:ext cx="947433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684164" y="2599998"/>
              <a:ext cx="5256584" cy="36561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+mj-lt"/>
                <a:buAutoNum type="arabicPeriod"/>
              </a:pP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与西电联合研发</a:t>
              </a:r>
              <a:r>
                <a:rPr lang="en-US" altLang="zh-CN" sz="1654" i="0" dirty="0">
                  <a:solidFill>
                    <a:schemeClr val="bg1">
                      <a:lumMod val="50000"/>
                    </a:schemeClr>
                  </a:solidFill>
                </a:rPr>
                <a:t>2500V/10A</a:t>
              </a: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碳化硅肖特基二极管芯片，目前已出芯片样品，预计到</a:t>
              </a:r>
              <a:r>
                <a:rPr lang="en-US" altLang="zh-CN" sz="1654" i="0" dirty="0">
                  <a:solidFill>
                    <a:schemeClr val="bg1">
                      <a:lumMod val="50000"/>
                    </a:schemeClr>
                  </a:solidFill>
                </a:rPr>
                <a:t>2020</a:t>
              </a: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年实现无门槛批量，同时开发其他参数的碳化硅肖特基，实现弯道超车。</a:t>
              </a:r>
              <a:endParaRPr lang="en-US" altLang="zh-CN" sz="1654" i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342900" indent="-342900" algn="l">
                <a:buFont typeface="+mj-lt"/>
                <a:buAutoNum type="arabicPeriod"/>
              </a:pP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开发碳化硅</a:t>
              </a:r>
              <a:r>
                <a:rPr lang="en-US" altLang="zh-CN" sz="1654" i="0" dirty="0">
                  <a:solidFill>
                    <a:schemeClr val="bg1">
                      <a:lumMod val="50000"/>
                    </a:schemeClr>
                  </a:solidFill>
                </a:rPr>
                <a:t>MOS-FET</a:t>
              </a: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芯片，超结</a:t>
              </a:r>
              <a:r>
                <a:rPr lang="en-US" altLang="zh-CN" sz="1654" i="0" dirty="0">
                  <a:solidFill>
                    <a:schemeClr val="bg1">
                      <a:lumMod val="50000"/>
                    </a:schemeClr>
                  </a:solidFill>
                </a:rPr>
                <a:t>MOS</a:t>
              </a: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，芯片，并进一步拓展为高端</a:t>
              </a:r>
              <a:r>
                <a:rPr lang="en-US" altLang="zh-CN" sz="1654" i="0" dirty="0">
                  <a:solidFill>
                    <a:schemeClr val="bg1">
                      <a:lumMod val="50000"/>
                    </a:schemeClr>
                  </a:solidFill>
                </a:rPr>
                <a:t>IGBT</a:t>
              </a: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芯片。</a:t>
              </a:r>
            </a:p>
            <a:p>
              <a:pPr marL="342900" indent="-342900" algn="l">
                <a:buFont typeface="+mj-lt"/>
                <a:buAutoNum type="arabicPeriod"/>
              </a:pP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开发无铅钝化高结温整流二极管芯片，及无铅钝化高结温快恢复二极管芯片，及汽车电子专用的高结温雪崩二极管芯片。</a:t>
              </a:r>
            </a:p>
            <a:p>
              <a:pPr marL="342900" indent="-342900" algn="l">
                <a:buFont typeface="+mj-lt"/>
                <a:buAutoNum type="arabicPeriod"/>
              </a:pP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与中科院微电子研究所合作研发第三代半导体氮化稼芯片技术，及碳化硅器件封装技术。</a:t>
              </a:r>
            </a:p>
            <a:p>
              <a:pPr marL="342900" indent="-342900" algn="l">
                <a:buFont typeface="+mj-lt"/>
                <a:buAutoNum type="arabicPeriod"/>
              </a:pPr>
              <a:r>
                <a:rPr lang="en-US" altLang="zh-CN" sz="1654" i="0" dirty="0">
                  <a:solidFill>
                    <a:schemeClr val="bg1">
                      <a:lumMod val="50000"/>
                    </a:schemeClr>
                  </a:solidFill>
                </a:rPr>
                <a:t>250A/2600V</a:t>
              </a: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以下“方片式”单双向可控硅芯片及塑封成品，目前已是国内龙头品牌，力争</a:t>
              </a:r>
              <a:r>
                <a:rPr lang="en-US" altLang="zh-CN" sz="1654" i="0" dirty="0">
                  <a:solidFill>
                    <a:schemeClr val="bg1">
                      <a:lumMod val="50000"/>
                    </a:schemeClr>
                  </a:solidFill>
                </a:rPr>
                <a:t>2020</a:t>
              </a:r>
              <a:r>
                <a:rPr lang="zh-CN" altLang="en-US" sz="1654" i="0" dirty="0">
                  <a:solidFill>
                    <a:schemeClr val="bg1">
                      <a:lumMod val="50000"/>
                    </a:schemeClr>
                  </a:solidFill>
                </a:rPr>
                <a:t>年前成为国际知名品牌，实现翻番。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3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670E28A-0E29-4292-9910-58993066363D}"/>
              </a:ext>
            </a:extLst>
          </p:cNvPr>
          <p:cNvGrpSpPr/>
          <p:nvPr/>
        </p:nvGrpSpPr>
        <p:grpSpPr>
          <a:xfrm>
            <a:off x="2959361" y="720130"/>
            <a:ext cx="6682848" cy="4608512"/>
            <a:chOff x="2862401" y="685800"/>
            <a:chExt cx="6465642" cy="4458728"/>
          </a:xfrm>
        </p:grpSpPr>
        <p:sp>
          <p:nvSpPr>
            <p:cNvPr id="4" name="矩形 3"/>
            <p:cNvSpPr/>
            <p:nvPr/>
          </p:nvSpPr>
          <p:spPr>
            <a:xfrm>
              <a:off x="3076574" y="685800"/>
              <a:ext cx="6038850" cy="2743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71999" y="2758040"/>
              <a:ext cx="2448000" cy="1142172"/>
            </a:xfrm>
            <a:prstGeom prst="rect">
              <a:avLst/>
            </a:prstGeom>
            <a:solidFill>
              <a:srgbClr val="6DBC20">
                <a:alpha val="82000"/>
              </a:srgb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CN" sz="6822" i="0" dirty="0">
                  <a:solidFill>
                    <a:schemeClr val="bg1"/>
                  </a:solidFill>
                </a:rPr>
                <a:t>02</a:t>
              </a:r>
              <a:endParaRPr lang="zh-CN" altLang="en-US" sz="6822" i="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62401" y="4037909"/>
              <a:ext cx="6465642" cy="62532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lvl="0" algn="l"/>
              <a:r>
                <a:rPr lang="zh-CN" altLang="en-US" sz="3600" b="1" i="0" dirty="0">
                  <a:solidFill>
                    <a:srgbClr val="6DBC20"/>
                  </a:solidFill>
                </a:rPr>
                <a:t>汽车电子过压保护器件应用架构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075024" y="4663233"/>
              <a:ext cx="6040400" cy="30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47" i="0" dirty="0">
                  <a:solidFill>
                    <a:srgbClr val="6DBC20"/>
                  </a:solidFill>
                </a:rPr>
                <a:t>Jiangsu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JieJie</a:t>
              </a:r>
              <a:r>
                <a:rPr lang="en-US" altLang="zh-CN" sz="1447" i="0" dirty="0">
                  <a:solidFill>
                    <a:srgbClr val="6DBC20"/>
                  </a:solidFill>
                </a:rPr>
                <a:t> Microelectronics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Co.,Ltd</a:t>
              </a:r>
              <a:endParaRPr lang="zh-CN" altLang="en-US" sz="1447" i="0" dirty="0">
                <a:solidFill>
                  <a:srgbClr val="6DBC20"/>
                </a:solidFill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3239240" y="5144528"/>
              <a:ext cx="5711966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52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05B6A766-AEA1-452D-887F-558236A68F9E}"/>
              </a:ext>
            </a:extLst>
          </p:cNvPr>
          <p:cNvGrpSpPr/>
          <p:nvPr/>
        </p:nvGrpSpPr>
        <p:grpSpPr>
          <a:xfrm>
            <a:off x="471301" y="432098"/>
            <a:ext cx="11658972" cy="3528392"/>
            <a:chOff x="471301" y="216074"/>
            <a:chExt cx="11658972" cy="352839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FE67CB42-63AD-4EC4-B1B2-18E378B52BC2}"/>
                </a:ext>
              </a:extLst>
            </p:cNvPr>
            <p:cNvGrpSpPr/>
            <p:nvPr/>
          </p:nvGrpSpPr>
          <p:grpSpPr>
            <a:xfrm>
              <a:off x="471301" y="216074"/>
              <a:ext cx="11658972" cy="3528392"/>
              <a:chOff x="454053" y="1062028"/>
              <a:chExt cx="11280033" cy="3413712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90170781-1444-47A2-A34D-8DF6992638AE}"/>
                  </a:ext>
                </a:extLst>
              </p:cNvPr>
              <p:cNvSpPr/>
              <p:nvPr/>
            </p:nvSpPr>
            <p:spPr>
              <a:xfrm>
                <a:off x="455631" y="1062028"/>
                <a:ext cx="11278455" cy="341371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6DBC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60551B95-90EB-4CAC-9FC5-D96B7B1B6712}"/>
                  </a:ext>
                </a:extLst>
              </p:cNvPr>
              <p:cNvSpPr/>
              <p:nvPr/>
            </p:nvSpPr>
            <p:spPr>
              <a:xfrm>
                <a:off x="454053" y="1087291"/>
                <a:ext cx="1666166" cy="461664"/>
              </a:xfrm>
              <a:prstGeom prst="rect">
                <a:avLst/>
              </a:prstGeom>
              <a:solidFill>
                <a:srgbClr val="6DBC20">
                  <a:alpha val="88000"/>
                </a:srgbClr>
              </a:solidFill>
              <a:ln>
                <a:solidFill>
                  <a:srgbClr val="6DBC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D1145A5C-CBC2-4CE6-AFF1-C0DC99847046}"/>
                  </a:ext>
                </a:extLst>
              </p:cNvPr>
              <p:cNvSpPr txBox="1"/>
              <p:nvPr/>
            </p:nvSpPr>
            <p:spPr>
              <a:xfrm>
                <a:off x="457914" y="1128764"/>
                <a:ext cx="1662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i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认识抛负载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84854473-ADDA-43BE-8D08-6AFB90034FD4}"/>
                </a:ext>
              </a:extLst>
            </p:cNvPr>
            <p:cNvGrpSpPr/>
            <p:nvPr/>
          </p:nvGrpSpPr>
          <p:grpSpPr>
            <a:xfrm>
              <a:off x="1071980" y="936154"/>
              <a:ext cx="10457614" cy="2498466"/>
              <a:chOff x="1267729" y="2507428"/>
              <a:chExt cx="10457614" cy="2498466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xmlns="" id="{AC0D379E-BD1D-4CD8-AC8D-3773506F9FB9}"/>
                  </a:ext>
                </a:extLst>
              </p:cNvPr>
              <p:cNvGrpSpPr/>
              <p:nvPr/>
            </p:nvGrpSpPr>
            <p:grpSpPr>
              <a:xfrm>
                <a:off x="2263600" y="4653599"/>
                <a:ext cx="8971336" cy="352295"/>
                <a:chOff x="2008127" y="5023950"/>
                <a:chExt cx="8679739" cy="340846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xmlns="" id="{332973F9-2462-49B8-831F-ABB0B8C20D44}"/>
                    </a:ext>
                  </a:extLst>
                </p:cNvPr>
                <p:cNvSpPr/>
                <p:nvPr/>
              </p:nvSpPr>
              <p:spPr>
                <a:xfrm>
                  <a:off x="2008127" y="5023950"/>
                  <a:ext cx="1816416" cy="3356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654" i="0" dirty="0">
                      <a:solidFill>
                        <a:schemeClr val="bg1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发电机的输出电压</a:t>
                  </a: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xmlns="" id="{22DF072D-3452-4382-A529-E2DB0617D0C0}"/>
                    </a:ext>
                  </a:extLst>
                </p:cNvPr>
                <p:cNvSpPr/>
                <p:nvPr/>
              </p:nvSpPr>
              <p:spPr>
                <a:xfrm>
                  <a:off x="7233701" y="5029180"/>
                  <a:ext cx="3454165" cy="3356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654" i="0" dirty="0">
                      <a:solidFill>
                        <a:schemeClr val="bg1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在抛负载情况下，发电机的输出电压</a:t>
                  </a:r>
                </a:p>
              </p:txBody>
            </p:sp>
          </p:grpSp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60055D9E-E498-4A1A-AE65-7F3DEA08C7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552" t="1" r="5561" b="60732"/>
              <a:stretch/>
            </p:blipFill>
            <p:spPr>
              <a:xfrm>
                <a:off x="1267729" y="2507428"/>
                <a:ext cx="4267149" cy="2068316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D7F2AC9C-D054-4F6E-B867-79F01B04AA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5934" b="10177"/>
              <a:stretch/>
            </p:blipFill>
            <p:spPr>
              <a:xfrm>
                <a:off x="7174321" y="2507428"/>
                <a:ext cx="4551022" cy="2068316"/>
              </a:xfrm>
              <a:prstGeom prst="rect">
                <a:avLst/>
              </a:prstGeom>
            </p:spPr>
          </p:pic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098217CC-1077-4731-82A3-EF1B4D5A86BA}"/>
              </a:ext>
            </a:extLst>
          </p:cNvPr>
          <p:cNvGrpSpPr/>
          <p:nvPr/>
        </p:nvGrpSpPr>
        <p:grpSpPr>
          <a:xfrm>
            <a:off x="577623" y="4322960"/>
            <a:ext cx="11446326" cy="2574423"/>
            <a:chOff x="577623" y="4322960"/>
            <a:chExt cx="11446326" cy="2574423"/>
          </a:xfrm>
        </p:grpSpPr>
        <p:sp>
          <p:nvSpPr>
            <p:cNvPr id="29" name="TextBox 3">
              <a:extLst>
                <a:ext uri="{FF2B5EF4-FFF2-40B4-BE49-F238E27FC236}">
                  <a16:creationId xmlns:a16="http://schemas.microsoft.com/office/drawing/2014/main" xmlns="" id="{492C8F51-A9A5-432E-B0E9-7482B820690D}"/>
                </a:ext>
              </a:extLst>
            </p:cNvPr>
            <p:cNvSpPr txBox="1"/>
            <p:nvPr/>
          </p:nvSpPr>
          <p:spPr>
            <a:xfrm>
              <a:off x="577623" y="5320905"/>
              <a:ext cx="11446326" cy="157647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 lIns="98192" tIns="49096" rIns="98192" bIns="49096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模拟在断开电池（亏电状态）的同时，交流发电机正在产生充电电流，而发电机电路上仍有其它负载时产生的瞬态；</a:t>
              </a:r>
              <a:endParaRPr lang="en-US" altLang="zh-CN" sz="1600" i="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抛负载的幅度取决于断开电池连接时，发电机的转速和发电机的励磁场强的大小。</a:t>
              </a:r>
              <a:endParaRPr lang="en-US" altLang="zh-CN" sz="1600" i="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抛负载脉冲宽度主要取决于励磁电路的时间常数和脉冲幅度。</a:t>
              </a:r>
              <a:endParaRPr lang="en-US" altLang="zh-CN" sz="1600" i="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抛负载的内阻主要取决于发电机的额定电压</a:t>
              </a:r>
              <a:r>
                <a:rPr lang="en-US" altLang="zh-CN" sz="1600" i="0" dirty="0" err="1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Unom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，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6000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转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/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分时的额定电流</a:t>
              </a:r>
              <a:r>
                <a:rPr lang="en-US" altLang="zh-CN" sz="1600" i="0" dirty="0" err="1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Irated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，及实际转速</a:t>
              </a:r>
              <a:r>
                <a:rPr lang="en-US" altLang="zh-CN" sz="1600" i="0" dirty="0" err="1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Nact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。由下述公式计算而来。</a:t>
              </a:r>
            </a:p>
          </p:txBody>
        </p:sp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xmlns="" id="{5B812A70-FA5C-49A9-8DB3-95FD89705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73" y="4322960"/>
              <a:ext cx="3609827" cy="69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24171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054B0B3-D240-412B-8BF0-8CA1E8F0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46" y="1177354"/>
            <a:ext cx="11644395" cy="405212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CE22555-73BF-4F12-BFFE-55842A1E34D7}"/>
              </a:ext>
            </a:extLst>
          </p:cNvPr>
          <p:cNvGrpSpPr/>
          <p:nvPr/>
        </p:nvGrpSpPr>
        <p:grpSpPr>
          <a:xfrm>
            <a:off x="1605603" y="5235452"/>
            <a:ext cx="9604679" cy="1740443"/>
            <a:chOff x="1400636" y="5229480"/>
            <a:chExt cx="9604679" cy="174044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8F52D396-1FFC-415E-8636-726F90DFDD93}"/>
                </a:ext>
              </a:extLst>
            </p:cNvPr>
            <p:cNvGrpSpPr/>
            <p:nvPr/>
          </p:nvGrpSpPr>
          <p:grpSpPr>
            <a:xfrm>
              <a:off x="6788398" y="5229480"/>
              <a:ext cx="1518364" cy="1719638"/>
              <a:chOff x="6788398" y="5229480"/>
              <a:chExt cx="1518364" cy="171963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xmlns="" id="{F2C9A483-5464-4928-83EB-9D196AD4BBB8}"/>
                  </a:ext>
                </a:extLst>
              </p:cNvPr>
              <p:cNvGrpSpPr/>
              <p:nvPr/>
            </p:nvGrpSpPr>
            <p:grpSpPr>
              <a:xfrm>
                <a:off x="6788398" y="5229480"/>
                <a:ext cx="1511032" cy="1275479"/>
                <a:chOff x="6788397" y="5229480"/>
                <a:chExt cx="1511032" cy="1275479"/>
              </a:xfrm>
            </p:grpSpPr>
            <p:sp>
              <p:nvSpPr>
                <p:cNvPr id="26" name="Shape 1619">
                  <a:extLst>
                    <a:ext uri="{FF2B5EF4-FFF2-40B4-BE49-F238E27FC236}">
                      <a16:creationId xmlns:a16="http://schemas.microsoft.com/office/drawing/2014/main" xmlns="" id="{545A9A6E-2FE9-46B8-AB37-E3020B340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06823" y="5229480"/>
                  <a:ext cx="1274181" cy="1275479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rgbClr val="6DBC20"/>
                  </a:solidFill>
                </a:ln>
                <a:effectLst>
                  <a:outerShdw blurRad="63500" sx="103000" sy="103000" algn="ctr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0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xmlns="" id="{C6D3D37C-802C-4E52-8727-0FA1B7627B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8397" y="5307831"/>
                  <a:ext cx="1511032" cy="1079818"/>
                </a:xfrm>
                <a:prstGeom prst="rect">
                  <a:avLst/>
                </a:prstGeom>
              </p:spPr>
            </p:pic>
          </p:grpSp>
          <p:sp>
            <p:nvSpPr>
              <p:cNvPr id="53" name="TextBox 52"/>
              <p:cNvSpPr txBox="1"/>
              <p:nvPr/>
            </p:nvSpPr>
            <p:spPr>
              <a:xfrm>
                <a:off x="6788398" y="6610564"/>
                <a:ext cx="151836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SMA</a:t>
                </a:r>
                <a:r>
                  <a:rPr lang="zh-CN" altLang="en-US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，</a:t>
                </a:r>
                <a:r>
                  <a:rPr lang="en-US" altLang="zh-CN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SMB</a:t>
                </a:r>
                <a:r>
                  <a:rPr lang="zh-CN" altLang="en-US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，</a:t>
                </a:r>
                <a:r>
                  <a:rPr lang="en-US" altLang="zh-CN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SMC</a:t>
                </a:r>
                <a:endPara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2E42D589-43AE-49A2-A660-D774FE3B4B85}"/>
                </a:ext>
              </a:extLst>
            </p:cNvPr>
            <p:cNvGrpSpPr/>
            <p:nvPr/>
          </p:nvGrpSpPr>
          <p:grpSpPr>
            <a:xfrm>
              <a:off x="1400636" y="5307831"/>
              <a:ext cx="1274181" cy="1662092"/>
              <a:chOff x="866600" y="5287026"/>
              <a:chExt cx="1274181" cy="166209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000987" y="6610564"/>
                <a:ext cx="1005403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DO-218AB</a:t>
                </a:r>
                <a:endPara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xmlns="" id="{5BDCBE7B-24E4-42A9-9CD8-8DC714486462}"/>
                  </a:ext>
                </a:extLst>
              </p:cNvPr>
              <p:cNvGrpSpPr/>
              <p:nvPr/>
            </p:nvGrpSpPr>
            <p:grpSpPr>
              <a:xfrm>
                <a:off x="866600" y="5287026"/>
                <a:ext cx="1274181" cy="1275479"/>
                <a:chOff x="2209302" y="5335527"/>
                <a:chExt cx="1274181" cy="1275479"/>
              </a:xfrm>
            </p:grpSpPr>
            <p:sp>
              <p:nvSpPr>
                <p:cNvPr id="19" name="Shape 1619">
                  <a:extLst>
                    <a:ext uri="{FF2B5EF4-FFF2-40B4-BE49-F238E27FC236}">
                      <a16:creationId xmlns:a16="http://schemas.microsoft.com/office/drawing/2014/main" xmlns="" id="{835B8791-94D5-4D18-A662-91D407818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302" y="5335527"/>
                  <a:ext cx="1274181" cy="1275479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rgbClr val="6DBC20"/>
                  </a:solidFill>
                </a:ln>
                <a:effectLst>
                  <a:outerShdw blurRad="63500" sx="103000" sy="103000" algn="ctr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0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xmlns="" id="{6C95351D-B188-43D6-A095-38F560EDA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0071" y="5482770"/>
                  <a:ext cx="992641" cy="96804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F5934E13-CCE1-4379-8E9F-72C4C038535A}"/>
                </a:ext>
              </a:extLst>
            </p:cNvPr>
            <p:cNvGrpSpPr/>
            <p:nvPr/>
          </p:nvGrpSpPr>
          <p:grpSpPr>
            <a:xfrm>
              <a:off x="4156303" y="5287025"/>
              <a:ext cx="1274181" cy="1662093"/>
              <a:chOff x="4013462" y="5287025"/>
              <a:chExt cx="1274181" cy="1662093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199147" y="6610564"/>
                <a:ext cx="90281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R6/P600</a:t>
                </a:r>
                <a:endPara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xmlns="" id="{AAE590B5-9BAE-4C31-82C8-4E5DFFD7B5AA}"/>
                  </a:ext>
                </a:extLst>
              </p:cNvPr>
              <p:cNvGrpSpPr/>
              <p:nvPr/>
            </p:nvGrpSpPr>
            <p:grpSpPr>
              <a:xfrm>
                <a:off x="4013462" y="5287025"/>
                <a:ext cx="1274181" cy="1275479"/>
                <a:chOff x="4013462" y="5287025"/>
                <a:chExt cx="1274181" cy="1275479"/>
              </a:xfrm>
            </p:grpSpPr>
            <p:sp>
              <p:nvSpPr>
                <p:cNvPr id="22" name="Shape 1619">
                  <a:extLst>
                    <a:ext uri="{FF2B5EF4-FFF2-40B4-BE49-F238E27FC236}">
                      <a16:creationId xmlns:a16="http://schemas.microsoft.com/office/drawing/2014/main" xmlns="" id="{2EBA50EE-BB4D-4AAE-ACD1-DA73359C4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3462" y="5287025"/>
                  <a:ext cx="1274181" cy="1275479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rgbClr val="6DBC20"/>
                  </a:solidFill>
                </a:ln>
                <a:effectLst>
                  <a:outerShdw blurRad="63500" sx="103000" sy="103000" algn="ctr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0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xmlns="" id="{475C085A-7265-4D93-B470-2AE9E06A66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rot="14074282">
                  <a:off x="4096495" y="5580885"/>
                  <a:ext cx="1114676" cy="7626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4DC71350-C8EF-4877-9891-732E20BDC3EB}"/>
                </a:ext>
              </a:extLst>
            </p:cNvPr>
            <p:cNvGrpSpPr/>
            <p:nvPr/>
          </p:nvGrpSpPr>
          <p:grpSpPr>
            <a:xfrm>
              <a:off x="9657344" y="5288352"/>
              <a:ext cx="1347971" cy="1660766"/>
              <a:chOff x="9881715" y="5288352"/>
              <a:chExt cx="1347971" cy="166076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0063587" y="6610564"/>
                <a:ext cx="110799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1600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SOD-123FL</a:t>
                </a:r>
                <a:endPara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xmlns="" id="{9F853EC5-1C26-414B-97CE-32737C00EBA1}"/>
                  </a:ext>
                </a:extLst>
              </p:cNvPr>
              <p:cNvGrpSpPr/>
              <p:nvPr/>
            </p:nvGrpSpPr>
            <p:grpSpPr>
              <a:xfrm>
                <a:off x="9881715" y="5288352"/>
                <a:ext cx="1347971" cy="1275479"/>
                <a:chOff x="9881715" y="5288352"/>
                <a:chExt cx="1347971" cy="1275479"/>
              </a:xfrm>
            </p:grpSpPr>
            <p:sp>
              <p:nvSpPr>
                <p:cNvPr id="31" name="Shape 1619">
                  <a:extLst>
                    <a:ext uri="{FF2B5EF4-FFF2-40B4-BE49-F238E27FC236}">
                      <a16:creationId xmlns:a16="http://schemas.microsoft.com/office/drawing/2014/main" xmlns="" id="{B27D53DD-DB50-4F2B-851C-0D0328488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18611" y="5288352"/>
                  <a:ext cx="1274181" cy="1275479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rgbClr val="6DBC20"/>
                  </a:solidFill>
                </a:ln>
                <a:effectLst>
                  <a:outerShdw blurRad="63500" sx="103000" sy="103000" algn="ctr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0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图片 13" descr="图片包含 就坐&#10;&#10;已生成高可信度的说明">
                  <a:extLst>
                    <a:ext uri="{FF2B5EF4-FFF2-40B4-BE49-F238E27FC236}">
                      <a16:creationId xmlns:a16="http://schemas.microsoft.com/office/drawing/2014/main" xmlns="" id="{A604072C-C25B-457D-B368-9CAA04D71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81715" y="5534486"/>
                  <a:ext cx="1347971" cy="78055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FEDFD201-FCE8-4ECE-81B2-EEBC1A4493BB}"/>
              </a:ext>
            </a:extLst>
          </p:cNvPr>
          <p:cNvGrpSpPr/>
          <p:nvPr/>
        </p:nvGrpSpPr>
        <p:grpSpPr>
          <a:xfrm>
            <a:off x="671381" y="503537"/>
            <a:ext cx="3182929" cy="496863"/>
            <a:chOff x="671381" y="503537"/>
            <a:chExt cx="3182929" cy="49686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C471C2F1-AC3A-497F-A6F3-AA35EDBD8787}"/>
                </a:ext>
              </a:extLst>
            </p:cNvPr>
            <p:cNvSpPr txBox="1"/>
            <p:nvPr/>
          </p:nvSpPr>
          <p:spPr>
            <a:xfrm>
              <a:off x="671381" y="503537"/>
              <a:ext cx="3182929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应用场景</a:t>
              </a: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82DCA71C-750C-4E5C-AF3C-6D585B8F4BB5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FEDFD201-FCE8-4ECE-81B2-EEBC1A4493BB}"/>
              </a:ext>
            </a:extLst>
          </p:cNvPr>
          <p:cNvGrpSpPr/>
          <p:nvPr/>
        </p:nvGrpSpPr>
        <p:grpSpPr>
          <a:xfrm>
            <a:off x="396131" y="337740"/>
            <a:ext cx="3182929" cy="496863"/>
            <a:chOff x="671381" y="503537"/>
            <a:chExt cx="3182929" cy="49686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C471C2F1-AC3A-497F-A6F3-AA35EDBD8787}"/>
                </a:ext>
              </a:extLst>
            </p:cNvPr>
            <p:cNvSpPr txBox="1"/>
            <p:nvPr/>
          </p:nvSpPr>
          <p:spPr>
            <a:xfrm>
              <a:off x="671381" y="503537"/>
              <a:ext cx="3182929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应用推荐</a:t>
              </a: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82DCA71C-750C-4E5C-AF3C-6D585B8F4BB5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xmlns="" id="{00AF8159-7A43-4082-9171-A4586D051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9832947"/>
              </p:ext>
            </p:extLst>
          </p:nvPr>
        </p:nvGraphicFramePr>
        <p:xfrm>
          <a:off x="228556" y="1152178"/>
          <a:ext cx="12144461" cy="57109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87418">
                  <a:extLst>
                    <a:ext uri="{9D8B030D-6E8A-4147-A177-3AD203B41FA5}">
                      <a16:colId xmlns:a16="http://schemas.microsoft.com/office/drawing/2014/main" xmlns="" val="3166703643"/>
                    </a:ext>
                  </a:extLst>
                </a:gridCol>
                <a:gridCol w="1853373">
                  <a:extLst>
                    <a:ext uri="{9D8B030D-6E8A-4147-A177-3AD203B41FA5}">
                      <a16:colId xmlns:a16="http://schemas.microsoft.com/office/drawing/2014/main" xmlns="" val="683220959"/>
                    </a:ext>
                  </a:extLst>
                </a:gridCol>
                <a:gridCol w="1463187">
                  <a:extLst>
                    <a:ext uri="{9D8B030D-6E8A-4147-A177-3AD203B41FA5}">
                      <a16:colId xmlns:a16="http://schemas.microsoft.com/office/drawing/2014/main" xmlns="" val="1503647594"/>
                    </a:ext>
                  </a:extLst>
                </a:gridCol>
                <a:gridCol w="1560735">
                  <a:extLst>
                    <a:ext uri="{9D8B030D-6E8A-4147-A177-3AD203B41FA5}">
                      <a16:colId xmlns:a16="http://schemas.microsoft.com/office/drawing/2014/main" xmlns="" val="2352694843"/>
                    </a:ext>
                  </a:extLst>
                </a:gridCol>
                <a:gridCol w="2121716">
                  <a:extLst>
                    <a:ext uri="{9D8B030D-6E8A-4147-A177-3AD203B41FA5}">
                      <a16:colId xmlns:a16="http://schemas.microsoft.com/office/drawing/2014/main" xmlns="" val="1471631472"/>
                    </a:ext>
                  </a:extLst>
                </a:gridCol>
                <a:gridCol w="1265115">
                  <a:extLst>
                    <a:ext uri="{9D8B030D-6E8A-4147-A177-3AD203B41FA5}">
                      <a16:colId xmlns:a16="http://schemas.microsoft.com/office/drawing/2014/main" xmlns="" val="4084321318"/>
                    </a:ext>
                  </a:extLst>
                </a:gridCol>
                <a:gridCol w="1392917">
                  <a:extLst>
                    <a:ext uri="{9D8B030D-6E8A-4147-A177-3AD203B41FA5}">
                      <a16:colId xmlns:a16="http://schemas.microsoft.com/office/drawing/2014/main" xmlns="" val="1322966055"/>
                    </a:ext>
                  </a:extLst>
                </a:gridCol>
              </a:tblGrid>
              <a:tr h="2991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动力总成系统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底盘控制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1812763"/>
                  </a:ext>
                </a:extLst>
              </a:tr>
              <a:tr h="5879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排气系统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暖通空调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油泵控制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EPS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制动和主动安全控制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变速箱</a:t>
                      </a:r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ECU,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双离合器无刷直流电机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5458607"/>
                  </a:ext>
                </a:extLst>
              </a:tr>
              <a:tr h="357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SM8SxxA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SMxS24A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SM8S24A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SM8S24A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SM8S24A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SMxS24A</a:t>
                      </a:r>
                      <a:endParaRPr lang="zh-CN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8073033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SM8TxxA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SMxT24A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SM8T24A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SM8T24A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SM8T24A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SMxT24A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4361389"/>
                  </a:ext>
                </a:extLst>
              </a:tr>
              <a:tr h="2991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车身电子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外部照明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115189"/>
                  </a:ext>
                </a:extLst>
              </a:tr>
              <a:tr h="5879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舒适，车门，车窗控制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信息娱乐，导航，音频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车内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LED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照明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LED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前大灯单元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日间照明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LED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雾天照明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尾部和信号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LED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2384490099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SMxS24A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SMxS24A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SMAJxx(C)AH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SMBJ30CAH</a:t>
                      </a:r>
                      <a:endParaRPr lang="zh-CN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SMAJxx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(C)AH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SMAJxxAH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SMAJxx</a:t>
                      </a:r>
                      <a:r>
                        <a:rPr lang="en-US" altLang="zh-CN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(C)</a:t>
                      </a:r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AH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2742387641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SMxT24A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SMBJxx(C)AH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SMBJxx</a:t>
                      </a:r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(C)AH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SMBJxx(C)AH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SMBJxx(C)AH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2823594581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1785186505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48Vdc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板网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微混－起动</a:t>
                      </a:r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停止</a:t>
                      </a:r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(12V)</a:t>
                      </a:r>
                      <a:endParaRPr lang="en-US" altLang="zh-CN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纯电动车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FEV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越野设备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868234"/>
                  </a:ext>
                </a:extLst>
              </a:tr>
              <a:tr h="5879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48Vdc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的无刷直流电机马达驱动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板网稳定器</a:t>
                      </a:r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DC/DC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转换器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BMS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</a:t>
                      </a:r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DC/DC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转换器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车载充电器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踏板位置控制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仪表盘控制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1312585334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SMCJ75AH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SM8S24A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SMCJ75AH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SMCJ440AH</a:t>
                      </a:r>
                      <a:endParaRPr lang="zh-CN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SMAJxx</a:t>
                      </a:r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(C)AH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SMDJ24(C)AH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2767798235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SMBJxx(C)AH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4192721341"/>
                  </a:ext>
                </a:extLst>
              </a:tr>
              <a:tr h="2991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叉车，升降车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917" marR="4917" marT="4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>
                    <a:solidFill>
                      <a:srgbClr val="6DBC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2458050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主逆变器</a:t>
                      </a:r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马达驱动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电池充电器</a:t>
                      </a:r>
                      <a:r>
                        <a:rPr lang="en-US" altLang="zh-CN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监控系统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3070288875"/>
                  </a:ext>
                </a:extLst>
              </a:tr>
              <a:tr h="2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SMBJxxAH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SMBJ150AH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77" marR="6777" marT="5166" marB="0" anchor="ctr"/>
                </a:tc>
                <a:extLst>
                  <a:ext uri="{0D108BD9-81ED-4DB2-BD59-A6C34878D82A}">
                    <a16:rowId xmlns:a16="http://schemas.microsoft.com/office/drawing/2014/main" xmlns="" val="122278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720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9E6A89E-A343-42A1-9041-89BC36BB4994}"/>
              </a:ext>
            </a:extLst>
          </p:cNvPr>
          <p:cNvGrpSpPr/>
          <p:nvPr/>
        </p:nvGrpSpPr>
        <p:grpSpPr>
          <a:xfrm>
            <a:off x="471301" y="1476214"/>
            <a:ext cx="11658972" cy="4248472"/>
            <a:chOff x="471301" y="432098"/>
            <a:chExt cx="11658972" cy="424847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90170781-1444-47A2-A34D-8DF6992638AE}"/>
                </a:ext>
              </a:extLst>
            </p:cNvPr>
            <p:cNvSpPr/>
            <p:nvPr/>
          </p:nvSpPr>
          <p:spPr>
            <a:xfrm>
              <a:off x="472932" y="432098"/>
              <a:ext cx="11657341" cy="424847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60551B95-90EB-4CAC-9FC5-D96B7B1B6712}"/>
                </a:ext>
              </a:extLst>
            </p:cNvPr>
            <p:cNvSpPr/>
            <p:nvPr/>
          </p:nvSpPr>
          <p:spPr>
            <a:xfrm>
              <a:off x="471301" y="458210"/>
              <a:ext cx="1722139" cy="477173"/>
            </a:xfrm>
            <a:prstGeom prst="rect">
              <a:avLst/>
            </a:prstGeom>
            <a:solidFill>
              <a:srgbClr val="6DBC20">
                <a:alpha val="88000"/>
              </a:srgbClr>
            </a:solidFill>
            <a:ln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D1145A5C-CBC2-4CE6-AFF1-C0DC99847046}"/>
                </a:ext>
              </a:extLst>
            </p:cNvPr>
            <p:cNvSpPr txBox="1"/>
            <p:nvPr/>
          </p:nvSpPr>
          <p:spPr>
            <a:xfrm>
              <a:off x="475292" y="501076"/>
              <a:ext cx="1718148" cy="38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i="0" dirty="0">
                  <a:solidFill>
                    <a:schemeClr val="bg1"/>
                  </a:solidFill>
                  <a:cs typeface="Arial" panose="020B0604020202020204" pitchFamily="34" charset="0"/>
                </a:rPr>
                <a:t>波形图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0FF57255-4964-4B7F-96E8-0AB7393E347F}"/>
                </a:ext>
              </a:extLst>
            </p:cNvPr>
            <p:cNvGrpSpPr/>
            <p:nvPr/>
          </p:nvGrpSpPr>
          <p:grpSpPr>
            <a:xfrm>
              <a:off x="912722" y="1461114"/>
              <a:ext cx="10776130" cy="2693724"/>
              <a:chOff x="858320" y="1449589"/>
              <a:chExt cx="10776130" cy="2693724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xmlns="" id="{69835880-0011-4969-BA2E-EDB5F1ADC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8320" y="1472640"/>
                <a:ext cx="5067118" cy="2670673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3757B859-8CCB-4655-9416-DCB155DB4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1260" y="1449589"/>
                <a:ext cx="5213190" cy="2525999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CE1E2A2-6403-4227-8156-8C90A4DD9310}"/>
              </a:ext>
            </a:extLst>
          </p:cNvPr>
          <p:cNvGrpSpPr/>
          <p:nvPr/>
        </p:nvGrpSpPr>
        <p:grpSpPr>
          <a:xfrm>
            <a:off x="396131" y="337740"/>
            <a:ext cx="3182929" cy="496863"/>
            <a:chOff x="671381" y="503537"/>
            <a:chExt cx="3182929" cy="496863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09EDC6D-8D45-4784-AD93-D440D70AA819}"/>
                </a:ext>
              </a:extLst>
            </p:cNvPr>
            <p:cNvSpPr txBox="1"/>
            <p:nvPr/>
          </p:nvSpPr>
          <p:spPr>
            <a:xfrm>
              <a:off x="671381" y="503537"/>
              <a:ext cx="3182929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应用推荐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FDFBB641-F11E-4136-9246-7E2E8E19BE96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2176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F4D3E1E-F991-4948-9A4D-D4F4FE8C60A7}"/>
              </a:ext>
            </a:extLst>
          </p:cNvPr>
          <p:cNvGrpSpPr/>
          <p:nvPr/>
        </p:nvGrpSpPr>
        <p:grpSpPr>
          <a:xfrm>
            <a:off x="472116" y="108037"/>
            <a:ext cx="11657341" cy="6984826"/>
            <a:chOff x="472116" y="108037"/>
            <a:chExt cx="11657341" cy="698482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90170781-1444-47A2-A34D-8DF6992638AE}"/>
                </a:ext>
              </a:extLst>
            </p:cNvPr>
            <p:cNvSpPr/>
            <p:nvPr/>
          </p:nvSpPr>
          <p:spPr>
            <a:xfrm>
              <a:off x="472116" y="108037"/>
              <a:ext cx="11657341" cy="69848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AD046A1-7776-4637-90DB-C1F49A19B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5113" t="7476" r="52820" b="11134"/>
            <a:stretch/>
          </p:blipFill>
          <p:spPr>
            <a:xfrm>
              <a:off x="1368239" y="288082"/>
              <a:ext cx="9865096" cy="6624736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09D0AF2-3CA3-43ED-BB93-F756D1932380}"/>
              </a:ext>
            </a:extLst>
          </p:cNvPr>
          <p:cNvGrpSpPr/>
          <p:nvPr/>
        </p:nvGrpSpPr>
        <p:grpSpPr>
          <a:xfrm>
            <a:off x="10261227" y="288082"/>
            <a:ext cx="3182929" cy="496863"/>
            <a:chOff x="671381" y="503537"/>
            <a:chExt cx="3182929" cy="49686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43E9563-F1BB-40CF-9646-555EBB0CE643}"/>
                </a:ext>
              </a:extLst>
            </p:cNvPr>
            <p:cNvSpPr txBox="1"/>
            <p:nvPr/>
          </p:nvSpPr>
          <p:spPr>
            <a:xfrm>
              <a:off x="671381" y="503537"/>
              <a:ext cx="3182929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应用推荐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3BC0BB3E-2291-4B22-A943-D951606989EA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4274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670E28A-0E29-4292-9910-58993066363D}"/>
              </a:ext>
            </a:extLst>
          </p:cNvPr>
          <p:cNvGrpSpPr/>
          <p:nvPr/>
        </p:nvGrpSpPr>
        <p:grpSpPr>
          <a:xfrm>
            <a:off x="2959361" y="720130"/>
            <a:ext cx="6682848" cy="4608512"/>
            <a:chOff x="2862401" y="685800"/>
            <a:chExt cx="6465642" cy="4458728"/>
          </a:xfrm>
        </p:grpSpPr>
        <p:sp>
          <p:nvSpPr>
            <p:cNvPr id="4" name="矩形 3"/>
            <p:cNvSpPr/>
            <p:nvPr/>
          </p:nvSpPr>
          <p:spPr>
            <a:xfrm>
              <a:off x="3076574" y="685800"/>
              <a:ext cx="6038850" cy="2743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71999" y="2758040"/>
              <a:ext cx="2448000" cy="1142172"/>
            </a:xfrm>
            <a:prstGeom prst="rect">
              <a:avLst/>
            </a:prstGeom>
            <a:solidFill>
              <a:srgbClr val="6DBC20">
                <a:alpha val="82000"/>
              </a:srgb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CN" sz="6822" i="0" dirty="0">
                  <a:solidFill>
                    <a:schemeClr val="bg1"/>
                  </a:solidFill>
                </a:rPr>
                <a:t>03</a:t>
              </a:r>
              <a:endParaRPr lang="zh-CN" altLang="en-US" sz="6822" i="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62401" y="4037909"/>
              <a:ext cx="6465642" cy="62532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lvl="0" algn="l"/>
              <a:r>
                <a:rPr lang="en-US" altLang="zh-CN" sz="3600" b="1" i="0" dirty="0">
                  <a:solidFill>
                    <a:srgbClr val="6DBC20"/>
                  </a:solidFill>
                </a:rPr>
                <a:t>BMS</a:t>
              </a:r>
              <a:r>
                <a:rPr lang="zh-CN" altLang="en-US" sz="3600" b="1" i="0" dirty="0">
                  <a:solidFill>
                    <a:srgbClr val="6DBC20"/>
                  </a:solidFill>
                </a:rPr>
                <a:t>系统过压保护器件应用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075024" y="4663233"/>
              <a:ext cx="6040400" cy="30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47" i="0" dirty="0">
                  <a:solidFill>
                    <a:srgbClr val="6DBC20"/>
                  </a:solidFill>
                </a:rPr>
                <a:t>Jiangsu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JieJie</a:t>
              </a:r>
              <a:r>
                <a:rPr lang="en-US" altLang="zh-CN" sz="1447" i="0" dirty="0">
                  <a:solidFill>
                    <a:srgbClr val="6DBC20"/>
                  </a:solidFill>
                </a:rPr>
                <a:t> Microelectronics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Co.,Ltd</a:t>
              </a:r>
              <a:endParaRPr lang="zh-CN" altLang="en-US" sz="1447" i="0" dirty="0">
                <a:solidFill>
                  <a:srgbClr val="6DBC20"/>
                </a:solidFill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3239240" y="5144528"/>
              <a:ext cx="5711966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3015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B5609342-EB09-4879-B553-F51D1F90F114}"/>
              </a:ext>
            </a:extLst>
          </p:cNvPr>
          <p:cNvGrpSpPr/>
          <p:nvPr/>
        </p:nvGrpSpPr>
        <p:grpSpPr>
          <a:xfrm>
            <a:off x="179613" y="169959"/>
            <a:ext cx="12252318" cy="6754452"/>
            <a:chOff x="179613" y="169959"/>
            <a:chExt cx="12252318" cy="675445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BB3FE5DF-EC8C-467B-84D0-A73EB5A63DD4}"/>
                </a:ext>
              </a:extLst>
            </p:cNvPr>
            <p:cNvGrpSpPr/>
            <p:nvPr/>
          </p:nvGrpSpPr>
          <p:grpSpPr>
            <a:xfrm>
              <a:off x="179613" y="936154"/>
              <a:ext cx="6553222" cy="2952328"/>
              <a:chOff x="108099" y="864146"/>
              <a:chExt cx="6553222" cy="2952328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392FB0E7-2CCF-47F9-9D76-CDB91B51772F}"/>
                  </a:ext>
                </a:extLst>
              </p:cNvPr>
              <p:cNvPicPr/>
              <p:nvPr/>
            </p:nvPicPr>
            <p:blipFill rotWithShape="1">
              <a:blip r:embed="rId2" cstate="print"/>
              <a:srcRect l="1365" t="1416"/>
              <a:stretch/>
            </p:blipFill>
            <p:spPr bwMode="auto">
              <a:xfrm>
                <a:off x="252115" y="1060240"/>
                <a:ext cx="6212629" cy="26101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A5A5A83F-1967-4E67-B8AF-F11174BDCE26}"/>
                  </a:ext>
                </a:extLst>
              </p:cNvPr>
              <p:cNvSpPr/>
              <p:nvPr/>
            </p:nvSpPr>
            <p:spPr>
              <a:xfrm>
                <a:off x="108099" y="864146"/>
                <a:ext cx="6553222" cy="2952328"/>
              </a:xfrm>
              <a:prstGeom prst="rect">
                <a:avLst/>
              </a:prstGeom>
              <a:noFill/>
              <a:ln w="57150">
                <a:solidFill>
                  <a:srgbClr val="6DBC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41B184A4-5ACE-4143-BD85-26F7955B89DA}"/>
                </a:ext>
              </a:extLst>
            </p:cNvPr>
            <p:cNvGrpSpPr/>
            <p:nvPr/>
          </p:nvGrpSpPr>
          <p:grpSpPr>
            <a:xfrm>
              <a:off x="5652715" y="3888482"/>
              <a:ext cx="6779216" cy="3035929"/>
              <a:chOff x="5714260" y="3816474"/>
              <a:chExt cx="6779216" cy="3035929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xmlns="" id="{733679EC-5BAA-4A66-AC85-2F66A5F4A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4500" y="4006329"/>
                <a:ext cx="5983669" cy="2846074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AF079D34-8DBE-493D-BB1B-71D759111D91}"/>
                  </a:ext>
                </a:extLst>
              </p:cNvPr>
              <p:cNvSpPr/>
              <p:nvPr/>
            </p:nvSpPr>
            <p:spPr>
              <a:xfrm>
                <a:off x="5714260" y="3816474"/>
                <a:ext cx="6779216" cy="2952328"/>
              </a:xfrm>
              <a:prstGeom prst="rect">
                <a:avLst/>
              </a:prstGeom>
              <a:noFill/>
              <a:ln w="57150">
                <a:solidFill>
                  <a:srgbClr val="6DBC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5490A4C9-4D4F-4373-B960-2B7C9849DB62}"/>
                </a:ext>
              </a:extLst>
            </p:cNvPr>
            <p:cNvSpPr/>
            <p:nvPr/>
          </p:nvSpPr>
          <p:spPr>
            <a:xfrm>
              <a:off x="6706385" y="936154"/>
              <a:ext cx="5725546" cy="295232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C4E2EAEC-34EC-4FB5-A96C-6EDF9F43704C}"/>
                </a:ext>
              </a:extLst>
            </p:cNvPr>
            <p:cNvSpPr/>
            <p:nvPr/>
          </p:nvSpPr>
          <p:spPr>
            <a:xfrm>
              <a:off x="179613" y="3888482"/>
              <a:ext cx="5473102" cy="295232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2830BA4D-84CE-43C9-8C29-13A241EBAF59}"/>
                </a:ext>
              </a:extLst>
            </p:cNvPr>
            <p:cNvGrpSpPr/>
            <p:nvPr/>
          </p:nvGrpSpPr>
          <p:grpSpPr>
            <a:xfrm>
              <a:off x="323629" y="169959"/>
              <a:ext cx="5473102" cy="496863"/>
              <a:chOff x="671381" y="503537"/>
              <a:chExt cx="5473102" cy="49686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1713BF18-CE0E-459A-A2EA-B01E3E991BEC}"/>
                  </a:ext>
                </a:extLst>
              </p:cNvPr>
              <p:cNvSpPr txBox="1"/>
              <p:nvPr/>
            </p:nvSpPr>
            <p:spPr>
              <a:xfrm>
                <a:off x="671381" y="503537"/>
                <a:ext cx="5473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0" dirty="0">
                    <a:solidFill>
                      <a:schemeClr val="bg1">
                        <a:lumMod val="50000"/>
                      </a:schemeClr>
                    </a:solidFill>
                  </a:rPr>
                  <a:t>BMS</a:t>
                </a:r>
                <a:r>
                  <a:rPr lang="zh-CN" altLang="en-US" sz="2400" i="0" dirty="0">
                    <a:solidFill>
                      <a:schemeClr val="bg1">
                        <a:lumMod val="50000"/>
                      </a:schemeClr>
                    </a:solidFill>
                  </a:rPr>
                  <a:t>系统过压保护器件应用</a:t>
                </a: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xmlns="" id="{3D56F5FF-4C0D-44D6-A035-79D28CF93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937" y="1000400"/>
                <a:ext cx="3686354" cy="0"/>
              </a:xfrm>
              <a:prstGeom prst="line">
                <a:avLst/>
              </a:prstGeom>
              <a:ln w="28575">
                <a:solidFill>
                  <a:srgbClr val="6DB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65096"/>
            <a:ext cx="4686211" cy="56707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B37BF68C-50F8-4D69-988C-292A2DA4DC33}"/>
              </a:ext>
            </a:extLst>
          </p:cNvPr>
          <p:cNvGrpSpPr/>
          <p:nvPr/>
        </p:nvGrpSpPr>
        <p:grpSpPr>
          <a:xfrm>
            <a:off x="1181398" y="2281223"/>
            <a:ext cx="4666521" cy="2658145"/>
            <a:chOff x="1181398" y="2281223"/>
            <a:chExt cx="4666521" cy="2658145"/>
          </a:xfrm>
        </p:grpSpPr>
        <p:sp>
          <p:nvSpPr>
            <p:cNvPr id="5" name="矩形 4"/>
            <p:cNvSpPr/>
            <p:nvPr/>
          </p:nvSpPr>
          <p:spPr>
            <a:xfrm>
              <a:off x="1181398" y="2281223"/>
              <a:ext cx="4666521" cy="2658145"/>
            </a:xfrm>
            <a:prstGeom prst="rect">
              <a:avLst/>
            </a:prstGeom>
            <a:solidFill>
              <a:srgbClr val="6DBC2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64164" y="2664711"/>
              <a:ext cx="2900988" cy="1888036"/>
              <a:chOff x="1997075" y="2695347"/>
              <a:chExt cx="2806700" cy="182667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005965" y="2695347"/>
                <a:ext cx="2788920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961" i="0" spc="62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166425" y="3648253"/>
                <a:ext cx="468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1997075" y="3817164"/>
                <a:ext cx="2806700" cy="704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134" i="0" spc="310" dirty="0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CONTENT</a:t>
                </a:r>
                <a:endParaRPr lang="zh-CN" altLang="en-US" sz="4134" i="0" spc="31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A003434-5B3B-41DA-BCC0-D0FE9A274031}"/>
              </a:ext>
            </a:extLst>
          </p:cNvPr>
          <p:cNvGrpSpPr/>
          <p:nvPr/>
        </p:nvGrpSpPr>
        <p:grpSpPr>
          <a:xfrm>
            <a:off x="6300787" y="1700501"/>
            <a:ext cx="5873513" cy="4247425"/>
            <a:chOff x="6576447" y="1592782"/>
            <a:chExt cx="5873513" cy="4247425"/>
          </a:xfrm>
        </p:grpSpPr>
        <p:grpSp>
          <p:nvGrpSpPr>
            <p:cNvPr id="16" name="组合 15"/>
            <p:cNvGrpSpPr/>
            <p:nvPr/>
          </p:nvGrpSpPr>
          <p:grpSpPr>
            <a:xfrm>
              <a:off x="6576447" y="1592782"/>
              <a:ext cx="5873513" cy="687263"/>
              <a:chOff x="6362700" y="1486585"/>
              <a:chExt cx="5682613" cy="66492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362700" y="1486585"/>
                <a:ext cx="876300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21" i="0" dirty="0">
                    <a:solidFill>
                      <a:srgbClr val="6DBC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721" i="0" dirty="0">
                  <a:solidFill>
                    <a:srgbClr val="6DBC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7332345" y="1503045"/>
                <a:ext cx="0" cy="613410"/>
              </a:xfrm>
              <a:prstGeom prst="line">
                <a:avLst/>
              </a:prstGeom>
              <a:ln w="25400">
                <a:solidFill>
                  <a:srgbClr val="6DB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7530465" y="1578918"/>
                <a:ext cx="4514848" cy="458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481" b="1" i="0" dirty="0">
                    <a:solidFill>
                      <a:srgbClr val="6DBC20"/>
                    </a:solidFill>
                  </a:rPr>
                  <a:t>捷捷简介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576447" y="2760145"/>
              <a:ext cx="5873513" cy="687263"/>
              <a:chOff x="6362700" y="1486585"/>
              <a:chExt cx="5682613" cy="664926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6362700" y="1486585"/>
                <a:ext cx="876300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21" i="0" dirty="0">
                    <a:solidFill>
                      <a:srgbClr val="6DBC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721" i="0" dirty="0">
                  <a:solidFill>
                    <a:srgbClr val="6DBC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7332345" y="1503045"/>
                <a:ext cx="0" cy="613410"/>
              </a:xfrm>
              <a:prstGeom prst="line">
                <a:avLst/>
              </a:prstGeom>
              <a:ln w="25400">
                <a:solidFill>
                  <a:srgbClr val="6DB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7530465" y="1578918"/>
                <a:ext cx="4514848" cy="458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481" b="1" i="0" dirty="0">
                    <a:solidFill>
                      <a:srgbClr val="6DBC20"/>
                    </a:solidFill>
                  </a:rPr>
                  <a:t>汽车电子过压保护器件应用架构 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576447" y="3892786"/>
              <a:ext cx="5873513" cy="687263"/>
              <a:chOff x="6362700" y="1486585"/>
              <a:chExt cx="5682613" cy="66492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362700" y="1486585"/>
                <a:ext cx="876300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21" i="0" dirty="0">
                    <a:solidFill>
                      <a:srgbClr val="6DBC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721" i="0" dirty="0">
                  <a:solidFill>
                    <a:srgbClr val="6DBC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7332345" y="1503045"/>
                <a:ext cx="0" cy="613410"/>
              </a:xfrm>
              <a:prstGeom prst="line">
                <a:avLst/>
              </a:prstGeom>
              <a:ln w="25400">
                <a:solidFill>
                  <a:srgbClr val="6DB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>
                <a:off x="7530465" y="1578918"/>
                <a:ext cx="4514848" cy="458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81" b="1" i="0" dirty="0">
                    <a:solidFill>
                      <a:srgbClr val="6DBC20"/>
                    </a:solidFill>
                  </a:rPr>
                  <a:t>BMS</a:t>
                </a:r>
                <a:r>
                  <a:rPr lang="zh-CN" altLang="en-US" sz="2481" b="1" i="0" dirty="0">
                    <a:solidFill>
                      <a:srgbClr val="6DBC20"/>
                    </a:solidFill>
                  </a:rPr>
                  <a:t>系统过压保护器件应用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576447" y="5152944"/>
              <a:ext cx="5873513" cy="687263"/>
              <a:chOff x="6362700" y="1486585"/>
              <a:chExt cx="5682613" cy="664926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362700" y="1486585"/>
                <a:ext cx="876300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21" i="0" dirty="0">
                    <a:solidFill>
                      <a:srgbClr val="6DBC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721" i="0" dirty="0">
                  <a:solidFill>
                    <a:srgbClr val="6DBC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7332345" y="1503045"/>
                <a:ext cx="0" cy="613410"/>
              </a:xfrm>
              <a:prstGeom prst="line">
                <a:avLst/>
              </a:prstGeom>
              <a:ln w="25400">
                <a:solidFill>
                  <a:srgbClr val="6DB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7530465" y="1578918"/>
                <a:ext cx="4514848" cy="458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81" b="1" i="0" dirty="0">
                    <a:solidFill>
                      <a:srgbClr val="6DBC20"/>
                    </a:solidFill>
                  </a:rPr>
                  <a:t>OBC</a:t>
                </a:r>
                <a:r>
                  <a:rPr lang="zh-CN" altLang="en-US" sz="2481" b="1" i="0" dirty="0">
                    <a:solidFill>
                      <a:srgbClr val="6DBC20"/>
                    </a:solidFill>
                  </a:rPr>
                  <a:t>充电机过压保护器件应用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2619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5A5A83F-1967-4E67-B8AF-F11174BDCE26}"/>
              </a:ext>
            </a:extLst>
          </p:cNvPr>
          <p:cNvSpPr/>
          <p:nvPr/>
        </p:nvSpPr>
        <p:spPr>
          <a:xfrm>
            <a:off x="179613" y="936153"/>
            <a:ext cx="12169846" cy="5976655"/>
          </a:xfrm>
          <a:prstGeom prst="rect">
            <a:avLst/>
          </a:prstGeom>
          <a:noFill/>
          <a:ln w="57150">
            <a:solidFill>
              <a:srgbClr val="6DB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830BA4D-84CE-43C9-8C29-13A241EBAF59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1713BF18-CE0E-459A-A2EA-B01E3E991BEC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BMS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系统过压保护器件应用</a:t>
              </a: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D56F5FF-4C0D-44D6-A035-79D28CF93DFE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3686354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654330-A9A3-4232-B3B7-3B7954BB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698" y="1159829"/>
            <a:ext cx="9280178" cy="55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54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830BA4D-84CE-43C9-8C29-13A241EBAF59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1713BF18-CE0E-459A-A2EA-B01E3E991BEC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BMS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系统过压保护器件应用</a:t>
              </a: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D56F5FF-4C0D-44D6-A035-79D28CF93DFE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3686354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C65F688-56FF-448E-BCF1-78BF93532E7F}"/>
              </a:ext>
            </a:extLst>
          </p:cNvPr>
          <p:cNvGrpSpPr/>
          <p:nvPr/>
        </p:nvGrpSpPr>
        <p:grpSpPr>
          <a:xfrm>
            <a:off x="179613" y="936154"/>
            <a:ext cx="12252318" cy="5904656"/>
            <a:chOff x="179613" y="936154"/>
            <a:chExt cx="12252318" cy="59046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A5A5A83F-1967-4E67-B8AF-F11174BDCE26}"/>
                </a:ext>
              </a:extLst>
            </p:cNvPr>
            <p:cNvSpPr/>
            <p:nvPr/>
          </p:nvSpPr>
          <p:spPr>
            <a:xfrm>
              <a:off x="179613" y="936154"/>
              <a:ext cx="6553222" cy="2952328"/>
            </a:xfrm>
            <a:prstGeom prst="rect">
              <a:avLst/>
            </a:prstGeom>
            <a:noFill/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AF079D34-8DBE-493D-BB1B-71D759111D91}"/>
                </a:ext>
              </a:extLst>
            </p:cNvPr>
            <p:cNvSpPr/>
            <p:nvPr/>
          </p:nvSpPr>
          <p:spPr>
            <a:xfrm>
              <a:off x="5652715" y="3888482"/>
              <a:ext cx="6779216" cy="2952328"/>
            </a:xfrm>
            <a:prstGeom prst="rect">
              <a:avLst/>
            </a:prstGeom>
            <a:noFill/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5490A4C9-4D4F-4373-B960-2B7C9849DB62}"/>
                </a:ext>
              </a:extLst>
            </p:cNvPr>
            <p:cNvSpPr/>
            <p:nvPr/>
          </p:nvSpPr>
          <p:spPr>
            <a:xfrm>
              <a:off x="6706385" y="936154"/>
              <a:ext cx="5725546" cy="2952328"/>
            </a:xfrm>
            <a:prstGeom prst="rect">
              <a:avLst/>
            </a:prstGeom>
            <a:noFill/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C4E2EAEC-34EC-4FB5-A96C-6EDF9F43704C}"/>
                </a:ext>
              </a:extLst>
            </p:cNvPr>
            <p:cNvSpPr/>
            <p:nvPr/>
          </p:nvSpPr>
          <p:spPr>
            <a:xfrm>
              <a:off x="179613" y="3888482"/>
              <a:ext cx="5473102" cy="29523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5C44128-A8F6-48DE-A778-1629D7A3E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004" y="1058255"/>
              <a:ext cx="5725546" cy="2708126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78C79EA9-096A-4CD7-830D-64D4735A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2656" y="1058255"/>
              <a:ext cx="5319454" cy="269399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BF9F6BA3-6B76-49E5-A854-10CF1C2BD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2835" y="4024713"/>
              <a:ext cx="5166159" cy="268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1533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980575"/>
              </p:ext>
            </p:extLst>
          </p:nvPr>
        </p:nvGraphicFramePr>
        <p:xfrm>
          <a:off x="1277327" y="3919521"/>
          <a:ext cx="10046919" cy="30927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95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5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0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48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Part No.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VR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ID@VR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IPP@8/20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Package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1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JEB05S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DFN2*2-3L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JEB06S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DFN2*2-3L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JEB6.5S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6.5V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DFN2*2-3L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JEB07S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DFN2*2-3L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JEB05N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DFN1610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JEB06N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DFN1610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JEB6.5N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6.5V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DFN1610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JEB07N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7V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1uA</a:t>
                      </a:r>
                      <a:r>
                        <a:rPr lang="en-US" altLang="zh-CN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max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70A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819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DFN1610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F08959E-6ED4-4128-82CC-991136AAB978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2CB7E418-062F-4620-AE5F-73F2104270B0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BMS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系统过压保护器件应用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8D374DAA-9BEF-42C4-8302-E9F24EB0788F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3686354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FD68596-78A3-4A22-BBF1-25E8D36E815E}"/>
              </a:ext>
            </a:extLst>
          </p:cNvPr>
          <p:cNvGrpSpPr/>
          <p:nvPr/>
        </p:nvGrpSpPr>
        <p:grpSpPr>
          <a:xfrm>
            <a:off x="2743793" y="817008"/>
            <a:ext cx="6779216" cy="2952328"/>
            <a:chOff x="2743793" y="817008"/>
            <a:chExt cx="6779216" cy="295232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3CA53BDA-784D-463C-A546-8557D0221DFA}"/>
                </a:ext>
              </a:extLst>
            </p:cNvPr>
            <p:cNvGrpSpPr/>
            <p:nvPr/>
          </p:nvGrpSpPr>
          <p:grpSpPr>
            <a:xfrm>
              <a:off x="3204443" y="983634"/>
              <a:ext cx="5886453" cy="2676525"/>
              <a:chOff x="3014639" y="742930"/>
              <a:chExt cx="5886453" cy="26765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43267" y="742930"/>
                <a:ext cx="5457825" cy="267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657713" y="1242996"/>
                <a:ext cx="1285884" cy="16158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JEB05S*2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JEB06S*2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JEB6.5S*2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JEB07S*2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14639" y="1242996"/>
                <a:ext cx="1500198" cy="16158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JEB05N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JEB06N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JEB6.5N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altLang="zh-CN" i="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</a:rPr>
                  <a:t>JEB07N</a:t>
                </a:r>
                <a:endParaRPr lang="zh-CN" altLang="en-US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70A3E66B-430A-4B66-87C3-B1D4C242456B}"/>
                </a:ext>
              </a:extLst>
            </p:cNvPr>
            <p:cNvSpPr/>
            <p:nvPr/>
          </p:nvSpPr>
          <p:spPr>
            <a:xfrm>
              <a:off x="2743793" y="817008"/>
              <a:ext cx="6779216" cy="2952328"/>
            </a:xfrm>
            <a:prstGeom prst="rect">
              <a:avLst/>
            </a:prstGeom>
            <a:noFill/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670E28A-0E29-4292-9910-58993066363D}"/>
              </a:ext>
            </a:extLst>
          </p:cNvPr>
          <p:cNvGrpSpPr/>
          <p:nvPr/>
        </p:nvGrpSpPr>
        <p:grpSpPr>
          <a:xfrm>
            <a:off x="2959361" y="720130"/>
            <a:ext cx="6682848" cy="4608512"/>
            <a:chOff x="2862401" y="685800"/>
            <a:chExt cx="6465642" cy="4458728"/>
          </a:xfrm>
        </p:grpSpPr>
        <p:sp>
          <p:nvSpPr>
            <p:cNvPr id="4" name="矩形 3"/>
            <p:cNvSpPr/>
            <p:nvPr/>
          </p:nvSpPr>
          <p:spPr>
            <a:xfrm>
              <a:off x="3076574" y="685800"/>
              <a:ext cx="6038850" cy="2743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71999" y="2758040"/>
              <a:ext cx="2448000" cy="1142172"/>
            </a:xfrm>
            <a:prstGeom prst="rect">
              <a:avLst/>
            </a:prstGeom>
            <a:solidFill>
              <a:srgbClr val="6DBC20">
                <a:alpha val="82000"/>
              </a:srgb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CN" sz="6822" i="0" dirty="0">
                  <a:solidFill>
                    <a:schemeClr val="bg1"/>
                  </a:solidFill>
                </a:rPr>
                <a:t>04</a:t>
              </a:r>
              <a:endParaRPr lang="zh-CN" altLang="en-US" sz="6822" i="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62401" y="4037909"/>
              <a:ext cx="6465642" cy="62532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lvl="0" algn="l"/>
              <a:r>
                <a:rPr lang="en-US" altLang="zh-CN" sz="3600" b="1" i="0" dirty="0">
                  <a:solidFill>
                    <a:srgbClr val="6DBC20"/>
                  </a:solidFill>
                </a:rPr>
                <a:t>OBC</a:t>
              </a:r>
              <a:r>
                <a:rPr lang="zh-CN" altLang="en-US" sz="3600" b="1" i="0" dirty="0">
                  <a:solidFill>
                    <a:srgbClr val="6DBC20"/>
                  </a:solidFill>
                </a:rPr>
                <a:t>充电机过压保护器件应用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075024" y="4663233"/>
              <a:ext cx="6040400" cy="30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47" i="0" dirty="0">
                  <a:solidFill>
                    <a:srgbClr val="6DBC20"/>
                  </a:solidFill>
                </a:rPr>
                <a:t>Jiangsu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JieJie</a:t>
              </a:r>
              <a:r>
                <a:rPr lang="en-US" altLang="zh-CN" sz="1447" i="0" dirty="0">
                  <a:solidFill>
                    <a:srgbClr val="6DBC20"/>
                  </a:solidFill>
                </a:rPr>
                <a:t> Microelectronics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Co.,Ltd</a:t>
              </a:r>
              <a:endParaRPr lang="zh-CN" altLang="en-US" sz="1447" i="0" dirty="0">
                <a:solidFill>
                  <a:srgbClr val="6DBC20"/>
                </a:solidFill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3239240" y="5144528"/>
              <a:ext cx="5711966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7264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xmlns="" id="{839428CD-9C56-45E2-A708-715D3D98A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3" t="16665" r="10032" b="3039"/>
          <a:stretch/>
        </p:blipFill>
        <p:spPr>
          <a:xfrm>
            <a:off x="78560" y="1584226"/>
            <a:ext cx="12444454" cy="462018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6E41760-AD36-4C94-84CD-46A1E839D5CE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0BFDC096-B5CB-49CE-A7EA-B9C061B77B13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OBC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充电机过压保护器件应用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4FEDE9E3-7043-4A80-9DA7-281E43EBA283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4118402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FA9144FA-6C1B-4463-A62C-3BCB19E0EB4D}"/>
              </a:ext>
            </a:extLst>
          </p:cNvPr>
          <p:cNvCxnSpPr/>
          <p:nvPr/>
        </p:nvCxnSpPr>
        <p:spPr bwMode="auto">
          <a:xfrm>
            <a:off x="540147" y="6768802"/>
            <a:ext cx="11521280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6DBC2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F7C34CF-2D14-4362-BC95-B9AB4F6F0D34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DAF4126B-B76C-4B2D-9170-12267C6B3F85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OBC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充电机过压保护器件应用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8DDE7216-7F6D-4234-AB91-F04719C61122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4118402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B6AA32E-0DC4-44A4-A71A-68B6847D2864}"/>
              </a:ext>
            </a:extLst>
          </p:cNvPr>
          <p:cNvGrpSpPr/>
          <p:nvPr/>
        </p:nvGrpSpPr>
        <p:grpSpPr>
          <a:xfrm>
            <a:off x="382185" y="817022"/>
            <a:ext cx="11895266" cy="6213919"/>
            <a:chOff x="382185" y="817007"/>
            <a:chExt cx="11895266" cy="6213919"/>
          </a:xfrm>
        </p:grpSpPr>
        <p:pic>
          <p:nvPicPr>
            <p:cNvPr id="16" name="图片 15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73B864C0-36DE-439B-8B39-82754D742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26" t="-961"/>
            <a:stretch/>
          </p:blipFill>
          <p:spPr>
            <a:xfrm>
              <a:off x="562310" y="972152"/>
              <a:ext cx="5738477" cy="231924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A9DBE9F6-DA2B-4713-8D27-61450D4FA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94" t="3213"/>
            <a:stretch/>
          </p:blipFill>
          <p:spPr>
            <a:xfrm>
              <a:off x="824610" y="3909506"/>
              <a:ext cx="5725793" cy="292855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4EA1BE37-702B-478F-9137-AE90424CF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00019" y="972152"/>
              <a:ext cx="5302546" cy="5256596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9FAF426-3156-48ED-96F5-83D5C9CDEF84}"/>
                </a:ext>
              </a:extLst>
            </p:cNvPr>
            <p:cNvSpPr/>
            <p:nvPr/>
          </p:nvSpPr>
          <p:spPr>
            <a:xfrm>
              <a:off x="382185" y="817007"/>
              <a:ext cx="11895266" cy="6213919"/>
            </a:xfrm>
            <a:prstGeom prst="rect">
              <a:avLst/>
            </a:prstGeom>
            <a:noFill/>
            <a:ln w="57150">
              <a:solidFill>
                <a:srgbClr val="6DB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天空, 文字, 地图&#10;&#10;已生成极高可信度的说明">
            <a:extLst>
              <a:ext uri="{FF2B5EF4-FFF2-40B4-BE49-F238E27FC236}">
                <a16:creationId xmlns:a16="http://schemas.microsoft.com/office/drawing/2014/main" xmlns="" id="{6984A1BD-A7B6-4FD7-AE64-57A4CFC2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1559"/>
            <a:ext cx="5872159" cy="2428892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xmlns="" id="{A4E3D246-094D-42D7-BC24-AA63C077CADB}"/>
              </a:ext>
            </a:extLst>
          </p:cNvPr>
          <p:cNvSpPr txBox="1"/>
          <p:nvPr/>
        </p:nvSpPr>
        <p:spPr bwMode="auto">
          <a:xfrm>
            <a:off x="1800193" y="742930"/>
            <a:ext cx="1750009" cy="406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8192" tIns="49096" rIns="98192" bIns="49096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PFC:</a:t>
            </a:r>
            <a:r>
              <a:rPr lang="zh-CN" altLang="en-US" sz="2000" b="1" i="0" dirty="0">
                <a:solidFill>
                  <a:srgbClr val="00B050"/>
                </a:solidFill>
                <a:latin typeface="+mn-ea"/>
              </a:rPr>
              <a:t>交错升压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6984A1BD-A7B6-4FD7-AE64-57A4CFC2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597" y="1171558"/>
            <a:ext cx="6657978" cy="2500330"/>
          </a:xfrm>
          <a:prstGeom prst="rect">
            <a:avLst/>
          </a:prstGeom>
        </p:spPr>
      </p:pic>
      <p:sp>
        <p:nvSpPr>
          <p:cNvPr id="29" name="文本框 7">
            <a:extLst>
              <a:ext uri="{FF2B5EF4-FFF2-40B4-BE49-F238E27FC236}">
                <a16:creationId xmlns:a16="http://schemas.microsoft.com/office/drawing/2014/main" xmlns="" id="{A4E3D246-094D-42D7-BC24-AA63C077CADB}"/>
              </a:ext>
            </a:extLst>
          </p:cNvPr>
          <p:cNvSpPr txBox="1"/>
          <p:nvPr/>
        </p:nvSpPr>
        <p:spPr bwMode="auto">
          <a:xfrm>
            <a:off x="8372489" y="742930"/>
            <a:ext cx="1491926" cy="406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8192" tIns="49096" rIns="98192" bIns="49096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PFC:</a:t>
            </a:r>
            <a:r>
              <a:rPr lang="zh-CN" altLang="en-US" sz="2000" b="1" i="0" dirty="0">
                <a:solidFill>
                  <a:srgbClr val="00B050"/>
                </a:solidFill>
                <a:latin typeface="+mn-ea"/>
              </a:rPr>
              <a:t>半无桥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6984A1BD-A7B6-4FD7-AE64-57A4CFC2C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3392"/>
            <a:ext cx="5817956" cy="2563791"/>
          </a:xfrm>
          <a:prstGeom prst="rect">
            <a:avLst/>
          </a:prstGeom>
        </p:spPr>
      </p:pic>
      <p:sp>
        <p:nvSpPr>
          <p:cNvPr id="31" name="文本框 7">
            <a:extLst>
              <a:ext uri="{FF2B5EF4-FFF2-40B4-BE49-F238E27FC236}">
                <a16:creationId xmlns:a16="http://schemas.microsoft.com/office/drawing/2014/main" xmlns="" id="{A4E3D246-094D-42D7-BC24-AA63C077CADB}"/>
              </a:ext>
            </a:extLst>
          </p:cNvPr>
          <p:cNvSpPr txBox="1"/>
          <p:nvPr/>
        </p:nvSpPr>
        <p:spPr bwMode="auto">
          <a:xfrm>
            <a:off x="1943069" y="3814764"/>
            <a:ext cx="1363685" cy="406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8192" tIns="49096" rIns="98192" bIns="49096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Totem pole</a:t>
            </a:r>
            <a:endParaRPr lang="zh-CN" altLang="en-US" sz="2000" b="1" i="0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6984A1BD-A7B6-4FD7-AE64-57A4CFC2C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473" y="4194611"/>
            <a:ext cx="6515102" cy="2612572"/>
          </a:xfrm>
          <a:prstGeom prst="rect">
            <a:avLst/>
          </a:prstGeom>
        </p:spPr>
      </p:pic>
      <p:sp>
        <p:nvSpPr>
          <p:cNvPr id="33" name="文本框 7">
            <a:extLst>
              <a:ext uri="{FF2B5EF4-FFF2-40B4-BE49-F238E27FC236}">
                <a16:creationId xmlns:a16="http://schemas.microsoft.com/office/drawing/2014/main" xmlns="" id="{A4E3D246-094D-42D7-BC24-AA63C077CADB}"/>
              </a:ext>
            </a:extLst>
          </p:cNvPr>
          <p:cNvSpPr txBox="1"/>
          <p:nvPr/>
        </p:nvSpPr>
        <p:spPr bwMode="auto">
          <a:xfrm>
            <a:off x="7800985" y="3743326"/>
            <a:ext cx="2371974" cy="406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8192" tIns="49096" rIns="98192" bIns="49096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Vienna </a:t>
            </a:r>
            <a:r>
              <a:rPr lang="zh-CN" altLang="en-US" sz="2000" b="1" i="0" dirty="0">
                <a:solidFill>
                  <a:srgbClr val="00B050"/>
                </a:solidFill>
                <a:latin typeface="+mn-ea"/>
              </a:rPr>
              <a:t>修改（</a:t>
            </a: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3</a:t>
            </a:r>
            <a:r>
              <a:rPr lang="zh-CN" altLang="en-US" sz="2000" b="1" i="0" dirty="0">
                <a:solidFill>
                  <a:srgbClr val="00B050"/>
                </a:solidFill>
                <a:latin typeface="+mn-ea"/>
              </a:rPr>
              <a:t>相）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4F7ACF-B0CF-4770-9603-E46D9E7F731B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912EC6E7-AE37-48CA-A031-11989F5E86B4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OBC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充电机过压保护器件应用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92770230-D026-4C6F-B3B7-352F1CDE81A4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4118402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6984A1BD-A7B6-4FD7-AE64-57A4CFC2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71559"/>
            <a:ext cx="5872158" cy="2571767"/>
          </a:xfrm>
          <a:prstGeom prst="rect">
            <a:avLst/>
          </a:prstGeom>
        </p:spPr>
      </p:pic>
      <p:sp>
        <p:nvSpPr>
          <p:cNvPr id="29" name="文本框 7">
            <a:extLst>
              <a:ext uri="{FF2B5EF4-FFF2-40B4-BE49-F238E27FC236}">
                <a16:creationId xmlns:a16="http://schemas.microsoft.com/office/drawing/2014/main" xmlns="" id="{A4E3D246-094D-42D7-BC24-AA63C077CADB}"/>
              </a:ext>
            </a:extLst>
          </p:cNvPr>
          <p:cNvSpPr txBox="1"/>
          <p:nvPr/>
        </p:nvSpPr>
        <p:spPr bwMode="auto">
          <a:xfrm>
            <a:off x="2085945" y="742930"/>
            <a:ext cx="201689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DC-DC:</a:t>
            </a:r>
            <a:r>
              <a:rPr lang="zh-CN" altLang="en-US" sz="2000" b="1" i="0" dirty="0">
                <a:solidFill>
                  <a:srgbClr val="00B050"/>
                </a:solidFill>
                <a:latin typeface="+mn-ea"/>
              </a:rPr>
              <a:t>全桥</a:t>
            </a: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LLC</a:t>
            </a:r>
            <a:endParaRPr lang="zh-CN" altLang="en-US" sz="2000" b="1" i="0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6984A1BD-A7B6-4FD7-AE64-57A4CFC2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609" y="1171559"/>
            <a:ext cx="6664965" cy="2500329"/>
          </a:xfrm>
          <a:prstGeom prst="rect">
            <a:avLst/>
          </a:prstGeom>
        </p:spPr>
      </p:pic>
      <p:sp>
        <p:nvSpPr>
          <p:cNvPr id="31" name="文本框 7">
            <a:extLst>
              <a:ext uri="{FF2B5EF4-FFF2-40B4-BE49-F238E27FC236}">
                <a16:creationId xmlns:a16="http://schemas.microsoft.com/office/drawing/2014/main" xmlns="" id="{A4E3D246-094D-42D7-BC24-AA63C077CADB}"/>
              </a:ext>
            </a:extLst>
          </p:cNvPr>
          <p:cNvSpPr txBox="1"/>
          <p:nvPr/>
        </p:nvSpPr>
        <p:spPr bwMode="auto">
          <a:xfrm>
            <a:off x="8086737" y="742930"/>
            <a:ext cx="182614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DC-DC:</a:t>
            </a:r>
            <a:r>
              <a:rPr lang="zh-CN" altLang="en-US" sz="2000" b="1" i="0" dirty="0">
                <a:solidFill>
                  <a:srgbClr val="00B050"/>
                </a:solidFill>
                <a:latin typeface="+mn-ea"/>
              </a:rPr>
              <a:t>全桥</a:t>
            </a: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PS</a:t>
            </a:r>
            <a:endParaRPr lang="zh-CN" altLang="en-US" sz="2000" b="1" i="0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6984A1BD-A7B6-4FD7-AE64-57A4CFC2C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00516"/>
            <a:ext cx="5788370" cy="2737193"/>
          </a:xfrm>
          <a:prstGeom prst="rect">
            <a:avLst/>
          </a:prstGeom>
        </p:spPr>
      </p:pic>
      <p:sp>
        <p:nvSpPr>
          <p:cNvPr id="33" name="文本框 7">
            <a:extLst>
              <a:ext uri="{FF2B5EF4-FFF2-40B4-BE49-F238E27FC236}">
                <a16:creationId xmlns:a16="http://schemas.microsoft.com/office/drawing/2014/main" xmlns="" id="{A4E3D246-094D-42D7-BC24-AA63C077CADB}"/>
              </a:ext>
            </a:extLst>
          </p:cNvPr>
          <p:cNvSpPr txBox="1"/>
          <p:nvPr/>
        </p:nvSpPr>
        <p:spPr bwMode="auto">
          <a:xfrm>
            <a:off x="1514441" y="3671888"/>
            <a:ext cx="2393604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DC-DC:3</a:t>
            </a:r>
            <a:r>
              <a:rPr lang="zh-CN" altLang="en-US" sz="2000" b="1" i="0" dirty="0">
                <a:solidFill>
                  <a:srgbClr val="00B050"/>
                </a:solidFill>
                <a:latin typeface="+mn-ea"/>
              </a:rPr>
              <a:t>级半桥</a:t>
            </a:r>
            <a:r>
              <a:rPr lang="en-US" altLang="zh-CN" sz="2000" b="1" i="0" dirty="0">
                <a:solidFill>
                  <a:srgbClr val="00B050"/>
                </a:solidFill>
                <a:latin typeface="+mn-ea"/>
              </a:rPr>
              <a:t>LLC</a:t>
            </a:r>
            <a:endParaRPr lang="zh-CN" altLang="en-US" sz="2000" b="1" i="0" dirty="0">
              <a:solidFill>
                <a:srgbClr val="00B050"/>
              </a:solidFill>
              <a:latin typeface="+mn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7EE2EAFF-4571-412E-BAFC-C6A1F450F2E0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6C1E4CC-CC4A-48A8-BE39-FD6DCE50624E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OBC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充电机过压保护器件应用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7C8EC23E-3858-4C2F-8579-FF6F16597E46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4118402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632674"/>
              </p:ext>
            </p:extLst>
          </p:nvPr>
        </p:nvGraphicFramePr>
        <p:xfrm>
          <a:off x="228557" y="1019160"/>
          <a:ext cx="12144460" cy="578647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1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60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</a:rPr>
                        <a:t>器件标识</a:t>
                      </a: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</a:rPr>
                        <a:t>器件名称</a:t>
                      </a: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</a:rPr>
                        <a:t>型号推荐</a:t>
                      </a: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</a:rPr>
                        <a:t>备注</a:t>
                      </a:r>
                    </a:p>
                  </a:txBody>
                  <a:tcPr anchor="ctr">
                    <a:solidFill>
                      <a:srgbClr val="6DBC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043">
                <a:tc rowSpan="5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600V 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超高速二极管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EUF1506FPL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0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EUF3006SL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04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1200V 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桥二极管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GP4016SL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0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GP6016SL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04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650V </a:t>
                      </a:r>
                      <a:r>
                        <a:rPr lang="en-US" altLang="zh-CN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SiC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二极管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预计</a:t>
                      </a:r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2019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Q1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可申请样品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043">
                <a:tc rowSpan="2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SCR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JCT1240S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可代替继电器的浪涌电流限制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604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JCT1255S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043">
                <a:tc rowSpan="3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400W TVS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保护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SMAJXXH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604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600W TVS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保护</a:t>
                      </a:r>
                      <a:endParaRPr lang="en-US" altLang="zh-CN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SMBJXXH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604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3000W TVS</a:t>
                      </a: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保护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SMDJXXH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321" y="2374101"/>
            <a:ext cx="50985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321" y="4387461"/>
            <a:ext cx="476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499" y="5743590"/>
            <a:ext cx="447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9BFAD16-CA2C-4F6B-9717-A027488D9066}"/>
              </a:ext>
            </a:extLst>
          </p:cNvPr>
          <p:cNvGrpSpPr/>
          <p:nvPr/>
        </p:nvGrpSpPr>
        <p:grpSpPr>
          <a:xfrm>
            <a:off x="323629" y="169959"/>
            <a:ext cx="5473102" cy="496863"/>
            <a:chOff x="671381" y="503537"/>
            <a:chExt cx="5473102" cy="49686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114C39E-C313-4D06-886E-0DFF8ACCA60D}"/>
                </a:ext>
              </a:extLst>
            </p:cNvPr>
            <p:cNvSpPr txBox="1"/>
            <p:nvPr/>
          </p:nvSpPr>
          <p:spPr>
            <a:xfrm>
              <a:off x="671381" y="503537"/>
              <a:ext cx="547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0" dirty="0">
                  <a:solidFill>
                    <a:schemeClr val="bg1">
                      <a:lumMod val="50000"/>
                    </a:schemeClr>
                  </a:solidFill>
                </a:rPr>
                <a:t>OBC</a:t>
              </a:r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充电机过压保护器件应用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CC8EF7DC-4359-4E99-8297-5A586529B660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4118402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811256"/>
              </p:ext>
            </p:extLst>
          </p:nvPr>
        </p:nvGraphicFramePr>
        <p:xfrm>
          <a:off x="728623" y="360090"/>
          <a:ext cx="11215765" cy="33642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3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8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5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1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79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0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81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328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344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8243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MOSFET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产品名</a:t>
                      </a:r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Package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BVdss (V)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ID(A)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Rdson ohm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Vth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Application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Status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5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TYP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MIN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TYP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JMTC1404A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0.0035 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0.0045 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UPS,Inverter, Load Switching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Available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JMPC3205A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0.007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0.008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E-Tool, Motor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2018/Q2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JMPF25N50A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TO-220F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UPS,Server,Telecom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Available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JMPF20N60A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TO-220F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0.36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0.42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Charger,Adaptor,LED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Available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JMPS25N65A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TO-247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650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Charger,LED,PC</a:t>
                      </a:r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-Power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Available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JMPF10N80A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TO-220F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UPS,LED,ATX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Available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5992037"/>
              </p:ext>
            </p:extLst>
          </p:nvPr>
        </p:nvGraphicFramePr>
        <p:xfrm>
          <a:off x="728623" y="4032498"/>
          <a:ext cx="11215765" cy="26432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18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7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3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17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1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26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3737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068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2975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Schottky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6DBC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Part number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Package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 Ratings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VF(V)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IR(mA)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Tj (℃)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Application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Status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VZ (V)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IF (A)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IFSM(A)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IF(A)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JSPC20100ACT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TO220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10X2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Power Supply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Available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JSPX5200A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Power Supply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Available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JSMW1060A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TO-277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0.53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Power Supply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2018/Q2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JSMG5L45A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0.47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Power Supply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2018/Q2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JSMF4045ACT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TO-220F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20X2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Power Supply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2018/Q2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670E28A-0E29-4292-9910-58993066363D}"/>
              </a:ext>
            </a:extLst>
          </p:cNvPr>
          <p:cNvGrpSpPr/>
          <p:nvPr/>
        </p:nvGrpSpPr>
        <p:grpSpPr>
          <a:xfrm>
            <a:off x="3179127" y="720130"/>
            <a:ext cx="6243320" cy="4608512"/>
            <a:chOff x="3075024" y="685800"/>
            <a:chExt cx="6040400" cy="4458728"/>
          </a:xfrm>
        </p:grpSpPr>
        <p:sp>
          <p:nvSpPr>
            <p:cNvPr id="4" name="矩形 3"/>
            <p:cNvSpPr/>
            <p:nvPr/>
          </p:nvSpPr>
          <p:spPr>
            <a:xfrm>
              <a:off x="3076574" y="685800"/>
              <a:ext cx="6038850" cy="2743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71999" y="2758040"/>
              <a:ext cx="2448000" cy="1142172"/>
            </a:xfrm>
            <a:prstGeom prst="rect">
              <a:avLst/>
            </a:prstGeom>
            <a:solidFill>
              <a:srgbClr val="6DBC20">
                <a:alpha val="82000"/>
              </a:srgbClr>
            </a:solidFill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CN" sz="6822" i="0" dirty="0">
                  <a:solidFill>
                    <a:schemeClr val="bg1"/>
                  </a:solidFill>
                </a:rPr>
                <a:t>01</a:t>
              </a:r>
              <a:endParaRPr lang="zh-CN" altLang="en-US" sz="6822" i="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784985" y="4006026"/>
              <a:ext cx="2622029" cy="62532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lvl="0" algn="l"/>
              <a:r>
                <a:rPr lang="zh-CN" altLang="en-US" sz="3600" b="1" i="0" dirty="0">
                  <a:solidFill>
                    <a:srgbClr val="6DBC20"/>
                  </a:solidFill>
                </a:rPr>
                <a:t>捷捷简介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075024" y="4663233"/>
              <a:ext cx="6040400" cy="30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47" i="0" dirty="0">
                  <a:solidFill>
                    <a:srgbClr val="6DBC20"/>
                  </a:solidFill>
                </a:rPr>
                <a:t>Jiangsu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JieJie</a:t>
              </a:r>
              <a:r>
                <a:rPr lang="en-US" altLang="zh-CN" sz="1447" i="0" dirty="0">
                  <a:solidFill>
                    <a:srgbClr val="6DBC20"/>
                  </a:solidFill>
                </a:rPr>
                <a:t> Microelectronics </a:t>
              </a:r>
              <a:r>
                <a:rPr lang="en-US" altLang="zh-CN" sz="1447" i="0" dirty="0" err="1">
                  <a:solidFill>
                    <a:srgbClr val="6DBC20"/>
                  </a:solidFill>
                </a:rPr>
                <a:t>Co.,Ltd</a:t>
              </a:r>
              <a:endParaRPr lang="zh-CN" altLang="en-US" sz="1447" i="0" dirty="0">
                <a:solidFill>
                  <a:srgbClr val="6DBC20"/>
                </a:solidFill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3239240" y="5144528"/>
              <a:ext cx="5711966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2089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11899" y="0"/>
            <a:ext cx="9046323" cy="71288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562539"/>
            <a:ext cx="7590480" cy="4105357"/>
          </a:xfrm>
          <a:prstGeom prst="rect">
            <a:avLst/>
          </a:prstGeom>
          <a:solidFill>
            <a:srgbClr val="6DBC2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B4438AE-066E-4371-B4CC-952DD70D5A35}"/>
              </a:ext>
            </a:extLst>
          </p:cNvPr>
          <p:cNvSpPr txBox="1"/>
          <p:nvPr/>
        </p:nvSpPr>
        <p:spPr>
          <a:xfrm>
            <a:off x="396131" y="2869179"/>
            <a:ext cx="4946118" cy="149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48" i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</a:t>
            </a:r>
          </a:p>
          <a:p>
            <a:r>
              <a:rPr lang="en-US" altLang="zh-CN" sz="4548" i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!</a:t>
            </a:r>
            <a:endParaRPr lang="zh-CN" altLang="en-US" sz="4548" i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0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43F179A-A656-4512-BAB1-A54BAA81EDE4}"/>
              </a:ext>
            </a:extLst>
          </p:cNvPr>
          <p:cNvGrpSpPr/>
          <p:nvPr/>
        </p:nvGrpSpPr>
        <p:grpSpPr>
          <a:xfrm>
            <a:off x="1192883" y="1281810"/>
            <a:ext cx="10215808" cy="2074009"/>
            <a:chOff x="1205784" y="2135332"/>
            <a:chExt cx="10215808" cy="2074009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1205784" y="2135332"/>
              <a:ext cx="4088948" cy="207400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4512" tIns="47256" rIns="94512" bIns="4725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i="0">
                <a:solidFill>
                  <a:prstClr val="black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7368740" y="2135332"/>
              <a:ext cx="4052852" cy="207400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4512" tIns="47256" rIns="94512" bIns="4725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i="0">
                <a:solidFill>
                  <a:prstClr val="black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5294731" y="2135332"/>
              <a:ext cx="2074009" cy="2074009"/>
            </a:xfrm>
            <a:prstGeom prst="rect">
              <a:avLst/>
            </a:prstGeom>
            <a:solidFill>
              <a:srgbClr val="6DBC20"/>
            </a:solidFill>
            <a:ln w="25400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23256" tIns="47256" rIns="223256" bIns="472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zh-CN" altLang="en-US" sz="2000" b="1" i="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深交所</a:t>
              </a:r>
              <a:endParaRPr lang="en-US" altLang="zh-CN" sz="2000" b="1" i="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/>
              <a:endParaRPr lang="en-US" altLang="zh-CN" sz="2000" b="1" i="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/>
              <a:r>
                <a:rPr lang="en-US" altLang="zh-CN" sz="2000" b="1" i="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300623</a:t>
              </a:r>
            </a:p>
            <a:p>
              <a:pPr lvl="0"/>
              <a:endParaRPr lang="en-US" altLang="zh-CN" sz="2000" b="1" i="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/>
              <a:r>
                <a:rPr lang="zh-CN" altLang="en-US" sz="2000" b="1" i="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捷捷微电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06641" y="3613862"/>
            <a:ext cx="5223781" cy="2061972"/>
            <a:chOff x="272414" y="2519999"/>
            <a:chExt cx="5053998" cy="1994954"/>
          </a:xfrm>
        </p:grpSpPr>
        <p:sp>
          <p:nvSpPr>
            <p:cNvPr id="33" name="文本框 32"/>
            <p:cNvSpPr txBox="1"/>
            <p:nvPr/>
          </p:nvSpPr>
          <p:spPr>
            <a:xfrm>
              <a:off x="272414" y="2519999"/>
              <a:ext cx="3678483" cy="397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i="0" dirty="0">
                  <a:solidFill>
                    <a:schemeClr val="bg1">
                      <a:lumMod val="50000"/>
                    </a:schemeClr>
                  </a:solidFill>
                </a:rPr>
                <a:t>江苏捷捷微电子股份有限公司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2414" y="2996310"/>
              <a:ext cx="5053998" cy="151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成立时间：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1995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年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03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月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29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日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 smtClean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注册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资金：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9360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万人民币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地    址：江苏省启东科技创业园兴龙路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8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号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占地面积：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36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亩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79095" y="2958209"/>
              <a:ext cx="496887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884963" y="3602336"/>
            <a:ext cx="4052851" cy="2431304"/>
            <a:chOff x="272414" y="2519999"/>
            <a:chExt cx="3921125" cy="2352282"/>
          </a:xfrm>
        </p:grpSpPr>
        <p:sp>
          <p:nvSpPr>
            <p:cNvPr id="41" name="文本框 40"/>
            <p:cNvSpPr txBox="1"/>
            <p:nvPr/>
          </p:nvSpPr>
          <p:spPr>
            <a:xfrm>
              <a:off x="272415" y="2519999"/>
              <a:ext cx="3921124" cy="38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i="0" dirty="0">
                  <a:solidFill>
                    <a:schemeClr val="bg1">
                      <a:lumMod val="50000"/>
                    </a:schemeClr>
                  </a:solidFill>
                </a:rPr>
                <a:t>捷捷半导体有限公司</a:t>
              </a:r>
              <a:r>
                <a:rPr lang="en-US" altLang="zh-CN" sz="2000" i="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zh-CN" altLang="en-US" sz="2000" i="0" dirty="0">
                  <a:solidFill>
                    <a:schemeClr val="bg1">
                      <a:lumMod val="50000"/>
                    </a:schemeClr>
                  </a:solidFill>
                </a:rPr>
                <a:t>全资子公司</a:t>
              </a:r>
              <a:r>
                <a:rPr lang="en-US" altLang="zh-CN" sz="2000" i="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zh-CN" altLang="en-US" sz="2000" i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2414" y="2996310"/>
              <a:ext cx="3921125" cy="1875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成立时间：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2014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年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9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月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28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日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 smtClean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注册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资金：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34470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万人民币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地    址：江苏省南通市苏通科技产业园井岗山路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6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号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占地面积：</a:t>
              </a:r>
              <a:r>
                <a:rPr lang="en-US" altLang="zh-CN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142</a:t>
              </a:r>
              <a:r>
                <a:rPr lang="zh-CN" altLang="en-US" sz="1600" i="0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</a:rPr>
                <a:t>亩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79095" y="2958209"/>
              <a:ext cx="496887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4BDF3C2E-D3FD-43BD-96E5-FFEC231058FF}"/>
              </a:ext>
            </a:extLst>
          </p:cNvPr>
          <p:cNvGrpSpPr/>
          <p:nvPr/>
        </p:nvGrpSpPr>
        <p:grpSpPr>
          <a:xfrm>
            <a:off x="671381" y="503537"/>
            <a:ext cx="3182929" cy="496863"/>
            <a:chOff x="671381" y="503537"/>
            <a:chExt cx="3182929" cy="496863"/>
          </a:xfrm>
        </p:grpSpPr>
        <p:sp>
          <p:nvSpPr>
            <p:cNvPr id="52" name="文本框 51"/>
            <p:cNvSpPr txBox="1"/>
            <p:nvPr/>
          </p:nvSpPr>
          <p:spPr>
            <a:xfrm>
              <a:off x="671381" y="503537"/>
              <a:ext cx="3182929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捷捷简介</a:t>
              </a:r>
            </a:p>
          </p:txBody>
        </p:sp>
        <p:cxnSp>
          <p:nvCxnSpPr>
            <p:cNvPr id="53" name="直接连接符 52"/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CD6A79E-7DBE-44EA-80B0-FC0FC66105FD}"/>
              </a:ext>
            </a:extLst>
          </p:cNvPr>
          <p:cNvGrpSpPr/>
          <p:nvPr/>
        </p:nvGrpSpPr>
        <p:grpSpPr>
          <a:xfrm>
            <a:off x="838599" y="3621786"/>
            <a:ext cx="748219" cy="748219"/>
            <a:chOff x="1192883" y="3600450"/>
            <a:chExt cx="748219" cy="748219"/>
          </a:xfrm>
        </p:grpSpPr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192883" y="3600450"/>
              <a:ext cx="748219" cy="748219"/>
            </a:xfrm>
            <a:prstGeom prst="ellipse">
              <a:avLst/>
            </a:prstGeom>
            <a:noFill/>
            <a:ln w="25400">
              <a:solidFill>
                <a:srgbClr val="6DBC20"/>
              </a:solidFill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4512" tIns="47256" rIns="94512" bIns="472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81" i="0">
                <a:solidFill>
                  <a:srgbClr val="FEFABC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pic>
          <p:nvPicPr>
            <p:cNvPr id="48" name="Picture 3" descr="D:\企业材料\捷捷微商标、名牌\商标副本.gif">
              <a:extLst>
                <a:ext uri="{FF2B5EF4-FFF2-40B4-BE49-F238E27FC236}">
                  <a16:creationId xmlns:a16="http://schemas.microsoft.com/office/drawing/2014/main" xmlns="" id="{2AFBF59E-2F48-432C-BD9D-E50492BC9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b="33333"/>
            <a:stretch>
              <a:fillRect/>
            </a:stretch>
          </p:blipFill>
          <p:spPr bwMode="auto">
            <a:xfrm>
              <a:off x="1285667" y="3757913"/>
              <a:ext cx="573857" cy="433291"/>
            </a:xfrm>
            <a:prstGeom prst="rect">
              <a:avLst/>
            </a:prstGeom>
            <a:noFill/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F511DAF-6AE4-4C0A-B828-4F1907EA850F}"/>
              </a:ext>
            </a:extLst>
          </p:cNvPr>
          <p:cNvGrpSpPr/>
          <p:nvPr/>
        </p:nvGrpSpPr>
        <p:grpSpPr>
          <a:xfrm>
            <a:off x="6930422" y="3597432"/>
            <a:ext cx="743297" cy="748219"/>
            <a:chOff x="7355839" y="3608374"/>
            <a:chExt cx="743297" cy="748219"/>
          </a:xfrm>
        </p:grpSpPr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355839" y="3608374"/>
              <a:ext cx="743297" cy="748219"/>
            </a:xfrm>
            <a:prstGeom prst="ellipse">
              <a:avLst/>
            </a:prstGeom>
            <a:noFill/>
            <a:ln w="25400">
              <a:solidFill>
                <a:srgbClr val="6DBC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4512" tIns="47256" rIns="94512" bIns="472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81" i="0">
                <a:solidFill>
                  <a:srgbClr val="FEFABC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xmlns="" id="{9F23D933-B0CD-4052-BBE5-00033BC1E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26970" y="3836487"/>
              <a:ext cx="601033" cy="419515"/>
            </a:xfrm>
            <a:prstGeom prst="rect">
              <a:avLst/>
            </a:prstGeom>
          </p:spPr>
        </p:pic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23022ABC-D5B6-4D7E-A2CE-233DDA8CC906}"/>
              </a:ext>
            </a:extLst>
          </p:cNvPr>
          <p:cNvCxnSpPr/>
          <p:nvPr/>
        </p:nvCxnSpPr>
        <p:spPr bwMode="auto">
          <a:xfrm>
            <a:off x="569760" y="6840810"/>
            <a:ext cx="11462054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6DBC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B5F1E444-654D-4D0F-9A0C-ED5DBA2E2A3B}"/>
              </a:ext>
            </a:extLst>
          </p:cNvPr>
          <p:cNvGrpSpPr/>
          <p:nvPr/>
        </p:nvGrpSpPr>
        <p:grpSpPr>
          <a:xfrm>
            <a:off x="6056569" y="1994778"/>
            <a:ext cx="488435" cy="648072"/>
            <a:chOff x="6097140" y="2016274"/>
            <a:chExt cx="488435" cy="648072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DFD21FC3-1DA9-41BE-80EF-0FD2A4F5E8CA}"/>
                </a:ext>
              </a:extLst>
            </p:cNvPr>
            <p:cNvCxnSpPr>
              <a:cxnSpLocks/>
            </p:cNvCxnSpPr>
            <p:nvPr/>
          </p:nvCxnSpPr>
          <p:spPr>
            <a:xfrm>
              <a:off x="6097140" y="2016274"/>
              <a:ext cx="48843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C0593F77-88BF-443F-96F3-0ADE37BD460D}"/>
                </a:ext>
              </a:extLst>
            </p:cNvPr>
            <p:cNvCxnSpPr>
              <a:cxnSpLocks/>
            </p:cNvCxnSpPr>
            <p:nvPr/>
          </p:nvCxnSpPr>
          <p:spPr>
            <a:xfrm>
              <a:off x="6097140" y="2664346"/>
              <a:ext cx="48843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9671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1709572"/>
            <a:ext cx="12601575" cy="4439632"/>
          </a:xfrm>
          <a:prstGeom prst="rect">
            <a:avLst/>
          </a:prstGeom>
          <a:solidFill>
            <a:srgbClr val="6DB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0">
              <a:solidFill>
                <a:prstClr val="white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141" y="1709572"/>
            <a:ext cx="6134433" cy="443963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8655" y="1974044"/>
            <a:ext cx="4523865" cy="391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zh-CN" altLang="en-US" sz="1654" i="0" dirty="0">
                <a:solidFill>
                  <a:schemeClr val="bg1"/>
                </a:solidFill>
              </a:rPr>
              <a:t>芯片：</a:t>
            </a:r>
            <a:r>
              <a:rPr lang="en-US" altLang="zh-CN" sz="1654" i="0" dirty="0">
                <a:solidFill>
                  <a:schemeClr val="bg1"/>
                </a:solidFill>
              </a:rPr>
              <a:t>4</a:t>
            </a:r>
            <a:r>
              <a:rPr lang="zh-CN" altLang="en-US" sz="1654" i="0" dirty="0">
                <a:solidFill>
                  <a:schemeClr val="bg1"/>
                </a:solidFill>
              </a:rPr>
              <a:t>寸</a:t>
            </a:r>
            <a:r>
              <a:rPr lang="en-US" altLang="zh-CN" sz="1654" i="0" dirty="0">
                <a:solidFill>
                  <a:schemeClr val="bg1"/>
                </a:solidFill>
              </a:rPr>
              <a:t>wafer</a:t>
            </a:r>
            <a:r>
              <a:rPr lang="zh-CN" altLang="en-US" sz="1654" i="0" dirty="0">
                <a:solidFill>
                  <a:schemeClr val="bg1"/>
                </a:solidFill>
              </a:rPr>
              <a:t>，全系列全规格</a:t>
            </a:r>
            <a:endParaRPr lang="en-US" altLang="zh-CN" sz="1654" i="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altLang="zh-CN" sz="1654" i="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zh-CN" altLang="en-US" sz="1654" i="0" dirty="0">
                <a:solidFill>
                  <a:schemeClr val="bg1"/>
                </a:solidFill>
              </a:rPr>
              <a:t>成品：门极灵敏触发单向可控硅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      标准型单向可控硅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      标准型双向可控硅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      四象限双向可控硅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      高结温双向可控硅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      瞬态抑制型双向可控硅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      洗衣机专用双向可控硅</a:t>
            </a:r>
            <a:endParaRPr lang="en-US" altLang="zh-CN" sz="1654" i="0" dirty="0">
              <a:solidFill>
                <a:schemeClr val="bg1"/>
              </a:solidFill>
            </a:endParaRPr>
          </a:p>
          <a:p>
            <a:pPr algn="l"/>
            <a:r>
              <a:rPr lang="en-US" altLang="zh-CN" sz="1654" i="0" dirty="0">
                <a:solidFill>
                  <a:schemeClr val="bg1"/>
                </a:solidFill>
              </a:rPr>
              <a:t>                 </a:t>
            </a:r>
            <a:r>
              <a:rPr lang="zh-CN" altLang="en-US" sz="1654" i="0" dirty="0">
                <a:solidFill>
                  <a:schemeClr val="bg1"/>
                </a:solidFill>
              </a:rPr>
              <a:t>模块</a:t>
            </a:r>
            <a:endParaRPr lang="en-US" altLang="zh-CN" sz="1654" i="0" dirty="0">
              <a:solidFill>
                <a:schemeClr val="bg1"/>
              </a:solidFill>
            </a:endParaRPr>
          </a:p>
          <a:p>
            <a:pPr algn="l"/>
            <a:endParaRPr lang="en-US" altLang="zh-CN" sz="1654" i="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 startAt="3"/>
            </a:pPr>
            <a:r>
              <a:rPr lang="zh-CN" altLang="en-US" sz="1654" i="0" dirty="0">
                <a:solidFill>
                  <a:schemeClr val="bg1"/>
                </a:solidFill>
              </a:rPr>
              <a:t>封装：</a:t>
            </a:r>
            <a:r>
              <a:rPr lang="en-US" altLang="zh-CN" sz="1654" i="0" dirty="0">
                <a:solidFill>
                  <a:schemeClr val="bg1"/>
                </a:solidFill>
              </a:rPr>
              <a:t>TO-220A/B/C/F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TO-92</a:t>
            </a:r>
            <a:r>
              <a:rPr lang="zh-CN" altLang="en-US" sz="1654" i="0" dirty="0">
                <a:solidFill>
                  <a:schemeClr val="bg1"/>
                </a:solidFill>
              </a:rPr>
              <a:t>， </a:t>
            </a:r>
            <a:r>
              <a:rPr lang="en-US" altLang="zh-CN" sz="1654" i="0" dirty="0">
                <a:solidFill>
                  <a:schemeClr val="bg1"/>
                </a:solidFill>
              </a:rPr>
              <a:t>TO-3P</a:t>
            </a:r>
          </a:p>
          <a:p>
            <a:pPr algn="l"/>
            <a:r>
              <a:rPr lang="en-US" altLang="zh-CN" sz="1654" i="0" dirty="0">
                <a:solidFill>
                  <a:schemeClr val="bg1"/>
                </a:solidFill>
              </a:rPr>
              <a:t>                 TO-252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TO-247</a:t>
            </a:r>
            <a:r>
              <a:rPr lang="zh-CN" altLang="en-US" sz="1654" i="0" dirty="0">
                <a:solidFill>
                  <a:schemeClr val="bg1"/>
                </a:solidFill>
              </a:rPr>
              <a:t>， </a:t>
            </a:r>
            <a:r>
              <a:rPr lang="en-US" altLang="zh-CN" sz="1654" i="0" dirty="0">
                <a:solidFill>
                  <a:schemeClr val="bg1"/>
                </a:solidFill>
              </a:rPr>
              <a:t>SOT-223(-2L)</a:t>
            </a:r>
          </a:p>
          <a:p>
            <a:pPr algn="l"/>
            <a:r>
              <a:rPr lang="en-US" altLang="zh-CN" sz="1654" i="0" dirty="0">
                <a:solidFill>
                  <a:schemeClr val="bg1"/>
                </a:solidFill>
              </a:rPr>
              <a:t>                 TO-126</a:t>
            </a:r>
            <a:r>
              <a:rPr lang="zh-CN" altLang="en-US" sz="1654" i="0" dirty="0">
                <a:solidFill>
                  <a:schemeClr val="bg1"/>
                </a:solidFill>
              </a:rPr>
              <a:t>， </a:t>
            </a:r>
            <a:r>
              <a:rPr lang="en-US" altLang="zh-CN" sz="1654" i="0" dirty="0">
                <a:solidFill>
                  <a:schemeClr val="bg1"/>
                </a:solidFill>
              </a:rPr>
              <a:t>SOT-89-2L 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TO-263</a:t>
            </a:r>
          </a:p>
          <a:p>
            <a:pPr algn="l"/>
            <a:r>
              <a:rPr lang="en-US" altLang="zh-CN" sz="1654" i="0" dirty="0">
                <a:solidFill>
                  <a:schemeClr val="bg1"/>
                </a:solidFill>
              </a:rPr>
              <a:t>                 TO-247J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TG-G</a:t>
            </a:r>
            <a:r>
              <a:rPr lang="zh-CN" altLang="en-US" sz="1654" i="0" dirty="0">
                <a:solidFill>
                  <a:schemeClr val="bg1"/>
                </a:solidFill>
              </a:rPr>
              <a:t>，组件</a:t>
            </a:r>
            <a:r>
              <a:rPr lang="en-US" altLang="zh-CN" sz="1654" i="0" dirty="0">
                <a:solidFill>
                  <a:schemeClr val="bg1"/>
                </a:solidFill>
              </a:rPr>
              <a:t>T/M/P</a:t>
            </a:r>
            <a:r>
              <a:rPr lang="zh-CN" altLang="en-US" sz="1654" i="0" dirty="0">
                <a:solidFill>
                  <a:schemeClr val="bg1"/>
                </a:solidFill>
              </a:rPr>
              <a:t>系列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82159053-675B-445B-BE09-4BED14AC5393}"/>
              </a:ext>
            </a:extLst>
          </p:cNvPr>
          <p:cNvGrpSpPr/>
          <p:nvPr/>
        </p:nvGrpSpPr>
        <p:grpSpPr>
          <a:xfrm>
            <a:off x="671381" y="503537"/>
            <a:ext cx="3182929" cy="496863"/>
            <a:chOff x="671381" y="503537"/>
            <a:chExt cx="3182929" cy="49686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28A75678-108A-4F50-8012-82099529AF31}"/>
                </a:ext>
              </a:extLst>
            </p:cNvPr>
            <p:cNvSpPr txBox="1"/>
            <p:nvPr/>
          </p:nvSpPr>
          <p:spPr>
            <a:xfrm>
              <a:off x="671381" y="503537"/>
              <a:ext cx="3182929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主要产品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8F9B1D66-B613-4AF5-879E-68E2622FA1CC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297A3343-8D05-4EE1-93E6-DF4FAF7F793C}"/>
              </a:ext>
            </a:extLst>
          </p:cNvPr>
          <p:cNvGrpSpPr/>
          <p:nvPr/>
        </p:nvGrpSpPr>
        <p:grpSpPr>
          <a:xfrm>
            <a:off x="6529451" y="1794235"/>
            <a:ext cx="4523864" cy="510071"/>
            <a:chOff x="6467141" y="2010259"/>
            <a:chExt cx="4523864" cy="510071"/>
          </a:xfrm>
        </p:grpSpPr>
        <p:sp>
          <p:nvSpPr>
            <p:cNvPr id="18" name="文本框 17"/>
            <p:cNvSpPr txBox="1"/>
            <p:nvPr/>
          </p:nvSpPr>
          <p:spPr>
            <a:xfrm>
              <a:off x="6467141" y="2010259"/>
              <a:ext cx="4523864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81" i="0" dirty="0">
                  <a:solidFill>
                    <a:schemeClr val="bg1"/>
                  </a:solidFill>
                </a:rPr>
                <a:t>江苏捷捷微电子股份有限公司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B4DAB23C-2981-4A23-80D8-65D98CD9DB07}"/>
                </a:ext>
              </a:extLst>
            </p:cNvPr>
            <p:cNvCxnSpPr>
              <a:cxnSpLocks/>
            </p:cNvCxnSpPr>
            <p:nvPr/>
          </p:nvCxnSpPr>
          <p:spPr>
            <a:xfrm>
              <a:off x="6588819" y="2520330"/>
              <a:ext cx="403244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B0973757-C577-48A3-A8FF-07DB3CF68227}"/>
              </a:ext>
            </a:extLst>
          </p:cNvPr>
          <p:cNvGrpSpPr/>
          <p:nvPr/>
        </p:nvGrpSpPr>
        <p:grpSpPr>
          <a:xfrm>
            <a:off x="4943474" y="2239522"/>
            <a:ext cx="1296144" cy="3381083"/>
            <a:chOff x="4943474" y="2239522"/>
            <a:chExt cx="1296144" cy="3381083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727A3296-8E4C-401A-ACB1-22D1EE71937B}"/>
                </a:ext>
              </a:extLst>
            </p:cNvPr>
            <p:cNvGrpSpPr/>
            <p:nvPr/>
          </p:nvGrpSpPr>
          <p:grpSpPr>
            <a:xfrm>
              <a:off x="5094020" y="2239522"/>
              <a:ext cx="995053" cy="3370050"/>
              <a:chOff x="5094020" y="2239522"/>
              <a:chExt cx="995053" cy="3370050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xmlns="" id="{B7FBDCDC-8507-4F48-8EC0-4E8F01A3EBC3}"/>
                  </a:ext>
                </a:extLst>
              </p:cNvPr>
              <p:cNvGrpSpPr/>
              <p:nvPr/>
            </p:nvGrpSpPr>
            <p:grpSpPr>
              <a:xfrm>
                <a:off x="5104838" y="2239522"/>
                <a:ext cx="970803" cy="3370050"/>
                <a:chOff x="5097959" y="2127245"/>
                <a:chExt cx="970803" cy="3370050"/>
              </a:xfrm>
            </p:grpSpPr>
            <p:sp>
              <p:nvSpPr>
                <p:cNvPr id="41" name="Shape 1627">
                  <a:extLst>
                    <a:ext uri="{FF2B5EF4-FFF2-40B4-BE49-F238E27FC236}">
                      <a16:creationId xmlns:a16="http://schemas.microsoft.com/office/drawing/2014/main" xmlns="" id="{525CF7D2-1241-4366-8A5D-054FF1014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7959" y="4547254"/>
                  <a:ext cx="950041" cy="950041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63500" sx="103000" sy="103000" algn="ctr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Shape 1619">
                  <a:extLst>
                    <a:ext uri="{FF2B5EF4-FFF2-40B4-BE49-F238E27FC236}">
                      <a16:creationId xmlns:a16="http://schemas.microsoft.com/office/drawing/2014/main" xmlns="" id="{64FA52A7-EE4E-4365-85EA-0DA0373D2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9688" y="2127245"/>
                  <a:ext cx="949074" cy="950041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63500" sx="103000" sy="103000" algn="ctr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6" name="组合 35">
                  <a:extLst>
                    <a:ext uri="{FF2B5EF4-FFF2-40B4-BE49-F238E27FC236}">
                      <a16:creationId xmlns:a16="http://schemas.microsoft.com/office/drawing/2014/main" xmlns="" id="{56BA2487-87DE-45FF-B00F-04527C5DB4C2}"/>
                    </a:ext>
                  </a:extLst>
                </p:cNvPr>
                <p:cNvGrpSpPr/>
                <p:nvPr/>
              </p:nvGrpSpPr>
              <p:grpSpPr>
                <a:xfrm>
                  <a:off x="5111800" y="3299370"/>
                  <a:ext cx="949074" cy="950041"/>
                  <a:chOff x="5111800" y="3299370"/>
                  <a:chExt cx="949074" cy="950041"/>
                </a:xfrm>
              </p:grpSpPr>
              <p:sp>
                <p:nvSpPr>
                  <p:cNvPr id="37" name="Shape 1619">
                    <a:extLst>
                      <a:ext uri="{FF2B5EF4-FFF2-40B4-BE49-F238E27FC236}">
                        <a16:creationId xmlns:a16="http://schemas.microsoft.com/office/drawing/2014/main" xmlns="" id="{4344DEF6-82ED-4395-AE07-E821DE51E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1800" y="3299370"/>
                    <a:ext cx="949074" cy="950041"/>
                  </a:xfrm>
                  <a:custGeom>
                    <a:avLst/>
                    <a:gdLst>
                      <a:gd name="T0" fmla="*/ 779362 w 19679"/>
                      <a:gd name="T1" fmla="*/ 779362 h 19679"/>
                      <a:gd name="T2" fmla="*/ 779362 w 19679"/>
                      <a:gd name="T3" fmla="*/ 779362 h 19679"/>
                      <a:gd name="T4" fmla="*/ 779362 w 19679"/>
                      <a:gd name="T5" fmla="*/ 779362 h 19679"/>
                      <a:gd name="T6" fmla="*/ 779362 w 19679"/>
                      <a:gd name="T7" fmla="*/ 779362 h 19679"/>
                      <a:gd name="T8" fmla="*/ 0 60000 65536"/>
                      <a:gd name="T9" fmla="*/ 5898240 60000 65536"/>
                      <a:gd name="T10" fmla="*/ 11796480 60000 65536"/>
                      <a:gd name="T11" fmla="*/ 1769472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ln>
                  <a:effectLst>
                    <a:outerShdw blurRad="63500" sx="103000" sy="103000" algn="ctr" rotWithShape="0">
                      <a:prstClr val="black">
                        <a:alpha val="1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i="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xmlns="" id="{9195816F-3E66-422A-97FF-05B805DDE5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32888" y="3452028"/>
                    <a:ext cx="718235" cy="668857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xmlns="" id="{8DCAA8D0-A85A-44DF-A717-1F1550F8E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094020" y="2427177"/>
                <a:ext cx="995053" cy="574729"/>
              </a:xfrm>
              <a:prstGeom prst="rect">
                <a:avLst/>
              </a:prstGeom>
            </p:spPr>
          </p:pic>
        </p:grp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FFF412FD-C8CD-4351-881B-638F639E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3474" y="4648497"/>
              <a:ext cx="1296144" cy="97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8430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1709572"/>
            <a:ext cx="12601575" cy="4439632"/>
          </a:xfrm>
          <a:prstGeom prst="rect">
            <a:avLst/>
          </a:prstGeom>
          <a:solidFill>
            <a:srgbClr val="6DB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0">
              <a:solidFill>
                <a:prstClr val="white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141" y="1709570"/>
            <a:ext cx="6134433" cy="443963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82159053-675B-445B-BE09-4BED14AC5393}"/>
              </a:ext>
            </a:extLst>
          </p:cNvPr>
          <p:cNvGrpSpPr/>
          <p:nvPr/>
        </p:nvGrpSpPr>
        <p:grpSpPr>
          <a:xfrm>
            <a:off x="671381" y="503537"/>
            <a:ext cx="3182929" cy="496863"/>
            <a:chOff x="671381" y="503537"/>
            <a:chExt cx="3182929" cy="49686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28A75678-108A-4F50-8012-82099529AF31}"/>
                </a:ext>
              </a:extLst>
            </p:cNvPr>
            <p:cNvSpPr txBox="1"/>
            <p:nvPr/>
          </p:nvSpPr>
          <p:spPr>
            <a:xfrm>
              <a:off x="671381" y="503537"/>
              <a:ext cx="3182929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主要产品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8F9B1D66-B613-4AF5-879E-68E2622FA1CC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161B5CDE-3251-40BF-891A-36F06E245A6A}"/>
              </a:ext>
            </a:extLst>
          </p:cNvPr>
          <p:cNvGrpSpPr/>
          <p:nvPr/>
        </p:nvGrpSpPr>
        <p:grpSpPr>
          <a:xfrm>
            <a:off x="6529451" y="1800251"/>
            <a:ext cx="4523864" cy="504055"/>
            <a:chOff x="6300786" y="1993067"/>
            <a:chExt cx="4523864" cy="52726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E200F14-7B63-4152-BFEB-005E8A2EA498}"/>
                </a:ext>
              </a:extLst>
            </p:cNvPr>
            <p:cNvSpPr txBox="1"/>
            <p:nvPr/>
          </p:nvSpPr>
          <p:spPr>
            <a:xfrm>
              <a:off x="6300786" y="1993067"/>
              <a:ext cx="4523864" cy="47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81" i="0" dirty="0">
                  <a:solidFill>
                    <a:schemeClr val="bg1"/>
                  </a:solidFill>
                </a:rPr>
                <a:t>捷捷半导体有限公司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E0149969-F9A2-4801-BCDC-651F04BA596F}"/>
                </a:ext>
              </a:extLst>
            </p:cNvPr>
            <p:cNvCxnSpPr>
              <a:cxnSpLocks/>
            </p:cNvCxnSpPr>
            <p:nvPr/>
          </p:nvCxnSpPr>
          <p:spPr>
            <a:xfrm>
              <a:off x="6372795" y="2520330"/>
              <a:ext cx="28803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4586599F-43F1-444F-B095-6560B72A9402}"/>
              </a:ext>
            </a:extLst>
          </p:cNvPr>
          <p:cNvSpPr txBox="1"/>
          <p:nvPr/>
        </p:nvSpPr>
        <p:spPr>
          <a:xfrm>
            <a:off x="276298" y="1846764"/>
            <a:ext cx="4545363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zh-CN" altLang="en-US" sz="1654" i="0" dirty="0">
                <a:solidFill>
                  <a:schemeClr val="bg1"/>
                </a:solidFill>
              </a:rPr>
              <a:t>芯片：</a:t>
            </a:r>
            <a:r>
              <a:rPr lang="en-US" altLang="zh-CN" sz="1654" i="0" dirty="0">
                <a:solidFill>
                  <a:schemeClr val="bg1"/>
                </a:solidFill>
              </a:rPr>
              <a:t>4</a:t>
            </a:r>
            <a:r>
              <a:rPr lang="zh-CN" altLang="en-US" sz="1654" i="0" dirty="0">
                <a:solidFill>
                  <a:schemeClr val="bg1"/>
                </a:solidFill>
              </a:rPr>
              <a:t>寸</a:t>
            </a:r>
            <a:r>
              <a:rPr lang="en-US" altLang="zh-CN" sz="1654" i="0" dirty="0">
                <a:solidFill>
                  <a:schemeClr val="bg1"/>
                </a:solidFill>
              </a:rPr>
              <a:t>wafer</a:t>
            </a:r>
            <a:r>
              <a:rPr lang="zh-CN" altLang="en-US" sz="1654" i="0" dirty="0">
                <a:solidFill>
                  <a:schemeClr val="bg1"/>
                </a:solidFill>
              </a:rPr>
              <a:t>，全系列全规格</a:t>
            </a:r>
            <a:endParaRPr lang="en-US" altLang="zh-CN" sz="1654" i="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altLang="zh-CN" sz="1654" i="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zh-CN" altLang="en-US" sz="1654" i="0" dirty="0">
                <a:solidFill>
                  <a:schemeClr val="bg1"/>
                </a:solidFill>
              </a:rPr>
              <a:t>成品：</a:t>
            </a:r>
            <a:r>
              <a:rPr lang="en-US" altLang="zh-CN" sz="1654" i="0" dirty="0">
                <a:solidFill>
                  <a:schemeClr val="bg1"/>
                </a:solidFill>
              </a:rPr>
              <a:t>TVS</a:t>
            </a:r>
            <a:r>
              <a:rPr lang="zh-CN" altLang="en-US" sz="1654" i="0" dirty="0">
                <a:solidFill>
                  <a:schemeClr val="bg1"/>
                </a:solidFill>
              </a:rPr>
              <a:t>瞬态抑制二极管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</a:t>
            </a:r>
            <a:r>
              <a:rPr lang="en-US" altLang="zh-CN" sz="1654" i="0" dirty="0">
                <a:solidFill>
                  <a:schemeClr val="bg1"/>
                </a:solidFill>
              </a:rPr>
              <a:t>ESD</a:t>
            </a:r>
            <a:r>
              <a:rPr lang="zh-CN" altLang="en-US" sz="1654" i="0" dirty="0">
                <a:solidFill>
                  <a:schemeClr val="bg1"/>
                </a:solidFill>
              </a:rPr>
              <a:t>静电保护器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</a:t>
            </a:r>
            <a:r>
              <a:rPr lang="en-US" altLang="zh-CN" sz="1654" i="0" dirty="0">
                <a:solidFill>
                  <a:schemeClr val="bg1"/>
                </a:solidFill>
              </a:rPr>
              <a:t>TSS</a:t>
            </a:r>
            <a:r>
              <a:rPr lang="zh-CN" altLang="en-US" sz="1654" i="0" dirty="0">
                <a:solidFill>
                  <a:schemeClr val="bg1"/>
                </a:solidFill>
              </a:rPr>
              <a:t>半导体放电管</a:t>
            </a:r>
            <a:endParaRPr lang="en-US" altLang="zh-CN" sz="1654" i="0" dirty="0">
              <a:solidFill>
                <a:schemeClr val="bg1"/>
              </a:solidFill>
            </a:endParaRP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</a:t>
            </a:r>
            <a:r>
              <a:rPr lang="en-US" altLang="zh-CN" sz="1654" i="0" dirty="0">
                <a:solidFill>
                  <a:schemeClr val="bg1"/>
                </a:solidFill>
              </a:rPr>
              <a:t>SIDAC</a:t>
            </a:r>
            <a:r>
              <a:rPr lang="zh-CN" altLang="en-US" sz="1654" i="0" dirty="0">
                <a:solidFill>
                  <a:schemeClr val="bg1"/>
                </a:solidFill>
              </a:rPr>
              <a:t>高压触发管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</a:t>
            </a:r>
            <a:r>
              <a:rPr lang="en-US" altLang="zh-CN" sz="1654" i="0" dirty="0">
                <a:solidFill>
                  <a:schemeClr val="bg1"/>
                </a:solidFill>
              </a:rPr>
              <a:t>MOV</a:t>
            </a:r>
            <a:r>
              <a:rPr lang="zh-CN" altLang="en-US" sz="1654" i="0" dirty="0">
                <a:solidFill>
                  <a:schemeClr val="bg1"/>
                </a:solidFill>
              </a:rPr>
              <a:t>氧化锌压敏电阻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</a:t>
            </a:r>
            <a:r>
              <a:rPr lang="en-US" altLang="zh-CN" sz="1654" i="0" dirty="0">
                <a:solidFill>
                  <a:schemeClr val="bg1"/>
                </a:solidFill>
              </a:rPr>
              <a:t>Zener</a:t>
            </a:r>
            <a:r>
              <a:rPr lang="zh-CN" altLang="en-US" sz="1654" i="0" dirty="0">
                <a:solidFill>
                  <a:schemeClr val="bg1"/>
                </a:solidFill>
              </a:rPr>
              <a:t>稳压二极管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</a:t>
            </a:r>
            <a:r>
              <a:rPr lang="en-US" altLang="zh-CN" sz="1654" i="0" dirty="0">
                <a:solidFill>
                  <a:schemeClr val="bg1"/>
                </a:solidFill>
              </a:rPr>
              <a:t>GDT</a:t>
            </a:r>
            <a:r>
              <a:rPr lang="zh-CN" altLang="en-US" sz="1654" i="0" dirty="0">
                <a:solidFill>
                  <a:schemeClr val="bg1"/>
                </a:solidFill>
              </a:rPr>
              <a:t>陶瓷气体放电管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普通整流二极管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快恢复二极管 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模块</a:t>
            </a:r>
          </a:p>
          <a:p>
            <a:pPr algn="l"/>
            <a:r>
              <a:rPr lang="zh-CN" altLang="en-US" sz="1654" i="0" dirty="0">
                <a:solidFill>
                  <a:schemeClr val="bg1"/>
                </a:solidFill>
              </a:rPr>
              <a:t>           </a:t>
            </a:r>
            <a:r>
              <a:rPr lang="en-US" altLang="zh-CN" sz="1654" i="0" dirty="0">
                <a:solidFill>
                  <a:schemeClr val="bg1"/>
                </a:solidFill>
              </a:rPr>
              <a:t>MOSFET</a:t>
            </a:r>
            <a:r>
              <a:rPr lang="zh-CN" altLang="en-US" sz="1654" i="0" dirty="0">
                <a:solidFill>
                  <a:schemeClr val="bg1"/>
                </a:solidFill>
              </a:rPr>
              <a:t>场效应管</a:t>
            </a:r>
            <a:endParaRPr lang="en-US" altLang="zh-CN" sz="1654" i="0" dirty="0">
              <a:solidFill>
                <a:schemeClr val="bg1"/>
              </a:solidFill>
            </a:endParaRPr>
          </a:p>
          <a:p>
            <a:pPr algn="l"/>
            <a:endParaRPr lang="zh-CN" altLang="en-US" sz="1654" i="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 startAt="3"/>
            </a:pPr>
            <a:r>
              <a:rPr lang="zh-CN" altLang="en-US" sz="1654" i="0" dirty="0">
                <a:solidFill>
                  <a:schemeClr val="bg1"/>
                </a:solidFill>
              </a:rPr>
              <a:t>封装：</a:t>
            </a:r>
            <a:r>
              <a:rPr lang="en-US" altLang="zh-CN" sz="1654" i="0" dirty="0">
                <a:solidFill>
                  <a:schemeClr val="bg1"/>
                </a:solidFill>
              </a:rPr>
              <a:t>SOD-123FL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SMA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SMB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SMC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R6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DO-218AB 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3225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4032</a:t>
            </a:r>
            <a:r>
              <a:rPr lang="zh-CN" altLang="en-US" sz="1654" i="0" dirty="0">
                <a:solidFill>
                  <a:schemeClr val="bg1"/>
                </a:solidFill>
              </a:rPr>
              <a:t>，</a:t>
            </a:r>
            <a:r>
              <a:rPr lang="en-US" altLang="zh-CN" sz="1654" i="0" dirty="0">
                <a:solidFill>
                  <a:schemeClr val="bg1"/>
                </a:solidFill>
              </a:rPr>
              <a:t>AK</a:t>
            </a:r>
            <a:endParaRPr lang="zh-CN" altLang="en-US" sz="1654" i="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CE368BB-F420-4EBF-BC50-C9957076C28D}"/>
              </a:ext>
            </a:extLst>
          </p:cNvPr>
          <p:cNvGrpSpPr/>
          <p:nvPr/>
        </p:nvGrpSpPr>
        <p:grpSpPr>
          <a:xfrm>
            <a:off x="5041060" y="2239522"/>
            <a:ext cx="1093374" cy="3370050"/>
            <a:chOff x="5034181" y="2127245"/>
            <a:chExt cx="1093374" cy="337005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EA87FA28-AACD-46A7-AD94-546E87066700}"/>
                </a:ext>
              </a:extLst>
            </p:cNvPr>
            <p:cNvGrpSpPr/>
            <p:nvPr/>
          </p:nvGrpSpPr>
          <p:grpSpPr>
            <a:xfrm>
              <a:off x="5097959" y="4547254"/>
              <a:ext cx="950041" cy="950041"/>
              <a:chOff x="5097960" y="4468393"/>
              <a:chExt cx="950041" cy="950041"/>
            </a:xfrm>
          </p:grpSpPr>
          <p:sp>
            <p:nvSpPr>
              <p:cNvPr id="11" name="Shape 1627"/>
              <p:cNvSpPr>
                <a:spLocks/>
              </p:cNvSpPr>
              <p:nvPr/>
            </p:nvSpPr>
            <p:spPr bwMode="auto">
              <a:xfrm>
                <a:off x="5097960" y="4468393"/>
                <a:ext cx="950041" cy="950041"/>
              </a:xfrm>
              <a:custGeom>
                <a:avLst/>
                <a:gdLst>
                  <a:gd name="T0" fmla="*/ 779362 w 19679"/>
                  <a:gd name="T1" fmla="*/ 779362 h 19679"/>
                  <a:gd name="T2" fmla="*/ 779362 w 19679"/>
                  <a:gd name="T3" fmla="*/ 779362 h 19679"/>
                  <a:gd name="T4" fmla="*/ 779362 w 19679"/>
                  <a:gd name="T5" fmla="*/ 779362 h 19679"/>
                  <a:gd name="T6" fmla="*/ 779362 w 19679"/>
                  <a:gd name="T7" fmla="*/ 779362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63500" sx="103000" sy="103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A6CF1892-F5AB-40A3-AF7E-587D0C3C1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86922" y="4627784"/>
                <a:ext cx="772116" cy="631257"/>
              </a:xfrm>
              <a:prstGeom prst="rect">
                <a:avLst/>
              </a:prstGeom>
            </p:spPr>
          </p:pic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568C7380-5D7C-453A-85BE-D0BD7A5B346C}"/>
                </a:ext>
              </a:extLst>
            </p:cNvPr>
            <p:cNvGrpSpPr/>
            <p:nvPr/>
          </p:nvGrpSpPr>
          <p:grpSpPr>
            <a:xfrm>
              <a:off x="5034181" y="2127245"/>
              <a:ext cx="1093374" cy="950041"/>
              <a:chOff x="5026293" y="2467171"/>
              <a:chExt cx="1093374" cy="950041"/>
            </a:xfrm>
          </p:grpSpPr>
          <p:sp>
            <p:nvSpPr>
              <p:cNvPr id="9" name="Shape 1619"/>
              <p:cNvSpPr>
                <a:spLocks/>
              </p:cNvSpPr>
              <p:nvPr/>
            </p:nvSpPr>
            <p:spPr bwMode="auto">
              <a:xfrm>
                <a:off x="5111800" y="2467171"/>
                <a:ext cx="949074" cy="950041"/>
              </a:xfrm>
              <a:custGeom>
                <a:avLst/>
                <a:gdLst>
                  <a:gd name="T0" fmla="*/ 779362 w 19679"/>
                  <a:gd name="T1" fmla="*/ 779362 h 19679"/>
                  <a:gd name="T2" fmla="*/ 779362 w 19679"/>
                  <a:gd name="T3" fmla="*/ 779362 h 19679"/>
                  <a:gd name="T4" fmla="*/ 779362 w 19679"/>
                  <a:gd name="T5" fmla="*/ 779362 h 19679"/>
                  <a:gd name="T6" fmla="*/ 779362 w 19679"/>
                  <a:gd name="T7" fmla="*/ 779362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63500" sx="103000" sy="103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31614FE6-72E7-44CD-9E52-FFA2DB2AB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026293" y="2551516"/>
                <a:ext cx="1093374" cy="781350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B2147688-7E49-4A09-8D05-DF50C6308423}"/>
                </a:ext>
              </a:extLst>
            </p:cNvPr>
            <p:cNvGrpSpPr/>
            <p:nvPr/>
          </p:nvGrpSpPr>
          <p:grpSpPr>
            <a:xfrm>
              <a:off x="5111800" y="3299370"/>
              <a:ext cx="949074" cy="950041"/>
              <a:chOff x="5111800" y="3299370"/>
              <a:chExt cx="949074" cy="950041"/>
            </a:xfrm>
          </p:grpSpPr>
          <p:sp>
            <p:nvSpPr>
              <p:cNvPr id="30" name="Shape 1619">
                <a:extLst>
                  <a:ext uri="{FF2B5EF4-FFF2-40B4-BE49-F238E27FC236}">
                    <a16:creationId xmlns:a16="http://schemas.microsoft.com/office/drawing/2014/main" xmlns="" id="{086D9F6E-1DB0-42A5-AC8D-D036470D0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800" y="3299370"/>
                <a:ext cx="949074" cy="950041"/>
              </a:xfrm>
              <a:custGeom>
                <a:avLst/>
                <a:gdLst>
                  <a:gd name="T0" fmla="*/ 779362 w 19679"/>
                  <a:gd name="T1" fmla="*/ 779362 h 19679"/>
                  <a:gd name="T2" fmla="*/ 779362 w 19679"/>
                  <a:gd name="T3" fmla="*/ 779362 h 19679"/>
                  <a:gd name="T4" fmla="*/ 779362 w 19679"/>
                  <a:gd name="T5" fmla="*/ 779362 h 19679"/>
                  <a:gd name="T6" fmla="*/ 779362 w 19679"/>
                  <a:gd name="T7" fmla="*/ 779362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63500" sx="103000" sy="103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xmlns="" id="{E22FDCF8-ECA6-4C63-B4FA-742FF1C10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32888" y="3452028"/>
                <a:ext cx="718235" cy="6688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9621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402DAB-D063-4AD5-98F0-83E5C6C40795}"/>
              </a:ext>
            </a:extLst>
          </p:cNvPr>
          <p:cNvSpPr/>
          <p:nvPr/>
        </p:nvSpPr>
        <p:spPr bwMode="auto">
          <a:xfrm>
            <a:off x="8028979" y="0"/>
            <a:ext cx="4549899" cy="7200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04616249-4DDA-452B-8075-64DFFD5D4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8472218"/>
              </p:ext>
            </p:extLst>
          </p:nvPr>
        </p:nvGraphicFramePr>
        <p:xfrm>
          <a:off x="252116" y="1050116"/>
          <a:ext cx="7560839" cy="11948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4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0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63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9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85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87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芯片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年实际产出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新增产能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最终产能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生产周期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寸</a:t>
                      </a:r>
                      <a:endPara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晶圆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启东工厂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万片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万片</a:t>
                      </a:r>
                      <a:endPara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其中：可控硅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万片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月份南通工厂开始出产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启东工厂：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</a:t>
                      </a:r>
                      <a:endPara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南通工厂：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E5BA4565-F2F2-4C12-A844-47E8356D8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387623"/>
              </p:ext>
            </p:extLst>
          </p:nvPr>
        </p:nvGraphicFramePr>
        <p:xfrm>
          <a:off x="252116" y="2244932"/>
          <a:ext cx="7560839" cy="45198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09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4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0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三极体（可控硅、</a:t>
                      </a:r>
                      <a:r>
                        <a:rPr lang="en-US" altLang="zh-CN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MOSFET</a:t>
                      </a:r>
                      <a:r>
                        <a:rPr lang="zh-CN" altLang="en-US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、三极管等）封装设备产能分析表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封装外形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现设计产能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年实际产出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扩产后产能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生产周期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TO-92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4.45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TO-252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TO-220(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内绝缘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7900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TO-220F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7400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TO-3P/247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（内绝缘）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TO-220B/C/263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SOT-223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SOT-89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631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其他系列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暂时外包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  <a:p>
                      <a:pPr algn="ctr"/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68FF267-57D0-4CBF-BCB5-735EF63D7D87}"/>
              </a:ext>
            </a:extLst>
          </p:cNvPr>
          <p:cNvGrpSpPr/>
          <p:nvPr/>
        </p:nvGrpSpPr>
        <p:grpSpPr>
          <a:xfrm>
            <a:off x="252116" y="295275"/>
            <a:ext cx="5125350" cy="496863"/>
            <a:chOff x="671381" y="503537"/>
            <a:chExt cx="5125350" cy="49686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918E6C1D-75BE-4AC7-9B34-55980A525E99}"/>
                </a:ext>
              </a:extLst>
            </p:cNvPr>
            <p:cNvSpPr txBox="1"/>
            <p:nvPr/>
          </p:nvSpPr>
          <p:spPr>
            <a:xfrm>
              <a:off x="671381" y="503537"/>
              <a:ext cx="512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产能输出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（每日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24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小时、月按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25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天、每年按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个月计）</a:t>
              </a:r>
              <a:endParaRPr lang="zh-CN" altLang="en-US" sz="2400" i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153494F6-CB50-4610-ACD2-D5BF46EB5C8E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8691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402DAB-D063-4AD5-98F0-83E5C6C40795}"/>
              </a:ext>
            </a:extLst>
          </p:cNvPr>
          <p:cNvSpPr/>
          <p:nvPr/>
        </p:nvSpPr>
        <p:spPr bwMode="auto">
          <a:xfrm>
            <a:off x="8028979" y="0"/>
            <a:ext cx="4549899" cy="7200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68FF267-57D0-4CBF-BCB5-735EF63D7D87}"/>
              </a:ext>
            </a:extLst>
          </p:cNvPr>
          <p:cNvGrpSpPr/>
          <p:nvPr/>
        </p:nvGrpSpPr>
        <p:grpSpPr>
          <a:xfrm>
            <a:off x="252116" y="295275"/>
            <a:ext cx="5125350" cy="496863"/>
            <a:chOff x="671381" y="503537"/>
            <a:chExt cx="5125350" cy="49686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918E6C1D-75BE-4AC7-9B34-55980A525E99}"/>
                </a:ext>
              </a:extLst>
            </p:cNvPr>
            <p:cNvSpPr txBox="1"/>
            <p:nvPr/>
          </p:nvSpPr>
          <p:spPr>
            <a:xfrm>
              <a:off x="671381" y="503537"/>
              <a:ext cx="512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产能输出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（每日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24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小时、月按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25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天、每年按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个月计）</a:t>
              </a:r>
              <a:endParaRPr lang="zh-CN" altLang="en-US" sz="2400" i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153494F6-CB50-4610-ACD2-D5BF46EB5C8E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76EF392-891F-4569-8F24-C7848F459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7539247"/>
              </p:ext>
            </p:extLst>
          </p:nvPr>
        </p:nvGraphicFramePr>
        <p:xfrm>
          <a:off x="252116" y="1008161"/>
          <a:ext cx="7560839" cy="58974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05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9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7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6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529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二极体（二极管，半导体放电管，瞬态抑制二极管，压敏电阻等）封装设备产能分析表</a:t>
                      </a:r>
                    </a:p>
                  </a:txBody>
                  <a:tcPr marL="126015" marR="126015" marT="48006" marB="48006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封装外形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现设计产能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年实际产出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扩产后产能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生产周期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SOD-123FL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SMA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SMB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SMC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DO-218AB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R6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40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3225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（压敏电阻）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40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4032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（压敏电阻，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Y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电容）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440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其他系列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外包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986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402DAB-D063-4AD5-98F0-83E5C6C40795}"/>
              </a:ext>
            </a:extLst>
          </p:cNvPr>
          <p:cNvSpPr/>
          <p:nvPr/>
        </p:nvSpPr>
        <p:spPr bwMode="auto">
          <a:xfrm>
            <a:off x="8028979" y="0"/>
            <a:ext cx="4549899" cy="7200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68FF267-57D0-4CBF-BCB5-735EF63D7D87}"/>
              </a:ext>
            </a:extLst>
          </p:cNvPr>
          <p:cNvGrpSpPr/>
          <p:nvPr/>
        </p:nvGrpSpPr>
        <p:grpSpPr>
          <a:xfrm>
            <a:off x="252116" y="295275"/>
            <a:ext cx="5125350" cy="496863"/>
            <a:chOff x="671381" y="503537"/>
            <a:chExt cx="5125350" cy="49686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918E6C1D-75BE-4AC7-9B34-55980A525E99}"/>
                </a:ext>
              </a:extLst>
            </p:cNvPr>
            <p:cNvSpPr txBox="1"/>
            <p:nvPr/>
          </p:nvSpPr>
          <p:spPr>
            <a:xfrm>
              <a:off x="671381" y="503537"/>
              <a:ext cx="512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i="0" dirty="0">
                  <a:solidFill>
                    <a:schemeClr val="bg1">
                      <a:lumMod val="50000"/>
                    </a:schemeClr>
                  </a:solidFill>
                </a:rPr>
                <a:t>产能输出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（每日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24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小时、月按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25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天、每年按</a:t>
              </a:r>
              <a:r>
                <a:rPr lang="en-US" altLang="zh-CN" sz="1400" i="0" dirty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r>
                <a:rPr lang="zh-CN" altLang="en-US" sz="1400" i="0" dirty="0">
                  <a:solidFill>
                    <a:schemeClr val="bg1">
                      <a:lumMod val="50000"/>
                    </a:schemeClr>
                  </a:solidFill>
                </a:rPr>
                <a:t>个月计）</a:t>
              </a:r>
              <a:endParaRPr lang="zh-CN" altLang="en-US" sz="2400" i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153494F6-CB50-4610-ACD2-D5BF46EB5C8E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7" y="1000400"/>
              <a:ext cx="1250370" cy="0"/>
            </a:xfrm>
            <a:prstGeom prst="line">
              <a:avLst/>
            </a:prstGeom>
            <a:ln w="28575">
              <a:solidFill>
                <a:srgbClr val="6DBC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31B52B14-1E80-4FE8-8FF3-81673E4FB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494947"/>
              </p:ext>
            </p:extLst>
          </p:nvPr>
        </p:nvGraphicFramePr>
        <p:xfrm>
          <a:off x="252116" y="1080170"/>
          <a:ext cx="7560839" cy="42783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7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6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85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5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5865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模块与组件</a:t>
                      </a:r>
                    </a:p>
                  </a:txBody>
                  <a:tcPr marL="126015" marR="126015" marT="48006" marB="48006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封装外形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现设计产能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年实际产出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扩产后产能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生产周期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4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系列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4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系列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4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组件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4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TG-C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4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固态继电器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万只</a:t>
                      </a:r>
                    </a:p>
                  </a:txBody>
                  <a:tcPr marL="126015" marR="126015" marT="48006" marB="480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单批：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</a:p>
                  </a:txBody>
                  <a:tcPr marL="126015" marR="126015" marT="48006" marB="4800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073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  <a:ln w="9525" algn="ctr">
          <a:noFill/>
          <a:miter lim="800000"/>
        </a:ln>
        <a:effectLst/>
      </a:spPr>
      <a:bodyPr wrap="square">
        <a:spAutoFit/>
      </a:bodyPr>
      <a:lstStyle>
        <a:defPPr algn="l">
          <a:spcBef>
            <a:spcPct val="50000"/>
          </a:spcBef>
          <a:defRPr b="1" i="0" dirty="0" smtClean="0">
            <a:latin typeface="华文楷体" panose="02010600040101010101" pitchFamily="2" charset="-122"/>
            <a:ea typeface="华文楷体" panose="02010600040101010101" pitchFamily="2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1824</Words>
  <Application>Microsoft Office PowerPoint</Application>
  <PresentationFormat>自定义</PresentationFormat>
  <Paragraphs>604</Paragraphs>
  <Slides>30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ChenFenghua</cp:lastModifiedBy>
  <cp:revision>2369</cp:revision>
  <dcterms:created xsi:type="dcterms:W3CDTF">2010-11-16T03:02:00Z</dcterms:created>
  <dcterms:modified xsi:type="dcterms:W3CDTF">2018-10-08T01:19:47Z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