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25" r:id="rId4"/>
    <p:sldMasterId id="2147485752" r:id="rId5"/>
  </p:sldMasterIdLst>
  <p:notesMasterIdLst>
    <p:notesMasterId r:id="rId42"/>
  </p:notesMasterIdLst>
  <p:sldIdLst>
    <p:sldId id="441" r:id="rId6"/>
    <p:sldId id="513" r:id="rId7"/>
    <p:sldId id="506" r:id="rId8"/>
    <p:sldId id="507" r:id="rId9"/>
    <p:sldId id="508" r:id="rId10"/>
    <p:sldId id="509" r:id="rId11"/>
    <p:sldId id="510" r:id="rId12"/>
    <p:sldId id="511" r:id="rId13"/>
    <p:sldId id="514" r:id="rId14"/>
    <p:sldId id="480" r:id="rId15"/>
    <p:sldId id="446" r:id="rId16"/>
    <p:sldId id="286" r:id="rId17"/>
    <p:sldId id="481" r:id="rId18"/>
    <p:sldId id="499" r:id="rId19"/>
    <p:sldId id="500" r:id="rId20"/>
    <p:sldId id="501" r:id="rId21"/>
    <p:sldId id="503" r:id="rId22"/>
    <p:sldId id="504" r:id="rId23"/>
    <p:sldId id="479" r:id="rId24"/>
    <p:sldId id="482" r:id="rId25"/>
    <p:sldId id="285" r:id="rId26"/>
    <p:sldId id="515" r:id="rId27"/>
    <p:sldId id="518" r:id="rId28"/>
    <p:sldId id="519" r:id="rId29"/>
    <p:sldId id="287" r:id="rId30"/>
    <p:sldId id="498" r:id="rId31"/>
    <p:sldId id="464" r:id="rId32"/>
    <p:sldId id="532" r:id="rId33"/>
    <p:sldId id="533" r:id="rId34"/>
    <p:sldId id="528" r:id="rId35"/>
    <p:sldId id="529" r:id="rId36"/>
    <p:sldId id="295" r:id="rId37"/>
    <p:sldId id="453" r:id="rId38"/>
    <p:sldId id="512" r:id="rId39"/>
    <p:sldId id="331" r:id="rId40"/>
    <p:sldId id="497" r:id="rId41"/>
  </p:sldIdLst>
  <p:sldSz cx="9144000" cy="5143500" type="screen16x9"/>
  <p:notesSz cx="14782800" cy="93726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3108" userDrawn="1">
          <p15:clr>
            <a:srgbClr val="A4A3A4"/>
          </p15:clr>
        </p15:guide>
        <p15:guide id="2" pos="5448" userDrawn="1">
          <p15:clr>
            <a:srgbClr val="A4A3A4"/>
          </p15:clr>
        </p15:guide>
        <p15:guide id="3" pos="288">
          <p15:clr>
            <a:srgbClr val="A4A3A4"/>
          </p15:clr>
        </p15:guide>
        <p15:guide id="4" pos="5760">
          <p15:clr>
            <a:srgbClr val="A4A3A4"/>
          </p15:clr>
        </p15:guide>
        <p15:guide id="5" pos="5568">
          <p15:clr>
            <a:srgbClr val="A4A3A4"/>
          </p15:clr>
        </p15:guide>
        <p15:guide id="6" pos="3072">
          <p15:clr>
            <a:srgbClr val="A4A3A4"/>
          </p15:clr>
        </p15:guide>
        <p15:guide id="7" orient="horz" pos="3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Phillips" initials="TP"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10" autoAdjust="0"/>
    <p:restoredTop sz="94660"/>
  </p:normalViewPr>
  <p:slideViewPr>
    <p:cSldViewPr snapToGrid="0" showGuides="1">
      <p:cViewPr varScale="1">
        <p:scale>
          <a:sx n="97" d="100"/>
          <a:sy n="97" d="100"/>
        </p:scale>
        <p:origin x="684" y="72"/>
      </p:cViewPr>
      <p:guideLst>
        <p:guide orient="horz" pos="3108"/>
        <p:guide pos="5448"/>
        <p:guide pos="288"/>
        <p:guide pos="5760"/>
        <p:guide pos="5568"/>
        <p:guide pos="3072"/>
        <p:guide orient="horz" pos="348"/>
      </p:guideLst>
    </p:cSldViewPr>
  </p:slideViewPr>
  <p:notesTextViewPr>
    <p:cViewPr>
      <p:scale>
        <a:sx n="1" d="1"/>
        <a:sy n="1" d="1"/>
      </p:scale>
      <p:origin x="0" y="0"/>
    </p:cViewPr>
  </p:notesTextViewPr>
  <p:sorterViewPr>
    <p:cViewPr>
      <p:scale>
        <a:sx n="125" d="100"/>
        <a:sy n="125" d="100"/>
      </p:scale>
      <p:origin x="0" y="-9232"/>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5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374063" y="0"/>
            <a:ext cx="6405562" cy="469900"/>
          </a:xfrm>
          <a:prstGeom prst="rect">
            <a:avLst/>
          </a:prstGeom>
        </p:spPr>
        <p:txBody>
          <a:bodyPr vert="horz" lIns="91440" tIns="45720" rIns="91440" bIns="45720" rtlCol="0"/>
          <a:lstStyle>
            <a:lvl1pPr algn="r">
              <a:defRPr sz="1200"/>
            </a:lvl1pPr>
          </a:lstStyle>
          <a:p>
            <a:fld id="{1830B532-BAB8-DF41-9472-E0822CB2813C}" type="datetimeFigureOut">
              <a:rPr lang="en-US" smtClean="0"/>
              <a:t>5/9/2018</a:t>
            </a:fld>
            <a:endParaRPr lang="en-US"/>
          </a:p>
        </p:txBody>
      </p:sp>
      <p:sp>
        <p:nvSpPr>
          <p:cNvPr id="4" name="Slide Image Placeholder 3"/>
          <p:cNvSpPr>
            <a:spLocks noGrp="1" noRot="1" noChangeAspect="1"/>
          </p:cNvSpPr>
          <p:nvPr>
            <p:ph type="sldImg" idx="2"/>
          </p:nvPr>
        </p:nvSpPr>
        <p:spPr>
          <a:xfrm>
            <a:off x="4578350" y="1171575"/>
            <a:ext cx="5626100"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77963" y="4510088"/>
            <a:ext cx="11826875" cy="3690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64055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374063" y="8902700"/>
            <a:ext cx="6405562" cy="469900"/>
          </a:xfrm>
          <a:prstGeom prst="rect">
            <a:avLst/>
          </a:prstGeom>
        </p:spPr>
        <p:txBody>
          <a:bodyPr vert="horz" lIns="91440" tIns="45720" rIns="91440" bIns="45720" rtlCol="0" anchor="b"/>
          <a:lstStyle>
            <a:lvl1pPr algn="r">
              <a:defRPr sz="1200"/>
            </a:lvl1pPr>
          </a:lstStyle>
          <a:p>
            <a:fld id="{F2534E0A-52D0-A64A-A537-8046F185D009}" type="slidenum">
              <a:rPr lang="en-US" smtClean="0"/>
              <a:t>‹#›</a:t>
            </a:fld>
            <a:endParaRPr lang="en-US"/>
          </a:p>
        </p:txBody>
      </p:sp>
    </p:spTree>
    <p:extLst>
      <p:ext uri="{BB962C8B-B14F-4D97-AF65-F5344CB8AC3E}">
        <p14:creationId xmlns:p14="http://schemas.microsoft.com/office/powerpoint/2010/main" val="185415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1B559-2FA1-4251-8C76-CFBA46D0E13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547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D1B34D-CAF9-43A5-894D-E03D89991D4C}" type="slidenum">
              <a:rPr lang="en-US" smtClean="0"/>
              <a:pPr>
                <a:defRPr/>
              </a:pPr>
              <a:t>24</a:t>
            </a:fld>
            <a:endParaRPr lang="en-US" dirty="0"/>
          </a:p>
        </p:txBody>
      </p:sp>
    </p:spTree>
    <p:extLst>
      <p:ext uri="{BB962C8B-B14F-4D97-AF65-F5344CB8AC3E}">
        <p14:creationId xmlns:p14="http://schemas.microsoft.com/office/powerpoint/2010/main" val="203175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D1B559-2FA1-4251-8C76-CFBA46D0E139}" type="slidenum">
              <a:rPr lang="en-US" smtClean="0"/>
              <a:pPr/>
              <a:t>32</a:t>
            </a:fld>
            <a:endParaRPr lang="en-US"/>
          </a:p>
        </p:txBody>
      </p:sp>
    </p:spTree>
    <p:extLst>
      <p:ext uri="{BB962C8B-B14F-4D97-AF65-F5344CB8AC3E}">
        <p14:creationId xmlns:p14="http://schemas.microsoft.com/office/powerpoint/2010/main" val="161722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1B559-2FA1-4251-8C76-CFBA46D0E139}" type="slidenum">
              <a:rPr lang="en-US" smtClean="0"/>
              <a:pPr/>
              <a:t>33</a:t>
            </a:fld>
            <a:endParaRPr lang="en-US"/>
          </a:p>
        </p:txBody>
      </p:sp>
    </p:spTree>
    <p:extLst>
      <p:ext uri="{BB962C8B-B14F-4D97-AF65-F5344CB8AC3E}">
        <p14:creationId xmlns:p14="http://schemas.microsoft.com/office/powerpoint/2010/main" val="575552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Rectangle 1"/>
          <p:cNvSpPr/>
          <p:nvPr/>
        </p:nvSpPr>
        <p:spPr>
          <a:xfrm>
            <a:off x="5168348" y="0"/>
            <a:ext cx="3975652" cy="5143500"/>
          </a:xfrm>
          <a:prstGeom prst="rect">
            <a:avLst/>
          </a:prstGeom>
          <a:solidFill>
            <a:srgbClr val="007E3A"/>
          </a:solidFill>
          <a:ln>
            <a:noFill/>
          </a:ln>
          <a:effectLst>
            <a:outerShdw blurRad="215900" dist="76200" dir="108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a:spLocks noChangeArrowheads="1"/>
          </p:cNvSpPr>
          <p:nvPr/>
        </p:nvSpPr>
        <p:spPr bwMode="auto">
          <a:xfrm>
            <a:off x="1560520"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7" name="TextBox 6"/>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5" name="Title Placeholder 1"/>
          <p:cNvSpPr>
            <a:spLocks noGrp="1"/>
          </p:cNvSpPr>
          <p:nvPr>
            <p:ph type="title"/>
          </p:nvPr>
        </p:nvSpPr>
        <p:spPr>
          <a:xfrm>
            <a:off x="5461820" y="185530"/>
            <a:ext cx="3456891" cy="1838714"/>
          </a:xfrm>
          <a:prstGeom prst="rect">
            <a:avLst/>
          </a:prstGeom>
        </p:spPr>
        <p:txBody>
          <a:bodyPr rtlCol="0" anchor="b" anchorCtr="0">
            <a:noAutofit/>
          </a:bodyPr>
          <a:lstStyle>
            <a:lvl1pPr>
              <a:defRPr b="0">
                <a:solidFill>
                  <a:schemeClr val="bg1"/>
                </a:solidFill>
              </a:defRPr>
            </a:lvl1pPr>
          </a:lstStyle>
          <a:p>
            <a:r>
              <a:rPr lang="en-US"/>
              <a:t>Click to edit Master title style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23" y="774788"/>
            <a:ext cx="3593924" cy="3593924"/>
          </a:xfrm>
          <a:prstGeom prst="rect">
            <a:avLst/>
          </a:prstGeom>
        </p:spPr>
      </p:pic>
      <p:cxnSp>
        <p:nvCxnSpPr>
          <p:cNvPr id="14" name="Straight Connector 13"/>
          <p:cNvCxnSpPr/>
          <p:nvPr/>
        </p:nvCxnSpPr>
        <p:spPr>
          <a:xfrm>
            <a:off x="5546035" y="2057400"/>
            <a:ext cx="3180770"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sp>
        <p:nvSpPr>
          <p:cNvPr id="9" name="Text Placeholder 3"/>
          <p:cNvSpPr>
            <a:spLocks noGrp="1"/>
          </p:cNvSpPr>
          <p:nvPr>
            <p:ph type="body" sz="quarter" idx="10" hasCustomPrompt="1"/>
          </p:nvPr>
        </p:nvSpPr>
        <p:spPr>
          <a:xfrm>
            <a:off x="5457019" y="2128838"/>
            <a:ext cx="3462130" cy="966632"/>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b="0" cap="none" spc="0" baseline="0">
                <a:ln w="0"/>
                <a:solidFill>
                  <a:schemeClr val="bg1"/>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t>Optional Subhead Here 14pt, 1 line max</a:t>
            </a:r>
            <a:br>
              <a:rPr lang="en-US" sz="1400" dirty="0"/>
            </a:br>
            <a:r>
              <a:rPr lang="en-US" sz="1400" dirty="0"/>
              <a:t>Insert Date Here Month Day 2017</a:t>
            </a:r>
          </a:p>
          <a:p>
            <a:pPr lvl="0"/>
            <a:endParaRPr lang="en-US" dirty="0"/>
          </a:p>
        </p:txBody>
      </p:sp>
      <p:sp>
        <p:nvSpPr>
          <p:cNvPr id="10" name="Rectangle 9"/>
          <p:cNvSpPr/>
          <p:nvPr/>
        </p:nvSpPr>
        <p:spPr>
          <a:xfrm>
            <a:off x="5168348" y="0"/>
            <a:ext cx="3975652" cy="5143500"/>
          </a:xfrm>
          <a:prstGeom prst="rect">
            <a:avLst/>
          </a:prstGeom>
          <a:solidFill>
            <a:srgbClr val="007E3A"/>
          </a:solidFill>
          <a:ln>
            <a:noFill/>
          </a:ln>
          <a:effectLst>
            <a:outerShdw blurRad="215900" dist="76200" dir="108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4"/>
          <p:cNvSpPr txBox="1">
            <a:spLocks noChangeArrowheads="1"/>
          </p:cNvSpPr>
          <p:nvPr/>
        </p:nvSpPr>
        <p:spPr bwMode="auto">
          <a:xfrm>
            <a:off x="1560520"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13" name="TextBox 12"/>
          <p:cNvSpPr txBox="1"/>
          <p:nvPr/>
        </p:nvSpPr>
        <p:spPr>
          <a:xfrm>
            <a:off x="8488364" y="4792267"/>
            <a:ext cx="325730" cy="230832"/>
          </a:xfrm>
          <a:prstGeom prst="rect">
            <a:avLst/>
          </a:prstGeom>
          <a:noFill/>
        </p:spPr>
        <p:txBody>
          <a:bodyPr wrap="none">
            <a:spAutoFit/>
          </a:bodyPr>
          <a:lstStyle/>
          <a:p>
            <a:fld id="{5FE0A9E2-9A2D-4929-8462-D6DDEDD4AEA7}"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23" y="774788"/>
            <a:ext cx="3593924" cy="3593924"/>
          </a:xfrm>
          <a:prstGeom prst="rect">
            <a:avLst/>
          </a:prstGeom>
        </p:spPr>
      </p:pic>
      <p:cxnSp>
        <p:nvCxnSpPr>
          <p:cNvPr id="17" name="Straight Connector 16"/>
          <p:cNvCxnSpPr/>
          <p:nvPr/>
        </p:nvCxnSpPr>
        <p:spPr>
          <a:xfrm>
            <a:off x="5546035" y="2057400"/>
            <a:ext cx="3180770" cy="0"/>
          </a:xfrm>
          <a:prstGeom prst="line">
            <a:avLst/>
          </a:prstGeom>
          <a:ln>
            <a:solidFill>
              <a:srgbClr val="F2F5EE"/>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59460" y="3892309"/>
            <a:ext cx="1788744" cy="577498"/>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038285D-7301-4C81-B8E5-8C479BE10ADB}" type="datetime4">
              <a:rPr lang="en-US" altLang="en-US"/>
              <a:pPr/>
              <a:t>May 9, 2018</a:t>
            </a:fld>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7534125F-9DD5-4585-9D7E-6B72F558B99B}" type="slidenum">
              <a:rPr lang="en-US" altLang="en-US"/>
              <a:pPr/>
              <a:t>‹#›</a:t>
            </a:fld>
            <a:r>
              <a:rPr lang="en-US" altLang="en-US"/>
              <a:t> /</a:t>
            </a:r>
          </a:p>
        </p:txBody>
      </p:sp>
    </p:spTree>
    <p:extLst>
      <p:ext uri="{BB962C8B-B14F-4D97-AF65-F5344CB8AC3E}">
        <p14:creationId xmlns:p14="http://schemas.microsoft.com/office/powerpoint/2010/main" val="325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17007582-2AA9-4374-B4A6-700FD6169869}" type="datetime4">
              <a:rPr lang="en-US" altLang="en-US"/>
              <a:pPr/>
              <a:t>May 9, 2018</a:t>
            </a:fld>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797A9FF4-CBBB-45F9-9506-F9D2065DA6C5}" type="slidenum">
              <a:rPr lang="en-US" altLang="en-US"/>
              <a:pPr/>
              <a:t>‹#›</a:t>
            </a:fld>
            <a:r>
              <a:rPr lang="en-US" altLang="en-US"/>
              <a:t> /</a:t>
            </a:r>
          </a:p>
        </p:txBody>
      </p:sp>
    </p:spTree>
    <p:extLst>
      <p:ext uri="{BB962C8B-B14F-4D97-AF65-F5344CB8AC3E}">
        <p14:creationId xmlns:p14="http://schemas.microsoft.com/office/powerpoint/2010/main" val="773909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9900" y="997744"/>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900" y="997744"/>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44B4B99-D8FD-4173-98F1-2574A8C1A62F}" type="datetime4">
              <a:rPr lang="en-US" altLang="en-US"/>
              <a:pPr/>
              <a:t>May 9, 2018</a:t>
            </a:fld>
            <a:endParaRPr lang="en-US" altLang="en-US"/>
          </a:p>
        </p:txBody>
      </p:sp>
      <p:sp>
        <p:nvSpPr>
          <p:cNvPr id="6" name="Slide Number Placeholder 5"/>
          <p:cNvSpPr>
            <a:spLocks noGrp="1"/>
          </p:cNvSpPr>
          <p:nvPr>
            <p:ph type="sldNum" sz="quarter" idx="11"/>
          </p:nvPr>
        </p:nvSpPr>
        <p:spPr/>
        <p:txBody>
          <a:bodyPr/>
          <a:lstStyle>
            <a:lvl1pPr>
              <a:defRPr/>
            </a:lvl1pPr>
          </a:lstStyle>
          <a:p>
            <a:r>
              <a:rPr lang="en-US" altLang="en-US"/>
              <a:t>page </a:t>
            </a:r>
            <a:fld id="{BDD57CCA-ABA7-4712-ADC4-F02D94E5E7A9}" type="slidenum">
              <a:rPr lang="en-US" altLang="en-US"/>
              <a:pPr/>
              <a:t>‹#›</a:t>
            </a:fld>
            <a:r>
              <a:rPr lang="en-US" altLang="en-US"/>
              <a:t> /</a:t>
            </a:r>
          </a:p>
        </p:txBody>
      </p:sp>
    </p:spTree>
    <p:extLst>
      <p:ext uri="{BB962C8B-B14F-4D97-AF65-F5344CB8AC3E}">
        <p14:creationId xmlns:p14="http://schemas.microsoft.com/office/powerpoint/2010/main" val="72472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C32D2CF2-EE81-40B5-B2A3-5CF65C2F63EB}" type="datetime4">
              <a:rPr lang="en-US" altLang="en-US"/>
              <a:pPr/>
              <a:t>May 9, 2018</a:t>
            </a:fld>
            <a:endParaRPr lang="en-US" altLang="en-US"/>
          </a:p>
        </p:txBody>
      </p:sp>
      <p:sp>
        <p:nvSpPr>
          <p:cNvPr id="8" name="Slide Number Placeholder 7"/>
          <p:cNvSpPr>
            <a:spLocks noGrp="1"/>
          </p:cNvSpPr>
          <p:nvPr>
            <p:ph type="sldNum" sz="quarter" idx="11"/>
          </p:nvPr>
        </p:nvSpPr>
        <p:spPr/>
        <p:txBody>
          <a:bodyPr/>
          <a:lstStyle>
            <a:lvl1pPr>
              <a:defRPr/>
            </a:lvl1pPr>
          </a:lstStyle>
          <a:p>
            <a:r>
              <a:rPr lang="en-US" altLang="en-US"/>
              <a:t>page </a:t>
            </a:r>
            <a:fld id="{ACCAFE91-312C-4C67-8BD4-44E785FBC549}" type="slidenum">
              <a:rPr lang="en-US" altLang="en-US"/>
              <a:pPr/>
              <a:t>‹#›</a:t>
            </a:fld>
            <a:r>
              <a:rPr lang="en-US" altLang="en-US"/>
              <a:t> /</a:t>
            </a:r>
          </a:p>
        </p:txBody>
      </p:sp>
    </p:spTree>
    <p:extLst>
      <p:ext uri="{BB962C8B-B14F-4D97-AF65-F5344CB8AC3E}">
        <p14:creationId xmlns:p14="http://schemas.microsoft.com/office/powerpoint/2010/main" val="310315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0F0821C-585B-4393-8DE0-3AD7F3E4A0FA}" type="datetime4">
              <a:rPr lang="en-US" altLang="en-US"/>
              <a:pPr/>
              <a:t>May 9, 2018</a:t>
            </a:fld>
            <a:endParaRPr lang="en-US" altLang="en-US"/>
          </a:p>
        </p:txBody>
      </p:sp>
      <p:sp>
        <p:nvSpPr>
          <p:cNvPr id="4" name="Slide Number Placeholder 3"/>
          <p:cNvSpPr>
            <a:spLocks noGrp="1"/>
          </p:cNvSpPr>
          <p:nvPr>
            <p:ph type="sldNum" sz="quarter" idx="11"/>
          </p:nvPr>
        </p:nvSpPr>
        <p:spPr/>
        <p:txBody>
          <a:bodyPr/>
          <a:lstStyle>
            <a:lvl1pPr>
              <a:defRPr/>
            </a:lvl1pPr>
          </a:lstStyle>
          <a:p>
            <a:r>
              <a:rPr lang="en-US" altLang="en-US"/>
              <a:t>page </a:t>
            </a:r>
            <a:fld id="{2B812A54-6E49-4F67-BBAE-DC17B9F467BE}" type="slidenum">
              <a:rPr lang="en-US" altLang="en-US"/>
              <a:pPr/>
              <a:t>‹#›</a:t>
            </a:fld>
            <a:r>
              <a:rPr lang="en-US" altLang="en-US"/>
              <a:t> /</a:t>
            </a:r>
          </a:p>
        </p:txBody>
      </p:sp>
    </p:spTree>
    <p:extLst>
      <p:ext uri="{BB962C8B-B14F-4D97-AF65-F5344CB8AC3E}">
        <p14:creationId xmlns:p14="http://schemas.microsoft.com/office/powerpoint/2010/main" val="325568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641218B-8E26-479E-9422-E29A9200A6C2}" type="datetime4">
              <a:rPr lang="en-US" altLang="en-US"/>
              <a:pPr/>
              <a:t>May 9, 2018</a:t>
            </a:fld>
            <a:endParaRPr lang="en-US" altLang="en-US"/>
          </a:p>
        </p:txBody>
      </p:sp>
      <p:sp>
        <p:nvSpPr>
          <p:cNvPr id="3" name="Slide Number Placeholder 2"/>
          <p:cNvSpPr>
            <a:spLocks noGrp="1"/>
          </p:cNvSpPr>
          <p:nvPr>
            <p:ph type="sldNum" sz="quarter" idx="11"/>
          </p:nvPr>
        </p:nvSpPr>
        <p:spPr/>
        <p:txBody>
          <a:bodyPr/>
          <a:lstStyle>
            <a:lvl1pPr>
              <a:defRPr/>
            </a:lvl1pPr>
          </a:lstStyle>
          <a:p>
            <a:r>
              <a:rPr lang="en-US" altLang="en-US"/>
              <a:t>page </a:t>
            </a:r>
            <a:fld id="{72CEF2D4-A258-468F-A8E3-B14A05F12546}" type="slidenum">
              <a:rPr lang="en-US" altLang="en-US"/>
              <a:pPr/>
              <a:t>‹#›</a:t>
            </a:fld>
            <a:r>
              <a:rPr lang="en-US" altLang="en-US"/>
              <a:t> /</a:t>
            </a:r>
          </a:p>
        </p:txBody>
      </p:sp>
    </p:spTree>
    <p:extLst>
      <p:ext uri="{BB962C8B-B14F-4D97-AF65-F5344CB8AC3E}">
        <p14:creationId xmlns:p14="http://schemas.microsoft.com/office/powerpoint/2010/main" val="415839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C7B405AE-721A-4A6C-8B53-327C2E2F9E90}" type="datetime4">
              <a:rPr lang="en-US" altLang="en-US"/>
              <a:pPr/>
              <a:t>May 9, 2018</a:t>
            </a:fld>
            <a:endParaRPr lang="en-US" altLang="en-US"/>
          </a:p>
        </p:txBody>
      </p:sp>
      <p:sp>
        <p:nvSpPr>
          <p:cNvPr id="6" name="Slide Number Placeholder 5"/>
          <p:cNvSpPr>
            <a:spLocks noGrp="1"/>
          </p:cNvSpPr>
          <p:nvPr>
            <p:ph type="sldNum" sz="quarter" idx="11"/>
          </p:nvPr>
        </p:nvSpPr>
        <p:spPr/>
        <p:txBody>
          <a:bodyPr/>
          <a:lstStyle>
            <a:lvl1pPr>
              <a:defRPr/>
            </a:lvl1pPr>
          </a:lstStyle>
          <a:p>
            <a:r>
              <a:rPr lang="en-US" altLang="en-US"/>
              <a:t>page </a:t>
            </a:r>
            <a:fld id="{B782088E-4C0C-41B9-BBF1-A6CFFA45BDD2}" type="slidenum">
              <a:rPr lang="en-US" altLang="en-US"/>
              <a:pPr/>
              <a:t>‹#›</a:t>
            </a:fld>
            <a:r>
              <a:rPr lang="en-US" altLang="en-US"/>
              <a:t> /</a:t>
            </a:r>
          </a:p>
        </p:txBody>
      </p:sp>
    </p:spTree>
    <p:extLst>
      <p:ext uri="{BB962C8B-B14F-4D97-AF65-F5344CB8AC3E}">
        <p14:creationId xmlns:p14="http://schemas.microsoft.com/office/powerpoint/2010/main" val="4115535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6BA0EC07-A2AA-42DC-BC00-A1A5292ACC17}" type="datetime4">
              <a:rPr lang="en-US" altLang="en-US"/>
              <a:pPr/>
              <a:t>May 9, 2018</a:t>
            </a:fld>
            <a:endParaRPr lang="en-US" altLang="en-US"/>
          </a:p>
        </p:txBody>
      </p:sp>
      <p:sp>
        <p:nvSpPr>
          <p:cNvPr id="6" name="Slide Number Placeholder 5"/>
          <p:cNvSpPr>
            <a:spLocks noGrp="1"/>
          </p:cNvSpPr>
          <p:nvPr>
            <p:ph type="sldNum" sz="quarter" idx="11"/>
          </p:nvPr>
        </p:nvSpPr>
        <p:spPr/>
        <p:txBody>
          <a:bodyPr/>
          <a:lstStyle>
            <a:lvl1pPr>
              <a:defRPr/>
            </a:lvl1pPr>
          </a:lstStyle>
          <a:p>
            <a:r>
              <a:rPr lang="en-US" altLang="en-US"/>
              <a:t>page </a:t>
            </a:r>
            <a:fld id="{247EC1AF-6868-42CE-B64B-92B941267702}" type="slidenum">
              <a:rPr lang="en-US" altLang="en-US"/>
              <a:pPr/>
              <a:t>‹#›</a:t>
            </a:fld>
            <a:r>
              <a:rPr lang="en-US" altLang="en-US"/>
              <a:t> /</a:t>
            </a:r>
          </a:p>
        </p:txBody>
      </p:sp>
    </p:spTree>
    <p:extLst>
      <p:ext uri="{BB962C8B-B14F-4D97-AF65-F5344CB8AC3E}">
        <p14:creationId xmlns:p14="http://schemas.microsoft.com/office/powerpoint/2010/main" val="473178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08F70B2-EC5D-4235-97DD-C2215D94DFFC}" type="datetime4">
              <a:rPr lang="en-US" altLang="en-US"/>
              <a:pPr/>
              <a:t>May 9, 2018</a:t>
            </a:fld>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4AF2D217-8378-4FA9-940D-3CD65298B403}" type="slidenum">
              <a:rPr lang="en-US" altLang="en-US"/>
              <a:pPr/>
              <a:t>‹#›</a:t>
            </a:fld>
            <a:r>
              <a:rPr lang="en-US" altLang="en-US"/>
              <a:t> /</a:t>
            </a:r>
          </a:p>
        </p:txBody>
      </p:sp>
    </p:spTree>
    <p:extLst>
      <p:ext uri="{BB962C8B-B14F-4D97-AF65-F5344CB8AC3E}">
        <p14:creationId xmlns:p14="http://schemas.microsoft.com/office/powerpoint/2010/main" val="1408498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7162"/>
            <a:ext cx="2057400" cy="42350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9900" y="157162"/>
            <a:ext cx="6019800" cy="42350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3D9C680-20BA-4D94-8761-F1D78D2C12DE}" type="datetime4">
              <a:rPr lang="en-US" altLang="en-US"/>
              <a:pPr/>
              <a:t>May 9, 2018</a:t>
            </a:fld>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46E201F8-92EC-49F1-84AA-C1034EACD4CF}" type="slidenum">
              <a:rPr lang="en-US" altLang="en-US"/>
              <a:pPr/>
              <a:t>‹#›</a:t>
            </a:fld>
            <a:r>
              <a:rPr lang="en-US" altLang="en-US"/>
              <a:t> /</a:t>
            </a:r>
          </a:p>
        </p:txBody>
      </p:sp>
    </p:spTree>
    <p:extLst>
      <p:ext uri="{BB962C8B-B14F-4D97-AF65-F5344CB8AC3E}">
        <p14:creationId xmlns:p14="http://schemas.microsoft.com/office/powerpoint/2010/main" val="422914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14" name="Picture 7" descr="footer2.png"/>
          <p:cNvPicPr>
            <a:picLocks/>
          </p:cNvPicPr>
          <p:nvPr/>
        </p:nvPicPr>
        <p:blipFill>
          <a:blip r:embed="rId2" cstate="print"/>
          <a:srcRect/>
          <a:stretch>
            <a:fillRect/>
          </a:stretch>
        </p:blipFill>
        <p:spPr bwMode="auto">
          <a:xfrm>
            <a:off x="460375" y="4646726"/>
            <a:ext cx="960211" cy="307795"/>
          </a:xfrm>
          <a:prstGeom prst="rect">
            <a:avLst/>
          </a:prstGeom>
          <a:noFill/>
          <a:ln w="9525">
            <a:noFill/>
            <a:miter lim="800000"/>
            <a:headEnd/>
            <a:tailEnd/>
          </a:ln>
        </p:spPr>
      </p:pic>
      <p:sp>
        <p:nvSpPr>
          <p:cNvPr id="5" name="TextBox 4"/>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2" name="Title 1"/>
          <p:cNvSpPr>
            <a:spLocks noGrp="1"/>
          </p:cNvSpPr>
          <p:nvPr>
            <p:ph type="title"/>
          </p:nvPr>
        </p:nvSpPr>
        <p:spPr>
          <a:xfrm>
            <a:off x="457200" y="59870"/>
            <a:ext cx="8229600" cy="685800"/>
          </a:xfrm>
        </p:spPr>
        <p:txBody>
          <a:bodyPr lIns="91440" rIns="91440" anchor="b" anchorCtr="0">
            <a:noAutofit/>
          </a:bodyPr>
          <a:lstStyle>
            <a:lvl1pPr>
              <a:defRPr>
                <a:solidFill>
                  <a:srgbClr val="007E3A"/>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857250"/>
            <a:ext cx="8229600" cy="3543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Box 19"/>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48" name="TextBox 47"/>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66" name="TextBox 65"/>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13" name="TextBox 12"/>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2017</a:t>
            </a:r>
            <a:endParaRPr lang="en-US" sz="600" dirty="0">
              <a:solidFill>
                <a:schemeClr val="tx1">
                  <a:lumMod val="65000"/>
                  <a:lumOff val="35000"/>
                </a:schemeClr>
              </a:solidFill>
              <a:latin typeface="Arial"/>
              <a:cs typeface="Arial"/>
            </a:endParaRPr>
          </a:p>
        </p:txBody>
      </p:sp>
      <p:pic>
        <p:nvPicPr>
          <p:cNvPr id="15" name="Picture 7" descr="footer2.png"/>
          <p:cNvPicPr>
            <a:picLocks/>
          </p:cNvPicPr>
          <p:nvPr/>
        </p:nvPicPr>
        <p:blipFill>
          <a:blip r:embed="rId2" cstate="print"/>
          <a:srcRect/>
          <a:stretch>
            <a:fillRect/>
          </a:stretch>
        </p:blipFill>
        <p:spPr bwMode="auto">
          <a:xfrm>
            <a:off x="460375" y="4646726"/>
            <a:ext cx="960211" cy="307795"/>
          </a:xfrm>
          <a:prstGeom prst="rect">
            <a:avLst/>
          </a:prstGeom>
          <a:noFill/>
          <a:ln w="9525">
            <a:noFill/>
            <a:miter lim="800000"/>
            <a:headEnd/>
            <a:tailEnd/>
          </a:ln>
        </p:spPr>
      </p:pic>
      <p:sp>
        <p:nvSpPr>
          <p:cNvPr id="16" name="TextBox 15"/>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19" name="TextBox 1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2017</a:t>
            </a:r>
            <a:endParaRPr lang="en-US" sz="600" dirty="0">
              <a:solidFill>
                <a:schemeClr val="tx1">
                  <a:lumMod val="65000"/>
                  <a:lumOff val="35000"/>
                </a:schemeClr>
              </a:solidFill>
              <a:latin typeface="Arial"/>
              <a:cs typeface="Arial"/>
            </a:endParaRPr>
          </a:p>
        </p:txBody>
      </p:sp>
      <p:cxnSp>
        <p:nvCxnSpPr>
          <p:cNvPr id="21"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9900" y="157163"/>
            <a:ext cx="8229600" cy="704850"/>
          </a:xfrm>
        </p:spPr>
        <p:txBody>
          <a:bodyPr/>
          <a:lstStyle/>
          <a:p>
            <a:r>
              <a:rPr lang="en-US"/>
              <a:t>Click to edit Master title style</a:t>
            </a:r>
          </a:p>
        </p:txBody>
      </p:sp>
      <p:sp>
        <p:nvSpPr>
          <p:cNvPr id="3" name="Table Placeholder 2"/>
          <p:cNvSpPr>
            <a:spLocks noGrp="1"/>
          </p:cNvSpPr>
          <p:nvPr>
            <p:ph type="tbl" idx="1"/>
          </p:nvPr>
        </p:nvSpPr>
        <p:spPr>
          <a:xfrm>
            <a:off x="469900" y="997744"/>
            <a:ext cx="8229600" cy="3394472"/>
          </a:xfrm>
        </p:spPr>
        <p:txBody>
          <a:bodyPr/>
          <a:lstStyle/>
          <a:p>
            <a:endParaRPr lang="en-US"/>
          </a:p>
        </p:txBody>
      </p:sp>
      <p:sp>
        <p:nvSpPr>
          <p:cNvPr id="4" name="Date Placeholder 3"/>
          <p:cNvSpPr>
            <a:spLocks noGrp="1"/>
          </p:cNvSpPr>
          <p:nvPr>
            <p:ph type="dt" sz="half" idx="10"/>
          </p:nvPr>
        </p:nvSpPr>
        <p:spPr>
          <a:xfrm>
            <a:off x="7715250" y="4868466"/>
            <a:ext cx="1225550" cy="227409"/>
          </a:xfrm>
        </p:spPr>
        <p:txBody>
          <a:bodyPr/>
          <a:lstStyle>
            <a:lvl1pPr>
              <a:defRPr/>
            </a:lvl1pPr>
          </a:lstStyle>
          <a:p>
            <a:fld id="{D52CDCD6-033E-4D8A-B0A9-523EAA2ECEC7}" type="datetime4">
              <a:rPr lang="en-US" altLang="en-US"/>
              <a:pPr/>
              <a:t>May 9, 2018</a:t>
            </a:fld>
            <a:endParaRPr lang="en-US" altLang="en-US"/>
          </a:p>
        </p:txBody>
      </p:sp>
      <p:sp>
        <p:nvSpPr>
          <p:cNvPr id="5" name="Slide Number Placeholder 4"/>
          <p:cNvSpPr>
            <a:spLocks noGrp="1"/>
          </p:cNvSpPr>
          <p:nvPr>
            <p:ph type="sldNum" sz="quarter" idx="11"/>
          </p:nvPr>
        </p:nvSpPr>
        <p:spPr>
          <a:xfrm>
            <a:off x="7086601" y="4868466"/>
            <a:ext cx="574675" cy="227409"/>
          </a:xfrm>
        </p:spPr>
        <p:txBody>
          <a:bodyPr/>
          <a:lstStyle>
            <a:lvl1pPr>
              <a:defRPr/>
            </a:lvl1pPr>
          </a:lstStyle>
          <a:p>
            <a:r>
              <a:rPr lang="en-US" altLang="en-US"/>
              <a:t>page </a:t>
            </a:r>
            <a:fld id="{66924AEF-8E51-4633-82E5-D5CD9C64887F}" type="slidenum">
              <a:rPr lang="en-US" altLang="en-US"/>
              <a:pPr/>
              <a:t>‹#›</a:t>
            </a:fld>
            <a:r>
              <a:rPr lang="en-US" altLang="en-US"/>
              <a:t> /</a:t>
            </a:r>
          </a:p>
        </p:txBody>
      </p:sp>
    </p:spTree>
    <p:extLst>
      <p:ext uri="{BB962C8B-B14F-4D97-AF65-F5344CB8AC3E}">
        <p14:creationId xmlns:p14="http://schemas.microsoft.com/office/powerpoint/2010/main" val="350863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157163"/>
            <a:ext cx="8229600" cy="704850"/>
          </a:xfrm>
        </p:spPr>
        <p:txBody>
          <a:bodyPr/>
          <a:lstStyle/>
          <a:p>
            <a:r>
              <a:rPr lang="en-US"/>
              <a:t>Click to edit Master title style</a:t>
            </a:r>
          </a:p>
        </p:txBody>
      </p:sp>
      <p:sp>
        <p:nvSpPr>
          <p:cNvPr id="3" name="Text Placeholder 2"/>
          <p:cNvSpPr>
            <a:spLocks noGrp="1"/>
          </p:cNvSpPr>
          <p:nvPr>
            <p:ph type="body" sz="half" idx="1"/>
          </p:nvPr>
        </p:nvSpPr>
        <p:spPr>
          <a:xfrm>
            <a:off x="469900" y="997744"/>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900" y="997744"/>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715250" y="4868466"/>
            <a:ext cx="1225550" cy="227409"/>
          </a:xfrm>
        </p:spPr>
        <p:txBody>
          <a:bodyPr/>
          <a:lstStyle>
            <a:lvl1pPr>
              <a:defRPr/>
            </a:lvl1pPr>
          </a:lstStyle>
          <a:p>
            <a:fld id="{E4B339F8-749B-45D8-AE16-D3C316DAED6C}" type="datetime4">
              <a:rPr lang="en-US" altLang="en-US"/>
              <a:pPr/>
              <a:t>May 9, 2018</a:t>
            </a:fld>
            <a:endParaRPr lang="en-US" altLang="en-US"/>
          </a:p>
        </p:txBody>
      </p:sp>
      <p:sp>
        <p:nvSpPr>
          <p:cNvPr id="6" name="Slide Number Placeholder 5"/>
          <p:cNvSpPr>
            <a:spLocks noGrp="1"/>
          </p:cNvSpPr>
          <p:nvPr>
            <p:ph type="sldNum" sz="quarter" idx="11"/>
          </p:nvPr>
        </p:nvSpPr>
        <p:spPr>
          <a:xfrm>
            <a:off x="7086601" y="4868466"/>
            <a:ext cx="574675" cy="227409"/>
          </a:xfrm>
        </p:spPr>
        <p:txBody>
          <a:bodyPr/>
          <a:lstStyle>
            <a:lvl1pPr>
              <a:defRPr/>
            </a:lvl1pPr>
          </a:lstStyle>
          <a:p>
            <a:r>
              <a:rPr lang="en-US" altLang="en-US"/>
              <a:t>page </a:t>
            </a:r>
            <a:fld id="{CED21065-323F-4E4C-BB3F-05C83B52E156}" type="slidenum">
              <a:rPr lang="en-US" altLang="en-US"/>
              <a:pPr/>
              <a:t>‹#›</a:t>
            </a:fld>
            <a:r>
              <a:rPr lang="en-US" altLang="en-US"/>
              <a:t> /</a:t>
            </a:r>
          </a:p>
        </p:txBody>
      </p:sp>
    </p:spTree>
    <p:extLst>
      <p:ext uri="{BB962C8B-B14F-4D97-AF65-F5344CB8AC3E}">
        <p14:creationId xmlns:p14="http://schemas.microsoft.com/office/powerpoint/2010/main" val="1323270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157163"/>
            <a:ext cx="8229600" cy="704850"/>
          </a:xfrm>
        </p:spPr>
        <p:txBody>
          <a:bodyPr/>
          <a:lstStyle/>
          <a:p>
            <a:r>
              <a:rPr lang="en-US"/>
              <a:t>Click to edit Master title style</a:t>
            </a:r>
          </a:p>
        </p:txBody>
      </p:sp>
      <p:sp>
        <p:nvSpPr>
          <p:cNvPr id="3" name="Text Placeholder 2"/>
          <p:cNvSpPr>
            <a:spLocks noGrp="1"/>
          </p:cNvSpPr>
          <p:nvPr>
            <p:ph type="body" sz="half" idx="1"/>
          </p:nvPr>
        </p:nvSpPr>
        <p:spPr>
          <a:xfrm>
            <a:off x="469900" y="997744"/>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0900" y="997744"/>
            <a:ext cx="4038600" cy="1639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0900" y="2751535"/>
            <a:ext cx="4038600" cy="1640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7715250" y="4868466"/>
            <a:ext cx="1225550" cy="227409"/>
          </a:xfrm>
        </p:spPr>
        <p:txBody>
          <a:bodyPr/>
          <a:lstStyle>
            <a:lvl1pPr>
              <a:defRPr/>
            </a:lvl1pPr>
          </a:lstStyle>
          <a:p>
            <a:fld id="{619B9D5B-5F7B-4F17-AE27-E0C163882109}" type="datetime4">
              <a:rPr lang="en-US" altLang="en-US"/>
              <a:pPr/>
              <a:t>May 9, 2018</a:t>
            </a:fld>
            <a:endParaRPr lang="en-US" altLang="en-US"/>
          </a:p>
        </p:txBody>
      </p:sp>
      <p:sp>
        <p:nvSpPr>
          <p:cNvPr id="7" name="Slide Number Placeholder 6"/>
          <p:cNvSpPr>
            <a:spLocks noGrp="1"/>
          </p:cNvSpPr>
          <p:nvPr>
            <p:ph type="sldNum" sz="quarter" idx="11"/>
          </p:nvPr>
        </p:nvSpPr>
        <p:spPr>
          <a:xfrm>
            <a:off x="7086601" y="4868466"/>
            <a:ext cx="574675" cy="227409"/>
          </a:xfrm>
        </p:spPr>
        <p:txBody>
          <a:bodyPr/>
          <a:lstStyle>
            <a:lvl1pPr>
              <a:defRPr/>
            </a:lvl1pPr>
          </a:lstStyle>
          <a:p>
            <a:r>
              <a:rPr lang="en-US" altLang="en-US"/>
              <a:t>page </a:t>
            </a:r>
            <a:fld id="{98BB528C-CC24-4022-859E-D8F227FA97EC}" type="slidenum">
              <a:rPr lang="en-US" altLang="en-US"/>
              <a:pPr/>
              <a:t>‹#›</a:t>
            </a:fld>
            <a:r>
              <a:rPr lang="en-US" altLang="en-US"/>
              <a:t> /</a:t>
            </a:r>
          </a:p>
        </p:txBody>
      </p:sp>
    </p:spTree>
    <p:extLst>
      <p:ext uri="{BB962C8B-B14F-4D97-AF65-F5344CB8AC3E}">
        <p14:creationId xmlns:p14="http://schemas.microsoft.com/office/powerpoint/2010/main" val="1665125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9900" y="157163"/>
            <a:ext cx="8229600" cy="704850"/>
          </a:xfrm>
        </p:spPr>
        <p:txBody>
          <a:bodyPr/>
          <a:lstStyle/>
          <a:p>
            <a:r>
              <a:rPr lang="en-US"/>
              <a:t>Click to edit Master title style</a:t>
            </a:r>
          </a:p>
        </p:txBody>
      </p:sp>
      <p:sp>
        <p:nvSpPr>
          <p:cNvPr id="3" name="Content Placeholder 2"/>
          <p:cNvSpPr>
            <a:spLocks noGrp="1"/>
          </p:cNvSpPr>
          <p:nvPr>
            <p:ph sz="quarter" idx="1"/>
          </p:nvPr>
        </p:nvSpPr>
        <p:spPr>
          <a:xfrm>
            <a:off x="469900" y="997744"/>
            <a:ext cx="4038600" cy="1639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0900" y="997744"/>
            <a:ext cx="4038600" cy="1639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900" y="2751535"/>
            <a:ext cx="4038600" cy="1640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0900" y="2751535"/>
            <a:ext cx="4038600" cy="1640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715250" y="4868466"/>
            <a:ext cx="1225550" cy="227409"/>
          </a:xfrm>
        </p:spPr>
        <p:txBody>
          <a:bodyPr/>
          <a:lstStyle>
            <a:lvl1pPr>
              <a:defRPr/>
            </a:lvl1pPr>
          </a:lstStyle>
          <a:p>
            <a:fld id="{698B6A46-8177-45BF-92DD-BEE3E3D759DD}" type="datetime4">
              <a:rPr lang="en-US" altLang="en-US"/>
              <a:pPr/>
              <a:t>May 9, 2018</a:t>
            </a:fld>
            <a:endParaRPr lang="en-US" altLang="en-US"/>
          </a:p>
        </p:txBody>
      </p:sp>
      <p:sp>
        <p:nvSpPr>
          <p:cNvPr id="8" name="Slide Number Placeholder 7"/>
          <p:cNvSpPr>
            <a:spLocks noGrp="1"/>
          </p:cNvSpPr>
          <p:nvPr>
            <p:ph type="sldNum" sz="quarter" idx="11"/>
          </p:nvPr>
        </p:nvSpPr>
        <p:spPr>
          <a:xfrm>
            <a:off x="7086601" y="4868466"/>
            <a:ext cx="574675" cy="227409"/>
          </a:xfrm>
        </p:spPr>
        <p:txBody>
          <a:bodyPr/>
          <a:lstStyle>
            <a:lvl1pPr>
              <a:defRPr/>
            </a:lvl1pPr>
          </a:lstStyle>
          <a:p>
            <a:r>
              <a:rPr lang="en-US" altLang="en-US"/>
              <a:t>page </a:t>
            </a:r>
            <a:fld id="{01083F82-35B3-4FF6-AECF-11B7A960ED06}" type="slidenum">
              <a:rPr lang="en-US" altLang="en-US"/>
              <a:pPr/>
              <a:t>‹#›</a:t>
            </a:fld>
            <a:r>
              <a:rPr lang="en-US" altLang="en-US"/>
              <a:t> /</a:t>
            </a:r>
          </a:p>
        </p:txBody>
      </p:sp>
    </p:spTree>
    <p:extLst>
      <p:ext uri="{BB962C8B-B14F-4D97-AF65-F5344CB8AC3E}">
        <p14:creationId xmlns:p14="http://schemas.microsoft.com/office/powerpoint/2010/main" val="865697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9900" y="157162"/>
            <a:ext cx="8229600" cy="4235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7715250" y="4868466"/>
            <a:ext cx="1225550" cy="227409"/>
          </a:xfrm>
        </p:spPr>
        <p:txBody>
          <a:bodyPr/>
          <a:lstStyle>
            <a:lvl1pPr>
              <a:defRPr/>
            </a:lvl1pPr>
          </a:lstStyle>
          <a:p>
            <a:fld id="{2C0B93B4-046D-40AA-B076-2D942A83B958}" type="datetime4">
              <a:rPr lang="en-US" altLang="en-US"/>
              <a:pPr/>
              <a:t>May 9, 2018</a:t>
            </a:fld>
            <a:endParaRPr lang="en-US" altLang="en-US"/>
          </a:p>
        </p:txBody>
      </p:sp>
      <p:sp>
        <p:nvSpPr>
          <p:cNvPr id="4" name="Slide Number Placeholder 3"/>
          <p:cNvSpPr>
            <a:spLocks noGrp="1"/>
          </p:cNvSpPr>
          <p:nvPr>
            <p:ph type="sldNum" sz="quarter" idx="11"/>
          </p:nvPr>
        </p:nvSpPr>
        <p:spPr>
          <a:xfrm>
            <a:off x="7086601" y="4868466"/>
            <a:ext cx="574675" cy="227409"/>
          </a:xfrm>
        </p:spPr>
        <p:txBody>
          <a:bodyPr/>
          <a:lstStyle>
            <a:lvl1pPr>
              <a:defRPr/>
            </a:lvl1pPr>
          </a:lstStyle>
          <a:p>
            <a:r>
              <a:rPr lang="en-US" altLang="en-US"/>
              <a:t>page </a:t>
            </a:r>
            <a:fld id="{2C132EC6-9CA2-4AF7-B386-F30159E9E4E5}" type="slidenum">
              <a:rPr lang="en-US" altLang="en-US"/>
              <a:pPr/>
              <a:t>‹#›</a:t>
            </a:fld>
            <a:r>
              <a:rPr lang="en-US" altLang="en-US"/>
              <a:t> /</a:t>
            </a:r>
          </a:p>
        </p:txBody>
      </p:sp>
    </p:spTree>
    <p:extLst>
      <p:ext uri="{BB962C8B-B14F-4D97-AF65-F5344CB8AC3E}">
        <p14:creationId xmlns:p14="http://schemas.microsoft.com/office/powerpoint/2010/main" val="53210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2" name="Title 1"/>
          <p:cNvSpPr>
            <a:spLocks noGrp="1"/>
          </p:cNvSpPr>
          <p:nvPr>
            <p:ph type="title"/>
          </p:nvPr>
        </p:nvSpPr>
        <p:spPr/>
        <p:txBody>
          <a:bodyPr anchor="b" anchorCtr="0"/>
          <a:lstStyle/>
          <a:p>
            <a:r>
              <a:rPr lang="en-US"/>
              <a:t>Click to edit Master title style</a:t>
            </a:r>
            <a:endParaRPr lang="en-US" dirty="0"/>
          </a:p>
        </p:txBody>
      </p:sp>
      <p:sp>
        <p:nvSpPr>
          <p:cNvPr id="3" name="Content Placeholder 2"/>
          <p:cNvSpPr>
            <a:spLocks noGrp="1"/>
          </p:cNvSpPr>
          <p:nvPr>
            <p:ph sz="half" idx="1"/>
          </p:nvPr>
        </p:nvSpPr>
        <p:spPr>
          <a:xfrm>
            <a:off x="457200" y="971553"/>
            <a:ext cx="4038600" cy="3428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71553"/>
            <a:ext cx="4038600" cy="3428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4"/>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49" name="TextBox 4"/>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67" name="TextBox 66"/>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14" name="TextBox 13"/>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2017</a:t>
            </a:r>
            <a:endParaRPr lang="en-US" sz="600" dirty="0">
              <a:solidFill>
                <a:schemeClr val="tx1">
                  <a:lumMod val="65000"/>
                  <a:lumOff val="35000"/>
                </a:schemeClr>
              </a:solidFill>
              <a:latin typeface="Arial"/>
              <a:cs typeface="Arial"/>
            </a:endParaRPr>
          </a:p>
        </p:txBody>
      </p:sp>
      <p:pic>
        <p:nvPicPr>
          <p:cNvPr id="15" name="Picture 7" descr="footer2.png"/>
          <p:cNvPicPr>
            <a:picLocks/>
          </p:cNvPicPr>
          <p:nvPr/>
        </p:nvPicPr>
        <p:blipFill>
          <a:blip r:embed="rId2" cstate="print"/>
          <a:srcRect/>
          <a:stretch>
            <a:fillRect/>
          </a:stretch>
        </p:blipFill>
        <p:spPr bwMode="auto">
          <a:xfrm>
            <a:off x="460375" y="4646726"/>
            <a:ext cx="960211" cy="307795"/>
          </a:xfrm>
          <a:prstGeom prst="rect">
            <a:avLst/>
          </a:prstGeom>
          <a:noFill/>
          <a:ln w="9525">
            <a:noFill/>
            <a:miter lim="800000"/>
            <a:headEnd/>
            <a:tailEnd/>
          </a:ln>
        </p:spPr>
      </p:pic>
      <p:sp>
        <p:nvSpPr>
          <p:cNvPr id="16" name="TextBox 4"/>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18" name="TextBox 1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19" name="TextBox 1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2017</a:t>
            </a:r>
            <a:endParaRPr lang="en-US" sz="600" dirty="0">
              <a:solidFill>
                <a:schemeClr val="tx1">
                  <a:lumMod val="65000"/>
                  <a:lumOff val="35000"/>
                </a:schemeClr>
              </a:solidFill>
              <a:latin typeface="Arial"/>
              <a:cs typeface="Arial"/>
            </a:endParaRPr>
          </a:p>
        </p:txBody>
      </p:sp>
      <p:pic>
        <p:nvPicPr>
          <p:cNvPr id="20" name="Picture 7" descr="footer2.png"/>
          <p:cNvPicPr>
            <a:picLocks/>
          </p:cNvPicPr>
          <p:nvPr/>
        </p:nvPicPr>
        <p:blipFill>
          <a:blip r:embed="rId2" cstate="print"/>
          <a:srcRect/>
          <a:stretch>
            <a:fillRect/>
          </a:stretch>
        </p:blipFill>
        <p:spPr bwMode="auto">
          <a:xfrm>
            <a:off x="460375" y="4646726"/>
            <a:ext cx="960211" cy="307795"/>
          </a:xfrm>
          <a:prstGeom prst="rect">
            <a:avLst/>
          </a:prstGeom>
          <a:noFill/>
          <a:ln w="9525">
            <a:noFill/>
            <a:miter lim="800000"/>
            <a:headEnd/>
            <a:tailEnd/>
          </a:ln>
        </p:spPr>
      </p:pic>
      <p:cxnSp>
        <p:nvCxnSpPr>
          <p:cNvPr id="22"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86793" y="254833"/>
            <a:ext cx="3672591" cy="2042410"/>
          </a:xfrm>
        </p:spPr>
        <p:txBody>
          <a:bodyPr anchor="b"/>
          <a:lstStyle>
            <a:lvl1pPr>
              <a:defRPr sz="3200">
                <a:solidFill>
                  <a:srgbClr val="007E3A"/>
                </a:solidFill>
              </a:defRPr>
            </a:lvl1pPr>
          </a:lstStyle>
          <a:p>
            <a:r>
              <a:rPr lang="en-US" dirty="0"/>
              <a:t>Click to Add Section Title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033" y="1104314"/>
            <a:ext cx="3014384" cy="3014384"/>
          </a:xfrm>
          <a:prstGeom prst="rect">
            <a:avLst/>
          </a:prstGeom>
        </p:spPr>
      </p:pic>
      <p:cxnSp>
        <p:nvCxnSpPr>
          <p:cNvPr id="8" name="Straight Connector 7"/>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hasCustomPrompt="1"/>
          </p:nvPr>
        </p:nvSpPr>
        <p:spPr>
          <a:xfrm>
            <a:off x="4887392" y="2443632"/>
            <a:ext cx="3679487" cy="966632"/>
          </a:xfr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1600" b="0" cap="none" spc="0" baseline="0">
                <a:ln w="0"/>
                <a:solidFill>
                  <a:schemeClr val="bg1">
                    <a:lumMod val="50000"/>
                  </a:schemeClr>
                </a:solidFill>
                <a:effectLst/>
                <a:latin typeface="+mn-lt"/>
              </a:defRPr>
            </a:lvl1pPr>
            <a:lvl2pPr marL="457200" indent="0">
              <a:buNone/>
              <a:defRPr sz="1700"/>
            </a:lvl2pPr>
            <a:lvl3pPr marL="914400" indent="0">
              <a:buNone/>
              <a:defRPr sz="1600"/>
            </a:lvl3pPr>
            <a:lvl4pPr marL="1371600" indent="0">
              <a:buNone/>
              <a:defRPr sz="1600"/>
            </a:lvl4pPr>
            <a:lvl5pPr marL="1828800" indent="0">
              <a:buNone/>
              <a:defRPr sz="1600"/>
            </a:lvl5pPr>
          </a:lstStyle>
          <a:p>
            <a:pPr lvl="0"/>
            <a:r>
              <a:rPr lang="en-US" dirty="0"/>
              <a:t>Keep font size at 16pt and limit 2 lines Keep font size at 16pt and limit 2 lines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033" y="1104314"/>
            <a:ext cx="3014384" cy="3014384"/>
          </a:xfrm>
          <a:prstGeom prst="rect">
            <a:avLst/>
          </a:prstGeom>
        </p:spPr>
      </p:pic>
      <p:cxnSp>
        <p:nvCxnSpPr>
          <p:cNvPr id="7" name="Straight Connector 6"/>
          <p:cNvCxnSpPr/>
          <p:nvPr/>
        </p:nvCxnSpPr>
        <p:spPr>
          <a:xfrm>
            <a:off x="4986760" y="2374092"/>
            <a:ext cx="3566066"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0" name="TextBox 49"/>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9" name="TextBox 8"/>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2017</a:t>
            </a:r>
            <a:endParaRPr lang="en-US" sz="600" dirty="0">
              <a:solidFill>
                <a:schemeClr val="tx1">
                  <a:lumMod val="65000"/>
                  <a:lumOff val="35000"/>
                </a:schemeClr>
              </a:solidFill>
              <a:latin typeface="Arial"/>
              <a:cs typeface="Arial"/>
            </a:endParaRPr>
          </a:p>
        </p:txBody>
      </p:sp>
      <p:pic>
        <p:nvPicPr>
          <p:cNvPr id="7" name="Picture 7" descr="footer2.png"/>
          <p:cNvPicPr>
            <a:picLocks/>
          </p:cNvPicPr>
          <p:nvPr/>
        </p:nvPicPr>
        <p:blipFill>
          <a:blip r:embed="rId2" cstate="print"/>
          <a:srcRect/>
          <a:stretch>
            <a:fillRect/>
          </a:stretch>
        </p:blipFill>
        <p:spPr bwMode="auto">
          <a:xfrm>
            <a:off x="460375" y="4646726"/>
            <a:ext cx="960211" cy="307795"/>
          </a:xfrm>
          <a:prstGeom prst="rect">
            <a:avLst/>
          </a:prstGeom>
          <a:noFill/>
          <a:ln w="9525">
            <a:noFill/>
            <a:miter lim="800000"/>
            <a:headEnd/>
            <a:tailEnd/>
          </a:ln>
        </p:spPr>
      </p:pic>
      <p:pic>
        <p:nvPicPr>
          <p:cNvPr id="8" name="Picture 7" descr="footer2.png"/>
          <p:cNvPicPr>
            <a:picLocks/>
          </p:cNvPicPr>
          <p:nvPr userDrawn="1"/>
        </p:nvPicPr>
        <p:blipFill>
          <a:blip r:embed="rId2" cstate="print"/>
          <a:srcRect/>
          <a:stretch>
            <a:fillRect/>
          </a:stretch>
        </p:blipFill>
        <p:spPr bwMode="auto">
          <a:xfrm>
            <a:off x="460375" y="4646726"/>
            <a:ext cx="960211" cy="307795"/>
          </a:xfrm>
          <a:prstGeom prst="rect">
            <a:avLst/>
          </a:prstGeom>
          <a:noFill/>
          <a:ln w="9525">
            <a:noFill/>
            <a:miter lim="800000"/>
            <a:headEnd/>
            <a:tailEnd/>
          </a:ln>
        </p:spPr>
      </p:pic>
      <p:sp>
        <p:nvSpPr>
          <p:cNvPr id="11" name="TextBox 10"/>
          <p:cNvSpPr txBox="1"/>
          <p:nvPr userDrawn="1"/>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2017</a:t>
            </a:r>
            <a:endParaRPr lang="en-US" sz="600" dirty="0">
              <a:solidFill>
                <a:schemeClr val="tx1">
                  <a:lumMod val="65000"/>
                  <a:lumOff val="35000"/>
                </a:schemeClr>
              </a:solidFill>
              <a:latin typeface="Arial"/>
              <a:cs typeface="Arial"/>
            </a:endParaRPr>
          </a:p>
        </p:txBody>
      </p:sp>
      <p:sp>
        <p:nvSpPr>
          <p:cNvPr id="12" name="TextBox 11"/>
          <p:cNvSpPr txBox="1"/>
          <p:nvPr userDrawn="1"/>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cxnSp>
        <p:nvCxnSpPr>
          <p:cNvPr id="13"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ext uri="{BB962C8B-B14F-4D97-AF65-F5344CB8AC3E}">
        <p14:creationId xmlns:p14="http://schemas.microsoft.com/office/powerpoint/2010/main" val="211574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s with Text">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6" name="Picture Placeholder 11"/>
          <p:cNvSpPr>
            <a:spLocks noGrp="1"/>
          </p:cNvSpPr>
          <p:nvPr>
            <p:ph type="pic" sz="quarter" idx="10" hasCustomPrompt="1"/>
          </p:nvPr>
        </p:nvSpPr>
        <p:spPr>
          <a:xfrm>
            <a:off x="559602" y="1104555"/>
            <a:ext cx="2619147" cy="168654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endParaRPr lang="en-US" dirty="0"/>
          </a:p>
        </p:txBody>
      </p:sp>
      <p:sp>
        <p:nvSpPr>
          <p:cNvPr id="18" name="Picture Placeholder 11"/>
          <p:cNvSpPr>
            <a:spLocks noGrp="1"/>
          </p:cNvSpPr>
          <p:nvPr>
            <p:ph type="pic" sz="quarter" idx="14" hasCustomPrompt="1"/>
          </p:nvPr>
        </p:nvSpPr>
        <p:spPr>
          <a:xfrm>
            <a:off x="559602" y="2905397"/>
            <a:ext cx="2619147" cy="1362718"/>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9" name="Picture Placeholder 11"/>
          <p:cNvSpPr>
            <a:spLocks noGrp="1"/>
          </p:cNvSpPr>
          <p:nvPr>
            <p:ph type="pic" sz="quarter" idx="15" hasCustomPrompt="1"/>
          </p:nvPr>
        </p:nvSpPr>
        <p:spPr>
          <a:xfrm>
            <a:off x="3302802" y="2378183"/>
            <a:ext cx="1987137" cy="1889931"/>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20" name="Picture Placeholder 11"/>
          <p:cNvSpPr>
            <a:spLocks noGrp="1"/>
          </p:cNvSpPr>
          <p:nvPr>
            <p:ph type="pic" sz="quarter" idx="16" hasCustomPrompt="1"/>
          </p:nvPr>
        </p:nvSpPr>
        <p:spPr>
          <a:xfrm>
            <a:off x="3302802" y="1104556"/>
            <a:ext cx="1987137" cy="1159327"/>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4" name="Text Placeholder 3"/>
          <p:cNvSpPr>
            <a:spLocks noGrp="1"/>
          </p:cNvSpPr>
          <p:nvPr>
            <p:ph type="body" sz="quarter" idx="17" hasCustomPrompt="1"/>
          </p:nvPr>
        </p:nvSpPr>
        <p:spPr>
          <a:xfrm>
            <a:off x="5373688" y="1104554"/>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dirty="0">
                <a:solidFill>
                  <a:schemeClr val="tx1"/>
                </a:solidFill>
                <a:latin typeface="+mj-lt"/>
                <a:ea typeface="Arial Hebrew" charset="-79"/>
                <a:cs typeface="Arial Hebrew" charset="-79"/>
              </a:rPr>
              <a:t>Place Optional</a:t>
            </a:r>
            <a:r>
              <a:rPr lang="en-US" sz="1600" b="1" baseline="0" dirty="0">
                <a:solidFill>
                  <a:schemeClr val="tx1"/>
                </a:solidFill>
                <a:latin typeface="+mj-lt"/>
                <a:ea typeface="Arial Hebrew" charset="-79"/>
                <a:cs typeface="Arial Hebrew" charset="-79"/>
              </a:rPr>
              <a:t> </a:t>
            </a:r>
            <a:r>
              <a:rPr lang="en-US" sz="1600" b="1" dirty="0">
                <a:solidFill>
                  <a:schemeClr val="tx1"/>
                </a:solidFill>
                <a:latin typeface="+mj-lt"/>
                <a:ea typeface="Arial Hebrew" charset="-79"/>
                <a:cs typeface="Arial Hebrew" charset="-79"/>
              </a:rPr>
              <a:t>Subheading </a:t>
            </a:r>
            <a:r>
              <a:rPr lang="en-US" sz="1600" b="1" dirty="0">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5373688" y="1387475"/>
            <a:ext cx="3389312" cy="2881313"/>
          </a:xfrm>
        </p:spPr>
        <p:txBody>
          <a:bodyPr>
            <a:normAutofit/>
          </a:bodyPr>
          <a:lstStyle>
            <a:lvl1pPr>
              <a:defRPr sz="1500"/>
            </a:lvl1pPr>
          </a:lstStyle>
          <a:p>
            <a:pPr>
              <a:spcAft>
                <a:spcPts val="900"/>
              </a:spcAft>
            </a:pPr>
            <a:r>
              <a:rPr lang="en-US" dirty="0">
                <a:solidFill>
                  <a:schemeClr val="tx1"/>
                </a:solidFill>
              </a:rPr>
              <a:t>Place additional information here</a:t>
            </a:r>
          </a:p>
          <a:p>
            <a:pPr>
              <a:spcAft>
                <a:spcPts val="900"/>
              </a:spcAft>
            </a:pPr>
            <a:r>
              <a:rPr lang="en-US" dirty="0">
                <a:solidFill>
                  <a:schemeClr val="tx1"/>
                </a:solidFill>
              </a:rPr>
              <a:t>Place additional information here</a:t>
            </a:r>
          </a:p>
          <a:p>
            <a:pPr>
              <a:spcAft>
                <a:spcPts val="900"/>
              </a:spcAft>
            </a:pPr>
            <a:r>
              <a:rPr lang="en-US" dirty="0">
                <a:solidFill>
                  <a:schemeClr val="tx1"/>
                </a:solidFill>
              </a:rPr>
              <a:t>Keep it concise and no more than 12 lines of text in 15 point font</a:t>
            </a:r>
          </a:p>
          <a:p>
            <a:pPr>
              <a:spcAft>
                <a:spcPts val="900"/>
              </a:spcAft>
            </a:pPr>
            <a:r>
              <a:rPr lang="en-US" dirty="0">
                <a:solidFill>
                  <a:schemeClr val="tx1"/>
                </a:solidFill>
              </a:rPr>
              <a:t>Keep it concise and no more than 12 lines of text in 15 point font</a:t>
            </a:r>
          </a:p>
          <a:p>
            <a:pPr>
              <a:spcAft>
                <a:spcPts val="900"/>
              </a:spcAft>
            </a:pPr>
            <a:r>
              <a:rPr lang="en-US" dirty="0">
                <a:solidFill>
                  <a:schemeClr val="tx1"/>
                </a:solidFill>
              </a:rPr>
              <a:t>Keep it concise and no more than 12 lines of text in 15 point font</a:t>
            </a:r>
          </a:p>
        </p:txBody>
      </p:sp>
      <p:sp>
        <p:nvSpPr>
          <p:cNvPr id="11" name="Picture Placeholder 6"/>
          <p:cNvSpPr>
            <a:spLocks noGrp="1" noChangeAspect="1"/>
          </p:cNvSpPr>
          <p:nvPr/>
        </p:nvSpPr>
        <p:spPr>
          <a:xfrm>
            <a:off x="2670792" y="1318646"/>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3"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with Images">
    <p:spTree>
      <p:nvGrpSpPr>
        <p:cNvPr id="1" name=""/>
        <p:cNvGrpSpPr/>
        <p:nvPr/>
      </p:nvGrpSpPr>
      <p:grpSpPr>
        <a:xfrm>
          <a:off x="0" y="0"/>
          <a:ext cx="0" cy="0"/>
          <a:chOff x="0" y="0"/>
          <a:chExt cx="0" cy="0"/>
        </a:xfrm>
      </p:grpSpPr>
      <p:sp>
        <p:nvSpPr>
          <p:cNvPr id="3"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sp>
        <p:nvSpPr>
          <p:cNvPr id="17" name="Title 16"/>
          <p:cNvSpPr>
            <a:spLocks noGrp="1"/>
          </p:cNvSpPr>
          <p:nvPr>
            <p:ph type="title"/>
          </p:nvPr>
        </p:nvSpPr>
        <p:spPr/>
        <p:txBody>
          <a:bodyPr/>
          <a:lstStyle>
            <a:lvl1pPr>
              <a:defRPr>
                <a:solidFill>
                  <a:srgbClr val="007E3A"/>
                </a:solidFill>
              </a:defRPr>
            </a:lvl1pPr>
          </a:lstStyle>
          <a:p>
            <a:r>
              <a:rPr lang="en-US"/>
              <a:t>Click to edit Master title style</a:t>
            </a:r>
            <a:endParaRPr lang="en-US" dirty="0"/>
          </a:p>
        </p:txBody>
      </p:sp>
      <p:sp>
        <p:nvSpPr>
          <p:cNvPr id="14" name="Text Placeholder 3"/>
          <p:cNvSpPr>
            <a:spLocks noGrp="1"/>
          </p:cNvSpPr>
          <p:nvPr>
            <p:ph type="body" sz="quarter" idx="17" hasCustomPrompt="1"/>
          </p:nvPr>
        </p:nvSpPr>
        <p:spPr>
          <a:xfrm>
            <a:off x="457200" y="1076550"/>
            <a:ext cx="3389312" cy="162721"/>
          </a:xfrm>
        </p:spPr>
        <p:txBody>
          <a:bodyPr anchor="ctr">
            <a:noAutofit/>
          </a:bodyPr>
          <a:lstStyle>
            <a:lvl1pPr marL="0" indent="0">
              <a:buNone/>
              <a:defRPr lang="en-US" sz="1600" b="1" dirty="0">
                <a:solidFill>
                  <a:srgbClr val="107952"/>
                </a:solidFill>
                <a:latin typeface="Arial" charset="0"/>
                <a:ea typeface="Arial" charset="0"/>
                <a:cs typeface="Arial" charset="0"/>
              </a:defRPr>
            </a:lvl1pPr>
          </a:lstStyle>
          <a:p>
            <a:pPr>
              <a:lnSpc>
                <a:spcPct val="150000"/>
              </a:lnSpc>
            </a:pPr>
            <a:r>
              <a:rPr lang="en-US" sz="1600" b="1" dirty="0">
                <a:solidFill>
                  <a:schemeClr val="tx1"/>
                </a:solidFill>
                <a:latin typeface="+mj-lt"/>
                <a:ea typeface="Arial Hebrew" charset="-79"/>
                <a:cs typeface="Arial Hebrew" charset="-79"/>
              </a:rPr>
              <a:t>Place Optional</a:t>
            </a:r>
            <a:r>
              <a:rPr lang="en-US" sz="1600" b="1" baseline="0" dirty="0">
                <a:solidFill>
                  <a:schemeClr val="tx1"/>
                </a:solidFill>
                <a:latin typeface="+mj-lt"/>
                <a:ea typeface="Arial Hebrew" charset="-79"/>
                <a:cs typeface="Arial Hebrew" charset="-79"/>
              </a:rPr>
              <a:t> </a:t>
            </a:r>
            <a:r>
              <a:rPr lang="en-US" sz="1600" b="1" dirty="0">
                <a:solidFill>
                  <a:schemeClr val="tx1"/>
                </a:solidFill>
                <a:latin typeface="+mj-lt"/>
                <a:ea typeface="Arial Hebrew" charset="-79"/>
                <a:cs typeface="Arial Hebrew" charset="-79"/>
              </a:rPr>
              <a:t>Subheading </a:t>
            </a:r>
            <a:r>
              <a:rPr lang="en-US" sz="1600" b="1" dirty="0">
                <a:solidFill>
                  <a:srgbClr val="107952"/>
                </a:solidFill>
                <a:latin typeface="+mj-lt"/>
                <a:ea typeface="Arial Hebrew" charset="-79"/>
                <a:cs typeface="Arial Hebrew" charset="-79"/>
              </a:rPr>
              <a:t>Here</a:t>
            </a:r>
          </a:p>
        </p:txBody>
      </p:sp>
      <p:sp>
        <p:nvSpPr>
          <p:cNvPr id="15" name="Text Placeholder 14"/>
          <p:cNvSpPr>
            <a:spLocks noGrp="1"/>
          </p:cNvSpPr>
          <p:nvPr>
            <p:ph type="body" sz="quarter" idx="18" hasCustomPrompt="1"/>
          </p:nvPr>
        </p:nvSpPr>
        <p:spPr>
          <a:xfrm>
            <a:off x="457200" y="1359471"/>
            <a:ext cx="3389312" cy="2898047"/>
          </a:xfrm>
        </p:spPr>
        <p:txBody>
          <a:bodyPr>
            <a:normAutofit/>
          </a:bodyPr>
          <a:lstStyle>
            <a:lvl1pPr>
              <a:defRPr sz="1500"/>
            </a:lvl1pPr>
          </a:lstStyle>
          <a:p>
            <a:pPr>
              <a:spcAft>
                <a:spcPts val="900"/>
              </a:spcAft>
            </a:pPr>
            <a:r>
              <a:rPr lang="en-US" dirty="0">
                <a:solidFill>
                  <a:schemeClr val="tx1"/>
                </a:solidFill>
              </a:rPr>
              <a:t>Place additional information here</a:t>
            </a:r>
          </a:p>
          <a:p>
            <a:pPr>
              <a:spcAft>
                <a:spcPts val="900"/>
              </a:spcAft>
            </a:pPr>
            <a:r>
              <a:rPr lang="en-US" dirty="0">
                <a:solidFill>
                  <a:schemeClr val="tx1"/>
                </a:solidFill>
              </a:rPr>
              <a:t>Place additional information here</a:t>
            </a:r>
          </a:p>
          <a:p>
            <a:pPr>
              <a:spcAft>
                <a:spcPts val="900"/>
              </a:spcAft>
            </a:pPr>
            <a:r>
              <a:rPr lang="en-US" dirty="0">
                <a:solidFill>
                  <a:schemeClr val="tx1"/>
                </a:solidFill>
              </a:rPr>
              <a:t>Keep it concise and no more than 12 lines of text in 15 point font</a:t>
            </a:r>
          </a:p>
          <a:p>
            <a:pPr>
              <a:spcAft>
                <a:spcPts val="900"/>
              </a:spcAft>
            </a:pPr>
            <a:r>
              <a:rPr lang="en-US" dirty="0">
                <a:solidFill>
                  <a:schemeClr val="tx1"/>
                </a:solidFill>
              </a:rPr>
              <a:t>Keep it concise and no more than 12 lines of text in 15 point font</a:t>
            </a:r>
          </a:p>
          <a:p>
            <a:pPr>
              <a:spcAft>
                <a:spcPts val="900"/>
              </a:spcAft>
            </a:pPr>
            <a:r>
              <a:rPr lang="en-US" dirty="0">
                <a:solidFill>
                  <a:schemeClr val="tx1"/>
                </a:solidFill>
              </a:rPr>
              <a:t>Keep it concise and no more than 12 lines of text in 15 point font</a:t>
            </a:r>
          </a:p>
        </p:txBody>
      </p:sp>
      <p:sp>
        <p:nvSpPr>
          <p:cNvPr id="11" name="Picture Placeholder 11"/>
          <p:cNvSpPr>
            <a:spLocks noGrp="1"/>
          </p:cNvSpPr>
          <p:nvPr>
            <p:ph type="pic" sz="quarter" idx="19" hasCustomPrompt="1"/>
          </p:nvPr>
        </p:nvSpPr>
        <p:spPr>
          <a:xfrm>
            <a:off x="3960262" y="1090102"/>
            <a:ext cx="1678427" cy="2048103"/>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2" name="Picture Placeholder 11"/>
          <p:cNvSpPr>
            <a:spLocks noGrp="1"/>
          </p:cNvSpPr>
          <p:nvPr>
            <p:ph type="pic" sz="quarter" idx="11" hasCustomPrompt="1"/>
          </p:nvPr>
        </p:nvSpPr>
        <p:spPr>
          <a:xfrm>
            <a:off x="3960262" y="3254028"/>
            <a:ext cx="1678427" cy="1003490"/>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3" name="Picture Placeholder 11"/>
          <p:cNvSpPr>
            <a:spLocks noGrp="1"/>
          </p:cNvSpPr>
          <p:nvPr>
            <p:ph type="pic" sz="quarter" idx="12" hasCustomPrompt="1"/>
          </p:nvPr>
        </p:nvSpPr>
        <p:spPr>
          <a:xfrm>
            <a:off x="5762739" y="1090102"/>
            <a:ext cx="2914333" cy="3167416"/>
          </a:xfrm>
          <a:solidFill>
            <a:schemeClr val="bg1">
              <a:lumMod val="95000"/>
              <a:alpha val="20000"/>
            </a:schemeClr>
          </a:solidFill>
          <a:ln w="6350">
            <a:solidFill>
              <a:schemeClr val="bg1">
                <a:lumMod val="85000"/>
              </a:schemeClr>
            </a:solidFill>
          </a:ln>
        </p:spPr>
        <p:txBody>
          <a:bodyPr anchor="ctr">
            <a:normAutofit/>
          </a:bodyPr>
          <a:lstStyle>
            <a:lvl1pPr marL="0" indent="0" algn="ctr">
              <a:buNone/>
              <a:defRPr sz="2000"/>
            </a:lvl1pPr>
          </a:lstStyle>
          <a:p>
            <a:r>
              <a:rPr lang="en-US" dirty="0"/>
              <a:t>Insert Image Here</a:t>
            </a:r>
          </a:p>
        </p:txBody>
      </p:sp>
      <p:sp>
        <p:nvSpPr>
          <p:cNvPr id="16" name="Picture Placeholder 6"/>
          <p:cNvSpPr>
            <a:spLocks noGrp="1" noChangeAspect="1"/>
          </p:cNvSpPr>
          <p:nvPr/>
        </p:nvSpPr>
        <p:spPr>
          <a:xfrm>
            <a:off x="2670792" y="1239271"/>
            <a:ext cx="7436" cy="8923"/>
          </a:xfrm>
          <a:prstGeom prst="rect">
            <a:avLst/>
          </a:prstGeom>
          <a:solidFill>
            <a:schemeClr val="bg2">
              <a:lumMod val="90000"/>
            </a:schemeClr>
          </a:solidFill>
        </p:spPr>
        <p:style>
          <a:lnRef idx="0">
            <a:scrgbClr r="0" g="0" b="0"/>
          </a:lnRef>
          <a:fillRef idx="0">
            <a:scrgbClr r="0" g="0" b="0"/>
          </a:fillRef>
          <a:effectRef idx="0">
            <a:scrgbClr r="0" g="0" b="0"/>
          </a:effectRef>
          <a:fontRef idx="major"/>
        </p:style>
        <p:txBody>
          <a:bodyPr/>
          <a:lstStyle/>
          <a:p>
            <a:endParaRPr lang="en-US"/>
          </a:p>
        </p:txBody>
      </p:sp>
      <p:cxnSp>
        <p:nvCxnSpPr>
          <p:cNvPr id="19" name="Straight Connector 26"/>
          <p:cNvCxnSpPr>
            <a:cxnSpLocks noChangeShapeType="1"/>
          </p:cNvCxnSpPr>
          <p:nvPr userDrawn="1"/>
        </p:nvCxnSpPr>
        <p:spPr bwMode="auto">
          <a:xfrm>
            <a:off x="381000" y="798910"/>
            <a:ext cx="8382000" cy="1190"/>
          </a:xfrm>
          <a:prstGeom prst="line">
            <a:avLst/>
          </a:prstGeom>
          <a:noFill/>
          <a:ln w="9525">
            <a:solidFill>
              <a:srgbClr val="007E3A"/>
            </a:solidFill>
            <a:round/>
            <a:headEnd/>
            <a:tailEnd/>
          </a:ln>
        </p:spPr>
      </p:cxn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1817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descr="wht_title_logo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689873"/>
            <a:ext cx="2476500" cy="350044"/>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469900" y="2447926"/>
            <a:ext cx="7683500" cy="564356"/>
          </a:xfrm>
        </p:spPr>
        <p:txBody>
          <a:bodyPr/>
          <a:lstStyle>
            <a:lvl1pPr>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469901" y="3257550"/>
            <a:ext cx="7681913" cy="457200"/>
          </a:xfrm>
        </p:spPr>
        <p:txBody>
          <a:bodyPr/>
          <a:lstStyle>
            <a:lvl1pPr marL="0" indent="0">
              <a:buFontTx/>
              <a:buNone/>
              <a:defRPr/>
            </a:lvl1pPr>
          </a:lstStyle>
          <a:p>
            <a:pPr lvl="0"/>
            <a:r>
              <a:rPr lang="en-US" altLang="en-US" noProof="0"/>
              <a:t>Click to edit Master subtitle style</a:t>
            </a:r>
          </a:p>
        </p:txBody>
      </p:sp>
      <p:sp>
        <p:nvSpPr>
          <p:cNvPr id="5125" name="Rectangle 5"/>
          <p:cNvSpPr>
            <a:spLocks noGrp="1" noChangeArrowheads="1"/>
          </p:cNvSpPr>
          <p:nvPr>
            <p:ph type="dt" sz="half" idx="2"/>
          </p:nvPr>
        </p:nvSpPr>
        <p:spPr>
          <a:xfrm>
            <a:off x="574675" y="4849416"/>
            <a:ext cx="1447800" cy="227409"/>
          </a:xfrm>
        </p:spPr>
        <p:txBody>
          <a:bodyPr/>
          <a:lstStyle>
            <a:lvl1pPr>
              <a:defRPr sz="900"/>
            </a:lvl1pPr>
          </a:lstStyle>
          <a:p>
            <a:fld id="{7DA0506E-867F-4C39-8543-67069698A1FA}" type="datetime4">
              <a:rPr lang="en-US" altLang="en-US"/>
              <a:pPr/>
              <a:t>May 9, 2018</a:t>
            </a:fld>
            <a:endParaRPr lang="en-US" altLang="en-US"/>
          </a:p>
        </p:txBody>
      </p:sp>
      <p:pic>
        <p:nvPicPr>
          <p:cNvPr id="5127" name="Picture 7" descr="newTitle3_al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5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10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59870"/>
            <a:ext cx="8229600" cy="685800"/>
          </a:xfrm>
          <a:prstGeom prst="rect">
            <a:avLst/>
          </a:prstGeom>
          <a:noFill/>
          <a:ln w="9525">
            <a:noFill/>
            <a:miter lim="800000"/>
            <a:headEnd/>
            <a:tailEnd/>
          </a:ln>
        </p:spPr>
        <p:txBody>
          <a:bodyPr vert="horz" wrap="square" lIns="91440" tIns="0" rIns="91440" bIns="0" numCol="1" anchor="b" anchorCtr="0" compatLnSpc="1">
            <a:prstTxWarp prst="textNoShape">
              <a:avLst/>
            </a:prstTxWarp>
            <a:noAutofit/>
          </a:bodyPr>
          <a:lstStyle/>
          <a:p>
            <a:pPr lvl="0"/>
            <a:r>
              <a:rPr lang="en-US"/>
              <a:t>Click to edit Master title style</a:t>
            </a:r>
            <a:endParaRPr lang="en-US" dirty="0"/>
          </a:p>
        </p:txBody>
      </p:sp>
      <p:sp>
        <p:nvSpPr>
          <p:cNvPr id="3" name="Text Placeholder 2"/>
          <p:cNvSpPr>
            <a:spLocks noGrp="1"/>
          </p:cNvSpPr>
          <p:nvPr>
            <p:ph type="body" idx="1"/>
          </p:nvPr>
        </p:nvSpPr>
        <p:spPr>
          <a:xfrm>
            <a:off x="457200" y="857250"/>
            <a:ext cx="8229600" cy="3543299"/>
          </a:xfrm>
          <a:prstGeom prst="rect">
            <a:avLst/>
          </a:prstGeom>
          <a:noFill/>
          <a:ln>
            <a:noFill/>
          </a:ln>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TextBox 4"/>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9" name="TextBox 8"/>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27" name="TextBox 4"/>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28" name="TextBox 27"/>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42" name="TextBox 4"/>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43" name="TextBox 42"/>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12" name="TextBox 11"/>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2017</a:t>
            </a:r>
            <a:endParaRPr lang="en-US" sz="600" dirty="0">
              <a:solidFill>
                <a:schemeClr val="tx1">
                  <a:lumMod val="65000"/>
                  <a:lumOff val="35000"/>
                </a:schemeClr>
              </a:solidFill>
              <a:latin typeface="Arial"/>
              <a:cs typeface="Arial"/>
            </a:endParaRPr>
          </a:p>
        </p:txBody>
      </p:sp>
      <p:pic>
        <p:nvPicPr>
          <p:cNvPr id="13" name="Picture 7" descr="footer2.png"/>
          <p:cNvPicPr>
            <a:picLocks/>
          </p:cNvPicPr>
          <p:nvPr/>
        </p:nvPicPr>
        <p:blipFill>
          <a:blip r:embed="rId10" cstate="print"/>
          <a:srcRect/>
          <a:stretch>
            <a:fillRect/>
          </a:stretch>
        </p:blipFill>
        <p:spPr bwMode="auto">
          <a:xfrm>
            <a:off x="460375" y="4646726"/>
            <a:ext cx="960211" cy="307795"/>
          </a:xfrm>
          <a:prstGeom prst="rect">
            <a:avLst/>
          </a:prstGeom>
          <a:noFill/>
          <a:ln w="9525">
            <a:noFill/>
            <a:miter lim="800000"/>
            <a:headEnd/>
            <a:tailEnd/>
          </a:ln>
        </p:spPr>
      </p:pic>
      <p:sp>
        <p:nvSpPr>
          <p:cNvPr id="14" name="TextBox 4"/>
          <p:cNvSpPr txBox="1">
            <a:spLocks noChangeArrowheads="1"/>
          </p:cNvSpPr>
          <p:nvPr/>
        </p:nvSpPr>
        <p:spPr bwMode="auto">
          <a:xfrm>
            <a:off x="1560518" y="4922044"/>
            <a:ext cx="184731" cy="36933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15" name="TextBox 14"/>
          <p:cNvSpPr txBox="1"/>
          <p:nvPr/>
        </p:nvSpPr>
        <p:spPr>
          <a:xfrm>
            <a:off x="8488364" y="4792267"/>
            <a:ext cx="325730" cy="230832"/>
          </a:xfrm>
          <a:prstGeom prst="rect">
            <a:avLst/>
          </a:prstGeom>
          <a:noFill/>
        </p:spPr>
        <p:txBody>
          <a:bodyPr wrap="none">
            <a:spAutoFit/>
          </a:bodyPr>
          <a:lstStyle/>
          <a:p>
            <a:fld id="{51525182-77F3-4C35-B8D8-FFDDDE7511B1}" type="slidenum">
              <a:rPr lang="en-US" sz="900">
                <a:solidFill>
                  <a:srgbClr val="107952"/>
                </a:solidFill>
                <a:cs typeface="Arial" pitchFamily="34" charset="0"/>
              </a:rPr>
              <a:pPr/>
              <a:t>‹#›</a:t>
            </a:fld>
            <a:endParaRPr lang="en-US" sz="900" dirty="0">
              <a:solidFill>
                <a:srgbClr val="107952"/>
              </a:solidFill>
              <a:cs typeface="Arial" pitchFamily="34" charset="0"/>
            </a:endParaRPr>
          </a:p>
        </p:txBody>
      </p:sp>
      <p:sp>
        <p:nvSpPr>
          <p:cNvPr id="16" name="TextBox 15"/>
          <p:cNvSpPr txBox="1"/>
          <p:nvPr/>
        </p:nvSpPr>
        <p:spPr>
          <a:xfrm>
            <a:off x="6310365" y="4824933"/>
            <a:ext cx="2262135" cy="184666"/>
          </a:xfrm>
          <a:prstGeom prst="rect">
            <a:avLst/>
          </a:prstGeom>
          <a:noFill/>
        </p:spPr>
        <p:txBody>
          <a:bodyPr wrap="square" rtlCol="0">
            <a:spAutoFit/>
          </a:bodyPr>
          <a:lstStyle/>
          <a:p>
            <a:pPr algn="r"/>
            <a:r>
              <a:rPr lang="en-US" sz="600" baseline="0" dirty="0">
                <a:solidFill>
                  <a:schemeClr val="tx1">
                    <a:lumMod val="65000"/>
                    <a:lumOff val="35000"/>
                  </a:schemeClr>
                </a:solidFill>
                <a:latin typeface="Arial"/>
                <a:cs typeface="Arial"/>
              </a:rPr>
              <a:t>Confidential and Proprietary | L</a:t>
            </a:r>
            <a:r>
              <a:rPr lang="en-US" sz="600" dirty="0">
                <a:solidFill>
                  <a:schemeClr val="tx1">
                    <a:lumMod val="65000"/>
                    <a:lumOff val="35000"/>
                  </a:schemeClr>
                </a:solidFill>
                <a:latin typeface="Arial"/>
                <a:cs typeface="Arial"/>
              </a:rPr>
              <a:t>ittelfuse, Inc. ©</a:t>
            </a:r>
            <a:r>
              <a:rPr lang="en-US" sz="600" baseline="0" dirty="0">
                <a:solidFill>
                  <a:schemeClr val="tx1">
                    <a:lumMod val="65000"/>
                    <a:lumOff val="35000"/>
                  </a:schemeClr>
                </a:solidFill>
                <a:latin typeface="Arial"/>
                <a:cs typeface="Arial"/>
              </a:rPr>
              <a:t> 2017</a:t>
            </a:r>
            <a:endParaRPr lang="en-US" sz="600" dirty="0">
              <a:solidFill>
                <a:schemeClr val="tx1">
                  <a:lumMod val="65000"/>
                  <a:lumOff val="35000"/>
                </a:schemeClr>
              </a:solidFill>
              <a:latin typeface="Arial"/>
              <a:cs typeface="Arial"/>
            </a:endParaRPr>
          </a:p>
        </p:txBody>
      </p:sp>
      <p:pic>
        <p:nvPicPr>
          <p:cNvPr id="17" name="Picture 7" descr="footer2.png"/>
          <p:cNvPicPr>
            <a:picLocks/>
          </p:cNvPicPr>
          <p:nvPr/>
        </p:nvPicPr>
        <p:blipFill>
          <a:blip r:embed="rId10" cstate="print"/>
          <a:srcRect/>
          <a:stretch>
            <a:fillRect/>
          </a:stretch>
        </p:blipFill>
        <p:spPr bwMode="auto">
          <a:xfrm>
            <a:off x="460375" y="4646726"/>
            <a:ext cx="960211" cy="307795"/>
          </a:xfrm>
          <a:prstGeom prst="rect">
            <a:avLst/>
          </a:prstGeom>
          <a:noFill/>
          <a:ln w="9525">
            <a:noFill/>
            <a:miter lim="800000"/>
            <a:headEnd/>
            <a:tailEnd/>
          </a:ln>
        </p:spPr>
      </p:pic>
    </p:spTree>
    <p:extLst>
      <p:ext uri="{BB962C8B-B14F-4D97-AF65-F5344CB8AC3E}">
        <p14:creationId xmlns:p14="http://schemas.microsoft.com/office/powerpoint/2010/main" val="1434978549"/>
      </p:ext>
    </p:extLst>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4" r:id="rId5"/>
    <p:sldLayoutId id="2147485731" r:id="rId6"/>
    <p:sldLayoutId id="2147485732" r:id="rId7"/>
    <p:sldLayoutId id="2147485735" r:id="rId8"/>
  </p:sldLayoutIdLst>
  <p:hf hdr="0" ftr="0" dt="0"/>
  <p:txStyles>
    <p:titleStyle>
      <a:lvl1pPr algn="l" rtl="0" eaLnBrk="1" fontAlgn="base" hangingPunct="1">
        <a:lnSpc>
          <a:spcPts val="3000"/>
        </a:lnSpc>
        <a:spcBef>
          <a:spcPct val="0"/>
        </a:spcBef>
        <a:spcAft>
          <a:spcPct val="0"/>
        </a:spcAft>
        <a:defRPr sz="2800" b="1" kern="1200">
          <a:solidFill>
            <a:srgbClr val="007E3A"/>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2pPr>
      <a:lvl3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3pPr>
      <a:lvl4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4pPr>
      <a:lvl5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5pPr>
      <a:lvl6pPr marL="457200" algn="l" rtl="0" eaLnBrk="1" fontAlgn="base" hangingPunct="1">
        <a:spcBef>
          <a:spcPct val="0"/>
        </a:spcBef>
        <a:spcAft>
          <a:spcPct val="0"/>
        </a:spcAft>
        <a:defRPr sz="2800" b="1">
          <a:solidFill>
            <a:srgbClr val="107952"/>
          </a:solidFill>
          <a:latin typeface="Arial" charset="0"/>
          <a:ea typeface="ＭＳ Ｐゴシック" charset="-128"/>
        </a:defRPr>
      </a:lvl6pPr>
      <a:lvl7pPr marL="914400" algn="l" rtl="0" eaLnBrk="1" fontAlgn="base" hangingPunct="1">
        <a:spcBef>
          <a:spcPct val="0"/>
        </a:spcBef>
        <a:spcAft>
          <a:spcPct val="0"/>
        </a:spcAft>
        <a:defRPr sz="2800" b="1">
          <a:solidFill>
            <a:srgbClr val="107952"/>
          </a:solidFill>
          <a:latin typeface="Arial" charset="0"/>
          <a:ea typeface="ＭＳ Ｐゴシック" charset="-128"/>
        </a:defRPr>
      </a:lvl7pPr>
      <a:lvl8pPr marL="1371600" algn="l" rtl="0" eaLnBrk="1" fontAlgn="base" hangingPunct="1">
        <a:spcBef>
          <a:spcPct val="0"/>
        </a:spcBef>
        <a:spcAft>
          <a:spcPct val="0"/>
        </a:spcAft>
        <a:defRPr sz="2800" b="1">
          <a:solidFill>
            <a:srgbClr val="107952"/>
          </a:solidFill>
          <a:latin typeface="Arial" charset="0"/>
          <a:ea typeface="ＭＳ Ｐゴシック" charset="-128"/>
        </a:defRPr>
      </a:lvl8pPr>
      <a:lvl9pPr marL="1828800" algn="l" rtl="0" eaLnBrk="1" fontAlgn="base" hangingPunct="1">
        <a:spcBef>
          <a:spcPct val="0"/>
        </a:spcBef>
        <a:spcAft>
          <a:spcPct val="0"/>
        </a:spcAft>
        <a:defRPr sz="2800" b="1">
          <a:solidFill>
            <a:srgbClr val="107952"/>
          </a:solidFill>
          <a:latin typeface="Arial" charset="0"/>
          <a:ea typeface="ＭＳ Ｐゴシック" charset="-128"/>
        </a:defRPr>
      </a:lvl9pPr>
    </p:titleStyle>
    <p:bodyStyle>
      <a:lvl1pPr marL="342900" indent="-342900" algn="l" rtl="0" eaLnBrk="1" fontAlgn="base" hangingPunct="1">
        <a:spcBef>
          <a:spcPct val="20000"/>
        </a:spcBef>
        <a:spcAft>
          <a:spcPct val="0"/>
        </a:spcAft>
        <a:buClr>
          <a:srgbClr val="107952"/>
        </a:buClr>
        <a:buFont typeface="Wingdings" pitchFamily="2" charset="2"/>
        <a:buChar char="§"/>
        <a:defRPr sz="2800" kern="1200">
          <a:solidFill>
            <a:schemeClr val="tx1"/>
          </a:solidFill>
          <a:latin typeface="Arial" pitchFamily="34" charset="0"/>
          <a:ea typeface="ＭＳ Ｐゴシック" charset="-128"/>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ＭＳ Ｐゴシック" charset="-128"/>
          <a:cs typeface="Arial" pitchFamily="34" charset="0"/>
        </a:defRPr>
      </a:lvl2pPr>
      <a:lvl3pPr marL="1143000" indent="-228600" algn="l" rtl="0" eaLnBrk="1" fontAlgn="base" hangingPunct="1">
        <a:spcBef>
          <a:spcPct val="20000"/>
        </a:spcBef>
        <a:spcAft>
          <a:spcPct val="0"/>
        </a:spcAft>
        <a:buClr>
          <a:srgbClr val="107952"/>
        </a:buClr>
        <a:buFont typeface="Wingdings" pitchFamily="2" charset="2"/>
        <a:buChar char="§"/>
        <a:defRPr sz="2000" kern="1200">
          <a:solidFill>
            <a:schemeClr val="tx1"/>
          </a:solidFill>
          <a:latin typeface="Arial" pitchFamily="34" charset="0"/>
          <a:ea typeface="ＭＳ Ｐゴシック" charset="-128"/>
          <a:cs typeface="Arial" pitchFamily="34" charset="0"/>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itchFamily="34" charset="0"/>
          <a:ea typeface="ＭＳ Ｐゴシック" charset="-128"/>
          <a:cs typeface="Arial" pitchFamily="34" charset="0"/>
        </a:defRPr>
      </a:lvl4pPr>
      <a:lvl5pPr marL="2057400" indent="-228600" algn="l" rtl="0" eaLnBrk="1" fontAlgn="base" hangingPunct="1">
        <a:spcBef>
          <a:spcPct val="20000"/>
        </a:spcBef>
        <a:spcAft>
          <a:spcPct val="0"/>
        </a:spcAft>
        <a:buClr>
          <a:srgbClr val="107952"/>
        </a:buClr>
        <a:buFont typeface="Wingdings" pitchFamily="2" charset="2"/>
        <a:buChar char="§"/>
        <a:defRPr sz="16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Lucida Grande"/>
        <a:buChar char="-"/>
        <a:defRPr sz="1400" b="0" i="0" kern="1200" baseline="0">
          <a:solidFill>
            <a:schemeClr val="tx1"/>
          </a:solidFill>
          <a:latin typeface="Arial"/>
          <a:ea typeface="+mn-ea"/>
          <a:cs typeface="Arial"/>
        </a:defRPr>
      </a:lvl6pPr>
      <a:lvl7pPr marL="2971800" indent="-228600" algn="l" defTabSz="914400" rtl="0" eaLnBrk="1" latinLnBrk="0" hangingPunct="1">
        <a:spcBef>
          <a:spcPct val="20000"/>
        </a:spcBef>
        <a:buClr>
          <a:srgbClr val="107952"/>
        </a:buClr>
        <a:buFont typeface="Wingdings" charset="2"/>
        <a:buChar char="§"/>
        <a:defRPr sz="1200" b="0" i="0" kern="1200">
          <a:solidFill>
            <a:schemeClr val="tx1"/>
          </a:solidFill>
          <a:latin typeface="Arial"/>
          <a:ea typeface="+mn-ea"/>
          <a:cs typeface="Arial"/>
        </a:defRPr>
      </a:lvl7pPr>
      <a:lvl8pPr marL="3429000" indent="-228600" algn="l" defTabSz="914400" rtl="0" eaLnBrk="1" latinLnBrk="0" hangingPunct="1">
        <a:spcBef>
          <a:spcPct val="20000"/>
        </a:spcBef>
        <a:buFont typeface="Lucida Grande"/>
        <a:buChar char="-"/>
        <a:defRPr sz="1050" b="0" i="0" kern="1200">
          <a:solidFill>
            <a:schemeClr val="tx1"/>
          </a:solidFill>
          <a:latin typeface="Arial"/>
          <a:ea typeface="+mn-ea"/>
          <a:cs typeface="Arial"/>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340">
          <p15:clr>
            <a:srgbClr val="F26B43"/>
          </p15:clr>
        </p15:guide>
        <p15:guide id="4"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6" name="Rectangle 10"/>
          <p:cNvSpPr>
            <a:spLocks noChangeArrowheads="1"/>
          </p:cNvSpPr>
          <p:nvPr/>
        </p:nvSpPr>
        <p:spPr bwMode="auto">
          <a:xfrm>
            <a:off x="0" y="4710112"/>
            <a:ext cx="3048000" cy="433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4098" name="Picture 2" descr="wht_slide_ba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87650" y="4706541"/>
            <a:ext cx="6356350" cy="436959"/>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title"/>
          </p:nvPr>
        </p:nvSpPr>
        <p:spPr bwMode="auto">
          <a:xfrm>
            <a:off x="469900" y="157163"/>
            <a:ext cx="82296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100" name="Rectangle 4"/>
          <p:cNvSpPr>
            <a:spLocks noGrp="1" noChangeArrowheads="1"/>
          </p:cNvSpPr>
          <p:nvPr>
            <p:ph type="dt" sz="half" idx="2"/>
          </p:nvPr>
        </p:nvSpPr>
        <p:spPr bwMode="auto">
          <a:xfrm>
            <a:off x="7715250" y="4868466"/>
            <a:ext cx="1225550" cy="22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750"/>
            </a:lvl1pPr>
          </a:lstStyle>
          <a:p>
            <a:fld id="{6419DF50-7F4C-4D5B-8A46-F09C74D974E8}" type="datetime4">
              <a:rPr lang="en-US" altLang="en-US"/>
              <a:pPr/>
              <a:t>May 9, 2018</a:t>
            </a:fld>
            <a:endParaRPr lang="en-US" altLang="en-US"/>
          </a:p>
        </p:txBody>
      </p:sp>
      <p:sp>
        <p:nvSpPr>
          <p:cNvPr id="4101" name="Rectangle 5"/>
          <p:cNvSpPr>
            <a:spLocks noGrp="1" noChangeArrowheads="1"/>
          </p:cNvSpPr>
          <p:nvPr>
            <p:ph type="sldNum" sz="quarter" idx="4"/>
          </p:nvPr>
        </p:nvSpPr>
        <p:spPr bwMode="auto">
          <a:xfrm>
            <a:off x="7086601" y="4868466"/>
            <a:ext cx="574675" cy="22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a:defRPr sz="750"/>
            </a:lvl1pPr>
          </a:lstStyle>
          <a:p>
            <a:r>
              <a:rPr lang="en-US" altLang="en-US"/>
              <a:t>page </a:t>
            </a:r>
            <a:fld id="{FB5D2DE0-99B4-485D-9D3E-74485B9CD0C3}" type="slidenum">
              <a:rPr lang="en-US" altLang="en-US"/>
              <a:pPr/>
              <a:t>‹#›</a:t>
            </a:fld>
            <a:r>
              <a:rPr lang="en-US" altLang="en-US"/>
              <a:t> /</a:t>
            </a:r>
          </a:p>
        </p:txBody>
      </p:sp>
      <p:sp>
        <p:nvSpPr>
          <p:cNvPr id="4102" name="Rectangle 6"/>
          <p:cNvSpPr>
            <a:spLocks noGrp="1" noChangeArrowheads="1"/>
          </p:cNvSpPr>
          <p:nvPr>
            <p:ph type="body" idx="1"/>
          </p:nvPr>
        </p:nvSpPr>
        <p:spPr bwMode="auto">
          <a:xfrm>
            <a:off x="469900" y="997744"/>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3" name="Picture 7" descr="wht_slide_logo copy"/>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8800" y="4785123"/>
            <a:ext cx="1600200" cy="244078"/>
          </a:xfrm>
          <a:prstGeom prst="rect">
            <a:avLst/>
          </a:prstGeom>
          <a:noFill/>
          <a:extLst>
            <a:ext uri="{909E8E84-426E-40DD-AFC4-6F175D3DCCD1}">
              <a14:hiddenFill xmlns:a14="http://schemas.microsoft.com/office/drawing/2010/main">
                <a:solidFill>
                  <a:srgbClr val="FFFFFF"/>
                </a:solidFill>
              </a14:hiddenFill>
            </a:ext>
          </a:extLst>
        </p:spPr>
      </p:pic>
      <p:sp>
        <p:nvSpPr>
          <p:cNvPr id="4104" name="Line 8"/>
          <p:cNvSpPr>
            <a:spLocks noChangeShapeType="1"/>
          </p:cNvSpPr>
          <p:nvPr/>
        </p:nvSpPr>
        <p:spPr bwMode="auto">
          <a:xfrm>
            <a:off x="1" y="4702969"/>
            <a:ext cx="9147175" cy="0"/>
          </a:xfrm>
          <a:prstGeom prst="line">
            <a:avLst/>
          </a:prstGeom>
          <a:noFill/>
          <a:ln w="19050">
            <a:solidFill>
              <a:srgbClr val="A2A2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4105" name="Line 9"/>
          <p:cNvSpPr>
            <a:spLocks noChangeShapeType="1"/>
          </p:cNvSpPr>
          <p:nvPr/>
        </p:nvSpPr>
        <p:spPr bwMode="auto">
          <a:xfrm>
            <a:off x="463550" y="907256"/>
            <a:ext cx="8280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1305725556"/>
      </p:ext>
    </p:extLst>
  </p:cSld>
  <p:clrMap bg1="lt1" tx1="dk1" bg2="lt2" tx2="dk2" accent1="accent1" accent2="accent2" accent3="accent3" accent4="accent4" accent5="accent5" accent6="accent6" hlink="hlink" folHlink="folHlink"/>
  <p:sldLayoutIdLst>
    <p:sldLayoutId id="2147485753" r:id="rId1"/>
    <p:sldLayoutId id="2147485754" r:id="rId2"/>
    <p:sldLayoutId id="2147485755" r:id="rId3"/>
    <p:sldLayoutId id="2147485756" r:id="rId4"/>
    <p:sldLayoutId id="2147485757" r:id="rId5"/>
    <p:sldLayoutId id="2147485758" r:id="rId6"/>
    <p:sldLayoutId id="2147485759" r:id="rId7"/>
    <p:sldLayoutId id="2147485760" r:id="rId8"/>
    <p:sldLayoutId id="2147485761" r:id="rId9"/>
    <p:sldLayoutId id="2147485762" r:id="rId10"/>
    <p:sldLayoutId id="2147485763" r:id="rId11"/>
    <p:sldLayoutId id="2147485764" r:id="rId12"/>
    <p:sldLayoutId id="2147485765" r:id="rId13"/>
    <p:sldLayoutId id="2147485766" r:id="rId14"/>
    <p:sldLayoutId id="2147485767" r:id="rId15"/>
    <p:sldLayoutId id="2147485768" r:id="rId16"/>
  </p:sldLayoutIdLst>
  <p:hf hdr="0" ftr="0"/>
  <p:txStyles>
    <p:titleStyle>
      <a:lvl1pPr algn="l" rtl="0" fontAlgn="base">
        <a:lnSpc>
          <a:spcPts val="2700"/>
        </a:lnSpc>
        <a:spcBef>
          <a:spcPct val="0"/>
        </a:spcBef>
        <a:spcAft>
          <a:spcPct val="0"/>
        </a:spcAft>
        <a:defRPr sz="2400" kern="1200">
          <a:solidFill>
            <a:schemeClr val="tx1"/>
          </a:solidFill>
          <a:latin typeface="+mj-lt"/>
          <a:ea typeface="+mj-ea"/>
          <a:cs typeface="+mj-cs"/>
        </a:defRPr>
      </a:lvl1pPr>
      <a:lvl2pPr algn="l" rtl="0" fontAlgn="base">
        <a:lnSpc>
          <a:spcPts val="2700"/>
        </a:lnSpc>
        <a:spcBef>
          <a:spcPct val="0"/>
        </a:spcBef>
        <a:spcAft>
          <a:spcPct val="0"/>
        </a:spcAft>
        <a:defRPr sz="2400">
          <a:solidFill>
            <a:schemeClr val="tx1"/>
          </a:solidFill>
          <a:latin typeface="Arial" panose="020B0604020202020204" pitchFamily="34" charset="0"/>
          <a:cs typeface="Arial" panose="020B0604020202020204" pitchFamily="34" charset="0"/>
        </a:defRPr>
      </a:lvl2pPr>
      <a:lvl3pPr algn="l" rtl="0" fontAlgn="base">
        <a:lnSpc>
          <a:spcPts val="2700"/>
        </a:lnSpc>
        <a:spcBef>
          <a:spcPct val="0"/>
        </a:spcBef>
        <a:spcAft>
          <a:spcPct val="0"/>
        </a:spcAft>
        <a:defRPr sz="2400">
          <a:solidFill>
            <a:schemeClr val="tx1"/>
          </a:solidFill>
          <a:latin typeface="Arial" panose="020B0604020202020204" pitchFamily="34" charset="0"/>
          <a:cs typeface="Arial" panose="020B0604020202020204" pitchFamily="34" charset="0"/>
        </a:defRPr>
      </a:lvl3pPr>
      <a:lvl4pPr algn="l" rtl="0" fontAlgn="base">
        <a:lnSpc>
          <a:spcPts val="2700"/>
        </a:lnSpc>
        <a:spcBef>
          <a:spcPct val="0"/>
        </a:spcBef>
        <a:spcAft>
          <a:spcPct val="0"/>
        </a:spcAft>
        <a:defRPr sz="2400">
          <a:solidFill>
            <a:schemeClr val="tx1"/>
          </a:solidFill>
          <a:latin typeface="Arial" panose="020B0604020202020204" pitchFamily="34" charset="0"/>
          <a:cs typeface="Arial" panose="020B0604020202020204" pitchFamily="34" charset="0"/>
        </a:defRPr>
      </a:lvl4pPr>
      <a:lvl5pPr algn="l" rtl="0" fontAlgn="base">
        <a:lnSpc>
          <a:spcPts val="2700"/>
        </a:lnSpc>
        <a:spcBef>
          <a:spcPct val="0"/>
        </a:spcBef>
        <a:spcAft>
          <a:spcPct val="0"/>
        </a:spcAft>
        <a:defRPr sz="2400">
          <a:solidFill>
            <a:schemeClr val="tx1"/>
          </a:solidFill>
          <a:latin typeface="Arial" panose="020B0604020202020204" pitchFamily="34" charset="0"/>
          <a:cs typeface="Arial" panose="020B0604020202020204" pitchFamily="34" charset="0"/>
        </a:defRPr>
      </a:lvl5pPr>
      <a:lvl6pPr marL="342900" algn="l" rtl="0" fontAlgn="base">
        <a:lnSpc>
          <a:spcPts val="2700"/>
        </a:lnSpc>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685800" algn="l" rtl="0" fontAlgn="base">
        <a:lnSpc>
          <a:spcPts val="2700"/>
        </a:lnSpc>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028700" algn="l" rtl="0" fontAlgn="base">
        <a:lnSpc>
          <a:spcPts val="2700"/>
        </a:lnSpc>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371600" algn="l" rtl="0" fontAlgn="base">
        <a:lnSpc>
          <a:spcPts val="2700"/>
        </a:lnSpc>
        <a:spcBef>
          <a:spcPct val="0"/>
        </a:spcBef>
        <a:spcAft>
          <a:spcPct val="0"/>
        </a:spcAft>
        <a:defRPr sz="2400">
          <a:solidFill>
            <a:schemeClr val="tx1"/>
          </a:solidFill>
          <a:latin typeface="Arial" panose="020B0604020202020204" pitchFamily="34" charset="0"/>
          <a:cs typeface="Arial" panose="020B0604020202020204" pitchFamily="34" charset="0"/>
        </a:defRPr>
      </a:lvl9pPr>
    </p:titleStyle>
    <p:bodyStyle>
      <a:lvl1pPr marL="119063" indent="-119063" algn="l" rtl="0" fontAlgn="base">
        <a:lnSpc>
          <a:spcPts val="2250"/>
        </a:lnSpc>
        <a:spcBef>
          <a:spcPct val="0"/>
        </a:spcBef>
        <a:spcAft>
          <a:spcPct val="0"/>
        </a:spcAft>
        <a:buChar char="•"/>
        <a:defRPr sz="1500" kern="1200">
          <a:solidFill>
            <a:schemeClr val="tx1"/>
          </a:solidFill>
          <a:latin typeface="+mn-lt"/>
          <a:ea typeface="+mn-ea"/>
          <a:cs typeface="+mn-cs"/>
        </a:defRPr>
      </a:lvl1pPr>
      <a:lvl2pPr marL="259556" indent="-139304" algn="l" rtl="0" fontAlgn="base">
        <a:lnSpc>
          <a:spcPts val="2250"/>
        </a:lnSpc>
        <a:spcBef>
          <a:spcPct val="0"/>
        </a:spcBef>
        <a:spcAft>
          <a:spcPct val="0"/>
        </a:spcAft>
        <a:buChar char="–"/>
        <a:defRPr sz="1500" kern="1200">
          <a:solidFill>
            <a:schemeClr val="tx1"/>
          </a:solidFill>
          <a:latin typeface="+mn-lt"/>
          <a:ea typeface="+mn-ea"/>
          <a:cs typeface="+mn-cs"/>
        </a:defRPr>
      </a:lvl2pPr>
      <a:lvl3pPr marL="397669" indent="-136922" algn="l" rtl="0" fontAlgn="base">
        <a:lnSpc>
          <a:spcPts val="2250"/>
        </a:lnSpc>
        <a:spcBef>
          <a:spcPct val="0"/>
        </a:spcBef>
        <a:spcAft>
          <a:spcPct val="0"/>
        </a:spcAft>
        <a:buChar char="•"/>
        <a:defRPr sz="1500" kern="1200">
          <a:solidFill>
            <a:schemeClr val="tx1"/>
          </a:solidFill>
          <a:latin typeface="+mn-lt"/>
          <a:ea typeface="+mn-ea"/>
          <a:cs typeface="+mn-cs"/>
        </a:defRPr>
      </a:lvl3pPr>
      <a:lvl4pPr marL="531019" indent="-132160" algn="l" rtl="0" fontAlgn="base">
        <a:lnSpc>
          <a:spcPts val="2250"/>
        </a:lnSpc>
        <a:spcBef>
          <a:spcPct val="0"/>
        </a:spcBef>
        <a:spcAft>
          <a:spcPct val="0"/>
        </a:spcAft>
        <a:buChar char="–"/>
        <a:defRPr sz="1500" kern="1200">
          <a:solidFill>
            <a:schemeClr val="tx1"/>
          </a:solidFill>
          <a:latin typeface="+mn-lt"/>
          <a:ea typeface="+mn-ea"/>
          <a:cs typeface="+mn-cs"/>
        </a:defRPr>
      </a:lvl4pPr>
      <a:lvl5pPr marL="664369" indent="-132160" algn="l" rtl="0" fontAlgn="base">
        <a:lnSpc>
          <a:spcPts val="2250"/>
        </a:lnSpc>
        <a:spcBef>
          <a:spcPct val="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5.tiff"/><Relationship Id="rId3" Type="http://schemas.openxmlformats.org/officeDocument/2006/relationships/image" Target="../media/image30.tiff"/><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emf"/></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5.xml"/><Relationship Id="rId5" Type="http://schemas.openxmlformats.org/officeDocument/2006/relationships/image" Target="../media/image47.emf"/><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5.xml"/><Relationship Id="rId6" Type="http://schemas.openxmlformats.org/officeDocument/2006/relationships/image" Target="../media/image53.gif"/><Relationship Id="rId5" Type="http://schemas.openxmlformats.org/officeDocument/2006/relationships/image" Target="../media/image52.png"/><Relationship Id="rId4" Type="http://schemas.openxmlformats.org/officeDocument/2006/relationships/image" Target="../media/image5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5.xml"/><Relationship Id="rId6" Type="http://schemas.openxmlformats.org/officeDocument/2006/relationships/image" Target="../media/image53.gif"/><Relationship Id="rId5" Type="http://schemas.openxmlformats.org/officeDocument/2006/relationships/image" Target="../media/image52.png"/><Relationship Id="rId4" Type="http://schemas.openxmlformats.org/officeDocument/2006/relationships/image" Target="../media/image5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3.gif"/><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jpe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7.jpeg"/><Relationship Id="rId7" Type="http://schemas.openxmlformats.org/officeDocument/2006/relationships/image" Target="../media/image68.jpeg"/><Relationship Id="rId12" Type="http://schemas.openxmlformats.org/officeDocument/2006/relationships/image" Target="../media/image71.emf"/><Relationship Id="rId2"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53.gif"/><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29.png"/><Relationship Id="rId4" Type="http://schemas.openxmlformats.org/officeDocument/2006/relationships/image" Target="../media/image62.png"/><Relationship Id="rId9"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Tools</a:t>
            </a:r>
          </a:p>
        </p:txBody>
      </p:sp>
      <p:sp>
        <p:nvSpPr>
          <p:cNvPr id="4" name="Text Placeholder 3"/>
          <p:cNvSpPr>
            <a:spLocks noGrp="1"/>
          </p:cNvSpPr>
          <p:nvPr>
            <p:ph type="body" sz="quarter" idx="10"/>
          </p:nvPr>
        </p:nvSpPr>
        <p:spPr/>
        <p:txBody>
          <a:bodyPr/>
          <a:lstStyle/>
          <a:p>
            <a:r>
              <a:rPr lang="en-US" dirty="0"/>
              <a:t>Steven Li</a:t>
            </a:r>
          </a:p>
          <a:p>
            <a:r>
              <a:rPr lang="en-US" dirty="0"/>
              <a:t>Oct 2017</a:t>
            </a:r>
          </a:p>
        </p:txBody>
      </p:sp>
    </p:spTree>
    <p:extLst>
      <p:ext uri="{BB962C8B-B14F-4D97-AF65-F5344CB8AC3E}">
        <p14:creationId xmlns:p14="http://schemas.microsoft.com/office/powerpoint/2010/main" val="70023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80DA-9A54-4E12-B820-B4BCC5141D4F}"/>
              </a:ext>
            </a:extLst>
          </p:cNvPr>
          <p:cNvSpPr>
            <a:spLocks noGrp="1"/>
          </p:cNvSpPr>
          <p:nvPr>
            <p:ph type="title"/>
          </p:nvPr>
        </p:nvSpPr>
        <p:spPr>
          <a:xfrm>
            <a:off x="457200" y="89366"/>
            <a:ext cx="8229600" cy="685800"/>
          </a:xfrm>
        </p:spPr>
        <p:txBody>
          <a:bodyPr/>
          <a:lstStyle/>
          <a:p>
            <a:r>
              <a:rPr lang="en-US" dirty="0"/>
              <a:t>Hand-Held Electric Motor Operated Tools</a:t>
            </a:r>
            <a:br>
              <a:rPr lang="en-US" dirty="0"/>
            </a:br>
            <a:r>
              <a:rPr lang="en-US" dirty="0"/>
              <a:t>(IEC60745-1/GB3883-1)</a:t>
            </a:r>
          </a:p>
        </p:txBody>
      </p:sp>
      <p:sp>
        <p:nvSpPr>
          <p:cNvPr id="3" name="TextBox 2">
            <a:extLst>
              <a:ext uri="{FF2B5EF4-FFF2-40B4-BE49-F238E27FC236}">
                <a16:creationId xmlns:a16="http://schemas.microsoft.com/office/drawing/2014/main" id="{85540BDA-B472-4748-88E7-E1FB7450096F}"/>
              </a:ext>
            </a:extLst>
          </p:cNvPr>
          <p:cNvSpPr txBox="1"/>
          <p:nvPr/>
        </p:nvSpPr>
        <p:spPr>
          <a:xfrm>
            <a:off x="457200" y="825912"/>
            <a:ext cx="6887497" cy="4154984"/>
          </a:xfrm>
          <a:prstGeom prst="rect">
            <a:avLst/>
          </a:prstGeom>
          <a:noFill/>
        </p:spPr>
        <p:txBody>
          <a:bodyPr wrap="square" rtlCol="0">
            <a:spAutoFit/>
          </a:bodyPr>
          <a:lstStyle/>
          <a:p>
            <a:r>
              <a:rPr lang="en-US" altLang="zh-CN" sz="2000" dirty="0"/>
              <a:t>Power Tool by Electrical Protection Mode:</a:t>
            </a:r>
            <a:r>
              <a:rPr lang="zh-CN" altLang="en-US" sz="2000" dirty="0"/>
              <a:t> </a:t>
            </a:r>
            <a:endParaRPr lang="en-US" altLang="zh-CN" sz="2000" dirty="0"/>
          </a:p>
          <a:p>
            <a:r>
              <a:rPr lang="zh-CN" altLang="en-US" sz="2000" dirty="0"/>
              <a:t> </a:t>
            </a:r>
          </a:p>
          <a:p>
            <a:pPr marL="171450" indent="-171450">
              <a:buFont typeface="Wingdings" panose="05000000000000000000" pitchFamily="2" charset="2"/>
              <a:buChar char="§"/>
            </a:pPr>
            <a:r>
              <a:rPr lang="en-US" altLang="zh-CN" sz="2000" dirty="0"/>
              <a:t>Class I Tool:</a:t>
            </a:r>
            <a:r>
              <a:rPr lang="en-US" sz="2000" dirty="0"/>
              <a:t> conventional electric </a:t>
            </a:r>
            <a:r>
              <a:rPr lang="en-US" sz="2000" dirty="0" err="1"/>
              <a:t>tools,rated</a:t>
            </a:r>
            <a:r>
              <a:rPr lang="en-US" sz="2000" dirty="0"/>
              <a:t> voltage exceed 50V. Plug for single phase 3 wires plug type tool. </a:t>
            </a:r>
          </a:p>
          <a:p>
            <a:pPr marL="171450" indent="-171450">
              <a:buFont typeface="Wingdings" panose="05000000000000000000" pitchFamily="2" charset="2"/>
              <a:buChar char="§"/>
            </a:pPr>
            <a:endParaRPr lang="en-US" sz="2000" dirty="0"/>
          </a:p>
          <a:p>
            <a:pPr marL="171450" indent="-171450">
              <a:buFont typeface="Wingdings" panose="05000000000000000000" pitchFamily="2" charset="2"/>
              <a:buChar char="§"/>
            </a:pPr>
            <a:r>
              <a:rPr lang="en-US" altLang="zh-CN" sz="2000" dirty="0"/>
              <a:t>Class II </a:t>
            </a:r>
            <a:r>
              <a:rPr lang="en-US" altLang="zh-CN" sz="2000" dirty="0" err="1"/>
              <a:t>Tool:</a:t>
            </a:r>
            <a:r>
              <a:rPr lang="en-US" sz="2000" dirty="0" err="1"/>
              <a:t>electrical</a:t>
            </a:r>
            <a:r>
              <a:rPr lang="en-US" sz="2000" dirty="0"/>
              <a:t> tools with double insulated structures. Rated voltage exceed 50V.Class II Tool has no grounding system with insulated enclosure </a:t>
            </a:r>
            <a:r>
              <a:rPr lang="en-US" sz="2000" dirty="0" err="1"/>
              <a:t>design.Plug</a:t>
            </a:r>
            <a:r>
              <a:rPr lang="en-US" sz="2000" dirty="0"/>
              <a:t> for 2 wires plug type tool.</a:t>
            </a:r>
            <a:r>
              <a:rPr lang="zh-CN" altLang="en-US" sz="2000" dirty="0"/>
              <a:t> </a:t>
            </a:r>
            <a:r>
              <a:rPr lang="en-US" altLang="zh-CN" sz="2000" dirty="0"/>
              <a:t>More Popular</a:t>
            </a:r>
          </a:p>
          <a:p>
            <a:pPr marL="171450" indent="-171450">
              <a:buFont typeface="Wingdings" panose="05000000000000000000" pitchFamily="2" charset="2"/>
              <a:buChar char="§"/>
            </a:pPr>
            <a:endParaRPr lang="zh-CN" altLang="en-US" sz="2000" dirty="0"/>
          </a:p>
          <a:p>
            <a:pPr marL="171450" indent="-171450">
              <a:buFont typeface="Wingdings" panose="05000000000000000000" pitchFamily="2" charset="2"/>
              <a:buChar char="§"/>
            </a:pPr>
            <a:r>
              <a:rPr lang="en-US" altLang="zh-CN" sz="2000" dirty="0"/>
              <a:t>Class III Tool:</a:t>
            </a:r>
            <a:r>
              <a:rPr lang="en-US" sz="2000" dirty="0"/>
              <a:t> A safety voltage tool. Rated voltage is less than 50V. </a:t>
            </a:r>
            <a:endParaRPr lang="zh-CN" altLang="en-US" sz="2000" dirty="0"/>
          </a:p>
          <a:p>
            <a:r>
              <a:rPr lang="zh-CN" altLang="en-US" sz="1200" dirty="0"/>
              <a:t> </a:t>
            </a:r>
          </a:p>
          <a:p>
            <a:endParaRPr lang="en-US" sz="1200" dirty="0"/>
          </a:p>
        </p:txBody>
      </p:sp>
      <p:pic>
        <p:nvPicPr>
          <p:cNvPr id="7" name="Picture 6">
            <a:extLst>
              <a:ext uri="{FF2B5EF4-FFF2-40B4-BE49-F238E27FC236}">
                <a16:creationId xmlns:a16="http://schemas.microsoft.com/office/drawing/2014/main" id="{1FC8E305-ED6C-47BE-AF7F-8D40128AF4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7509" y="3592652"/>
            <a:ext cx="1149291" cy="1149291"/>
          </a:xfrm>
          <a:prstGeom prst="rect">
            <a:avLst/>
          </a:prstGeom>
        </p:spPr>
      </p:pic>
      <p:pic>
        <p:nvPicPr>
          <p:cNvPr id="10" name="Picture 9">
            <a:extLst>
              <a:ext uri="{FF2B5EF4-FFF2-40B4-BE49-F238E27FC236}">
                <a16:creationId xmlns:a16="http://schemas.microsoft.com/office/drawing/2014/main" id="{711C8A00-E310-438F-8ECD-8F4467DEC0CA}"/>
              </a:ext>
            </a:extLst>
          </p:cNvPr>
          <p:cNvPicPr>
            <a:picLocks noChangeAspect="1"/>
          </p:cNvPicPr>
          <p:nvPr/>
        </p:nvPicPr>
        <p:blipFill>
          <a:blip r:embed="rId3"/>
          <a:stretch>
            <a:fillRect/>
          </a:stretch>
        </p:blipFill>
        <p:spPr>
          <a:xfrm rot="16200000">
            <a:off x="7576839" y="740871"/>
            <a:ext cx="923925" cy="1962150"/>
          </a:xfrm>
          <a:prstGeom prst="rect">
            <a:avLst/>
          </a:prstGeom>
        </p:spPr>
      </p:pic>
      <p:sp>
        <p:nvSpPr>
          <p:cNvPr id="11" name="Oval 10">
            <a:extLst>
              <a:ext uri="{FF2B5EF4-FFF2-40B4-BE49-F238E27FC236}">
                <a16:creationId xmlns:a16="http://schemas.microsoft.com/office/drawing/2014/main" id="{B6880771-6031-42C5-8CC7-619072E86715}"/>
              </a:ext>
            </a:extLst>
          </p:cNvPr>
          <p:cNvSpPr/>
          <p:nvPr/>
        </p:nvSpPr>
        <p:spPr>
          <a:xfrm>
            <a:off x="8686800" y="1721946"/>
            <a:ext cx="231058" cy="224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6" name="Picture 15">
            <a:extLst>
              <a:ext uri="{FF2B5EF4-FFF2-40B4-BE49-F238E27FC236}">
                <a16:creationId xmlns:a16="http://schemas.microsoft.com/office/drawing/2014/main" id="{F258F1CF-8F47-4B8F-9279-BE6369D6086F}"/>
              </a:ext>
            </a:extLst>
          </p:cNvPr>
          <p:cNvPicPr>
            <a:picLocks noChangeAspect="1"/>
          </p:cNvPicPr>
          <p:nvPr/>
        </p:nvPicPr>
        <p:blipFill>
          <a:blip r:embed="rId4"/>
          <a:stretch>
            <a:fillRect/>
          </a:stretch>
        </p:blipFill>
        <p:spPr>
          <a:xfrm>
            <a:off x="7193075" y="2544712"/>
            <a:ext cx="1691452" cy="810818"/>
          </a:xfrm>
          <a:prstGeom prst="rect">
            <a:avLst/>
          </a:prstGeom>
        </p:spPr>
      </p:pic>
    </p:spTree>
    <p:extLst>
      <p:ext uri="{BB962C8B-B14F-4D97-AF65-F5344CB8AC3E}">
        <p14:creationId xmlns:p14="http://schemas.microsoft.com/office/powerpoint/2010/main" val="28520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1768" y="926161"/>
            <a:ext cx="1828800" cy="1511069"/>
          </a:xfrm>
          <a:prstGeom prst="rect">
            <a:avLst/>
          </a:prstGeom>
        </p:spPr>
      </p:pic>
      <p:pic>
        <p:nvPicPr>
          <p:cNvPr id="27" name="Picture 26"/>
          <p:cNvPicPr>
            <a:picLocks noChangeAspect="1"/>
          </p:cNvPicPr>
          <p:nvPr/>
        </p:nvPicPr>
        <p:blipFill>
          <a:blip r:embed="rId3"/>
          <a:stretch>
            <a:fillRect/>
          </a:stretch>
        </p:blipFill>
        <p:spPr>
          <a:xfrm>
            <a:off x="6091690" y="1756217"/>
            <a:ext cx="1308100" cy="1638300"/>
          </a:xfrm>
          <a:prstGeom prst="rect">
            <a:avLst/>
          </a:prstGeom>
        </p:spPr>
      </p:pic>
      <p:pic>
        <p:nvPicPr>
          <p:cNvPr id="3" name="Picture 2"/>
          <p:cNvPicPr>
            <a:picLocks noChangeAspect="1"/>
          </p:cNvPicPr>
          <p:nvPr/>
        </p:nvPicPr>
        <p:blipFill>
          <a:blip r:embed="rId4"/>
          <a:stretch>
            <a:fillRect/>
          </a:stretch>
        </p:blipFill>
        <p:spPr>
          <a:xfrm>
            <a:off x="4368584" y="1427013"/>
            <a:ext cx="1233382" cy="1015299"/>
          </a:xfrm>
          <a:prstGeom prst="rect">
            <a:avLst/>
          </a:prstGeom>
        </p:spPr>
      </p:pic>
      <p:sp>
        <p:nvSpPr>
          <p:cNvPr id="13" name="Chevron 12"/>
          <p:cNvSpPr/>
          <p:nvPr/>
        </p:nvSpPr>
        <p:spPr>
          <a:xfrm>
            <a:off x="5817996" y="2659103"/>
            <a:ext cx="2743200" cy="457200"/>
          </a:xfrm>
          <a:prstGeom prst="chevron">
            <a:avLst>
              <a:gd name="adj" fmla="val 20758"/>
            </a:avLst>
          </a:prstGeom>
          <a:solidFill>
            <a:srgbClr val="1D7690"/>
          </a:solidFill>
          <a:ln w="9525" cap="flat" cmpd="sng" algn="ctr">
            <a:noFill/>
            <a:prstDash val="solid"/>
          </a:ln>
          <a:effectLst/>
        </p:spPr>
        <p:txBody>
          <a:bodyPr vert="horz" lIns="137160" tIns="0" bIns="6858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a:ea typeface="+mn-ea"/>
                <a:cs typeface="+mn-cs"/>
              </a:rPr>
              <a:t>Functional Unit</a:t>
            </a:r>
          </a:p>
        </p:txBody>
      </p:sp>
      <p:sp>
        <p:nvSpPr>
          <p:cNvPr id="14" name="Chevron 13"/>
          <p:cNvSpPr/>
          <p:nvPr/>
        </p:nvSpPr>
        <p:spPr>
          <a:xfrm>
            <a:off x="3137462" y="2659103"/>
            <a:ext cx="2743200" cy="457200"/>
          </a:xfrm>
          <a:prstGeom prst="chevron">
            <a:avLst>
              <a:gd name="adj" fmla="val 20758"/>
            </a:avLst>
          </a:prstGeom>
          <a:solidFill>
            <a:srgbClr val="FFFFFF">
              <a:lumMod val="65000"/>
            </a:srgbClr>
          </a:solidFill>
          <a:ln w="9525" cap="flat" cmpd="sng" algn="ctr">
            <a:noFill/>
            <a:prstDash val="solid"/>
          </a:ln>
          <a:effectLst/>
        </p:spPr>
        <p:txBody>
          <a:bodyPr vert="horz" lIns="137160" tIns="0" bIns="6858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Battery &amp; BMS</a:t>
            </a:r>
          </a:p>
        </p:txBody>
      </p:sp>
      <p:sp>
        <p:nvSpPr>
          <p:cNvPr id="15" name="Pentagon 14"/>
          <p:cNvSpPr/>
          <p:nvPr/>
        </p:nvSpPr>
        <p:spPr>
          <a:xfrm>
            <a:off x="457200" y="2659103"/>
            <a:ext cx="2743200" cy="457200"/>
          </a:xfrm>
          <a:prstGeom prst="homePlate">
            <a:avLst>
              <a:gd name="adj" fmla="val 22102"/>
            </a:avLst>
          </a:prstGeom>
          <a:solidFill>
            <a:srgbClr val="007E3A"/>
          </a:solidFill>
          <a:ln w="9525" cap="flat" cmpd="sng" algn="ctr">
            <a:noFill/>
            <a:prstDash val="solid"/>
          </a:ln>
          <a:effectLst/>
        </p:spPr>
        <p:txBody>
          <a:bodyPr vert="horz" lIns="68580" tIns="0" bIns="6858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Charger or With Wire</a:t>
            </a:r>
          </a:p>
        </p:txBody>
      </p:sp>
      <p:sp>
        <p:nvSpPr>
          <p:cNvPr id="16" name="Rectangle 15"/>
          <p:cNvSpPr/>
          <p:nvPr/>
        </p:nvSpPr>
        <p:spPr>
          <a:xfrm>
            <a:off x="443718" y="3432153"/>
            <a:ext cx="2743200" cy="1237866"/>
          </a:xfrm>
          <a:prstGeom prst="rect">
            <a:avLst/>
          </a:prstGeom>
        </p:spPr>
        <p:txBody>
          <a:bodyPr wrap="square" lIns="182880" rIns="182880" bIns="45720">
            <a:noAutofit/>
          </a:bodyPr>
          <a:lstStyle/>
          <a:p>
            <a:r>
              <a:rPr lang="en-US" sz="1000" dirty="0"/>
              <a:t>AC power compliance &amp; safety</a:t>
            </a:r>
          </a:p>
          <a:p>
            <a:r>
              <a:rPr lang="en-US" sz="1000" dirty="0"/>
              <a:t>Safety interlock solutions (magnetic)</a:t>
            </a:r>
          </a:p>
          <a:p>
            <a:r>
              <a:rPr lang="en-US" sz="1000" dirty="0"/>
              <a:t>DC interface surge protection</a:t>
            </a:r>
          </a:p>
          <a:p>
            <a:r>
              <a:rPr lang="en-US" sz="1000" dirty="0"/>
              <a:t>ESD protection of displays/indicators</a:t>
            </a:r>
          </a:p>
          <a:p>
            <a:r>
              <a:rPr lang="en-US" sz="1000" dirty="0">
                <a:solidFill>
                  <a:srgbClr val="008F44"/>
                </a:solidFill>
              </a:rPr>
              <a:t>Disconnect on demand for without wire *</a:t>
            </a:r>
          </a:p>
          <a:p>
            <a:endParaRPr lang="en-US" sz="1000" dirty="0"/>
          </a:p>
          <a:p>
            <a:endParaRPr lang="en-US" sz="1000" dirty="0">
              <a:solidFill>
                <a:schemeClr val="bg1">
                  <a:lumMod val="75000"/>
                </a:schemeClr>
              </a:solidFill>
            </a:endParaRPr>
          </a:p>
        </p:txBody>
      </p:sp>
      <p:sp>
        <p:nvSpPr>
          <p:cNvPr id="17" name="Rectangle 16"/>
          <p:cNvSpPr/>
          <p:nvPr/>
        </p:nvSpPr>
        <p:spPr>
          <a:xfrm>
            <a:off x="5817996" y="3432153"/>
            <a:ext cx="2743200" cy="1237866"/>
          </a:xfrm>
          <a:prstGeom prst="rect">
            <a:avLst/>
          </a:prstGeom>
        </p:spPr>
        <p:txBody>
          <a:bodyPr wrap="square" lIns="182880" rIns="182880" bIns="45720">
            <a:noAutofit/>
          </a:bodyPr>
          <a:lstStyle/>
          <a:p>
            <a:r>
              <a:rPr lang="en-US" sz="1000" dirty="0"/>
              <a:t>Magnetic speed sensors</a:t>
            </a:r>
          </a:p>
          <a:p>
            <a:r>
              <a:rPr lang="en-US" sz="1000" dirty="0"/>
              <a:t>Magnetic trigger mechanisms</a:t>
            </a:r>
          </a:p>
          <a:p>
            <a:r>
              <a:rPr lang="en-US" sz="1000" dirty="0"/>
              <a:t>Power MOSFET thermal protection</a:t>
            </a:r>
          </a:p>
          <a:p>
            <a:r>
              <a:rPr lang="en-US" sz="1000" dirty="0">
                <a:solidFill>
                  <a:srgbClr val="007033"/>
                </a:solidFill>
              </a:rPr>
              <a:t>DC Motor Protection</a:t>
            </a:r>
          </a:p>
          <a:p>
            <a:r>
              <a:rPr lang="en-US" sz="1000" dirty="0">
                <a:solidFill>
                  <a:srgbClr val="007033"/>
                </a:solidFill>
              </a:rPr>
              <a:t>AC Motor Phase Control</a:t>
            </a:r>
          </a:p>
          <a:p>
            <a:r>
              <a:rPr lang="en-US" sz="1000" dirty="0"/>
              <a:t>ESD protection of user interfaces</a:t>
            </a:r>
          </a:p>
          <a:p>
            <a:r>
              <a:rPr lang="en-US" sz="1000" dirty="0">
                <a:solidFill>
                  <a:srgbClr val="006600"/>
                </a:solidFill>
              </a:rPr>
              <a:t>Over-temperature (OT) indicators*</a:t>
            </a:r>
          </a:p>
          <a:p>
            <a:endParaRPr lang="en-US" sz="1000" dirty="0"/>
          </a:p>
        </p:txBody>
      </p:sp>
      <p:sp>
        <p:nvSpPr>
          <p:cNvPr id="18" name="Rectangle 17"/>
          <p:cNvSpPr/>
          <p:nvPr/>
        </p:nvSpPr>
        <p:spPr>
          <a:xfrm>
            <a:off x="3130857" y="3432153"/>
            <a:ext cx="2743200" cy="1237866"/>
          </a:xfrm>
          <a:prstGeom prst="rect">
            <a:avLst/>
          </a:prstGeom>
        </p:spPr>
        <p:txBody>
          <a:bodyPr wrap="square" lIns="182880" rIns="182880" bIns="45720">
            <a:noAutofit/>
          </a:bodyPr>
          <a:lstStyle/>
          <a:p>
            <a:r>
              <a:rPr lang="en-US" sz="1000" dirty="0"/>
              <a:t>DC power protection (OC &amp; OV)</a:t>
            </a:r>
          </a:p>
          <a:p>
            <a:r>
              <a:rPr lang="en-US" sz="1000" dirty="0"/>
              <a:t>Charger</a:t>
            </a:r>
            <a:r>
              <a:rPr lang="mr-IN" sz="1000" dirty="0"/>
              <a:t>–</a:t>
            </a:r>
            <a:r>
              <a:rPr lang="en-US" sz="1000" dirty="0"/>
              <a:t>Battery com. Line </a:t>
            </a:r>
            <a:r>
              <a:rPr lang="en-US" sz="1000" dirty="0">
                <a:solidFill>
                  <a:srgbClr val="007033"/>
                </a:solidFill>
              </a:rPr>
              <a:t>(CAN Bus) </a:t>
            </a:r>
            <a:r>
              <a:rPr lang="en-US" sz="1000" dirty="0"/>
              <a:t>protection</a:t>
            </a:r>
          </a:p>
          <a:p>
            <a:r>
              <a:rPr lang="en-US" sz="1000" dirty="0"/>
              <a:t>Battery sense/balance line protection</a:t>
            </a:r>
          </a:p>
          <a:p>
            <a:r>
              <a:rPr lang="en-US" sz="1000" dirty="0"/>
              <a:t>Safety interlock solutions (magnetic)</a:t>
            </a:r>
          </a:p>
          <a:p>
            <a:r>
              <a:rPr lang="en-US" sz="1000" dirty="0">
                <a:solidFill>
                  <a:srgbClr val="008F44"/>
                </a:solidFill>
              </a:rPr>
              <a:t>Module/Cell critical OT detection*</a:t>
            </a:r>
          </a:p>
          <a:p>
            <a:r>
              <a:rPr lang="en-US" sz="1000" dirty="0">
                <a:solidFill>
                  <a:srgbClr val="008F44"/>
                </a:solidFill>
              </a:rPr>
              <a:t>Cell level overcurrent (OC) protection</a:t>
            </a:r>
            <a:r>
              <a:rPr lang="en-US" sz="1000" dirty="0"/>
              <a:t>*</a:t>
            </a:r>
          </a:p>
          <a:p>
            <a:r>
              <a:rPr lang="en-US" sz="1000" dirty="0"/>
              <a:t>ESD protection of displays/indicators</a:t>
            </a:r>
          </a:p>
          <a:p>
            <a:r>
              <a:rPr lang="en-US" sz="1000" dirty="0">
                <a:solidFill>
                  <a:srgbClr val="008F44"/>
                </a:solidFill>
              </a:rPr>
              <a:t>Disconnect on demand *</a:t>
            </a:r>
          </a:p>
          <a:p>
            <a:endParaRPr lang="en-US" sz="1000" dirty="0"/>
          </a:p>
        </p:txBody>
      </p:sp>
      <p:sp>
        <p:nvSpPr>
          <p:cNvPr id="20" name="TextBox 19"/>
          <p:cNvSpPr txBox="1"/>
          <p:nvPr/>
        </p:nvSpPr>
        <p:spPr>
          <a:xfrm>
            <a:off x="-125853" y="2407512"/>
            <a:ext cx="1371600" cy="276999"/>
          </a:xfrm>
          <a:prstGeom prst="rect">
            <a:avLst/>
          </a:prstGeom>
          <a:noFill/>
        </p:spPr>
        <p:txBody>
          <a:bodyPr wrap="none" rtlCol="0">
            <a:noAutofit/>
          </a:bodyPr>
          <a:lstStyle/>
          <a:p>
            <a:pPr algn="ctr"/>
            <a:r>
              <a:rPr lang="en-US" sz="1200" dirty="0"/>
              <a:t> Charger</a:t>
            </a:r>
          </a:p>
        </p:txBody>
      </p:sp>
      <p:sp>
        <p:nvSpPr>
          <p:cNvPr id="22" name="TextBox 21"/>
          <p:cNvSpPr txBox="1"/>
          <p:nvPr/>
        </p:nvSpPr>
        <p:spPr>
          <a:xfrm>
            <a:off x="4368584" y="2398496"/>
            <a:ext cx="1371600" cy="276999"/>
          </a:xfrm>
          <a:prstGeom prst="rect">
            <a:avLst/>
          </a:prstGeom>
          <a:noFill/>
        </p:spPr>
        <p:txBody>
          <a:bodyPr wrap="none" rtlCol="0">
            <a:noAutofit/>
          </a:bodyPr>
          <a:lstStyle/>
          <a:p>
            <a:pPr algn="ctr"/>
            <a:r>
              <a:rPr lang="en-US" sz="1200" dirty="0" err="1"/>
              <a:t>FlexVolt</a:t>
            </a:r>
            <a:r>
              <a:rPr lang="en-US" sz="1200" dirty="0"/>
              <a:t> 20 to 60V</a:t>
            </a:r>
          </a:p>
        </p:txBody>
      </p:sp>
      <p:sp>
        <p:nvSpPr>
          <p:cNvPr id="2" name="Title 1"/>
          <p:cNvSpPr>
            <a:spLocks noGrp="1"/>
          </p:cNvSpPr>
          <p:nvPr>
            <p:ph type="title"/>
          </p:nvPr>
        </p:nvSpPr>
        <p:spPr/>
        <p:txBody>
          <a:bodyPr/>
          <a:lstStyle/>
          <a:p>
            <a:r>
              <a:rPr lang="en-US" dirty="0"/>
              <a:t>Wide range of protection &amp; sensing solutions addressing portable &amp; robotic devices</a:t>
            </a:r>
          </a:p>
        </p:txBody>
      </p:sp>
      <p:pic>
        <p:nvPicPr>
          <p:cNvPr id="19" name="Picture 18"/>
          <p:cNvPicPr>
            <a:picLocks noChangeAspect="1"/>
          </p:cNvPicPr>
          <p:nvPr/>
        </p:nvPicPr>
        <p:blipFill>
          <a:blip r:embed="rId5"/>
          <a:stretch>
            <a:fillRect/>
          </a:stretch>
        </p:blipFill>
        <p:spPr>
          <a:xfrm>
            <a:off x="8686800" y="0"/>
            <a:ext cx="457200" cy="720671"/>
          </a:xfrm>
          <a:prstGeom prst="rect">
            <a:avLst/>
          </a:prstGeom>
          <a:ln>
            <a:solidFill>
              <a:schemeClr val="bg1"/>
            </a:solidFill>
          </a:ln>
        </p:spPr>
      </p:pic>
      <p:pic>
        <p:nvPicPr>
          <p:cNvPr id="24" name="Picture 23"/>
          <p:cNvPicPr>
            <a:picLocks noChangeAspect="1"/>
          </p:cNvPicPr>
          <p:nvPr/>
        </p:nvPicPr>
        <p:blipFill>
          <a:blip r:embed="rId6"/>
          <a:stretch>
            <a:fillRect/>
          </a:stretch>
        </p:blipFill>
        <p:spPr>
          <a:xfrm>
            <a:off x="8686800" y="706342"/>
            <a:ext cx="457200" cy="720671"/>
          </a:xfrm>
          <a:prstGeom prst="rect">
            <a:avLst/>
          </a:prstGeom>
          <a:ln>
            <a:solidFill>
              <a:schemeClr val="bg1"/>
            </a:solidFill>
          </a:ln>
        </p:spPr>
      </p:pic>
      <p:pic>
        <p:nvPicPr>
          <p:cNvPr id="8" name="Picture 7">
            <a:extLst>
              <a:ext uri="{FF2B5EF4-FFF2-40B4-BE49-F238E27FC236}">
                <a16:creationId xmlns:a16="http://schemas.microsoft.com/office/drawing/2014/main" id="{6ABF783A-2817-4C67-AD28-805321C2A581}"/>
              </a:ext>
            </a:extLst>
          </p:cNvPr>
          <p:cNvPicPr>
            <a:picLocks noChangeAspect="1"/>
          </p:cNvPicPr>
          <p:nvPr/>
        </p:nvPicPr>
        <p:blipFill>
          <a:blip r:embed="rId7"/>
          <a:stretch>
            <a:fillRect/>
          </a:stretch>
        </p:blipFill>
        <p:spPr>
          <a:xfrm>
            <a:off x="899949" y="802404"/>
            <a:ext cx="2046229" cy="1071223"/>
          </a:xfrm>
          <a:prstGeom prst="rect">
            <a:avLst/>
          </a:prstGeom>
        </p:spPr>
      </p:pic>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7028" y="1584367"/>
            <a:ext cx="1375807" cy="1009089"/>
          </a:xfrm>
          <a:prstGeom prst="rect">
            <a:avLst/>
          </a:prstGeom>
        </p:spPr>
      </p:pic>
      <p:sp>
        <p:nvSpPr>
          <p:cNvPr id="9" name="TextBox 8">
            <a:extLst>
              <a:ext uri="{FF2B5EF4-FFF2-40B4-BE49-F238E27FC236}">
                <a16:creationId xmlns:a16="http://schemas.microsoft.com/office/drawing/2014/main" id="{D361CF34-6DC8-4EAB-ADBB-02D2C3DB880B}"/>
              </a:ext>
            </a:extLst>
          </p:cNvPr>
          <p:cNvSpPr txBox="1"/>
          <p:nvPr/>
        </p:nvSpPr>
        <p:spPr>
          <a:xfrm>
            <a:off x="2171202" y="1811912"/>
            <a:ext cx="849918" cy="276999"/>
          </a:xfrm>
          <a:prstGeom prst="rect">
            <a:avLst/>
          </a:prstGeom>
          <a:noFill/>
        </p:spPr>
        <p:txBody>
          <a:bodyPr wrap="square" rtlCol="0">
            <a:spAutoFit/>
          </a:bodyPr>
          <a:lstStyle/>
          <a:p>
            <a:r>
              <a:rPr lang="en-US" sz="1200" dirty="0"/>
              <a:t>With Wire</a:t>
            </a:r>
          </a:p>
        </p:txBody>
      </p:sp>
      <p:pic>
        <p:nvPicPr>
          <p:cNvPr id="12" name="Picture 11">
            <a:extLst>
              <a:ext uri="{FF2B5EF4-FFF2-40B4-BE49-F238E27FC236}">
                <a16:creationId xmlns:a16="http://schemas.microsoft.com/office/drawing/2014/main" id="{42FCC4FE-6436-47C9-9597-C264C9E329A3}"/>
              </a:ext>
            </a:extLst>
          </p:cNvPr>
          <p:cNvPicPr>
            <a:picLocks noChangeAspect="1"/>
          </p:cNvPicPr>
          <p:nvPr/>
        </p:nvPicPr>
        <p:blipFill>
          <a:blip r:embed="rId9"/>
          <a:stretch>
            <a:fillRect/>
          </a:stretch>
        </p:blipFill>
        <p:spPr>
          <a:xfrm>
            <a:off x="3683265" y="884329"/>
            <a:ext cx="1422149" cy="485204"/>
          </a:xfrm>
          <a:prstGeom prst="rect">
            <a:avLst/>
          </a:prstGeom>
        </p:spPr>
      </p:pic>
    </p:spTree>
    <p:extLst>
      <p:ext uri="{BB962C8B-B14F-4D97-AF65-F5344CB8AC3E}">
        <p14:creationId xmlns:p14="http://schemas.microsoft.com/office/powerpoint/2010/main" val="15334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Line 15"/>
          <p:cNvSpPr>
            <a:spLocks noChangeShapeType="1"/>
          </p:cNvSpPr>
          <p:nvPr/>
        </p:nvSpPr>
        <p:spPr bwMode="auto">
          <a:xfrm flipV="1">
            <a:off x="3460097" y="1903313"/>
            <a:ext cx="3105241" cy="14142"/>
          </a:xfrm>
          <a:prstGeom prst="line">
            <a:avLst/>
          </a:prstGeom>
          <a:noFill/>
          <a:ln w="9525">
            <a:solidFill>
              <a:schemeClr val="tx1"/>
            </a:solidFill>
            <a:round/>
            <a:headEnd type="triangle"/>
            <a:tailEnd type="none"/>
          </a:ln>
        </p:spPr>
        <p:txBody>
          <a:bodyPr/>
          <a:lstStyle/>
          <a:p>
            <a:endParaRPr lang="zh-TW" altLang="en-US" sz="1600">
              <a:solidFill>
                <a:srgbClr val="000000"/>
              </a:solidFill>
            </a:endParaRPr>
          </a:p>
        </p:txBody>
      </p:sp>
      <p:sp>
        <p:nvSpPr>
          <p:cNvPr id="68" name="Line 15"/>
          <p:cNvSpPr>
            <a:spLocks noChangeShapeType="1"/>
          </p:cNvSpPr>
          <p:nvPr/>
        </p:nvSpPr>
        <p:spPr bwMode="auto">
          <a:xfrm>
            <a:off x="3470465" y="1697302"/>
            <a:ext cx="3094873" cy="9773"/>
          </a:xfrm>
          <a:prstGeom prst="line">
            <a:avLst/>
          </a:prstGeom>
          <a:noFill/>
          <a:ln w="9525">
            <a:solidFill>
              <a:schemeClr val="tx1"/>
            </a:solidFill>
            <a:round/>
            <a:headEnd type="triangle"/>
            <a:tailEnd type="none"/>
          </a:ln>
        </p:spPr>
        <p:txBody>
          <a:bodyPr/>
          <a:lstStyle/>
          <a:p>
            <a:endParaRPr lang="zh-TW" altLang="en-US" sz="1600">
              <a:solidFill>
                <a:srgbClr val="000000"/>
              </a:solidFill>
            </a:endParaRPr>
          </a:p>
        </p:txBody>
      </p:sp>
      <p:sp>
        <p:nvSpPr>
          <p:cNvPr id="67" name="Line 15"/>
          <p:cNvSpPr>
            <a:spLocks noChangeShapeType="1"/>
          </p:cNvSpPr>
          <p:nvPr/>
        </p:nvSpPr>
        <p:spPr bwMode="auto">
          <a:xfrm flipV="1">
            <a:off x="3476914" y="1561544"/>
            <a:ext cx="3088426" cy="657"/>
          </a:xfrm>
          <a:prstGeom prst="line">
            <a:avLst/>
          </a:prstGeom>
          <a:noFill/>
          <a:ln w="9525">
            <a:solidFill>
              <a:schemeClr val="tx1"/>
            </a:solidFill>
            <a:round/>
            <a:headEnd type="triangle"/>
            <a:tailEnd type="none"/>
          </a:ln>
        </p:spPr>
        <p:txBody>
          <a:bodyPr/>
          <a:lstStyle/>
          <a:p>
            <a:endParaRPr lang="zh-TW" altLang="en-US" sz="1600">
              <a:solidFill>
                <a:srgbClr val="000000"/>
              </a:solidFill>
            </a:endParaRPr>
          </a:p>
        </p:txBody>
      </p:sp>
      <p:sp>
        <p:nvSpPr>
          <p:cNvPr id="90" name="Rectangle 256"/>
          <p:cNvSpPr/>
          <p:nvPr/>
        </p:nvSpPr>
        <p:spPr>
          <a:xfrm>
            <a:off x="1527492" y="913915"/>
            <a:ext cx="1937303" cy="169444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endParaRPr>
          </a:p>
        </p:txBody>
      </p:sp>
      <p:sp>
        <p:nvSpPr>
          <p:cNvPr id="19" name="Flowchart: Process 18"/>
          <p:cNvSpPr/>
          <p:nvPr/>
        </p:nvSpPr>
        <p:spPr>
          <a:xfrm>
            <a:off x="6565339" y="924087"/>
            <a:ext cx="1324805" cy="1584208"/>
          </a:xfrm>
          <a:prstGeom prst="flowChartProcess">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256"/>
          <p:cNvSpPr/>
          <p:nvPr/>
        </p:nvSpPr>
        <p:spPr>
          <a:xfrm>
            <a:off x="3644942" y="3091759"/>
            <a:ext cx="660710" cy="9216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endParaRPr>
          </a:p>
        </p:txBody>
      </p:sp>
      <p:sp>
        <p:nvSpPr>
          <p:cNvPr id="25" name="Text Box 9"/>
          <p:cNvSpPr txBox="1">
            <a:spLocks noChangeArrowheads="1"/>
          </p:cNvSpPr>
          <p:nvPr/>
        </p:nvSpPr>
        <p:spPr bwMode="auto">
          <a:xfrm>
            <a:off x="887587" y="1270343"/>
            <a:ext cx="281765" cy="867600"/>
          </a:xfrm>
          <a:prstGeom prst="rect">
            <a:avLst/>
          </a:prstGeom>
          <a:noFill/>
          <a:ln w="9525">
            <a:noFill/>
            <a:miter lim="800000"/>
            <a:headEnd/>
            <a:tailEnd/>
          </a:ln>
        </p:spPr>
        <p:txBody>
          <a:bodyPr/>
          <a:lstStyle/>
          <a:p>
            <a:pPr>
              <a:spcBef>
                <a:spcPct val="50000"/>
              </a:spcBef>
            </a:pPr>
            <a:r>
              <a:rPr lang="en-US" altLang="zh-TW" sz="700">
                <a:solidFill>
                  <a:srgbClr val="000000"/>
                </a:solidFill>
              </a:rPr>
              <a:t>L</a:t>
            </a:r>
          </a:p>
          <a:p>
            <a:pPr>
              <a:spcBef>
                <a:spcPct val="50000"/>
              </a:spcBef>
            </a:pPr>
            <a:endParaRPr lang="en-US" altLang="zh-TW" sz="700">
              <a:solidFill>
                <a:srgbClr val="000000"/>
              </a:solidFill>
            </a:endParaRPr>
          </a:p>
          <a:p>
            <a:pPr>
              <a:spcBef>
                <a:spcPct val="50000"/>
              </a:spcBef>
            </a:pPr>
            <a:r>
              <a:rPr lang="en-US" altLang="zh-TW" sz="700">
                <a:solidFill>
                  <a:srgbClr val="000000"/>
                </a:solidFill>
              </a:rPr>
              <a:t>N</a:t>
            </a:r>
          </a:p>
          <a:p>
            <a:pPr>
              <a:spcBef>
                <a:spcPct val="50000"/>
              </a:spcBef>
            </a:pPr>
            <a:endParaRPr lang="en-US" altLang="zh-TW" sz="700">
              <a:solidFill>
                <a:srgbClr val="000000"/>
              </a:solidFill>
            </a:endParaRPr>
          </a:p>
          <a:p>
            <a:pPr>
              <a:spcBef>
                <a:spcPct val="50000"/>
              </a:spcBef>
            </a:pPr>
            <a:r>
              <a:rPr lang="en-US" altLang="zh-TW" sz="700">
                <a:solidFill>
                  <a:srgbClr val="000000"/>
                </a:solidFill>
              </a:rPr>
              <a:t>G</a:t>
            </a:r>
          </a:p>
        </p:txBody>
      </p:sp>
      <p:cxnSp>
        <p:nvCxnSpPr>
          <p:cNvPr id="27" name="直線接點 260"/>
          <p:cNvCxnSpPr/>
          <p:nvPr/>
        </p:nvCxnSpPr>
        <p:spPr>
          <a:xfrm rot="5400000">
            <a:off x="1263398" y="2083299"/>
            <a:ext cx="11270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接點 261"/>
          <p:cNvCxnSpPr/>
          <p:nvPr/>
        </p:nvCxnSpPr>
        <p:spPr>
          <a:xfrm>
            <a:off x="1178868" y="2139652"/>
            <a:ext cx="28176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62"/>
          <p:cNvCxnSpPr/>
          <p:nvPr/>
        </p:nvCxnSpPr>
        <p:spPr>
          <a:xfrm>
            <a:off x="1233668" y="2196005"/>
            <a:ext cx="17216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63"/>
          <p:cNvCxnSpPr/>
          <p:nvPr/>
        </p:nvCxnSpPr>
        <p:spPr>
          <a:xfrm>
            <a:off x="1288745" y="2252358"/>
            <a:ext cx="620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Line 8"/>
          <p:cNvSpPr>
            <a:spLocks noChangeShapeType="1"/>
          </p:cNvSpPr>
          <p:nvPr/>
        </p:nvSpPr>
        <p:spPr bwMode="auto">
          <a:xfrm>
            <a:off x="1304198" y="2017591"/>
            <a:ext cx="205387" cy="9354"/>
          </a:xfrm>
          <a:prstGeom prst="line">
            <a:avLst/>
          </a:prstGeom>
          <a:noFill/>
          <a:ln w="9525">
            <a:solidFill>
              <a:schemeClr val="tx1"/>
            </a:solidFill>
            <a:round/>
            <a:headEnd/>
            <a:tailEnd/>
          </a:ln>
        </p:spPr>
        <p:txBody>
          <a:bodyPr/>
          <a:lstStyle/>
          <a:p>
            <a:endParaRPr lang="zh-TW" altLang="en-US" sz="1600">
              <a:solidFill>
                <a:srgbClr val="000000"/>
              </a:solidFill>
            </a:endParaRPr>
          </a:p>
        </p:txBody>
      </p:sp>
      <p:sp>
        <p:nvSpPr>
          <p:cNvPr id="50" name="Line 8"/>
          <p:cNvSpPr>
            <a:spLocks noChangeShapeType="1"/>
          </p:cNvSpPr>
          <p:nvPr/>
        </p:nvSpPr>
        <p:spPr bwMode="auto">
          <a:xfrm flipV="1">
            <a:off x="1277978" y="1706891"/>
            <a:ext cx="235489" cy="0"/>
          </a:xfrm>
          <a:prstGeom prst="line">
            <a:avLst/>
          </a:prstGeom>
          <a:noFill/>
          <a:ln w="9525">
            <a:solidFill>
              <a:schemeClr val="tx1"/>
            </a:solidFill>
            <a:round/>
            <a:headEnd/>
            <a:tailEnd/>
          </a:ln>
        </p:spPr>
        <p:txBody>
          <a:bodyPr/>
          <a:lstStyle/>
          <a:p>
            <a:endParaRPr lang="zh-TW" altLang="en-US" sz="1600">
              <a:solidFill>
                <a:srgbClr val="000000"/>
              </a:solidFill>
            </a:endParaRPr>
          </a:p>
        </p:txBody>
      </p:sp>
      <p:sp>
        <p:nvSpPr>
          <p:cNvPr id="86" name="TextBox 258"/>
          <p:cNvSpPr txBox="1"/>
          <p:nvPr/>
        </p:nvSpPr>
        <p:spPr>
          <a:xfrm>
            <a:off x="3610081" y="3455139"/>
            <a:ext cx="833129" cy="338554"/>
          </a:xfrm>
          <a:prstGeom prst="rect">
            <a:avLst/>
          </a:prstGeom>
          <a:noFill/>
        </p:spPr>
        <p:txBody>
          <a:bodyPr wrap="square" rtlCol="0">
            <a:spAutoFit/>
          </a:bodyPr>
          <a:lstStyle/>
          <a:p>
            <a:pPr algn="ctr"/>
            <a:r>
              <a:rPr lang="en-US" sz="800" b="1">
                <a:solidFill>
                  <a:srgbClr val="000000"/>
                </a:solidFill>
              </a:rPr>
              <a:t>Motor </a:t>
            </a:r>
          </a:p>
          <a:p>
            <a:pPr algn="ctr"/>
            <a:r>
              <a:rPr lang="en-US" sz="800" b="1">
                <a:solidFill>
                  <a:srgbClr val="000000"/>
                </a:solidFill>
              </a:rPr>
              <a:t>Drive </a:t>
            </a:r>
          </a:p>
        </p:txBody>
      </p:sp>
      <p:sp>
        <p:nvSpPr>
          <p:cNvPr id="108" name="TextBox 258"/>
          <p:cNvSpPr txBox="1"/>
          <p:nvPr/>
        </p:nvSpPr>
        <p:spPr>
          <a:xfrm>
            <a:off x="4454879" y="3461160"/>
            <a:ext cx="614216" cy="338554"/>
          </a:xfrm>
          <a:prstGeom prst="rect">
            <a:avLst/>
          </a:prstGeom>
          <a:noFill/>
          <a:ln>
            <a:solidFill>
              <a:schemeClr val="tx1"/>
            </a:solidFill>
          </a:ln>
        </p:spPr>
        <p:txBody>
          <a:bodyPr wrap="square" rtlCol="0">
            <a:spAutoFit/>
          </a:bodyPr>
          <a:lstStyle/>
          <a:p>
            <a:pPr algn="ctr"/>
            <a:r>
              <a:rPr lang="en-US" sz="800" b="1">
                <a:solidFill>
                  <a:srgbClr val="000000"/>
                </a:solidFill>
              </a:rPr>
              <a:t>Gate</a:t>
            </a:r>
          </a:p>
          <a:p>
            <a:pPr algn="ctr"/>
            <a:r>
              <a:rPr lang="en-US" sz="800" b="1">
                <a:solidFill>
                  <a:srgbClr val="000000"/>
                </a:solidFill>
              </a:rPr>
              <a:t>Driver</a:t>
            </a:r>
          </a:p>
        </p:txBody>
      </p:sp>
      <p:sp>
        <p:nvSpPr>
          <p:cNvPr id="156" name="Title 1"/>
          <p:cNvSpPr>
            <a:spLocks noGrp="1"/>
          </p:cNvSpPr>
          <p:nvPr>
            <p:ph type="title"/>
          </p:nvPr>
        </p:nvSpPr>
        <p:spPr>
          <a:xfrm>
            <a:off x="504048" y="203257"/>
            <a:ext cx="8229600" cy="571500"/>
          </a:xfrm>
        </p:spPr>
        <p:txBody>
          <a:bodyPr>
            <a:normAutofit fontScale="90000"/>
          </a:bodyPr>
          <a:lstStyle/>
          <a:p>
            <a:r>
              <a:rPr lang="en-US" dirty="0"/>
              <a:t>Littelfuse has solutions for all functional blocks of power tools device</a:t>
            </a:r>
          </a:p>
        </p:txBody>
      </p:sp>
      <p:sp>
        <p:nvSpPr>
          <p:cNvPr id="93" name="Rectangle 92"/>
          <p:cNvSpPr/>
          <p:nvPr/>
        </p:nvSpPr>
        <p:spPr>
          <a:xfrm>
            <a:off x="7482144" y="1458863"/>
            <a:ext cx="179600" cy="66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4" name="Rectangle 93"/>
          <p:cNvSpPr/>
          <p:nvPr/>
        </p:nvSpPr>
        <p:spPr>
          <a:xfrm>
            <a:off x="7346718" y="1342767"/>
            <a:ext cx="447730" cy="624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6" name="Rectangle 95"/>
          <p:cNvSpPr/>
          <p:nvPr/>
        </p:nvSpPr>
        <p:spPr>
          <a:xfrm>
            <a:off x="7485286" y="2355365"/>
            <a:ext cx="179600" cy="66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7" name="Rectangle 96"/>
          <p:cNvSpPr/>
          <p:nvPr/>
        </p:nvSpPr>
        <p:spPr>
          <a:xfrm>
            <a:off x="7343642" y="2252717"/>
            <a:ext cx="447730" cy="624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3" name="Rectangle 102"/>
          <p:cNvSpPr/>
          <p:nvPr/>
        </p:nvSpPr>
        <p:spPr>
          <a:xfrm>
            <a:off x="6847516" y="2359700"/>
            <a:ext cx="179600" cy="66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Rectangle 104"/>
          <p:cNvSpPr/>
          <p:nvPr/>
        </p:nvSpPr>
        <p:spPr>
          <a:xfrm>
            <a:off x="6693429" y="2257052"/>
            <a:ext cx="447730" cy="624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 name="Straight Connector 8"/>
          <p:cNvCxnSpPr>
            <a:stCxn id="136" idx="2"/>
            <a:endCxn id="105" idx="0"/>
          </p:cNvCxnSpPr>
          <p:nvPr/>
        </p:nvCxnSpPr>
        <p:spPr>
          <a:xfrm flipH="1">
            <a:off x="6917294" y="1516045"/>
            <a:ext cx="5213" cy="7410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1" name="Line 15"/>
          <p:cNvSpPr>
            <a:spLocks noChangeShapeType="1"/>
          </p:cNvSpPr>
          <p:nvPr/>
        </p:nvSpPr>
        <p:spPr bwMode="auto">
          <a:xfrm flipV="1">
            <a:off x="3454807" y="2109949"/>
            <a:ext cx="1833881" cy="8037"/>
          </a:xfrm>
          <a:prstGeom prst="line">
            <a:avLst/>
          </a:prstGeom>
          <a:noFill/>
          <a:ln w="9525">
            <a:solidFill>
              <a:schemeClr val="tx1"/>
            </a:solidFill>
            <a:round/>
            <a:headEnd/>
            <a:tailEnd/>
          </a:ln>
        </p:spPr>
        <p:txBody>
          <a:bodyPr/>
          <a:lstStyle/>
          <a:p>
            <a:endParaRPr lang="zh-TW" altLang="en-US" sz="1600">
              <a:solidFill>
                <a:srgbClr val="000000"/>
              </a:solidFill>
            </a:endParaRPr>
          </a:p>
        </p:txBody>
      </p:sp>
      <p:sp>
        <p:nvSpPr>
          <p:cNvPr id="112" name="Line 15"/>
          <p:cNvSpPr>
            <a:spLocks noChangeShapeType="1"/>
          </p:cNvSpPr>
          <p:nvPr/>
        </p:nvSpPr>
        <p:spPr bwMode="auto">
          <a:xfrm flipV="1">
            <a:off x="3441669" y="2295452"/>
            <a:ext cx="1907998" cy="17278"/>
          </a:xfrm>
          <a:prstGeom prst="line">
            <a:avLst/>
          </a:prstGeom>
          <a:noFill/>
          <a:ln w="9525">
            <a:solidFill>
              <a:schemeClr val="tx1"/>
            </a:solidFill>
            <a:round/>
            <a:headEnd/>
            <a:tailEnd/>
          </a:ln>
        </p:spPr>
        <p:txBody>
          <a:bodyPr/>
          <a:lstStyle/>
          <a:p>
            <a:endParaRPr lang="zh-TW" altLang="en-US" sz="1600">
              <a:solidFill>
                <a:srgbClr val="000000"/>
              </a:solidFill>
            </a:endParaRPr>
          </a:p>
        </p:txBody>
      </p:sp>
      <p:sp>
        <p:nvSpPr>
          <p:cNvPr id="160" name="Line 15"/>
          <p:cNvSpPr>
            <a:spLocks noChangeShapeType="1"/>
          </p:cNvSpPr>
          <p:nvPr/>
        </p:nvSpPr>
        <p:spPr bwMode="auto">
          <a:xfrm>
            <a:off x="3476915" y="1341685"/>
            <a:ext cx="3132264" cy="12683"/>
          </a:xfrm>
          <a:prstGeom prst="line">
            <a:avLst/>
          </a:prstGeom>
          <a:noFill/>
          <a:ln w="9525">
            <a:solidFill>
              <a:schemeClr val="tx1"/>
            </a:solidFill>
            <a:round/>
            <a:headEnd type="triangle"/>
            <a:tailEnd type="oval"/>
          </a:ln>
        </p:spPr>
        <p:txBody>
          <a:bodyPr/>
          <a:lstStyle/>
          <a:p>
            <a:endParaRPr lang="zh-TW" altLang="en-US" sz="1600">
              <a:solidFill>
                <a:srgbClr val="000000"/>
              </a:solidFill>
            </a:endParaRPr>
          </a:p>
        </p:txBody>
      </p:sp>
      <p:sp>
        <p:nvSpPr>
          <p:cNvPr id="2053" name="Oval 2052"/>
          <p:cNvSpPr/>
          <p:nvPr/>
        </p:nvSpPr>
        <p:spPr>
          <a:xfrm>
            <a:off x="3025912" y="3347775"/>
            <a:ext cx="485030" cy="48866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55" name="TextBox 2054"/>
          <p:cNvSpPr txBox="1"/>
          <p:nvPr/>
        </p:nvSpPr>
        <p:spPr>
          <a:xfrm>
            <a:off x="2989172" y="3479218"/>
            <a:ext cx="511679" cy="246221"/>
          </a:xfrm>
          <a:prstGeom prst="rect">
            <a:avLst/>
          </a:prstGeom>
          <a:noFill/>
        </p:spPr>
        <p:txBody>
          <a:bodyPr wrap="none" rtlCol="0">
            <a:spAutoFit/>
          </a:bodyPr>
          <a:lstStyle/>
          <a:p>
            <a:r>
              <a:rPr lang="en-US" sz="1000">
                <a:solidFill>
                  <a:srgbClr val="000000"/>
                </a:solidFill>
              </a:rPr>
              <a:t>Motor</a:t>
            </a:r>
          </a:p>
        </p:txBody>
      </p:sp>
      <p:sp>
        <p:nvSpPr>
          <p:cNvPr id="209" name="TextBox 258"/>
          <p:cNvSpPr txBox="1"/>
          <p:nvPr/>
        </p:nvSpPr>
        <p:spPr>
          <a:xfrm>
            <a:off x="2993792" y="2903785"/>
            <a:ext cx="561023" cy="338554"/>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a:solidFill>
                  <a:srgbClr val="000000"/>
                </a:solidFill>
              </a:rPr>
              <a:t>Power Supply</a:t>
            </a:r>
          </a:p>
        </p:txBody>
      </p:sp>
      <p:cxnSp>
        <p:nvCxnSpPr>
          <p:cNvPr id="2074" name="Straight Connector 2073"/>
          <p:cNvCxnSpPr/>
          <p:nvPr/>
        </p:nvCxnSpPr>
        <p:spPr>
          <a:xfrm flipH="1">
            <a:off x="4094755" y="2137943"/>
            <a:ext cx="15264" cy="964046"/>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3842320" y="2311883"/>
            <a:ext cx="4772" cy="798467"/>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20" name="TextBox 258"/>
          <p:cNvSpPr txBox="1"/>
          <p:nvPr/>
        </p:nvSpPr>
        <p:spPr>
          <a:xfrm>
            <a:off x="5243071" y="3395016"/>
            <a:ext cx="717215" cy="46166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800" b="1">
              <a:solidFill>
                <a:srgbClr val="000000"/>
              </a:solidFill>
            </a:endParaRPr>
          </a:p>
          <a:p>
            <a:pPr algn="ctr"/>
            <a:r>
              <a:rPr lang="en-US" sz="800" b="1">
                <a:solidFill>
                  <a:srgbClr val="000000"/>
                </a:solidFill>
              </a:rPr>
              <a:t>MCU</a:t>
            </a:r>
          </a:p>
          <a:p>
            <a:pPr algn="ctr"/>
            <a:r>
              <a:rPr lang="en-US" sz="800" b="1">
                <a:solidFill>
                  <a:srgbClr val="000000"/>
                </a:solidFill>
              </a:rPr>
              <a:t>Control</a:t>
            </a:r>
          </a:p>
        </p:txBody>
      </p:sp>
      <p:sp>
        <p:nvSpPr>
          <p:cNvPr id="227" name="Rectangle 256"/>
          <p:cNvSpPr/>
          <p:nvPr/>
        </p:nvSpPr>
        <p:spPr>
          <a:xfrm>
            <a:off x="2966161" y="2830122"/>
            <a:ext cx="5231907" cy="139930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endParaRPr>
          </a:p>
        </p:txBody>
      </p:sp>
      <p:sp>
        <p:nvSpPr>
          <p:cNvPr id="242" name="TextBox 258"/>
          <p:cNvSpPr txBox="1"/>
          <p:nvPr/>
        </p:nvSpPr>
        <p:spPr>
          <a:xfrm>
            <a:off x="4150992" y="2795022"/>
            <a:ext cx="2098422" cy="276999"/>
          </a:xfrm>
          <a:prstGeom prst="rect">
            <a:avLst/>
          </a:prstGeom>
          <a:noFill/>
        </p:spPr>
        <p:txBody>
          <a:bodyPr wrap="square" rtlCol="0">
            <a:spAutoFit/>
          </a:bodyPr>
          <a:lstStyle/>
          <a:p>
            <a:pPr algn="ctr"/>
            <a:r>
              <a:rPr lang="en-US" sz="1200" b="1" dirty="0">
                <a:solidFill>
                  <a:srgbClr val="107952"/>
                </a:solidFill>
              </a:rPr>
              <a:t>AC or DC motor drive</a:t>
            </a:r>
          </a:p>
        </p:txBody>
      </p:sp>
      <p:sp>
        <p:nvSpPr>
          <p:cNvPr id="244" name="TextBox 258"/>
          <p:cNvSpPr txBox="1"/>
          <p:nvPr/>
        </p:nvSpPr>
        <p:spPr>
          <a:xfrm>
            <a:off x="2081322" y="2319505"/>
            <a:ext cx="984722" cy="215444"/>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sz="800" b="1">
                <a:solidFill>
                  <a:srgbClr val="000000"/>
                </a:solidFill>
              </a:rPr>
              <a:t>LED indicator</a:t>
            </a:r>
          </a:p>
        </p:txBody>
      </p:sp>
      <p:sp>
        <p:nvSpPr>
          <p:cNvPr id="219" name="TextBox 258"/>
          <p:cNvSpPr txBox="1"/>
          <p:nvPr/>
        </p:nvSpPr>
        <p:spPr>
          <a:xfrm>
            <a:off x="4422771" y="882088"/>
            <a:ext cx="1490112" cy="276999"/>
          </a:xfrm>
          <a:prstGeom prst="rect">
            <a:avLst/>
          </a:prstGeom>
          <a:noFill/>
        </p:spPr>
        <p:txBody>
          <a:bodyPr wrap="square" rtlCol="0">
            <a:spAutoFit/>
          </a:bodyPr>
          <a:lstStyle/>
          <a:p>
            <a:pPr algn="ctr"/>
            <a:r>
              <a:rPr lang="en-US" sz="1200" b="1">
                <a:solidFill>
                  <a:srgbClr val="107952"/>
                </a:solidFill>
              </a:rPr>
              <a:t>Battery Pack/BMS</a:t>
            </a:r>
          </a:p>
        </p:txBody>
      </p:sp>
      <p:sp>
        <p:nvSpPr>
          <p:cNvPr id="15" name="TextBox 14"/>
          <p:cNvSpPr txBox="1"/>
          <p:nvPr/>
        </p:nvSpPr>
        <p:spPr>
          <a:xfrm>
            <a:off x="2057801" y="1115812"/>
            <a:ext cx="1378392" cy="1446550"/>
          </a:xfrm>
          <a:prstGeom prst="rect">
            <a:avLst/>
          </a:prstGeom>
          <a:noFill/>
          <a:ln>
            <a:solidFill>
              <a:schemeClr val="tx1"/>
            </a:solidFill>
          </a:ln>
        </p:spPr>
        <p:txBody>
          <a:bodyPr wrap="square" rtlCol="0">
            <a:spAutoFit/>
          </a:bodyPr>
          <a:lstStyle/>
          <a:p>
            <a:pPr algn="ctr"/>
            <a:endParaRPr lang="en-US" sz="1100" dirty="0">
              <a:solidFill>
                <a:srgbClr val="000000"/>
              </a:solidFill>
            </a:endParaRPr>
          </a:p>
          <a:p>
            <a:pPr algn="ctr"/>
            <a:r>
              <a:rPr lang="en-US" sz="1100" dirty="0">
                <a:solidFill>
                  <a:srgbClr val="000000"/>
                </a:solidFill>
              </a:rPr>
              <a:t>Power </a:t>
            </a:r>
          </a:p>
          <a:p>
            <a:pPr algn="ctr"/>
            <a:r>
              <a:rPr lang="en-US" sz="1100" dirty="0">
                <a:solidFill>
                  <a:srgbClr val="000000"/>
                </a:solidFill>
              </a:rPr>
              <a:t>Control </a:t>
            </a:r>
          </a:p>
          <a:p>
            <a:pPr algn="ctr"/>
            <a:r>
              <a:rPr lang="en-US" sz="1100" dirty="0">
                <a:solidFill>
                  <a:srgbClr val="000000"/>
                </a:solidFill>
              </a:rPr>
              <a:t>Unit CC/CV</a:t>
            </a:r>
          </a:p>
          <a:p>
            <a:pPr algn="ctr"/>
            <a:endParaRPr lang="en-US" sz="1100" dirty="0">
              <a:solidFill>
                <a:srgbClr val="000000"/>
              </a:solidFill>
            </a:endParaRPr>
          </a:p>
          <a:p>
            <a:pPr algn="ctr"/>
            <a:endParaRPr lang="en-US" sz="1100" dirty="0">
              <a:solidFill>
                <a:srgbClr val="000000"/>
              </a:solidFill>
            </a:endParaRPr>
          </a:p>
          <a:p>
            <a:pPr algn="ctr"/>
            <a:endParaRPr lang="en-US" sz="1100" dirty="0">
              <a:solidFill>
                <a:srgbClr val="000000"/>
              </a:solidFill>
            </a:endParaRPr>
          </a:p>
          <a:p>
            <a:pPr algn="ctr"/>
            <a:endParaRPr lang="en-US" sz="1100" dirty="0">
              <a:solidFill>
                <a:srgbClr val="000000"/>
              </a:solidFill>
            </a:endParaRPr>
          </a:p>
        </p:txBody>
      </p:sp>
      <p:sp>
        <p:nvSpPr>
          <p:cNvPr id="136" name="Rectangle 135"/>
          <p:cNvSpPr/>
          <p:nvPr/>
        </p:nvSpPr>
        <p:spPr>
          <a:xfrm>
            <a:off x="6832707" y="1449683"/>
            <a:ext cx="179600" cy="66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7" name="Rectangle 136"/>
          <p:cNvSpPr/>
          <p:nvPr/>
        </p:nvSpPr>
        <p:spPr>
          <a:xfrm>
            <a:off x="6697281" y="1347035"/>
            <a:ext cx="447730" cy="624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8" name="TextBox 227"/>
          <p:cNvSpPr txBox="1"/>
          <p:nvPr/>
        </p:nvSpPr>
        <p:spPr>
          <a:xfrm>
            <a:off x="6917294" y="924087"/>
            <a:ext cx="708848" cy="400110"/>
          </a:xfrm>
          <a:prstGeom prst="rect">
            <a:avLst/>
          </a:prstGeom>
          <a:noFill/>
        </p:spPr>
        <p:txBody>
          <a:bodyPr wrap="none" rtlCol="0">
            <a:spAutoFit/>
          </a:bodyPr>
          <a:lstStyle/>
          <a:p>
            <a:pPr algn="ctr"/>
            <a:r>
              <a:rPr lang="en-US" sz="1000">
                <a:solidFill>
                  <a:srgbClr val="000000"/>
                </a:solidFill>
              </a:rPr>
              <a:t>Battery</a:t>
            </a:r>
          </a:p>
          <a:p>
            <a:pPr algn="ctr"/>
            <a:r>
              <a:rPr lang="en-US" sz="1000">
                <a:solidFill>
                  <a:srgbClr val="000000"/>
                </a:solidFill>
              </a:rPr>
              <a:t>Pack S/P</a:t>
            </a:r>
          </a:p>
        </p:txBody>
      </p:sp>
      <p:sp>
        <p:nvSpPr>
          <p:cNvPr id="69" name="TextBox 258"/>
          <p:cNvSpPr txBox="1"/>
          <p:nvPr/>
        </p:nvSpPr>
        <p:spPr>
          <a:xfrm>
            <a:off x="4539536" y="2394864"/>
            <a:ext cx="1150803" cy="215444"/>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sz="800" b="1">
                <a:solidFill>
                  <a:srgbClr val="000000"/>
                </a:solidFill>
              </a:rPr>
              <a:t>LED indicator</a:t>
            </a:r>
          </a:p>
        </p:txBody>
      </p:sp>
      <p:sp>
        <p:nvSpPr>
          <p:cNvPr id="13" name="Flowchart: Process 12"/>
          <p:cNvSpPr/>
          <p:nvPr/>
        </p:nvSpPr>
        <p:spPr>
          <a:xfrm>
            <a:off x="4434890" y="886130"/>
            <a:ext cx="4495258" cy="1793987"/>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Line 8"/>
          <p:cNvSpPr>
            <a:spLocks noChangeShapeType="1"/>
          </p:cNvSpPr>
          <p:nvPr/>
        </p:nvSpPr>
        <p:spPr bwMode="auto">
          <a:xfrm flipV="1">
            <a:off x="1304198" y="1411939"/>
            <a:ext cx="235489" cy="0"/>
          </a:xfrm>
          <a:prstGeom prst="line">
            <a:avLst/>
          </a:prstGeom>
          <a:noFill/>
          <a:ln w="9525">
            <a:solidFill>
              <a:schemeClr val="tx1"/>
            </a:solidFill>
            <a:round/>
            <a:headEnd/>
            <a:tailEnd/>
          </a:ln>
        </p:spPr>
        <p:txBody>
          <a:bodyPr/>
          <a:lstStyle/>
          <a:p>
            <a:endParaRPr lang="zh-TW" altLang="en-US" sz="1600">
              <a:solidFill>
                <a:srgbClr val="000000"/>
              </a:solidFill>
            </a:endParaRPr>
          </a:p>
        </p:txBody>
      </p:sp>
      <p:cxnSp>
        <p:nvCxnSpPr>
          <p:cNvPr id="57" name="Straight Connector 56"/>
          <p:cNvCxnSpPr/>
          <p:nvPr/>
        </p:nvCxnSpPr>
        <p:spPr>
          <a:xfrm flipH="1">
            <a:off x="7567976" y="1493140"/>
            <a:ext cx="5213" cy="7410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047841" y="1120140"/>
            <a:ext cx="412292" cy="261610"/>
          </a:xfrm>
          <a:prstGeom prst="rect">
            <a:avLst/>
          </a:prstGeom>
          <a:noFill/>
        </p:spPr>
        <p:txBody>
          <a:bodyPr wrap="none" rtlCol="0">
            <a:spAutoFit/>
          </a:bodyPr>
          <a:lstStyle/>
          <a:p>
            <a:r>
              <a:rPr lang="en-US" sz="1100">
                <a:solidFill>
                  <a:srgbClr val="000000"/>
                </a:solidFill>
              </a:rPr>
              <a:t>T°</a:t>
            </a:r>
          </a:p>
        </p:txBody>
      </p:sp>
      <p:sp>
        <p:nvSpPr>
          <p:cNvPr id="64" name="TextBox 63"/>
          <p:cNvSpPr txBox="1"/>
          <p:nvPr/>
        </p:nvSpPr>
        <p:spPr>
          <a:xfrm>
            <a:off x="6537936" y="1050659"/>
            <a:ext cx="412292" cy="261610"/>
          </a:xfrm>
          <a:prstGeom prst="rect">
            <a:avLst/>
          </a:prstGeom>
          <a:noFill/>
        </p:spPr>
        <p:txBody>
          <a:bodyPr wrap="none" rtlCol="0">
            <a:spAutoFit/>
          </a:bodyPr>
          <a:lstStyle/>
          <a:p>
            <a:r>
              <a:rPr lang="en-US" sz="1100">
                <a:solidFill>
                  <a:srgbClr val="000000"/>
                </a:solidFill>
              </a:rPr>
              <a:t>T°</a:t>
            </a:r>
          </a:p>
        </p:txBody>
      </p:sp>
      <p:sp>
        <p:nvSpPr>
          <p:cNvPr id="66" name="TextBox 258"/>
          <p:cNvSpPr txBox="1"/>
          <p:nvPr/>
        </p:nvSpPr>
        <p:spPr>
          <a:xfrm>
            <a:off x="1539688" y="875320"/>
            <a:ext cx="2015127" cy="276999"/>
          </a:xfrm>
          <a:prstGeom prst="rect">
            <a:avLst/>
          </a:prstGeom>
          <a:noFill/>
        </p:spPr>
        <p:txBody>
          <a:bodyPr wrap="square" rtlCol="0">
            <a:spAutoFit/>
          </a:bodyPr>
          <a:lstStyle/>
          <a:p>
            <a:pPr algn="ctr"/>
            <a:r>
              <a:rPr lang="en-US" sz="1200" b="1" dirty="0">
                <a:solidFill>
                  <a:srgbClr val="107952"/>
                </a:solidFill>
              </a:rPr>
              <a:t>Charger or With Wire</a:t>
            </a:r>
          </a:p>
        </p:txBody>
      </p:sp>
      <p:sp>
        <p:nvSpPr>
          <p:cNvPr id="166" name="Rounded Rectangle 165"/>
          <p:cNvSpPr/>
          <p:nvPr/>
        </p:nvSpPr>
        <p:spPr>
          <a:xfrm>
            <a:off x="5288689" y="1182512"/>
            <a:ext cx="1068968" cy="113699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cap="small">
              <a:solidFill>
                <a:srgbClr val="4F81BD"/>
              </a:solidFill>
            </a:endParaRPr>
          </a:p>
        </p:txBody>
      </p:sp>
      <p:sp>
        <p:nvSpPr>
          <p:cNvPr id="63" name="TextBox 62"/>
          <p:cNvSpPr txBox="1"/>
          <p:nvPr/>
        </p:nvSpPr>
        <p:spPr>
          <a:xfrm>
            <a:off x="5426547" y="1449726"/>
            <a:ext cx="774571" cy="707886"/>
          </a:xfrm>
          <a:prstGeom prst="rect">
            <a:avLst/>
          </a:prstGeom>
          <a:noFill/>
        </p:spPr>
        <p:txBody>
          <a:bodyPr wrap="none" rtlCol="0">
            <a:spAutoFit/>
          </a:bodyPr>
          <a:lstStyle/>
          <a:p>
            <a:pPr algn="ctr"/>
            <a:r>
              <a:rPr lang="en-US" sz="800">
                <a:solidFill>
                  <a:srgbClr val="000000"/>
                </a:solidFill>
              </a:rPr>
              <a:t>Cell </a:t>
            </a:r>
          </a:p>
          <a:p>
            <a:pPr algn="ctr"/>
            <a:r>
              <a:rPr lang="en-US" sz="800">
                <a:solidFill>
                  <a:srgbClr val="000000"/>
                </a:solidFill>
              </a:rPr>
              <a:t>Voltage/</a:t>
            </a:r>
          </a:p>
          <a:p>
            <a:pPr algn="ctr"/>
            <a:r>
              <a:rPr lang="en-US" sz="800">
                <a:solidFill>
                  <a:srgbClr val="000000"/>
                </a:solidFill>
              </a:rPr>
              <a:t>Temperature</a:t>
            </a:r>
          </a:p>
          <a:p>
            <a:pPr algn="ctr"/>
            <a:r>
              <a:rPr lang="en-US" sz="800">
                <a:solidFill>
                  <a:srgbClr val="000000"/>
                </a:solidFill>
              </a:rPr>
              <a:t>Monitoring</a:t>
            </a:r>
          </a:p>
          <a:p>
            <a:pPr algn="ctr"/>
            <a:r>
              <a:rPr lang="en-US" sz="800">
                <a:solidFill>
                  <a:srgbClr val="000000"/>
                </a:solidFill>
              </a:rPr>
              <a:t> Balancing</a:t>
            </a:r>
          </a:p>
        </p:txBody>
      </p:sp>
      <p:sp>
        <p:nvSpPr>
          <p:cNvPr id="82" name="TextBox 81"/>
          <p:cNvSpPr txBox="1"/>
          <p:nvPr/>
        </p:nvSpPr>
        <p:spPr>
          <a:xfrm>
            <a:off x="4879505" y="1401230"/>
            <a:ext cx="311304" cy="215444"/>
          </a:xfrm>
          <a:prstGeom prst="rect">
            <a:avLst/>
          </a:prstGeom>
          <a:noFill/>
        </p:spPr>
        <p:txBody>
          <a:bodyPr wrap="none" rtlCol="0">
            <a:spAutoFit/>
          </a:bodyPr>
          <a:lstStyle/>
          <a:p>
            <a:r>
              <a:rPr lang="en-US" sz="800">
                <a:solidFill>
                  <a:srgbClr val="000000"/>
                </a:solidFill>
              </a:rPr>
              <a:t>Sn</a:t>
            </a:r>
          </a:p>
        </p:txBody>
      </p:sp>
      <p:sp>
        <p:nvSpPr>
          <p:cNvPr id="83" name="TextBox 82"/>
          <p:cNvSpPr txBox="1"/>
          <p:nvPr/>
        </p:nvSpPr>
        <p:spPr>
          <a:xfrm>
            <a:off x="4887585" y="1554144"/>
            <a:ext cx="402674" cy="215444"/>
          </a:xfrm>
          <a:prstGeom prst="rect">
            <a:avLst/>
          </a:prstGeom>
          <a:noFill/>
        </p:spPr>
        <p:txBody>
          <a:bodyPr wrap="none" rtlCol="0">
            <a:spAutoFit/>
          </a:bodyPr>
          <a:lstStyle/>
          <a:p>
            <a:r>
              <a:rPr lang="en-US" sz="800">
                <a:solidFill>
                  <a:srgbClr val="000000"/>
                </a:solidFill>
              </a:rPr>
              <a:t>Sn-1</a:t>
            </a:r>
          </a:p>
        </p:txBody>
      </p:sp>
      <p:sp>
        <p:nvSpPr>
          <p:cNvPr id="84" name="TextBox 83"/>
          <p:cNvSpPr txBox="1"/>
          <p:nvPr/>
        </p:nvSpPr>
        <p:spPr>
          <a:xfrm>
            <a:off x="4913443" y="1758596"/>
            <a:ext cx="311304" cy="215444"/>
          </a:xfrm>
          <a:prstGeom prst="rect">
            <a:avLst/>
          </a:prstGeom>
          <a:noFill/>
        </p:spPr>
        <p:txBody>
          <a:bodyPr wrap="none" rtlCol="0">
            <a:spAutoFit/>
          </a:bodyPr>
          <a:lstStyle/>
          <a:p>
            <a:r>
              <a:rPr lang="en-US" sz="800">
                <a:solidFill>
                  <a:srgbClr val="000000"/>
                </a:solidFill>
              </a:rPr>
              <a:t>S1</a:t>
            </a:r>
          </a:p>
        </p:txBody>
      </p:sp>
      <p:cxnSp>
        <p:nvCxnSpPr>
          <p:cNvPr id="230" name="Straight Connector 229"/>
          <p:cNvCxnSpPr/>
          <p:nvPr/>
        </p:nvCxnSpPr>
        <p:spPr>
          <a:xfrm>
            <a:off x="4221622" y="1704143"/>
            <a:ext cx="0" cy="2133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TextBox 258"/>
          <p:cNvSpPr txBox="1"/>
          <p:nvPr/>
        </p:nvSpPr>
        <p:spPr>
          <a:xfrm rot="16200000">
            <a:off x="2898810" y="1424230"/>
            <a:ext cx="773440" cy="338554"/>
          </a:xfrm>
          <a:prstGeom prst="rect">
            <a:avLst/>
          </a:prstGeom>
          <a:noFill/>
          <a:ln>
            <a:solidFill>
              <a:schemeClr val="tx1"/>
            </a:solidFill>
          </a:ln>
        </p:spPr>
        <p:txBody>
          <a:bodyPr wrap="square" rtlCol="0">
            <a:spAutoFit/>
          </a:bodyPr>
          <a:lstStyle/>
          <a:p>
            <a:pPr algn="ctr"/>
            <a:r>
              <a:rPr lang="en-US" sz="800" b="1">
                <a:solidFill>
                  <a:srgbClr val="000000"/>
                </a:solidFill>
              </a:rPr>
              <a:t>Sensing lines</a:t>
            </a:r>
          </a:p>
        </p:txBody>
      </p:sp>
      <p:sp>
        <p:nvSpPr>
          <p:cNvPr id="88" name="TextBox 258"/>
          <p:cNvSpPr txBox="1"/>
          <p:nvPr/>
        </p:nvSpPr>
        <p:spPr>
          <a:xfrm rot="16200000">
            <a:off x="3022507" y="2176220"/>
            <a:ext cx="566317" cy="215444"/>
          </a:xfrm>
          <a:prstGeom prst="rect">
            <a:avLst/>
          </a:prstGeom>
          <a:noFill/>
          <a:ln>
            <a:solidFill>
              <a:schemeClr val="tx1"/>
            </a:solidFill>
          </a:ln>
        </p:spPr>
        <p:txBody>
          <a:bodyPr wrap="square" rtlCol="0">
            <a:spAutoFit/>
          </a:bodyPr>
          <a:lstStyle/>
          <a:p>
            <a:pPr algn="ctr"/>
            <a:r>
              <a:rPr lang="en-US" sz="800" b="1">
                <a:solidFill>
                  <a:srgbClr val="000000"/>
                </a:solidFill>
              </a:rPr>
              <a:t>Output</a:t>
            </a:r>
          </a:p>
        </p:txBody>
      </p:sp>
      <p:sp>
        <p:nvSpPr>
          <p:cNvPr id="91" name="TextBox 258"/>
          <p:cNvSpPr txBox="1"/>
          <p:nvPr/>
        </p:nvSpPr>
        <p:spPr>
          <a:xfrm>
            <a:off x="2111170" y="1895593"/>
            <a:ext cx="561023" cy="338554"/>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a:solidFill>
                  <a:srgbClr val="000000"/>
                </a:solidFill>
              </a:rPr>
              <a:t>Power Supply</a:t>
            </a:r>
          </a:p>
        </p:txBody>
      </p:sp>
      <p:sp>
        <p:nvSpPr>
          <p:cNvPr id="62" name="TextBox 258"/>
          <p:cNvSpPr txBox="1"/>
          <p:nvPr/>
        </p:nvSpPr>
        <p:spPr>
          <a:xfrm>
            <a:off x="6646468" y="3172389"/>
            <a:ext cx="1250500" cy="215444"/>
          </a:xfrm>
          <a:prstGeom prst="rect">
            <a:avLst/>
          </a:prstGeom>
          <a:ln w="12700"/>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sz="800" b="1">
                <a:solidFill>
                  <a:srgbClr val="000000"/>
                </a:solidFill>
              </a:rPr>
              <a:t>ON/OFF Trigger</a:t>
            </a:r>
          </a:p>
        </p:txBody>
      </p:sp>
      <p:sp>
        <p:nvSpPr>
          <p:cNvPr id="65" name="TextBox 258"/>
          <p:cNvSpPr txBox="1"/>
          <p:nvPr/>
        </p:nvSpPr>
        <p:spPr>
          <a:xfrm>
            <a:off x="6649358" y="3473221"/>
            <a:ext cx="1250500" cy="215444"/>
          </a:xfrm>
          <a:prstGeom prst="rect">
            <a:avLst/>
          </a:prstGeom>
          <a:ln w="12700"/>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sz="800" b="1">
                <a:solidFill>
                  <a:srgbClr val="000000"/>
                </a:solidFill>
              </a:rPr>
              <a:t>Continuous Trigger</a:t>
            </a:r>
          </a:p>
        </p:txBody>
      </p:sp>
      <p:sp>
        <p:nvSpPr>
          <p:cNvPr id="72" name="TextBox 258"/>
          <p:cNvSpPr txBox="1"/>
          <p:nvPr/>
        </p:nvSpPr>
        <p:spPr>
          <a:xfrm>
            <a:off x="6639644" y="3746653"/>
            <a:ext cx="1250500" cy="215444"/>
          </a:xfrm>
          <a:prstGeom prst="rect">
            <a:avLst/>
          </a:prstGeom>
          <a:ln w="12700"/>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sz="800" b="1">
                <a:solidFill>
                  <a:srgbClr val="000000"/>
                </a:solidFill>
              </a:rPr>
              <a:t>Displays/Indicators</a:t>
            </a:r>
          </a:p>
        </p:txBody>
      </p:sp>
      <p:sp>
        <p:nvSpPr>
          <p:cNvPr id="71" name="TextBox 258"/>
          <p:cNvSpPr txBox="1"/>
          <p:nvPr/>
        </p:nvSpPr>
        <p:spPr>
          <a:xfrm>
            <a:off x="6532154" y="2833351"/>
            <a:ext cx="1490112" cy="276999"/>
          </a:xfrm>
          <a:prstGeom prst="rect">
            <a:avLst/>
          </a:prstGeom>
          <a:noFill/>
        </p:spPr>
        <p:txBody>
          <a:bodyPr wrap="square" rtlCol="0">
            <a:spAutoFit/>
          </a:bodyPr>
          <a:lstStyle/>
          <a:p>
            <a:pPr algn="ctr"/>
            <a:r>
              <a:rPr lang="en-US" sz="1200" b="1">
                <a:solidFill>
                  <a:srgbClr val="107952"/>
                </a:solidFill>
              </a:rPr>
              <a:t>User Interface</a:t>
            </a:r>
          </a:p>
        </p:txBody>
      </p:sp>
      <p:cxnSp>
        <p:nvCxnSpPr>
          <p:cNvPr id="5" name="Straight Arrow Connector 4"/>
          <p:cNvCxnSpPr>
            <a:stCxn id="62" idx="1"/>
            <a:endCxn id="220" idx="3"/>
          </p:cNvCxnSpPr>
          <p:nvPr/>
        </p:nvCxnSpPr>
        <p:spPr>
          <a:xfrm flipH="1">
            <a:off x="5960286" y="3280111"/>
            <a:ext cx="686182" cy="34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65" idx="1"/>
            <a:endCxn id="220" idx="3"/>
          </p:cNvCxnSpPr>
          <p:nvPr/>
        </p:nvCxnSpPr>
        <p:spPr>
          <a:xfrm flipH="1">
            <a:off x="5960286" y="3580943"/>
            <a:ext cx="689072" cy="44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2" idx="1"/>
            <a:endCxn id="220" idx="3"/>
          </p:cNvCxnSpPr>
          <p:nvPr/>
        </p:nvCxnSpPr>
        <p:spPr>
          <a:xfrm flipH="1" flipV="1">
            <a:off x="5960286" y="3625849"/>
            <a:ext cx="679358" cy="228526"/>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20" idx="1"/>
            <a:endCxn id="108" idx="3"/>
          </p:cNvCxnSpPr>
          <p:nvPr/>
        </p:nvCxnSpPr>
        <p:spPr>
          <a:xfrm flipH="1">
            <a:off x="5069095" y="3625849"/>
            <a:ext cx="173976" cy="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6" idx="3"/>
          </p:cNvCxnSpPr>
          <p:nvPr/>
        </p:nvCxnSpPr>
        <p:spPr>
          <a:xfrm flipH="1" flipV="1">
            <a:off x="4290731" y="3617566"/>
            <a:ext cx="152479" cy="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3497599" y="3592107"/>
            <a:ext cx="152479" cy="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28221" y="3807381"/>
            <a:ext cx="412292" cy="261610"/>
          </a:xfrm>
          <a:prstGeom prst="rect">
            <a:avLst/>
          </a:prstGeom>
          <a:noFill/>
        </p:spPr>
        <p:txBody>
          <a:bodyPr wrap="none" rtlCol="0">
            <a:spAutoFit/>
          </a:bodyPr>
          <a:lstStyle/>
          <a:p>
            <a:r>
              <a:rPr lang="en-US" sz="1100">
                <a:solidFill>
                  <a:srgbClr val="000000"/>
                </a:solidFill>
              </a:rPr>
              <a:t>T°</a:t>
            </a:r>
          </a:p>
        </p:txBody>
      </p:sp>
      <p:sp>
        <p:nvSpPr>
          <p:cNvPr id="89" name="TextBox 88"/>
          <p:cNvSpPr txBox="1"/>
          <p:nvPr/>
        </p:nvSpPr>
        <p:spPr>
          <a:xfrm>
            <a:off x="3241045" y="3793693"/>
            <a:ext cx="412292" cy="261610"/>
          </a:xfrm>
          <a:prstGeom prst="rect">
            <a:avLst/>
          </a:prstGeom>
          <a:noFill/>
        </p:spPr>
        <p:txBody>
          <a:bodyPr wrap="none" rtlCol="0">
            <a:spAutoFit/>
          </a:bodyPr>
          <a:lstStyle/>
          <a:p>
            <a:r>
              <a:rPr lang="en-US" sz="1100">
                <a:solidFill>
                  <a:srgbClr val="000000"/>
                </a:solidFill>
              </a:rPr>
              <a:t>T°</a:t>
            </a:r>
          </a:p>
        </p:txBody>
      </p:sp>
      <p:cxnSp>
        <p:nvCxnSpPr>
          <p:cNvPr id="26" name="Straight Connector 25"/>
          <p:cNvCxnSpPr/>
          <p:nvPr/>
        </p:nvCxnSpPr>
        <p:spPr>
          <a:xfrm>
            <a:off x="4233917" y="3924498"/>
            <a:ext cx="1192630" cy="0"/>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5426547" y="3856681"/>
            <a:ext cx="0" cy="67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268427" y="3764632"/>
            <a:ext cx="0" cy="290671"/>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268427" y="4025973"/>
            <a:ext cx="2332096" cy="17813"/>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220" idx="2"/>
          </p:cNvCxnSpPr>
          <p:nvPr/>
        </p:nvCxnSpPr>
        <p:spPr>
          <a:xfrm flipV="1">
            <a:off x="5600523" y="3856681"/>
            <a:ext cx="1156" cy="165572"/>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258"/>
          <p:cNvSpPr txBox="1"/>
          <p:nvPr/>
        </p:nvSpPr>
        <p:spPr>
          <a:xfrm rot="16200000">
            <a:off x="1225372" y="1614011"/>
            <a:ext cx="776434" cy="215444"/>
          </a:xfrm>
          <a:prstGeom prst="rect">
            <a:avLst/>
          </a:prstGeom>
          <a:noFill/>
          <a:ln>
            <a:solidFill>
              <a:schemeClr val="tx1"/>
            </a:solidFill>
          </a:ln>
        </p:spPr>
        <p:txBody>
          <a:bodyPr wrap="square" rtlCol="0">
            <a:spAutoFit/>
          </a:bodyPr>
          <a:lstStyle/>
          <a:p>
            <a:pPr algn="ctr"/>
            <a:r>
              <a:rPr lang="en-US" sz="800" b="1" err="1">
                <a:solidFill>
                  <a:srgbClr val="000000"/>
                </a:solidFill>
              </a:rPr>
              <a:t>Intput</a:t>
            </a:r>
            <a:endParaRPr lang="en-US" sz="800" b="1">
              <a:solidFill>
                <a:srgbClr val="000000"/>
              </a:solidFill>
            </a:endParaRPr>
          </a:p>
        </p:txBody>
      </p:sp>
      <p:sp>
        <p:nvSpPr>
          <p:cNvPr id="78" name="TextBox 258"/>
          <p:cNvSpPr txBox="1"/>
          <p:nvPr/>
        </p:nvSpPr>
        <p:spPr>
          <a:xfrm>
            <a:off x="6665970" y="4006135"/>
            <a:ext cx="1250500" cy="215444"/>
          </a:xfrm>
          <a:prstGeom prst="rect">
            <a:avLst/>
          </a:prstGeom>
          <a:ln w="12700"/>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sz="800" b="1">
                <a:solidFill>
                  <a:srgbClr val="000000"/>
                </a:solidFill>
              </a:rPr>
              <a:t>LED Lights</a:t>
            </a:r>
          </a:p>
        </p:txBody>
      </p:sp>
      <p:sp>
        <p:nvSpPr>
          <p:cNvPr id="79" name="TextBox 258"/>
          <p:cNvSpPr txBox="1"/>
          <p:nvPr/>
        </p:nvSpPr>
        <p:spPr>
          <a:xfrm>
            <a:off x="5602461" y="4013315"/>
            <a:ext cx="896953" cy="215444"/>
          </a:xfrm>
          <a:prstGeom prst="rect">
            <a:avLst/>
          </a:prstGeom>
          <a:noFill/>
          <a:ln>
            <a:solidFill>
              <a:schemeClr val="tx1"/>
            </a:solidFill>
          </a:ln>
        </p:spPr>
        <p:txBody>
          <a:bodyPr wrap="square" rtlCol="0">
            <a:spAutoFit/>
          </a:bodyPr>
          <a:lstStyle/>
          <a:p>
            <a:pPr algn="ctr"/>
            <a:r>
              <a:rPr lang="en-US" sz="800" b="1">
                <a:solidFill>
                  <a:srgbClr val="000000"/>
                </a:solidFill>
              </a:rPr>
              <a:t>LED Driver</a:t>
            </a:r>
          </a:p>
        </p:txBody>
      </p:sp>
      <p:cxnSp>
        <p:nvCxnSpPr>
          <p:cNvPr id="4" name="Straight Arrow Connector 3"/>
          <p:cNvCxnSpPr>
            <a:stCxn id="79" idx="3"/>
            <a:endCxn id="78" idx="1"/>
          </p:cNvCxnSpPr>
          <p:nvPr/>
        </p:nvCxnSpPr>
        <p:spPr>
          <a:xfrm flipV="1">
            <a:off x="6499414" y="4113857"/>
            <a:ext cx="166556" cy="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978247" y="2342687"/>
            <a:ext cx="912958" cy="276999"/>
          </a:xfrm>
          <a:prstGeom prst="rect">
            <a:avLst/>
          </a:prstGeom>
          <a:noFill/>
          <a:ln>
            <a:solidFill>
              <a:schemeClr val="tx1"/>
            </a:solidFill>
          </a:ln>
        </p:spPr>
        <p:txBody>
          <a:bodyPr wrap="square" rtlCol="0">
            <a:spAutoFit/>
          </a:bodyPr>
          <a:lstStyle/>
          <a:p>
            <a:r>
              <a:rPr lang="en-US" sz="1200"/>
              <a:t>Chipset</a:t>
            </a:r>
          </a:p>
        </p:txBody>
      </p:sp>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527" y="2394333"/>
            <a:ext cx="213150" cy="208887"/>
          </a:xfrm>
          <a:prstGeom prst="rect">
            <a:avLst/>
          </a:prstGeom>
        </p:spPr>
      </p:pic>
    </p:spTree>
    <p:extLst>
      <p:ext uri="{BB962C8B-B14F-4D97-AF65-F5344CB8AC3E}">
        <p14:creationId xmlns:p14="http://schemas.microsoft.com/office/powerpoint/2010/main" val="40109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Power Input Unit </a:t>
            </a:r>
          </a:p>
        </p:txBody>
      </p:sp>
    </p:spTree>
    <p:extLst>
      <p:ext uri="{BB962C8B-B14F-4D97-AF65-F5344CB8AC3E}">
        <p14:creationId xmlns:p14="http://schemas.microsoft.com/office/powerpoint/2010/main" val="2635100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Power Face OV threat</a:t>
            </a:r>
          </a:p>
        </p:txBody>
      </p:sp>
      <p:sp>
        <p:nvSpPr>
          <p:cNvPr id="3" name="TextBox 2"/>
          <p:cNvSpPr txBox="1"/>
          <p:nvPr/>
        </p:nvSpPr>
        <p:spPr>
          <a:xfrm>
            <a:off x="793415" y="900458"/>
            <a:ext cx="5973366" cy="2585323"/>
          </a:xfrm>
          <a:prstGeom prst="rect">
            <a:avLst/>
          </a:prstGeom>
          <a:noFill/>
        </p:spPr>
        <p:txBody>
          <a:bodyPr>
            <a:spAutoFit/>
          </a:bodyPr>
          <a:lstStyle/>
          <a:p>
            <a:pPr>
              <a:buFont typeface="Arial" pitchFamily="34" charset="0"/>
              <a:buChar char="•"/>
              <a:defRPr/>
            </a:pPr>
            <a:r>
              <a:rPr lang="en-US" sz="1800" dirty="0"/>
              <a:t>Overvoltage Sources in Power System</a:t>
            </a:r>
          </a:p>
          <a:p>
            <a:pPr marL="773906" indent="-386954">
              <a:buFont typeface="Wingdings" pitchFamily="2" charset="2"/>
              <a:buChar char="Ø"/>
              <a:defRPr/>
            </a:pPr>
            <a:r>
              <a:rPr lang="en-US" sz="1800" dirty="0"/>
              <a:t>Lightning induced Transient</a:t>
            </a:r>
          </a:p>
          <a:p>
            <a:pPr marL="773906" indent="-386954">
              <a:buFont typeface="Wingdings" pitchFamily="2" charset="2"/>
              <a:buChar char="Ø"/>
              <a:defRPr/>
            </a:pPr>
            <a:r>
              <a:rPr lang="en-US" sz="1800" dirty="0"/>
              <a:t>Power Internal Sources(include </a:t>
            </a:r>
          </a:p>
          <a:p>
            <a:pPr marL="1028700" indent="-508397">
              <a:defRPr/>
            </a:pPr>
            <a:r>
              <a:rPr lang="en-US" sz="1800" dirty="0"/>
              <a:t>    Power Fault </a:t>
            </a:r>
            <a:r>
              <a:rPr lang="en-US" sz="1800" dirty="0" err="1"/>
              <a:t>Event,GPRs</a:t>
            </a:r>
            <a:r>
              <a:rPr lang="en-US" sz="1800" dirty="0"/>
              <a:t>, Surge Coupling </a:t>
            </a:r>
            <a:r>
              <a:rPr lang="en-US" sz="1800" dirty="0" err="1"/>
              <a:t>ect</a:t>
            </a:r>
            <a:r>
              <a:rPr lang="en-US" sz="1800" dirty="0"/>
              <a:t>) </a:t>
            </a:r>
          </a:p>
          <a:p>
            <a:pPr>
              <a:buFont typeface="Arial" pitchFamily="34" charset="0"/>
              <a:buChar char="•"/>
              <a:defRPr/>
            </a:pPr>
            <a:r>
              <a:rPr lang="en-US" sz="1800" dirty="0"/>
              <a:t>Overvoltage Cause potential damage</a:t>
            </a:r>
          </a:p>
          <a:p>
            <a:pPr marL="729854" lvl="2" indent="-342900">
              <a:buFont typeface="Wingdings" pitchFamily="2" charset="2"/>
              <a:buChar char="Ø"/>
              <a:defRPr/>
            </a:pPr>
            <a:r>
              <a:rPr lang="en-US" sz="1800" dirty="0"/>
              <a:t>System abnormal working</a:t>
            </a:r>
          </a:p>
          <a:p>
            <a:pPr marL="729854" lvl="2" indent="-342900">
              <a:buFont typeface="Wingdings" pitchFamily="2" charset="2"/>
              <a:buChar char="Ø"/>
              <a:tabLst>
                <a:tab pos="863204" algn="l"/>
              </a:tabLst>
              <a:defRPr/>
            </a:pPr>
            <a:r>
              <a:rPr lang="en-US" sz="1800" dirty="0"/>
              <a:t>System damage</a:t>
            </a:r>
          </a:p>
          <a:p>
            <a:pPr marL="729854" lvl="2" indent="-342900">
              <a:buFont typeface="Wingdings" pitchFamily="2" charset="2"/>
              <a:buChar char="Ø"/>
              <a:defRPr/>
            </a:pPr>
            <a:r>
              <a:rPr lang="en-US" sz="1800" dirty="0"/>
              <a:t>Load fault or damage</a:t>
            </a:r>
          </a:p>
          <a:p>
            <a:pPr marL="729854" lvl="2" indent="-342900">
              <a:buFont typeface="Wingdings" pitchFamily="2" charset="2"/>
              <a:buChar char="Ø"/>
              <a:defRPr/>
            </a:pPr>
            <a:r>
              <a:rPr lang="en-US" sz="1800" dirty="0"/>
              <a:t>Potential personal injury</a:t>
            </a:r>
          </a:p>
        </p:txBody>
      </p:sp>
      <p:pic>
        <p:nvPicPr>
          <p:cNvPr id="17412" name="Picture 2" descr="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6470" y="3479007"/>
            <a:ext cx="172878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148" y="3479007"/>
            <a:ext cx="1435894" cy="11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4897" y="940763"/>
            <a:ext cx="189190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1090" y="2363048"/>
            <a:ext cx="1342563" cy="1163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7638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a:spLocks noGrp="1" noChangeArrowheads="1"/>
          </p:cNvSpPr>
          <p:nvPr>
            <p:ph type="title"/>
          </p:nvPr>
        </p:nvSpPr>
        <p:spPr>
          <a:xfrm>
            <a:off x="1407319" y="117872"/>
            <a:ext cx="3563796" cy="738664"/>
          </a:xfrm>
        </p:spPr>
        <p:txBody>
          <a:bodyPr wrap="none" anchor="t">
            <a:spAutoFit/>
          </a:bodyPr>
          <a:lstStyle/>
          <a:p>
            <a:br>
              <a:rPr lang="en-US" altLang="en-US" sz="1500">
                <a:solidFill>
                  <a:schemeClr val="tx1"/>
                </a:solidFill>
              </a:rPr>
            </a:br>
            <a:r>
              <a:rPr lang="en-US" altLang="en-US" sz="1500">
                <a:solidFill>
                  <a:schemeClr val="tx1"/>
                </a:solidFill>
              </a:rPr>
              <a:t>(with reference to IEEE C.62.41-2002)</a:t>
            </a:r>
            <a:br>
              <a:rPr lang="en-US" altLang="en-US" sz="1500">
                <a:solidFill>
                  <a:schemeClr val="tx1"/>
                </a:solidFill>
              </a:rPr>
            </a:br>
            <a:endParaRPr lang="en-US" altLang="en-US" sz="1200">
              <a:solidFill>
                <a:schemeClr val="tx1"/>
              </a:solidFill>
            </a:endParaRPr>
          </a:p>
        </p:txBody>
      </p:sp>
      <p:sp>
        <p:nvSpPr>
          <p:cNvPr id="18435" name="TextBox 9"/>
          <p:cNvSpPr txBox="1">
            <a:spLocks noChangeArrowheads="1"/>
          </p:cNvSpPr>
          <p:nvPr/>
        </p:nvSpPr>
        <p:spPr bwMode="auto">
          <a:xfrm>
            <a:off x="2347913" y="3586163"/>
            <a:ext cx="2713435" cy="1061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900" u="sng"/>
              <a:t>Category A: </a:t>
            </a:r>
            <a:r>
              <a:rPr lang="en-US" altLang="en-US" sz="900"/>
              <a:t>parts of the installation at some distance from the service entrance </a:t>
            </a:r>
          </a:p>
          <a:p>
            <a:pPr eaLnBrk="1" hangingPunct="1"/>
            <a:endParaRPr lang="en-US" altLang="en-US" sz="900"/>
          </a:p>
          <a:p>
            <a:pPr eaLnBrk="1" hangingPunct="1"/>
            <a:r>
              <a:rPr lang="en-US" altLang="en-US" sz="900" u="sng"/>
              <a:t>Category B: </a:t>
            </a:r>
            <a:r>
              <a:rPr lang="en-US" altLang="en-US" sz="900"/>
              <a:t>Between Cat A and Cat C</a:t>
            </a:r>
          </a:p>
          <a:p>
            <a:pPr eaLnBrk="1" hangingPunct="1"/>
            <a:endParaRPr lang="en-US" altLang="en-US" sz="900"/>
          </a:p>
          <a:p>
            <a:pPr eaLnBrk="1" hangingPunct="1"/>
            <a:r>
              <a:rPr lang="en-US" altLang="en-US" sz="900" u="sng"/>
              <a:t>Category C</a:t>
            </a:r>
            <a:r>
              <a:rPr lang="en-US" altLang="en-US" sz="900"/>
              <a:t>: External part of structure, extending some distance into the building.</a:t>
            </a:r>
          </a:p>
        </p:txBody>
      </p:sp>
      <p:pic>
        <p:nvPicPr>
          <p:cNvPr id="18436" name="圖片 3"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498" y="3159919"/>
            <a:ext cx="2231231" cy="181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5091113" y="3929063"/>
            <a:ext cx="372666"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438"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173" y="950119"/>
            <a:ext cx="458271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itle 1"/>
          <p:cNvSpPr txBox="1">
            <a:spLocks/>
          </p:cNvSpPr>
          <p:nvPr/>
        </p:nvSpPr>
        <p:spPr bwMode="auto">
          <a:xfrm>
            <a:off x="1485900" y="114300"/>
            <a:ext cx="6172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100" b="1" dirty="0">
                <a:solidFill>
                  <a:srgbClr val="107952"/>
                </a:solidFill>
              </a:rPr>
              <a:t>Power meet surge protection standard</a:t>
            </a:r>
          </a:p>
          <a:p>
            <a:endParaRPr lang="en-US" altLang="en-US" sz="2100" b="1" dirty="0">
              <a:solidFill>
                <a:srgbClr val="107952"/>
              </a:solidFill>
            </a:endParaRPr>
          </a:p>
        </p:txBody>
      </p:sp>
    </p:spTree>
    <p:extLst>
      <p:ext uri="{BB962C8B-B14F-4D97-AF65-F5344CB8AC3E}">
        <p14:creationId xmlns:p14="http://schemas.microsoft.com/office/powerpoint/2010/main" val="423608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IEC61000-4-5 Standard </a:t>
            </a:r>
          </a:p>
        </p:txBody>
      </p:sp>
      <p:pic>
        <p:nvPicPr>
          <p:cNvPr id="3" name="Picture 2"/>
          <p:cNvPicPr>
            <a:picLocks noChangeAspect="1"/>
          </p:cNvPicPr>
          <p:nvPr/>
        </p:nvPicPr>
        <p:blipFill>
          <a:blip r:embed="rId2"/>
          <a:stretch>
            <a:fillRect/>
          </a:stretch>
        </p:blipFill>
        <p:spPr>
          <a:xfrm>
            <a:off x="457200" y="903892"/>
            <a:ext cx="4672883" cy="2402454"/>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715" y="903892"/>
            <a:ext cx="2176689" cy="164791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9630" y="2942470"/>
            <a:ext cx="2064774" cy="153713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19630" y="2586921"/>
            <a:ext cx="1789471" cy="246221"/>
          </a:xfrm>
          <a:prstGeom prst="rect">
            <a:avLst/>
          </a:prstGeom>
          <a:noFill/>
        </p:spPr>
        <p:txBody>
          <a:bodyPr wrap="square" rtlCol="0">
            <a:spAutoFit/>
          </a:bodyPr>
          <a:lstStyle/>
          <a:p>
            <a:r>
              <a:rPr lang="en-US" sz="1000" dirty="0"/>
              <a:t>1.2/50us Voltage Waveform</a:t>
            </a:r>
          </a:p>
        </p:txBody>
      </p:sp>
      <p:sp>
        <p:nvSpPr>
          <p:cNvPr id="7" name="TextBox 6"/>
          <p:cNvSpPr txBox="1"/>
          <p:nvPr/>
        </p:nvSpPr>
        <p:spPr>
          <a:xfrm>
            <a:off x="6872030" y="4528802"/>
            <a:ext cx="1789471" cy="246221"/>
          </a:xfrm>
          <a:prstGeom prst="rect">
            <a:avLst/>
          </a:prstGeom>
          <a:noFill/>
        </p:spPr>
        <p:txBody>
          <a:bodyPr wrap="square" rtlCol="0">
            <a:spAutoFit/>
          </a:bodyPr>
          <a:lstStyle/>
          <a:p>
            <a:r>
              <a:rPr lang="en-US" sz="1000" dirty="0"/>
              <a:t>8/20us Current Waveform</a:t>
            </a:r>
          </a:p>
        </p:txBody>
      </p:sp>
      <p:pic>
        <p:nvPicPr>
          <p:cNvPr id="8" name="Picture 7"/>
          <p:cNvPicPr>
            <a:picLocks noChangeAspect="1"/>
          </p:cNvPicPr>
          <p:nvPr/>
        </p:nvPicPr>
        <p:blipFill>
          <a:blip r:embed="rId5"/>
          <a:stretch>
            <a:fillRect/>
          </a:stretch>
        </p:blipFill>
        <p:spPr>
          <a:xfrm>
            <a:off x="678426" y="3382298"/>
            <a:ext cx="5867725" cy="1045520"/>
          </a:xfrm>
          <a:prstGeom prst="rect">
            <a:avLst/>
          </a:prstGeom>
        </p:spPr>
      </p:pic>
    </p:spTree>
    <p:extLst>
      <p:ext uri="{BB962C8B-B14F-4D97-AF65-F5344CB8AC3E}">
        <p14:creationId xmlns:p14="http://schemas.microsoft.com/office/powerpoint/2010/main" val="306214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Overvoltage Product Family </a:t>
            </a:r>
          </a:p>
        </p:txBody>
      </p:sp>
      <p:pic>
        <p:nvPicPr>
          <p:cNvPr id="5" name="Picture 4"/>
          <p:cNvPicPr>
            <a:picLocks noChangeAspect="1"/>
          </p:cNvPicPr>
          <p:nvPr/>
        </p:nvPicPr>
        <p:blipFill>
          <a:blip r:embed="rId2"/>
          <a:stretch>
            <a:fillRect/>
          </a:stretch>
        </p:blipFill>
        <p:spPr>
          <a:xfrm>
            <a:off x="1422912" y="961718"/>
            <a:ext cx="6534150" cy="3810000"/>
          </a:xfrm>
          <a:prstGeom prst="rect">
            <a:avLst/>
          </a:prstGeom>
        </p:spPr>
      </p:pic>
    </p:spTree>
    <p:extLst>
      <p:ext uri="{BB962C8B-B14F-4D97-AF65-F5344CB8AC3E}">
        <p14:creationId xmlns:p14="http://schemas.microsoft.com/office/powerpoint/2010/main" val="401915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GDT/</a:t>
            </a:r>
            <a:r>
              <a:rPr lang="en-US" altLang="zh-CN" dirty="0" err="1"/>
              <a:t>SIDACtor</a:t>
            </a:r>
            <a:r>
              <a:rPr lang="en-US" altLang="zh-CN" dirty="0"/>
              <a:t>/MOV/TVS comparison</a:t>
            </a:r>
            <a:endParaRPr lang="zh-CN" altLang="en-US" dirty="0"/>
          </a:p>
        </p:txBody>
      </p:sp>
      <p:grpSp>
        <p:nvGrpSpPr>
          <p:cNvPr id="4" name="Group 52">
            <a:extLst>
              <a:ext uri="{FF2B5EF4-FFF2-40B4-BE49-F238E27FC236}">
                <a16:creationId xmlns:a16="http://schemas.microsoft.com/office/drawing/2014/main" id="{845FAF6E-DFD1-4A19-8F51-3750B712C60F}"/>
              </a:ext>
            </a:extLst>
          </p:cNvPr>
          <p:cNvGrpSpPr>
            <a:grpSpLocks/>
          </p:cNvGrpSpPr>
          <p:nvPr/>
        </p:nvGrpSpPr>
        <p:grpSpPr bwMode="auto">
          <a:xfrm>
            <a:off x="990600" y="833284"/>
            <a:ext cx="7696200" cy="3886200"/>
            <a:chOff x="-3" y="-3"/>
            <a:chExt cx="4036" cy="3574"/>
          </a:xfrm>
        </p:grpSpPr>
        <p:grpSp>
          <p:nvGrpSpPr>
            <p:cNvPr id="5" name="Group 53">
              <a:extLst>
                <a:ext uri="{FF2B5EF4-FFF2-40B4-BE49-F238E27FC236}">
                  <a16:creationId xmlns:a16="http://schemas.microsoft.com/office/drawing/2014/main" id="{EDF290C6-E49A-4EEC-99D6-262948B1D033}"/>
                </a:ext>
              </a:extLst>
            </p:cNvPr>
            <p:cNvGrpSpPr>
              <a:grpSpLocks/>
            </p:cNvGrpSpPr>
            <p:nvPr/>
          </p:nvGrpSpPr>
          <p:grpSpPr bwMode="auto">
            <a:xfrm>
              <a:off x="0" y="0"/>
              <a:ext cx="4030" cy="3568"/>
              <a:chOff x="0" y="0"/>
              <a:chExt cx="4030" cy="3568"/>
            </a:xfrm>
          </p:grpSpPr>
          <p:grpSp>
            <p:nvGrpSpPr>
              <p:cNvPr id="7" name="Group 54">
                <a:extLst>
                  <a:ext uri="{FF2B5EF4-FFF2-40B4-BE49-F238E27FC236}">
                    <a16:creationId xmlns:a16="http://schemas.microsoft.com/office/drawing/2014/main" id="{F0480D93-DEEA-47E5-9831-265838C74938}"/>
                  </a:ext>
                </a:extLst>
              </p:cNvPr>
              <p:cNvGrpSpPr>
                <a:grpSpLocks/>
              </p:cNvGrpSpPr>
              <p:nvPr/>
            </p:nvGrpSpPr>
            <p:grpSpPr bwMode="auto">
              <a:xfrm>
                <a:off x="0" y="0"/>
                <a:ext cx="734" cy="403"/>
                <a:chOff x="0" y="0"/>
                <a:chExt cx="734" cy="403"/>
              </a:xfrm>
            </p:grpSpPr>
            <p:sp>
              <p:nvSpPr>
                <p:cNvPr id="95" name="Rectangle 55">
                  <a:extLst>
                    <a:ext uri="{FF2B5EF4-FFF2-40B4-BE49-F238E27FC236}">
                      <a16:creationId xmlns:a16="http://schemas.microsoft.com/office/drawing/2014/main" id="{D29759A5-C693-4922-9D66-51E70C236177}"/>
                    </a:ext>
                  </a:extLst>
                </p:cNvPr>
                <p:cNvSpPr>
                  <a:spLocks noChangeArrowheads="1"/>
                </p:cNvSpPr>
                <p:nvPr/>
              </p:nvSpPr>
              <p:spPr bwMode="auto">
                <a:xfrm>
                  <a:off x="43" y="0"/>
                  <a:ext cx="64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latin typeface="Times New Roman" panose="02020603050405020304" pitchFamily="18" charset="0"/>
                      <a:cs typeface="Times New Roman" panose="02020603050405020304" pitchFamily="18" charset="0"/>
                    </a:rPr>
                    <a:t>Technology</a:t>
                  </a:r>
                </a:p>
                <a:p>
                  <a:pPr algn="ctr"/>
                  <a:endParaRPr lang="en-US" altLang="en-US" sz="1400">
                    <a:latin typeface="Times New Roman" panose="02020603050405020304" pitchFamily="18" charset="0"/>
                  </a:endParaRPr>
                </a:p>
              </p:txBody>
            </p:sp>
            <p:sp>
              <p:nvSpPr>
                <p:cNvPr id="96" name="Rectangle 56">
                  <a:extLst>
                    <a:ext uri="{FF2B5EF4-FFF2-40B4-BE49-F238E27FC236}">
                      <a16:creationId xmlns:a16="http://schemas.microsoft.com/office/drawing/2014/main" id="{62CCEA99-A6E3-4FD5-B67D-8D3B6D3553BB}"/>
                    </a:ext>
                  </a:extLst>
                </p:cNvPr>
                <p:cNvSpPr>
                  <a:spLocks noChangeArrowheads="1"/>
                </p:cNvSpPr>
                <p:nvPr/>
              </p:nvSpPr>
              <p:spPr bwMode="auto">
                <a:xfrm>
                  <a:off x="0" y="0"/>
                  <a:ext cx="73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 name="Group 57">
                <a:extLst>
                  <a:ext uri="{FF2B5EF4-FFF2-40B4-BE49-F238E27FC236}">
                    <a16:creationId xmlns:a16="http://schemas.microsoft.com/office/drawing/2014/main" id="{765ED538-EE37-4D8B-B12F-7169E169DE4D}"/>
                  </a:ext>
                </a:extLst>
              </p:cNvPr>
              <p:cNvGrpSpPr>
                <a:grpSpLocks/>
              </p:cNvGrpSpPr>
              <p:nvPr/>
            </p:nvGrpSpPr>
            <p:grpSpPr bwMode="auto">
              <a:xfrm>
                <a:off x="734" y="0"/>
                <a:ext cx="950" cy="403"/>
                <a:chOff x="734" y="0"/>
                <a:chExt cx="950" cy="403"/>
              </a:xfrm>
            </p:grpSpPr>
            <p:sp>
              <p:nvSpPr>
                <p:cNvPr id="93" name="Rectangle 58">
                  <a:extLst>
                    <a:ext uri="{FF2B5EF4-FFF2-40B4-BE49-F238E27FC236}">
                      <a16:creationId xmlns:a16="http://schemas.microsoft.com/office/drawing/2014/main" id="{119E2DC1-BE68-4341-83E0-942C3602703D}"/>
                    </a:ext>
                  </a:extLst>
                </p:cNvPr>
                <p:cNvSpPr>
                  <a:spLocks noChangeArrowheads="1"/>
                </p:cNvSpPr>
                <p:nvPr/>
              </p:nvSpPr>
              <p:spPr bwMode="auto">
                <a:xfrm>
                  <a:off x="777" y="0"/>
                  <a:ext cx="86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dirty="0" err="1">
                      <a:latin typeface="Times New Roman" panose="02020603050405020304" pitchFamily="18" charset="0"/>
                      <a:cs typeface="Times New Roman" panose="02020603050405020304" pitchFamily="18" charset="0"/>
                    </a:rPr>
                    <a:t>SIDACtor</a:t>
                  </a:r>
                  <a:endParaRPr lang="en-US" altLang="en-US" sz="1400" dirty="0">
                    <a:latin typeface="Times New Roman" panose="02020603050405020304" pitchFamily="18" charset="0"/>
                    <a:cs typeface="Times New Roman" panose="02020603050405020304" pitchFamily="18" charset="0"/>
                  </a:endParaRPr>
                </a:p>
                <a:p>
                  <a:pPr algn="ctr"/>
                  <a:endParaRPr lang="en-US" altLang="en-US" sz="1400" dirty="0">
                    <a:latin typeface="Times New Roman" panose="02020603050405020304" pitchFamily="18" charset="0"/>
                  </a:endParaRPr>
                </a:p>
              </p:txBody>
            </p:sp>
            <p:sp>
              <p:nvSpPr>
                <p:cNvPr id="94" name="Rectangle 59">
                  <a:extLst>
                    <a:ext uri="{FF2B5EF4-FFF2-40B4-BE49-F238E27FC236}">
                      <a16:creationId xmlns:a16="http://schemas.microsoft.com/office/drawing/2014/main" id="{C88619F6-87DC-4A3A-AB24-D1F59F17E36B}"/>
                    </a:ext>
                  </a:extLst>
                </p:cNvPr>
                <p:cNvSpPr>
                  <a:spLocks noChangeArrowheads="1"/>
                </p:cNvSpPr>
                <p:nvPr/>
              </p:nvSpPr>
              <p:spPr bwMode="auto">
                <a:xfrm>
                  <a:off x="734" y="0"/>
                  <a:ext cx="95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60">
                <a:extLst>
                  <a:ext uri="{FF2B5EF4-FFF2-40B4-BE49-F238E27FC236}">
                    <a16:creationId xmlns:a16="http://schemas.microsoft.com/office/drawing/2014/main" id="{102C8234-5B63-4AB1-8450-1326B773DF29}"/>
                  </a:ext>
                </a:extLst>
              </p:cNvPr>
              <p:cNvGrpSpPr>
                <a:grpSpLocks/>
              </p:cNvGrpSpPr>
              <p:nvPr/>
            </p:nvGrpSpPr>
            <p:grpSpPr bwMode="auto">
              <a:xfrm>
                <a:off x="1684" y="0"/>
                <a:ext cx="806" cy="403"/>
                <a:chOff x="1684" y="0"/>
                <a:chExt cx="806" cy="403"/>
              </a:xfrm>
            </p:grpSpPr>
            <p:sp>
              <p:nvSpPr>
                <p:cNvPr id="91" name="Rectangle 61">
                  <a:extLst>
                    <a:ext uri="{FF2B5EF4-FFF2-40B4-BE49-F238E27FC236}">
                      <a16:creationId xmlns:a16="http://schemas.microsoft.com/office/drawing/2014/main" id="{DAE2E85D-3048-4D59-AAC5-63390B0D8058}"/>
                    </a:ext>
                  </a:extLst>
                </p:cNvPr>
                <p:cNvSpPr>
                  <a:spLocks noChangeArrowheads="1"/>
                </p:cNvSpPr>
                <p:nvPr/>
              </p:nvSpPr>
              <p:spPr bwMode="auto">
                <a:xfrm>
                  <a:off x="1727" y="0"/>
                  <a:ext cx="72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latin typeface="Times New Roman" panose="02020603050405020304" pitchFamily="18" charset="0"/>
                      <a:cs typeface="Times New Roman" panose="02020603050405020304" pitchFamily="18" charset="0"/>
                    </a:rPr>
                    <a:t>GDT</a:t>
                  </a:r>
                </a:p>
                <a:p>
                  <a:pPr algn="ctr"/>
                  <a:endParaRPr lang="en-US" altLang="en-US" sz="1400">
                    <a:latin typeface="Times New Roman" panose="02020603050405020304" pitchFamily="18" charset="0"/>
                  </a:endParaRPr>
                </a:p>
              </p:txBody>
            </p:sp>
            <p:sp>
              <p:nvSpPr>
                <p:cNvPr id="92" name="Rectangle 62">
                  <a:extLst>
                    <a:ext uri="{FF2B5EF4-FFF2-40B4-BE49-F238E27FC236}">
                      <a16:creationId xmlns:a16="http://schemas.microsoft.com/office/drawing/2014/main" id="{E999EE05-E9FB-4B51-980B-73DFDFE6AAFE}"/>
                    </a:ext>
                  </a:extLst>
                </p:cNvPr>
                <p:cNvSpPr>
                  <a:spLocks noChangeArrowheads="1"/>
                </p:cNvSpPr>
                <p:nvPr/>
              </p:nvSpPr>
              <p:spPr bwMode="auto">
                <a:xfrm>
                  <a:off x="1684" y="0"/>
                  <a:ext cx="80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63">
                <a:extLst>
                  <a:ext uri="{FF2B5EF4-FFF2-40B4-BE49-F238E27FC236}">
                    <a16:creationId xmlns:a16="http://schemas.microsoft.com/office/drawing/2014/main" id="{07CA8BFB-0B03-48EC-A64B-F865259E65AD}"/>
                  </a:ext>
                </a:extLst>
              </p:cNvPr>
              <p:cNvGrpSpPr>
                <a:grpSpLocks/>
              </p:cNvGrpSpPr>
              <p:nvPr/>
            </p:nvGrpSpPr>
            <p:grpSpPr bwMode="auto">
              <a:xfrm>
                <a:off x="2490" y="0"/>
                <a:ext cx="662" cy="403"/>
                <a:chOff x="2490" y="0"/>
                <a:chExt cx="662" cy="403"/>
              </a:xfrm>
            </p:grpSpPr>
            <p:sp>
              <p:nvSpPr>
                <p:cNvPr id="89" name="Rectangle 64">
                  <a:extLst>
                    <a:ext uri="{FF2B5EF4-FFF2-40B4-BE49-F238E27FC236}">
                      <a16:creationId xmlns:a16="http://schemas.microsoft.com/office/drawing/2014/main" id="{F9A4DE99-BD94-44EE-B3E8-F9B653953B47}"/>
                    </a:ext>
                  </a:extLst>
                </p:cNvPr>
                <p:cNvSpPr>
                  <a:spLocks noChangeArrowheads="1"/>
                </p:cNvSpPr>
                <p:nvPr/>
              </p:nvSpPr>
              <p:spPr bwMode="auto">
                <a:xfrm>
                  <a:off x="2533" y="0"/>
                  <a:ext cx="57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latin typeface="Times New Roman" panose="02020603050405020304" pitchFamily="18" charset="0"/>
                      <a:cs typeface="Times New Roman" panose="02020603050405020304" pitchFamily="18" charset="0"/>
                    </a:rPr>
                    <a:t>MOV</a:t>
                  </a:r>
                </a:p>
                <a:p>
                  <a:pPr algn="ctr"/>
                  <a:endParaRPr lang="en-US" altLang="en-US" sz="1800" b="0">
                    <a:latin typeface="Times New Roman" panose="02020603050405020304" pitchFamily="18" charset="0"/>
                  </a:endParaRPr>
                </a:p>
              </p:txBody>
            </p:sp>
            <p:sp>
              <p:nvSpPr>
                <p:cNvPr id="90" name="Rectangle 65">
                  <a:extLst>
                    <a:ext uri="{FF2B5EF4-FFF2-40B4-BE49-F238E27FC236}">
                      <a16:creationId xmlns:a16="http://schemas.microsoft.com/office/drawing/2014/main" id="{2D570E27-822E-4BB4-AC7B-922ACEDC749C}"/>
                    </a:ext>
                  </a:extLst>
                </p:cNvPr>
                <p:cNvSpPr>
                  <a:spLocks noChangeArrowheads="1"/>
                </p:cNvSpPr>
                <p:nvPr/>
              </p:nvSpPr>
              <p:spPr bwMode="auto">
                <a:xfrm>
                  <a:off x="2490" y="0"/>
                  <a:ext cx="66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66">
                <a:extLst>
                  <a:ext uri="{FF2B5EF4-FFF2-40B4-BE49-F238E27FC236}">
                    <a16:creationId xmlns:a16="http://schemas.microsoft.com/office/drawing/2014/main" id="{2FE1855C-C839-4DD7-9D68-A5EDBCE06BF7}"/>
                  </a:ext>
                </a:extLst>
              </p:cNvPr>
              <p:cNvGrpSpPr>
                <a:grpSpLocks/>
              </p:cNvGrpSpPr>
              <p:nvPr/>
            </p:nvGrpSpPr>
            <p:grpSpPr bwMode="auto">
              <a:xfrm>
                <a:off x="3152" y="0"/>
                <a:ext cx="878" cy="403"/>
                <a:chOff x="3152" y="0"/>
                <a:chExt cx="878" cy="403"/>
              </a:xfrm>
            </p:grpSpPr>
            <p:sp>
              <p:nvSpPr>
                <p:cNvPr id="87" name="Rectangle 67">
                  <a:extLst>
                    <a:ext uri="{FF2B5EF4-FFF2-40B4-BE49-F238E27FC236}">
                      <a16:creationId xmlns:a16="http://schemas.microsoft.com/office/drawing/2014/main" id="{5BAA82B7-E7F7-487D-81A0-8F7585935ECB}"/>
                    </a:ext>
                  </a:extLst>
                </p:cNvPr>
                <p:cNvSpPr>
                  <a:spLocks noChangeArrowheads="1"/>
                </p:cNvSpPr>
                <p:nvPr/>
              </p:nvSpPr>
              <p:spPr bwMode="auto">
                <a:xfrm>
                  <a:off x="3195" y="0"/>
                  <a:ext cx="79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latin typeface="Times New Roman" panose="02020603050405020304" pitchFamily="18" charset="0"/>
                      <a:cs typeface="Times New Roman" panose="02020603050405020304" pitchFamily="18" charset="0"/>
                    </a:rPr>
                    <a:t>TVS</a:t>
                  </a:r>
                </a:p>
                <a:p>
                  <a:pPr algn="ctr"/>
                  <a:endParaRPr lang="en-US" altLang="en-US" sz="1400">
                    <a:latin typeface="Times New Roman" panose="02020603050405020304" pitchFamily="18" charset="0"/>
                  </a:endParaRPr>
                </a:p>
              </p:txBody>
            </p:sp>
            <p:sp>
              <p:nvSpPr>
                <p:cNvPr id="88" name="Rectangle 68">
                  <a:extLst>
                    <a:ext uri="{FF2B5EF4-FFF2-40B4-BE49-F238E27FC236}">
                      <a16:creationId xmlns:a16="http://schemas.microsoft.com/office/drawing/2014/main" id="{C583903A-7CAB-4B1D-99CA-92B1B7AB7DCF}"/>
                    </a:ext>
                  </a:extLst>
                </p:cNvPr>
                <p:cNvSpPr>
                  <a:spLocks noChangeArrowheads="1"/>
                </p:cNvSpPr>
                <p:nvPr/>
              </p:nvSpPr>
              <p:spPr bwMode="auto">
                <a:xfrm>
                  <a:off x="3152" y="0"/>
                  <a:ext cx="87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69">
                <a:extLst>
                  <a:ext uri="{FF2B5EF4-FFF2-40B4-BE49-F238E27FC236}">
                    <a16:creationId xmlns:a16="http://schemas.microsoft.com/office/drawing/2014/main" id="{F0C0B960-7353-41FB-AD69-6EA9D7A9FDDD}"/>
                  </a:ext>
                </a:extLst>
              </p:cNvPr>
              <p:cNvGrpSpPr>
                <a:grpSpLocks/>
              </p:cNvGrpSpPr>
              <p:nvPr/>
            </p:nvGrpSpPr>
            <p:grpSpPr bwMode="auto">
              <a:xfrm>
                <a:off x="0" y="403"/>
                <a:ext cx="734" cy="633"/>
                <a:chOff x="0" y="403"/>
                <a:chExt cx="734" cy="633"/>
              </a:xfrm>
            </p:grpSpPr>
            <p:sp>
              <p:nvSpPr>
                <p:cNvPr id="85" name="Rectangle 70">
                  <a:extLst>
                    <a:ext uri="{FF2B5EF4-FFF2-40B4-BE49-F238E27FC236}">
                      <a16:creationId xmlns:a16="http://schemas.microsoft.com/office/drawing/2014/main" id="{3CDB387C-3093-4655-BA1D-66D055E3D160}"/>
                    </a:ext>
                  </a:extLst>
                </p:cNvPr>
                <p:cNvSpPr>
                  <a:spLocks noChangeArrowheads="1"/>
                </p:cNvSpPr>
                <p:nvPr/>
              </p:nvSpPr>
              <p:spPr bwMode="auto">
                <a:xfrm>
                  <a:off x="43" y="403"/>
                  <a:ext cx="64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a:latin typeface="Times New Roman" panose="02020603050405020304" pitchFamily="18" charset="0"/>
                      <a:cs typeface="Times New Roman" panose="02020603050405020304" pitchFamily="18" charset="0"/>
                    </a:rPr>
                    <a:t>Response Time</a:t>
                  </a:r>
                </a:p>
                <a:p>
                  <a:pPr algn="ctr"/>
                  <a:endParaRPr lang="en-US" altLang="en-US" sz="1800" b="0">
                    <a:latin typeface="Times New Roman" panose="02020603050405020304" pitchFamily="18" charset="0"/>
                  </a:endParaRPr>
                </a:p>
              </p:txBody>
            </p:sp>
            <p:sp>
              <p:nvSpPr>
                <p:cNvPr id="86" name="Rectangle 71">
                  <a:extLst>
                    <a:ext uri="{FF2B5EF4-FFF2-40B4-BE49-F238E27FC236}">
                      <a16:creationId xmlns:a16="http://schemas.microsoft.com/office/drawing/2014/main" id="{2592F895-FBF0-42C0-92EB-63114199A435}"/>
                    </a:ext>
                  </a:extLst>
                </p:cNvPr>
                <p:cNvSpPr>
                  <a:spLocks noChangeArrowheads="1"/>
                </p:cNvSpPr>
                <p:nvPr/>
              </p:nvSpPr>
              <p:spPr bwMode="auto">
                <a:xfrm>
                  <a:off x="0" y="403"/>
                  <a:ext cx="73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 name="Group 72">
                <a:extLst>
                  <a:ext uri="{FF2B5EF4-FFF2-40B4-BE49-F238E27FC236}">
                    <a16:creationId xmlns:a16="http://schemas.microsoft.com/office/drawing/2014/main" id="{A5724F54-29CE-4E5F-8602-23650B837A2A}"/>
                  </a:ext>
                </a:extLst>
              </p:cNvPr>
              <p:cNvGrpSpPr>
                <a:grpSpLocks/>
              </p:cNvGrpSpPr>
              <p:nvPr/>
            </p:nvGrpSpPr>
            <p:grpSpPr bwMode="auto">
              <a:xfrm>
                <a:off x="734" y="403"/>
                <a:ext cx="950" cy="633"/>
                <a:chOff x="734" y="403"/>
                <a:chExt cx="950" cy="633"/>
              </a:xfrm>
            </p:grpSpPr>
            <p:sp>
              <p:nvSpPr>
                <p:cNvPr id="83" name="Rectangle 73">
                  <a:extLst>
                    <a:ext uri="{FF2B5EF4-FFF2-40B4-BE49-F238E27FC236}">
                      <a16:creationId xmlns:a16="http://schemas.microsoft.com/office/drawing/2014/main" id="{2DDB3DDD-559A-49E9-80CD-9735BFDCF174}"/>
                    </a:ext>
                  </a:extLst>
                </p:cNvPr>
                <p:cNvSpPr>
                  <a:spLocks noChangeArrowheads="1"/>
                </p:cNvSpPr>
                <p:nvPr/>
              </p:nvSpPr>
              <p:spPr bwMode="auto">
                <a:xfrm>
                  <a:off x="777" y="403"/>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Fastest</a:t>
                  </a:r>
                </a:p>
                <a:p>
                  <a:pPr algn="ctr"/>
                  <a:endParaRPr lang="en-US" altLang="en-US" sz="1800" b="0">
                    <a:latin typeface="Times New Roman" panose="02020603050405020304" pitchFamily="18" charset="0"/>
                  </a:endParaRPr>
                </a:p>
              </p:txBody>
            </p:sp>
            <p:sp>
              <p:nvSpPr>
                <p:cNvPr id="84" name="Rectangle 74">
                  <a:extLst>
                    <a:ext uri="{FF2B5EF4-FFF2-40B4-BE49-F238E27FC236}">
                      <a16:creationId xmlns:a16="http://schemas.microsoft.com/office/drawing/2014/main" id="{77BB0E86-0C70-46EB-B55B-6D48FB7C3E65}"/>
                    </a:ext>
                  </a:extLst>
                </p:cNvPr>
                <p:cNvSpPr>
                  <a:spLocks noChangeArrowheads="1"/>
                </p:cNvSpPr>
                <p:nvPr/>
              </p:nvSpPr>
              <p:spPr bwMode="auto">
                <a:xfrm>
                  <a:off x="734" y="403"/>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75">
                <a:extLst>
                  <a:ext uri="{FF2B5EF4-FFF2-40B4-BE49-F238E27FC236}">
                    <a16:creationId xmlns:a16="http://schemas.microsoft.com/office/drawing/2014/main" id="{8D8149C7-2F72-49F4-945E-B3D0518445E5}"/>
                  </a:ext>
                </a:extLst>
              </p:cNvPr>
              <p:cNvGrpSpPr>
                <a:grpSpLocks/>
              </p:cNvGrpSpPr>
              <p:nvPr/>
            </p:nvGrpSpPr>
            <p:grpSpPr bwMode="auto">
              <a:xfrm>
                <a:off x="1684" y="403"/>
                <a:ext cx="806" cy="633"/>
                <a:chOff x="1684" y="403"/>
                <a:chExt cx="806" cy="633"/>
              </a:xfrm>
            </p:grpSpPr>
            <p:sp>
              <p:nvSpPr>
                <p:cNvPr id="81" name="Rectangle 76">
                  <a:extLst>
                    <a:ext uri="{FF2B5EF4-FFF2-40B4-BE49-F238E27FC236}">
                      <a16:creationId xmlns:a16="http://schemas.microsoft.com/office/drawing/2014/main" id="{10A5BD19-4824-4149-931F-E6B5931CA4E7}"/>
                    </a:ext>
                  </a:extLst>
                </p:cNvPr>
                <p:cNvSpPr>
                  <a:spLocks noChangeArrowheads="1"/>
                </p:cNvSpPr>
                <p:nvPr/>
              </p:nvSpPr>
              <p:spPr bwMode="auto">
                <a:xfrm>
                  <a:off x="1727" y="403"/>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Slowest </a:t>
                  </a:r>
                </a:p>
                <a:p>
                  <a:pPr algn="ctr"/>
                  <a:endParaRPr lang="en-US" altLang="en-US" sz="1800" b="0">
                    <a:latin typeface="Times New Roman" panose="02020603050405020304" pitchFamily="18" charset="0"/>
                  </a:endParaRPr>
                </a:p>
              </p:txBody>
            </p:sp>
            <p:sp>
              <p:nvSpPr>
                <p:cNvPr id="82" name="Rectangle 77">
                  <a:extLst>
                    <a:ext uri="{FF2B5EF4-FFF2-40B4-BE49-F238E27FC236}">
                      <a16:creationId xmlns:a16="http://schemas.microsoft.com/office/drawing/2014/main" id="{E74F8C6E-D9F7-4662-BEF8-3C42F03DB21F}"/>
                    </a:ext>
                  </a:extLst>
                </p:cNvPr>
                <p:cNvSpPr>
                  <a:spLocks noChangeArrowheads="1"/>
                </p:cNvSpPr>
                <p:nvPr/>
              </p:nvSpPr>
              <p:spPr bwMode="auto">
                <a:xfrm>
                  <a:off x="1684" y="403"/>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78">
                <a:extLst>
                  <a:ext uri="{FF2B5EF4-FFF2-40B4-BE49-F238E27FC236}">
                    <a16:creationId xmlns:a16="http://schemas.microsoft.com/office/drawing/2014/main" id="{7A67AA2C-DA6C-4374-B380-5DFDE4034DFA}"/>
                  </a:ext>
                </a:extLst>
              </p:cNvPr>
              <p:cNvGrpSpPr>
                <a:grpSpLocks/>
              </p:cNvGrpSpPr>
              <p:nvPr/>
            </p:nvGrpSpPr>
            <p:grpSpPr bwMode="auto">
              <a:xfrm>
                <a:off x="2490" y="403"/>
                <a:ext cx="662" cy="633"/>
                <a:chOff x="2490" y="403"/>
                <a:chExt cx="662" cy="633"/>
              </a:xfrm>
            </p:grpSpPr>
            <p:sp>
              <p:nvSpPr>
                <p:cNvPr id="79" name="Rectangle 79">
                  <a:extLst>
                    <a:ext uri="{FF2B5EF4-FFF2-40B4-BE49-F238E27FC236}">
                      <a16:creationId xmlns:a16="http://schemas.microsoft.com/office/drawing/2014/main" id="{43C5B54B-CE84-464A-BB45-49AAAE7B85CA}"/>
                    </a:ext>
                  </a:extLst>
                </p:cNvPr>
                <p:cNvSpPr>
                  <a:spLocks noChangeArrowheads="1"/>
                </p:cNvSpPr>
                <p:nvPr/>
              </p:nvSpPr>
              <p:spPr bwMode="auto">
                <a:xfrm>
                  <a:off x="2533" y="403"/>
                  <a:ext cx="57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Slower response time</a:t>
                  </a:r>
                </a:p>
                <a:p>
                  <a:pPr algn="ctr"/>
                  <a:endParaRPr lang="en-US" altLang="en-US" sz="1800" b="0">
                    <a:latin typeface="Times New Roman" panose="02020603050405020304" pitchFamily="18" charset="0"/>
                  </a:endParaRPr>
                </a:p>
              </p:txBody>
            </p:sp>
            <p:sp>
              <p:nvSpPr>
                <p:cNvPr id="80" name="Rectangle 80">
                  <a:extLst>
                    <a:ext uri="{FF2B5EF4-FFF2-40B4-BE49-F238E27FC236}">
                      <a16:creationId xmlns:a16="http://schemas.microsoft.com/office/drawing/2014/main" id="{C129346A-5CB5-4A13-91F4-BEDF5873624B}"/>
                    </a:ext>
                  </a:extLst>
                </p:cNvPr>
                <p:cNvSpPr>
                  <a:spLocks noChangeArrowheads="1"/>
                </p:cNvSpPr>
                <p:nvPr/>
              </p:nvSpPr>
              <p:spPr bwMode="auto">
                <a:xfrm>
                  <a:off x="2490" y="403"/>
                  <a:ext cx="66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 name="Group 81">
                <a:extLst>
                  <a:ext uri="{FF2B5EF4-FFF2-40B4-BE49-F238E27FC236}">
                    <a16:creationId xmlns:a16="http://schemas.microsoft.com/office/drawing/2014/main" id="{830ECC8E-F42D-42BC-8654-894B3A058ACF}"/>
                  </a:ext>
                </a:extLst>
              </p:cNvPr>
              <p:cNvGrpSpPr>
                <a:grpSpLocks/>
              </p:cNvGrpSpPr>
              <p:nvPr/>
            </p:nvGrpSpPr>
            <p:grpSpPr bwMode="auto">
              <a:xfrm>
                <a:off x="3152" y="403"/>
                <a:ext cx="878" cy="633"/>
                <a:chOff x="3152" y="403"/>
                <a:chExt cx="878" cy="633"/>
              </a:xfrm>
            </p:grpSpPr>
            <p:sp>
              <p:nvSpPr>
                <p:cNvPr id="77" name="Rectangle 82">
                  <a:extLst>
                    <a:ext uri="{FF2B5EF4-FFF2-40B4-BE49-F238E27FC236}">
                      <a16:creationId xmlns:a16="http://schemas.microsoft.com/office/drawing/2014/main" id="{63DA1BDD-F317-4C39-AAA2-E728AB1BBA7D}"/>
                    </a:ext>
                  </a:extLst>
                </p:cNvPr>
                <p:cNvSpPr>
                  <a:spLocks noChangeArrowheads="1"/>
                </p:cNvSpPr>
                <p:nvPr/>
              </p:nvSpPr>
              <p:spPr bwMode="auto">
                <a:xfrm>
                  <a:off x="3195" y="403"/>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Fast</a:t>
                  </a:r>
                </a:p>
                <a:p>
                  <a:pPr algn="ctr"/>
                  <a:endParaRPr lang="en-US" altLang="en-US" sz="1800" b="0">
                    <a:latin typeface="Times New Roman" panose="02020603050405020304" pitchFamily="18" charset="0"/>
                  </a:endParaRPr>
                </a:p>
              </p:txBody>
            </p:sp>
            <p:sp>
              <p:nvSpPr>
                <p:cNvPr id="78" name="Rectangle 83">
                  <a:extLst>
                    <a:ext uri="{FF2B5EF4-FFF2-40B4-BE49-F238E27FC236}">
                      <a16:creationId xmlns:a16="http://schemas.microsoft.com/office/drawing/2014/main" id="{4A585F52-2C6B-4EFB-91F4-3015240DB17D}"/>
                    </a:ext>
                  </a:extLst>
                </p:cNvPr>
                <p:cNvSpPr>
                  <a:spLocks noChangeArrowheads="1"/>
                </p:cNvSpPr>
                <p:nvPr/>
              </p:nvSpPr>
              <p:spPr bwMode="auto">
                <a:xfrm>
                  <a:off x="3152" y="403"/>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 name="Group 84">
                <a:extLst>
                  <a:ext uri="{FF2B5EF4-FFF2-40B4-BE49-F238E27FC236}">
                    <a16:creationId xmlns:a16="http://schemas.microsoft.com/office/drawing/2014/main" id="{095E2852-2CAA-41ED-9116-E7F02BFC8F12}"/>
                  </a:ext>
                </a:extLst>
              </p:cNvPr>
              <p:cNvGrpSpPr>
                <a:grpSpLocks/>
              </p:cNvGrpSpPr>
              <p:nvPr/>
            </p:nvGrpSpPr>
            <p:grpSpPr bwMode="auto">
              <a:xfrm>
                <a:off x="0" y="1036"/>
                <a:ext cx="734" cy="403"/>
                <a:chOff x="0" y="1036"/>
                <a:chExt cx="734" cy="403"/>
              </a:xfrm>
            </p:grpSpPr>
            <p:sp>
              <p:nvSpPr>
                <p:cNvPr id="75" name="Rectangle 85">
                  <a:extLst>
                    <a:ext uri="{FF2B5EF4-FFF2-40B4-BE49-F238E27FC236}">
                      <a16:creationId xmlns:a16="http://schemas.microsoft.com/office/drawing/2014/main" id="{408FC1B7-070F-49D0-B3EC-8D31621555E6}"/>
                    </a:ext>
                  </a:extLst>
                </p:cNvPr>
                <p:cNvSpPr>
                  <a:spLocks noChangeArrowheads="1"/>
                </p:cNvSpPr>
                <p:nvPr/>
              </p:nvSpPr>
              <p:spPr bwMode="auto">
                <a:xfrm>
                  <a:off x="43" y="1036"/>
                  <a:ext cx="64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a:latin typeface="Times New Roman" panose="02020603050405020304" pitchFamily="18" charset="0"/>
                      <a:cs typeface="Times New Roman" panose="02020603050405020304" pitchFamily="18" charset="0"/>
                    </a:rPr>
                    <a:t>Capacitance</a:t>
                  </a:r>
                </a:p>
                <a:p>
                  <a:pPr algn="ctr"/>
                  <a:endParaRPr lang="en-US" altLang="en-US" sz="1800">
                    <a:latin typeface="Times New Roman" panose="02020603050405020304" pitchFamily="18" charset="0"/>
                  </a:endParaRPr>
                </a:p>
              </p:txBody>
            </p:sp>
            <p:sp>
              <p:nvSpPr>
                <p:cNvPr id="76" name="Rectangle 86">
                  <a:extLst>
                    <a:ext uri="{FF2B5EF4-FFF2-40B4-BE49-F238E27FC236}">
                      <a16:creationId xmlns:a16="http://schemas.microsoft.com/office/drawing/2014/main" id="{A6DC1151-34B2-4C43-991D-0D5A2B1FB802}"/>
                    </a:ext>
                  </a:extLst>
                </p:cNvPr>
                <p:cNvSpPr>
                  <a:spLocks noChangeArrowheads="1"/>
                </p:cNvSpPr>
                <p:nvPr/>
              </p:nvSpPr>
              <p:spPr bwMode="auto">
                <a:xfrm>
                  <a:off x="0" y="1036"/>
                  <a:ext cx="73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 name="Group 87">
                <a:extLst>
                  <a:ext uri="{FF2B5EF4-FFF2-40B4-BE49-F238E27FC236}">
                    <a16:creationId xmlns:a16="http://schemas.microsoft.com/office/drawing/2014/main" id="{6CC873E4-B83F-4C9A-A41F-9D3A50C53431}"/>
                  </a:ext>
                </a:extLst>
              </p:cNvPr>
              <p:cNvGrpSpPr>
                <a:grpSpLocks/>
              </p:cNvGrpSpPr>
              <p:nvPr/>
            </p:nvGrpSpPr>
            <p:grpSpPr bwMode="auto">
              <a:xfrm>
                <a:off x="734" y="1036"/>
                <a:ext cx="950" cy="403"/>
                <a:chOff x="734" y="1036"/>
                <a:chExt cx="950" cy="403"/>
              </a:xfrm>
            </p:grpSpPr>
            <p:sp>
              <p:nvSpPr>
                <p:cNvPr id="73" name="Rectangle 88">
                  <a:extLst>
                    <a:ext uri="{FF2B5EF4-FFF2-40B4-BE49-F238E27FC236}">
                      <a16:creationId xmlns:a16="http://schemas.microsoft.com/office/drawing/2014/main" id="{082FEE54-6DF5-4E7D-B80F-8C0E23B086F9}"/>
                    </a:ext>
                  </a:extLst>
                </p:cNvPr>
                <p:cNvSpPr>
                  <a:spLocks noChangeArrowheads="1"/>
                </p:cNvSpPr>
                <p:nvPr/>
              </p:nvSpPr>
              <p:spPr bwMode="auto">
                <a:xfrm>
                  <a:off x="777" y="1036"/>
                  <a:ext cx="86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Low</a:t>
                  </a:r>
                </a:p>
                <a:p>
                  <a:pPr algn="ctr"/>
                  <a:endParaRPr lang="en-US" altLang="en-US" sz="1800" b="0">
                    <a:latin typeface="Times New Roman" panose="02020603050405020304" pitchFamily="18" charset="0"/>
                  </a:endParaRPr>
                </a:p>
              </p:txBody>
            </p:sp>
            <p:sp>
              <p:nvSpPr>
                <p:cNvPr id="74" name="Rectangle 89">
                  <a:extLst>
                    <a:ext uri="{FF2B5EF4-FFF2-40B4-BE49-F238E27FC236}">
                      <a16:creationId xmlns:a16="http://schemas.microsoft.com/office/drawing/2014/main" id="{B87D9C36-E453-420C-918A-E1596D2FCBD3}"/>
                    </a:ext>
                  </a:extLst>
                </p:cNvPr>
                <p:cNvSpPr>
                  <a:spLocks noChangeArrowheads="1"/>
                </p:cNvSpPr>
                <p:nvPr/>
              </p:nvSpPr>
              <p:spPr bwMode="auto">
                <a:xfrm>
                  <a:off x="734" y="1036"/>
                  <a:ext cx="95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 name="Group 90">
                <a:extLst>
                  <a:ext uri="{FF2B5EF4-FFF2-40B4-BE49-F238E27FC236}">
                    <a16:creationId xmlns:a16="http://schemas.microsoft.com/office/drawing/2014/main" id="{92DCFA3D-D969-4F4D-84A2-9060288C3259}"/>
                  </a:ext>
                </a:extLst>
              </p:cNvPr>
              <p:cNvGrpSpPr>
                <a:grpSpLocks/>
              </p:cNvGrpSpPr>
              <p:nvPr/>
            </p:nvGrpSpPr>
            <p:grpSpPr bwMode="auto">
              <a:xfrm>
                <a:off x="1684" y="1036"/>
                <a:ext cx="806" cy="403"/>
                <a:chOff x="1684" y="1036"/>
                <a:chExt cx="806" cy="403"/>
              </a:xfrm>
            </p:grpSpPr>
            <p:sp>
              <p:nvSpPr>
                <p:cNvPr id="71" name="Rectangle 91">
                  <a:extLst>
                    <a:ext uri="{FF2B5EF4-FFF2-40B4-BE49-F238E27FC236}">
                      <a16:creationId xmlns:a16="http://schemas.microsoft.com/office/drawing/2014/main" id="{98A8C2A5-67F5-4B52-822D-CCAEC919E9E7}"/>
                    </a:ext>
                  </a:extLst>
                </p:cNvPr>
                <p:cNvSpPr>
                  <a:spLocks noChangeArrowheads="1"/>
                </p:cNvSpPr>
                <p:nvPr/>
              </p:nvSpPr>
              <p:spPr bwMode="auto">
                <a:xfrm>
                  <a:off x="1727" y="1036"/>
                  <a:ext cx="72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As low as 1pF</a:t>
                  </a:r>
                </a:p>
                <a:p>
                  <a:pPr algn="ctr"/>
                  <a:endParaRPr lang="en-US" altLang="en-US" sz="1800" b="0">
                    <a:latin typeface="Times New Roman" panose="02020603050405020304" pitchFamily="18" charset="0"/>
                  </a:endParaRPr>
                </a:p>
              </p:txBody>
            </p:sp>
            <p:sp>
              <p:nvSpPr>
                <p:cNvPr id="72" name="Rectangle 92">
                  <a:extLst>
                    <a:ext uri="{FF2B5EF4-FFF2-40B4-BE49-F238E27FC236}">
                      <a16:creationId xmlns:a16="http://schemas.microsoft.com/office/drawing/2014/main" id="{E1F2E488-704C-4FFC-9CCD-30F3B7DB3513}"/>
                    </a:ext>
                  </a:extLst>
                </p:cNvPr>
                <p:cNvSpPr>
                  <a:spLocks noChangeArrowheads="1"/>
                </p:cNvSpPr>
                <p:nvPr/>
              </p:nvSpPr>
              <p:spPr bwMode="auto">
                <a:xfrm>
                  <a:off x="1684" y="1036"/>
                  <a:ext cx="80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 name="Group 93">
                <a:extLst>
                  <a:ext uri="{FF2B5EF4-FFF2-40B4-BE49-F238E27FC236}">
                    <a16:creationId xmlns:a16="http://schemas.microsoft.com/office/drawing/2014/main" id="{DC61B061-2FDF-49A2-9D27-D7C6A2538B0A}"/>
                  </a:ext>
                </a:extLst>
              </p:cNvPr>
              <p:cNvGrpSpPr>
                <a:grpSpLocks/>
              </p:cNvGrpSpPr>
              <p:nvPr/>
            </p:nvGrpSpPr>
            <p:grpSpPr bwMode="auto">
              <a:xfrm>
                <a:off x="2490" y="1036"/>
                <a:ext cx="662" cy="403"/>
                <a:chOff x="2490" y="1036"/>
                <a:chExt cx="662" cy="403"/>
              </a:xfrm>
            </p:grpSpPr>
            <p:sp>
              <p:nvSpPr>
                <p:cNvPr id="69" name="Rectangle 94">
                  <a:extLst>
                    <a:ext uri="{FF2B5EF4-FFF2-40B4-BE49-F238E27FC236}">
                      <a16:creationId xmlns:a16="http://schemas.microsoft.com/office/drawing/2014/main" id="{115A0D4A-DA0A-4C90-B713-806B1F580E8B}"/>
                    </a:ext>
                  </a:extLst>
                </p:cNvPr>
                <p:cNvSpPr>
                  <a:spLocks noChangeArrowheads="1"/>
                </p:cNvSpPr>
                <p:nvPr/>
              </p:nvSpPr>
              <p:spPr bwMode="auto">
                <a:xfrm>
                  <a:off x="2533" y="1036"/>
                  <a:ext cx="57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High</a:t>
                  </a:r>
                </a:p>
                <a:p>
                  <a:pPr algn="ctr"/>
                  <a:endParaRPr lang="en-US" altLang="en-US" sz="1800" b="0">
                    <a:latin typeface="Times New Roman" panose="02020603050405020304" pitchFamily="18" charset="0"/>
                  </a:endParaRPr>
                </a:p>
              </p:txBody>
            </p:sp>
            <p:sp>
              <p:nvSpPr>
                <p:cNvPr id="70" name="Rectangle 95">
                  <a:extLst>
                    <a:ext uri="{FF2B5EF4-FFF2-40B4-BE49-F238E27FC236}">
                      <a16:creationId xmlns:a16="http://schemas.microsoft.com/office/drawing/2014/main" id="{FD794360-8709-443A-8853-C7E11784A691}"/>
                    </a:ext>
                  </a:extLst>
                </p:cNvPr>
                <p:cNvSpPr>
                  <a:spLocks noChangeArrowheads="1"/>
                </p:cNvSpPr>
                <p:nvPr/>
              </p:nvSpPr>
              <p:spPr bwMode="auto">
                <a:xfrm>
                  <a:off x="2490" y="1036"/>
                  <a:ext cx="66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 name="Group 96">
                <a:extLst>
                  <a:ext uri="{FF2B5EF4-FFF2-40B4-BE49-F238E27FC236}">
                    <a16:creationId xmlns:a16="http://schemas.microsoft.com/office/drawing/2014/main" id="{B31DBC86-14B9-4D1E-B3A9-4DC088A2D953}"/>
                  </a:ext>
                </a:extLst>
              </p:cNvPr>
              <p:cNvGrpSpPr>
                <a:grpSpLocks/>
              </p:cNvGrpSpPr>
              <p:nvPr/>
            </p:nvGrpSpPr>
            <p:grpSpPr bwMode="auto">
              <a:xfrm>
                <a:off x="3152" y="1036"/>
                <a:ext cx="878" cy="403"/>
                <a:chOff x="3152" y="1036"/>
                <a:chExt cx="878" cy="403"/>
              </a:xfrm>
            </p:grpSpPr>
            <p:sp>
              <p:nvSpPr>
                <p:cNvPr id="67" name="Rectangle 97">
                  <a:extLst>
                    <a:ext uri="{FF2B5EF4-FFF2-40B4-BE49-F238E27FC236}">
                      <a16:creationId xmlns:a16="http://schemas.microsoft.com/office/drawing/2014/main" id="{1368C2B3-9BC1-48B7-988D-0ED11155E95F}"/>
                    </a:ext>
                  </a:extLst>
                </p:cNvPr>
                <p:cNvSpPr>
                  <a:spLocks noChangeArrowheads="1"/>
                </p:cNvSpPr>
                <p:nvPr/>
              </p:nvSpPr>
              <p:spPr bwMode="auto">
                <a:xfrm>
                  <a:off x="3195" y="1036"/>
                  <a:ext cx="79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Higher </a:t>
                  </a:r>
                </a:p>
                <a:p>
                  <a:pPr algn="ctr"/>
                  <a:endParaRPr lang="en-US" altLang="en-US" sz="1800" b="0">
                    <a:latin typeface="Times New Roman" panose="02020603050405020304" pitchFamily="18" charset="0"/>
                  </a:endParaRPr>
                </a:p>
              </p:txBody>
            </p:sp>
            <p:sp>
              <p:nvSpPr>
                <p:cNvPr id="68" name="Rectangle 98">
                  <a:extLst>
                    <a:ext uri="{FF2B5EF4-FFF2-40B4-BE49-F238E27FC236}">
                      <a16:creationId xmlns:a16="http://schemas.microsoft.com/office/drawing/2014/main" id="{F961060D-D310-499D-82E3-E95AF0B38276}"/>
                    </a:ext>
                  </a:extLst>
                </p:cNvPr>
                <p:cNvSpPr>
                  <a:spLocks noChangeArrowheads="1"/>
                </p:cNvSpPr>
                <p:nvPr/>
              </p:nvSpPr>
              <p:spPr bwMode="auto">
                <a:xfrm>
                  <a:off x="3152" y="1036"/>
                  <a:ext cx="87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 name="Group 99">
                <a:extLst>
                  <a:ext uri="{FF2B5EF4-FFF2-40B4-BE49-F238E27FC236}">
                    <a16:creationId xmlns:a16="http://schemas.microsoft.com/office/drawing/2014/main" id="{CF989417-4EB3-44FB-948E-237E9567BB19}"/>
                  </a:ext>
                </a:extLst>
              </p:cNvPr>
              <p:cNvGrpSpPr>
                <a:grpSpLocks/>
              </p:cNvGrpSpPr>
              <p:nvPr/>
            </p:nvGrpSpPr>
            <p:grpSpPr bwMode="auto">
              <a:xfrm>
                <a:off x="0" y="1439"/>
                <a:ext cx="734" cy="633"/>
                <a:chOff x="0" y="1439"/>
                <a:chExt cx="734" cy="633"/>
              </a:xfrm>
            </p:grpSpPr>
            <p:sp>
              <p:nvSpPr>
                <p:cNvPr id="65" name="Rectangle 100">
                  <a:extLst>
                    <a:ext uri="{FF2B5EF4-FFF2-40B4-BE49-F238E27FC236}">
                      <a16:creationId xmlns:a16="http://schemas.microsoft.com/office/drawing/2014/main" id="{C0486DA3-D974-4B7F-873D-868D99D7EED1}"/>
                    </a:ext>
                  </a:extLst>
                </p:cNvPr>
                <p:cNvSpPr>
                  <a:spLocks noChangeArrowheads="1"/>
                </p:cNvSpPr>
                <p:nvPr/>
              </p:nvSpPr>
              <p:spPr bwMode="auto">
                <a:xfrm>
                  <a:off x="43" y="1439"/>
                  <a:ext cx="64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a:latin typeface="Times New Roman" panose="02020603050405020304" pitchFamily="18" charset="0"/>
                      <a:cs typeface="Times New Roman" panose="02020603050405020304" pitchFamily="18" charset="0"/>
                    </a:rPr>
                    <a:t>Current </a:t>
                  </a:r>
                  <a:br>
                    <a:rPr lang="en-US" altLang="en-US" sz="1200">
                      <a:latin typeface="Times New Roman" panose="02020603050405020304" pitchFamily="18" charset="0"/>
                      <a:cs typeface="Times New Roman" panose="02020603050405020304" pitchFamily="18" charset="0"/>
                    </a:rPr>
                  </a:br>
                  <a:r>
                    <a:rPr lang="en-US" altLang="en-US" sz="1200">
                      <a:latin typeface="Times New Roman" panose="02020603050405020304" pitchFamily="18" charset="0"/>
                      <a:cs typeface="Times New Roman" panose="02020603050405020304" pitchFamily="18" charset="0"/>
                    </a:rPr>
                    <a:t>surge rating</a:t>
                  </a:r>
                </a:p>
                <a:p>
                  <a:pPr algn="ctr"/>
                  <a:endParaRPr lang="en-US" altLang="en-US" sz="1800" b="0">
                    <a:latin typeface="Times New Roman" panose="02020603050405020304" pitchFamily="18" charset="0"/>
                  </a:endParaRPr>
                </a:p>
              </p:txBody>
            </p:sp>
            <p:sp>
              <p:nvSpPr>
                <p:cNvPr id="66" name="Rectangle 101">
                  <a:extLst>
                    <a:ext uri="{FF2B5EF4-FFF2-40B4-BE49-F238E27FC236}">
                      <a16:creationId xmlns:a16="http://schemas.microsoft.com/office/drawing/2014/main" id="{773F9A98-51A9-45B2-A1CA-C29D7B04AE10}"/>
                    </a:ext>
                  </a:extLst>
                </p:cNvPr>
                <p:cNvSpPr>
                  <a:spLocks noChangeArrowheads="1"/>
                </p:cNvSpPr>
                <p:nvPr/>
              </p:nvSpPr>
              <p:spPr bwMode="auto">
                <a:xfrm>
                  <a:off x="0" y="1439"/>
                  <a:ext cx="73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 name="Group 102">
                <a:extLst>
                  <a:ext uri="{FF2B5EF4-FFF2-40B4-BE49-F238E27FC236}">
                    <a16:creationId xmlns:a16="http://schemas.microsoft.com/office/drawing/2014/main" id="{6137A6F1-4AF3-4516-B80D-FB3CF2D9881B}"/>
                  </a:ext>
                </a:extLst>
              </p:cNvPr>
              <p:cNvGrpSpPr>
                <a:grpSpLocks/>
              </p:cNvGrpSpPr>
              <p:nvPr/>
            </p:nvGrpSpPr>
            <p:grpSpPr bwMode="auto">
              <a:xfrm>
                <a:off x="734" y="1439"/>
                <a:ext cx="950" cy="633"/>
                <a:chOff x="734" y="1439"/>
                <a:chExt cx="950" cy="633"/>
              </a:xfrm>
            </p:grpSpPr>
            <p:sp>
              <p:nvSpPr>
                <p:cNvPr id="63" name="Rectangle 103">
                  <a:extLst>
                    <a:ext uri="{FF2B5EF4-FFF2-40B4-BE49-F238E27FC236}">
                      <a16:creationId xmlns:a16="http://schemas.microsoft.com/office/drawing/2014/main" id="{929F0844-CE61-4E55-BC3C-9EE73B49197A}"/>
                    </a:ext>
                  </a:extLst>
                </p:cNvPr>
                <p:cNvSpPr>
                  <a:spLocks noChangeArrowheads="1"/>
                </p:cNvSpPr>
                <p:nvPr/>
              </p:nvSpPr>
              <p:spPr bwMode="auto">
                <a:xfrm>
                  <a:off x="777" y="1439"/>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High </a:t>
                  </a:r>
                </a:p>
                <a:p>
                  <a:pPr algn="ctr"/>
                  <a:endParaRPr lang="en-US" altLang="en-US" sz="1800" b="0">
                    <a:latin typeface="Times New Roman" panose="02020603050405020304" pitchFamily="18" charset="0"/>
                  </a:endParaRPr>
                </a:p>
              </p:txBody>
            </p:sp>
            <p:sp>
              <p:nvSpPr>
                <p:cNvPr id="64" name="Rectangle 104">
                  <a:extLst>
                    <a:ext uri="{FF2B5EF4-FFF2-40B4-BE49-F238E27FC236}">
                      <a16:creationId xmlns:a16="http://schemas.microsoft.com/office/drawing/2014/main" id="{3A970943-9A3C-47A9-A870-B2FF14E2A5E7}"/>
                    </a:ext>
                  </a:extLst>
                </p:cNvPr>
                <p:cNvSpPr>
                  <a:spLocks noChangeArrowheads="1"/>
                </p:cNvSpPr>
                <p:nvPr/>
              </p:nvSpPr>
              <p:spPr bwMode="auto">
                <a:xfrm>
                  <a:off x="734" y="1439"/>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 name="Group 105">
                <a:extLst>
                  <a:ext uri="{FF2B5EF4-FFF2-40B4-BE49-F238E27FC236}">
                    <a16:creationId xmlns:a16="http://schemas.microsoft.com/office/drawing/2014/main" id="{98E6E44B-C74F-412A-8514-D3F3A950B8E9}"/>
                  </a:ext>
                </a:extLst>
              </p:cNvPr>
              <p:cNvGrpSpPr>
                <a:grpSpLocks/>
              </p:cNvGrpSpPr>
              <p:nvPr/>
            </p:nvGrpSpPr>
            <p:grpSpPr bwMode="auto">
              <a:xfrm>
                <a:off x="1684" y="1439"/>
                <a:ext cx="806" cy="633"/>
                <a:chOff x="1684" y="1439"/>
                <a:chExt cx="806" cy="633"/>
              </a:xfrm>
            </p:grpSpPr>
            <p:sp>
              <p:nvSpPr>
                <p:cNvPr id="61" name="Rectangle 106">
                  <a:extLst>
                    <a:ext uri="{FF2B5EF4-FFF2-40B4-BE49-F238E27FC236}">
                      <a16:creationId xmlns:a16="http://schemas.microsoft.com/office/drawing/2014/main" id="{EF93061A-8DC5-42CA-B622-104BBB95D263}"/>
                    </a:ext>
                  </a:extLst>
                </p:cNvPr>
                <p:cNvSpPr>
                  <a:spLocks noChangeArrowheads="1"/>
                </p:cNvSpPr>
                <p:nvPr/>
              </p:nvSpPr>
              <p:spPr bwMode="auto">
                <a:xfrm>
                  <a:off x="1727" y="1439"/>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As high as 500A for 200 impulses</a:t>
                  </a:r>
                </a:p>
                <a:p>
                  <a:pPr algn="ctr"/>
                  <a:endParaRPr lang="en-US" altLang="en-US" sz="1800" b="0">
                    <a:latin typeface="Times New Roman" panose="02020603050405020304" pitchFamily="18" charset="0"/>
                  </a:endParaRPr>
                </a:p>
              </p:txBody>
            </p:sp>
            <p:sp>
              <p:nvSpPr>
                <p:cNvPr id="62" name="Rectangle 107">
                  <a:extLst>
                    <a:ext uri="{FF2B5EF4-FFF2-40B4-BE49-F238E27FC236}">
                      <a16:creationId xmlns:a16="http://schemas.microsoft.com/office/drawing/2014/main" id="{7E005FC2-4515-4BAA-A1B2-49F2F30F75F5}"/>
                    </a:ext>
                  </a:extLst>
                </p:cNvPr>
                <p:cNvSpPr>
                  <a:spLocks noChangeArrowheads="1"/>
                </p:cNvSpPr>
                <p:nvPr/>
              </p:nvSpPr>
              <p:spPr bwMode="auto">
                <a:xfrm>
                  <a:off x="1684" y="1439"/>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 name="Group 108">
                <a:extLst>
                  <a:ext uri="{FF2B5EF4-FFF2-40B4-BE49-F238E27FC236}">
                    <a16:creationId xmlns:a16="http://schemas.microsoft.com/office/drawing/2014/main" id="{0C65CA44-4C9E-4AD5-9715-E4799D254225}"/>
                  </a:ext>
                </a:extLst>
              </p:cNvPr>
              <p:cNvGrpSpPr>
                <a:grpSpLocks/>
              </p:cNvGrpSpPr>
              <p:nvPr/>
            </p:nvGrpSpPr>
            <p:grpSpPr bwMode="auto">
              <a:xfrm>
                <a:off x="2490" y="1439"/>
                <a:ext cx="662" cy="633"/>
                <a:chOff x="2490" y="1439"/>
                <a:chExt cx="662" cy="633"/>
              </a:xfrm>
            </p:grpSpPr>
            <p:sp>
              <p:nvSpPr>
                <p:cNvPr id="59" name="Rectangle 109">
                  <a:extLst>
                    <a:ext uri="{FF2B5EF4-FFF2-40B4-BE49-F238E27FC236}">
                      <a16:creationId xmlns:a16="http://schemas.microsoft.com/office/drawing/2014/main" id="{ED772667-67FC-4029-89C4-DDDDE1A16F9A}"/>
                    </a:ext>
                  </a:extLst>
                </p:cNvPr>
                <p:cNvSpPr>
                  <a:spLocks noChangeArrowheads="1"/>
                </p:cNvSpPr>
                <p:nvPr/>
              </p:nvSpPr>
              <p:spPr bwMode="auto">
                <a:xfrm>
                  <a:off x="2533" y="1439"/>
                  <a:ext cx="57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High</a:t>
                  </a:r>
                </a:p>
                <a:p>
                  <a:pPr algn="ctr"/>
                  <a:endParaRPr lang="en-US" altLang="en-US" sz="1800" b="0">
                    <a:latin typeface="Times New Roman" panose="02020603050405020304" pitchFamily="18" charset="0"/>
                  </a:endParaRPr>
                </a:p>
              </p:txBody>
            </p:sp>
            <p:sp>
              <p:nvSpPr>
                <p:cNvPr id="60" name="Rectangle 110">
                  <a:extLst>
                    <a:ext uri="{FF2B5EF4-FFF2-40B4-BE49-F238E27FC236}">
                      <a16:creationId xmlns:a16="http://schemas.microsoft.com/office/drawing/2014/main" id="{80312CD1-5166-4F35-BD80-AC5E8AD379EA}"/>
                    </a:ext>
                  </a:extLst>
                </p:cNvPr>
                <p:cNvSpPr>
                  <a:spLocks noChangeArrowheads="1"/>
                </p:cNvSpPr>
                <p:nvPr/>
              </p:nvSpPr>
              <p:spPr bwMode="auto">
                <a:xfrm>
                  <a:off x="2490" y="1439"/>
                  <a:ext cx="66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 name="Group 111">
                <a:extLst>
                  <a:ext uri="{FF2B5EF4-FFF2-40B4-BE49-F238E27FC236}">
                    <a16:creationId xmlns:a16="http://schemas.microsoft.com/office/drawing/2014/main" id="{89FF1BA0-CA62-4139-9919-59A4ED554622}"/>
                  </a:ext>
                </a:extLst>
              </p:cNvPr>
              <p:cNvGrpSpPr>
                <a:grpSpLocks/>
              </p:cNvGrpSpPr>
              <p:nvPr/>
            </p:nvGrpSpPr>
            <p:grpSpPr bwMode="auto">
              <a:xfrm>
                <a:off x="3152" y="1439"/>
                <a:ext cx="878" cy="633"/>
                <a:chOff x="3152" y="1439"/>
                <a:chExt cx="878" cy="633"/>
              </a:xfrm>
            </p:grpSpPr>
            <p:sp>
              <p:nvSpPr>
                <p:cNvPr id="57" name="Rectangle 112">
                  <a:extLst>
                    <a:ext uri="{FF2B5EF4-FFF2-40B4-BE49-F238E27FC236}">
                      <a16:creationId xmlns:a16="http://schemas.microsoft.com/office/drawing/2014/main" id="{380C95AA-25CA-417F-A206-588C44A333F2}"/>
                    </a:ext>
                  </a:extLst>
                </p:cNvPr>
                <p:cNvSpPr>
                  <a:spLocks noChangeArrowheads="1"/>
                </p:cNvSpPr>
                <p:nvPr/>
              </p:nvSpPr>
              <p:spPr bwMode="auto">
                <a:xfrm>
                  <a:off x="3195" y="1439"/>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Low</a:t>
                  </a:r>
                </a:p>
                <a:p>
                  <a:pPr algn="ctr"/>
                  <a:endParaRPr lang="en-US" altLang="en-US" sz="1800" b="0">
                    <a:latin typeface="Times New Roman" panose="02020603050405020304" pitchFamily="18" charset="0"/>
                  </a:endParaRPr>
                </a:p>
              </p:txBody>
            </p:sp>
            <p:sp>
              <p:nvSpPr>
                <p:cNvPr id="58" name="Rectangle 113">
                  <a:extLst>
                    <a:ext uri="{FF2B5EF4-FFF2-40B4-BE49-F238E27FC236}">
                      <a16:creationId xmlns:a16="http://schemas.microsoft.com/office/drawing/2014/main" id="{AF44893C-9DD7-48B1-9DDB-995A34BE4981}"/>
                    </a:ext>
                  </a:extLst>
                </p:cNvPr>
                <p:cNvSpPr>
                  <a:spLocks noChangeArrowheads="1"/>
                </p:cNvSpPr>
                <p:nvPr/>
              </p:nvSpPr>
              <p:spPr bwMode="auto">
                <a:xfrm>
                  <a:off x="3152" y="1439"/>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 name="Group 114">
                <a:extLst>
                  <a:ext uri="{FF2B5EF4-FFF2-40B4-BE49-F238E27FC236}">
                    <a16:creationId xmlns:a16="http://schemas.microsoft.com/office/drawing/2014/main" id="{CC167B13-832D-46A4-AD4E-555C0376253D}"/>
                  </a:ext>
                </a:extLst>
              </p:cNvPr>
              <p:cNvGrpSpPr>
                <a:grpSpLocks/>
              </p:cNvGrpSpPr>
              <p:nvPr/>
            </p:nvGrpSpPr>
            <p:grpSpPr bwMode="auto">
              <a:xfrm>
                <a:off x="0" y="2072"/>
                <a:ext cx="734" cy="748"/>
                <a:chOff x="0" y="2072"/>
                <a:chExt cx="734" cy="748"/>
              </a:xfrm>
            </p:grpSpPr>
            <p:sp>
              <p:nvSpPr>
                <p:cNvPr id="55" name="Rectangle 115">
                  <a:extLst>
                    <a:ext uri="{FF2B5EF4-FFF2-40B4-BE49-F238E27FC236}">
                      <a16:creationId xmlns:a16="http://schemas.microsoft.com/office/drawing/2014/main" id="{BFAD72DF-28E8-4C77-9C13-A8681E7D158B}"/>
                    </a:ext>
                  </a:extLst>
                </p:cNvPr>
                <p:cNvSpPr>
                  <a:spLocks noChangeArrowheads="1"/>
                </p:cNvSpPr>
                <p:nvPr/>
              </p:nvSpPr>
              <p:spPr bwMode="auto">
                <a:xfrm>
                  <a:off x="43" y="2072"/>
                  <a:ext cx="64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a:latin typeface="Times New Roman" panose="02020603050405020304" pitchFamily="18" charset="0"/>
                      <a:cs typeface="Times New Roman" panose="02020603050405020304" pitchFamily="18" charset="0"/>
                    </a:rPr>
                    <a:t>Electrical Characteristic</a:t>
                  </a:r>
                </a:p>
                <a:p>
                  <a:pPr algn="ctr"/>
                  <a:endParaRPr lang="en-US" altLang="en-US" sz="1800" b="0">
                    <a:latin typeface="Times New Roman" panose="02020603050405020304" pitchFamily="18" charset="0"/>
                  </a:endParaRPr>
                </a:p>
              </p:txBody>
            </p:sp>
            <p:sp>
              <p:nvSpPr>
                <p:cNvPr id="56" name="Rectangle 116">
                  <a:extLst>
                    <a:ext uri="{FF2B5EF4-FFF2-40B4-BE49-F238E27FC236}">
                      <a16:creationId xmlns:a16="http://schemas.microsoft.com/office/drawing/2014/main" id="{F4A53B53-236A-4475-8185-89BB68B3DCB3}"/>
                    </a:ext>
                  </a:extLst>
                </p:cNvPr>
                <p:cNvSpPr>
                  <a:spLocks noChangeArrowheads="1"/>
                </p:cNvSpPr>
                <p:nvPr/>
              </p:nvSpPr>
              <p:spPr bwMode="auto">
                <a:xfrm>
                  <a:off x="0" y="2072"/>
                  <a:ext cx="734"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 name="Group 117">
                <a:extLst>
                  <a:ext uri="{FF2B5EF4-FFF2-40B4-BE49-F238E27FC236}">
                    <a16:creationId xmlns:a16="http://schemas.microsoft.com/office/drawing/2014/main" id="{FD176153-36FC-44D7-8111-307AB4739857}"/>
                  </a:ext>
                </a:extLst>
              </p:cNvPr>
              <p:cNvGrpSpPr>
                <a:grpSpLocks/>
              </p:cNvGrpSpPr>
              <p:nvPr/>
            </p:nvGrpSpPr>
            <p:grpSpPr bwMode="auto">
              <a:xfrm>
                <a:off x="734" y="2072"/>
                <a:ext cx="950" cy="748"/>
                <a:chOff x="734" y="2072"/>
                <a:chExt cx="950" cy="748"/>
              </a:xfrm>
            </p:grpSpPr>
            <p:sp>
              <p:nvSpPr>
                <p:cNvPr id="53" name="Rectangle 118">
                  <a:extLst>
                    <a:ext uri="{FF2B5EF4-FFF2-40B4-BE49-F238E27FC236}">
                      <a16:creationId xmlns:a16="http://schemas.microsoft.com/office/drawing/2014/main" id="{8033DD42-E687-49A9-96EA-CCD04C5DAACC}"/>
                    </a:ext>
                  </a:extLst>
                </p:cNvPr>
                <p:cNvSpPr>
                  <a:spLocks noChangeArrowheads="1"/>
                </p:cNvSpPr>
                <p:nvPr/>
              </p:nvSpPr>
              <p:spPr bwMode="auto">
                <a:xfrm>
                  <a:off x="777" y="2072"/>
                  <a:ext cx="86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Stable </a:t>
                  </a:r>
                </a:p>
                <a:p>
                  <a:pPr algn="ctr"/>
                  <a:endParaRPr lang="en-US" altLang="en-US" sz="1800" b="0">
                    <a:latin typeface="Times New Roman" panose="02020603050405020304" pitchFamily="18" charset="0"/>
                  </a:endParaRPr>
                </a:p>
              </p:txBody>
            </p:sp>
            <p:sp>
              <p:nvSpPr>
                <p:cNvPr id="54" name="Rectangle 119">
                  <a:extLst>
                    <a:ext uri="{FF2B5EF4-FFF2-40B4-BE49-F238E27FC236}">
                      <a16:creationId xmlns:a16="http://schemas.microsoft.com/office/drawing/2014/main" id="{9F18A73D-3FD9-43B6-916D-E50FDA285185}"/>
                    </a:ext>
                  </a:extLst>
                </p:cNvPr>
                <p:cNvSpPr>
                  <a:spLocks noChangeArrowheads="1"/>
                </p:cNvSpPr>
                <p:nvPr/>
              </p:nvSpPr>
              <p:spPr bwMode="auto">
                <a:xfrm>
                  <a:off x="734" y="2072"/>
                  <a:ext cx="950"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 name="Group 120">
                <a:extLst>
                  <a:ext uri="{FF2B5EF4-FFF2-40B4-BE49-F238E27FC236}">
                    <a16:creationId xmlns:a16="http://schemas.microsoft.com/office/drawing/2014/main" id="{9C6DCDCB-58C9-46E1-8AC4-E050A2063974}"/>
                  </a:ext>
                </a:extLst>
              </p:cNvPr>
              <p:cNvGrpSpPr>
                <a:grpSpLocks/>
              </p:cNvGrpSpPr>
              <p:nvPr/>
            </p:nvGrpSpPr>
            <p:grpSpPr bwMode="auto">
              <a:xfrm>
                <a:off x="1684" y="2072"/>
                <a:ext cx="806" cy="748"/>
                <a:chOff x="1684" y="2072"/>
                <a:chExt cx="806" cy="748"/>
              </a:xfrm>
            </p:grpSpPr>
            <p:sp>
              <p:nvSpPr>
                <p:cNvPr id="51" name="Rectangle 121">
                  <a:extLst>
                    <a:ext uri="{FF2B5EF4-FFF2-40B4-BE49-F238E27FC236}">
                      <a16:creationId xmlns:a16="http://schemas.microsoft.com/office/drawing/2014/main" id="{9C7687A4-79BA-4085-A27C-E7B17C9FB8BD}"/>
                    </a:ext>
                  </a:extLst>
                </p:cNvPr>
                <p:cNvSpPr>
                  <a:spLocks noChangeArrowheads="1"/>
                </p:cNvSpPr>
                <p:nvPr/>
              </p:nvSpPr>
              <p:spPr bwMode="auto">
                <a:xfrm>
                  <a:off x="1727" y="2072"/>
                  <a:ext cx="72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Degrade with time</a:t>
                  </a:r>
                </a:p>
                <a:p>
                  <a:pPr algn="ctr"/>
                  <a:endParaRPr lang="en-US" altLang="en-US" sz="1800" b="0">
                    <a:latin typeface="Times New Roman" panose="02020603050405020304" pitchFamily="18" charset="0"/>
                  </a:endParaRPr>
                </a:p>
              </p:txBody>
            </p:sp>
            <p:sp>
              <p:nvSpPr>
                <p:cNvPr id="52" name="Rectangle 122">
                  <a:extLst>
                    <a:ext uri="{FF2B5EF4-FFF2-40B4-BE49-F238E27FC236}">
                      <a16:creationId xmlns:a16="http://schemas.microsoft.com/office/drawing/2014/main" id="{E13FBAE2-BEB3-4EF3-B969-FF98F466EDE1}"/>
                    </a:ext>
                  </a:extLst>
                </p:cNvPr>
                <p:cNvSpPr>
                  <a:spLocks noChangeArrowheads="1"/>
                </p:cNvSpPr>
                <p:nvPr/>
              </p:nvSpPr>
              <p:spPr bwMode="auto">
                <a:xfrm>
                  <a:off x="1684" y="2072"/>
                  <a:ext cx="806"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 name="Group 123">
                <a:extLst>
                  <a:ext uri="{FF2B5EF4-FFF2-40B4-BE49-F238E27FC236}">
                    <a16:creationId xmlns:a16="http://schemas.microsoft.com/office/drawing/2014/main" id="{20A70B38-D5E8-4441-A1B3-36FA6A8A3773}"/>
                  </a:ext>
                </a:extLst>
              </p:cNvPr>
              <p:cNvGrpSpPr>
                <a:grpSpLocks/>
              </p:cNvGrpSpPr>
              <p:nvPr/>
            </p:nvGrpSpPr>
            <p:grpSpPr bwMode="auto">
              <a:xfrm>
                <a:off x="2490" y="2072"/>
                <a:ext cx="662" cy="748"/>
                <a:chOff x="2490" y="2072"/>
                <a:chExt cx="662" cy="748"/>
              </a:xfrm>
            </p:grpSpPr>
            <p:sp>
              <p:nvSpPr>
                <p:cNvPr id="49" name="Rectangle 124">
                  <a:extLst>
                    <a:ext uri="{FF2B5EF4-FFF2-40B4-BE49-F238E27FC236}">
                      <a16:creationId xmlns:a16="http://schemas.microsoft.com/office/drawing/2014/main" id="{F3A08E10-8C4E-4A62-938F-EA2B35490E7D}"/>
                    </a:ext>
                  </a:extLst>
                </p:cNvPr>
                <p:cNvSpPr>
                  <a:spLocks noChangeArrowheads="1"/>
                </p:cNvSpPr>
                <p:nvPr/>
              </p:nvSpPr>
              <p:spPr bwMode="auto">
                <a:xfrm>
                  <a:off x="2533" y="2072"/>
                  <a:ext cx="57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Fatigue after multiple pulses</a:t>
                  </a:r>
                </a:p>
                <a:p>
                  <a:pPr algn="ctr"/>
                  <a:endParaRPr lang="en-US" altLang="en-US" sz="1800" b="0">
                    <a:latin typeface="Times New Roman" panose="02020603050405020304" pitchFamily="18" charset="0"/>
                  </a:endParaRPr>
                </a:p>
              </p:txBody>
            </p:sp>
            <p:sp>
              <p:nvSpPr>
                <p:cNvPr id="50" name="Rectangle 125">
                  <a:extLst>
                    <a:ext uri="{FF2B5EF4-FFF2-40B4-BE49-F238E27FC236}">
                      <a16:creationId xmlns:a16="http://schemas.microsoft.com/office/drawing/2014/main" id="{672E8992-B4DA-4951-94C2-E6135359468A}"/>
                    </a:ext>
                  </a:extLst>
                </p:cNvPr>
                <p:cNvSpPr>
                  <a:spLocks noChangeArrowheads="1"/>
                </p:cNvSpPr>
                <p:nvPr/>
              </p:nvSpPr>
              <p:spPr bwMode="auto">
                <a:xfrm>
                  <a:off x="2490" y="2072"/>
                  <a:ext cx="662"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 name="Group 126">
                <a:extLst>
                  <a:ext uri="{FF2B5EF4-FFF2-40B4-BE49-F238E27FC236}">
                    <a16:creationId xmlns:a16="http://schemas.microsoft.com/office/drawing/2014/main" id="{F057941D-0B59-4C2D-84DE-37DFCA0CB44F}"/>
                  </a:ext>
                </a:extLst>
              </p:cNvPr>
              <p:cNvGrpSpPr>
                <a:grpSpLocks/>
              </p:cNvGrpSpPr>
              <p:nvPr/>
            </p:nvGrpSpPr>
            <p:grpSpPr bwMode="auto">
              <a:xfrm>
                <a:off x="3152" y="2072"/>
                <a:ext cx="878" cy="748"/>
                <a:chOff x="3152" y="2072"/>
                <a:chExt cx="878" cy="748"/>
              </a:xfrm>
            </p:grpSpPr>
            <p:sp>
              <p:nvSpPr>
                <p:cNvPr id="47" name="Rectangle 127">
                  <a:extLst>
                    <a:ext uri="{FF2B5EF4-FFF2-40B4-BE49-F238E27FC236}">
                      <a16:creationId xmlns:a16="http://schemas.microsoft.com/office/drawing/2014/main" id="{240C274F-FF61-4255-8F24-EA3D9E9A721B}"/>
                    </a:ext>
                  </a:extLst>
                </p:cNvPr>
                <p:cNvSpPr>
                  <a:spLocks noChangeArrowheads="1"/>
                </p:cNvSpPr>
                <p:nvPr/>
              </p:nvSpPr>
              <p:spPr bwMode="auto">
                <a:xfrm>
                  <a:off x="3195" y="2072"/>
                  <a:ext cx="79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Stable</a:t>
                  </a:r>
                </a:p>
                <a:p>
                  <a:pPr algn="ctr"/>
                  <a:endParaRPr lang="en-US" altLang="en-US" sz="1800" b="0">
                    <a:latin typeface="Times New Roman" panose="02020603050405020304" pitchFamily="18" charset="0"/>
                  </a:endParaRPr>
                </a:p>
              </p:txBody>
            </p:sp>
            <p:sp>
              <p:nvSpPr>
                <p:cNvPr id="48" name="Rectangle 128">
                  <a:extLst>
                    <a:ext uri="{FF2B5EF4-FFF2-40B4-BE49-F238E27FC236}">
                      <a16:creationId xmlns:a16="http://schemas.microsoft.com/office/drawing/2014/main" id="{D0D2423B-10A4-4286-A40D-E7F3463B4426}"/>
                    </a:ext>
                  </a:extLst>
                </p:cNvPr>
                <p:cNvSpPr>
                  <a:spLocks noChangeArrowheads="1"/>
                </p:cNvSpPr>
                <p:nvPr/>
              </p:nvSpPr>
              <p:spPr bwMode="auto">
                <a:xfrm>
                  <a:off x="3152" y="2072"/>
                  <a:ext cx="878"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 name="Group 129">
                <a:extLst>
                  <a:ext uri="{FF2B5EF4-FFF2-40B4-BE49-F238E27FC236}">
                    <a16:creationId xmlns:a16="http://schemas.microsoft.com/office/drawing/2014/main" id="{4F76A627-51BA-4517-91D4-DA48C34C490E}"/>
                  </a:ext>
                </a:extLst>
              </p:cNvPr>
              <p:cNvGrpSpPr>
                <a:grpSpLocks/>
              </p:cNvGrpSpPr>
              <p:nvPr/>
            </p:nvGrpSpPr>
            <p:grpSpPr bwMode="auto">
              <a:xfrm>
                <a:off x="0" y="2820"/>
                <a:ext cx="734" cy="748"/>
                <a:chOff x="0" y="2820"/>
                <a:chExt cx="734" cy="748"/>
              </a:xfrm>
            </p:grpSpPr>
            <p:sp>
              <p:nvSpPr>
                <p:cNvPr id="45" name="Rectangle 130">
                  <a:extLst>
                    <a:ext uri="{FF2B5EF4-FFF2-40B4-BE49-F238E27FC236}">
                      <a16:creationId xmlns:a16="http://schemas.microsoft.com/office/drawing/2014/main" id="{81BCC450-01ED-447A-BFB3-76B14FDB4D05}"/>
                    </a:ext>
                  </a:extLst>
                </p:cNvPr>
                <p:cNvSpPr>
                  <a:spLocks noChangeArrowheads="1"/>
                </p:cNvSpPr>
                <p:nvPr/>
              </p:nvSpPr>
              <p:spPr bwMode="auto">
                <a:xfrm>
                  <a:off x="43" y="2820"/>
                  <a:ext cx="64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a:latin typeface="Times New Roman" panose="02020603050405020304" pitchFamily="18" charset="0"/>
                      <a:cs typeface="Times New Roman" panose="02020603050405020304" pitchFamily="18" charset="0"/>
                    </a:rPr>
                    <a:t>Application</a:t>
                  </a:r>
                </a:p>
                <a:p>
                  <a:pPr algn="ctr"/>
                  <a:endParaRPr lang="en-US" altLang="en-US" sz="1800">
                    <a:latin typeface="Times New Roman" panose="02020603050405020304" pitchFamily="18" charset="0"/>
                  </a:endParaRPr>
                </a:p>
              </p:txBody>
            </p:sp>
            <p:sp>
              <p:nvSpPr>
                <p:cNvPr id="46" name="Rectangle 131">
                  <a:extLst>
                    <a:ext uri="{FF2B5EF4-FFF2-40B4-BE49-F238E27FC236}">
                      <a16:creationId xmlns:a16="http://schemas.microsoft.com/office/drawing/2014/main" id="{606D59C6-38E7-4534-88D9-D7789BA09A19}"/>
                    </a:ext>
                  </a:extLst>
                </p:cNvPr>
                <p:cNvSpPr>
                  <a:spLocks noChangeArrowheads="1"/>
                </p:cNvSpPr>
                <p:nvPr/>
              </p:nvSpPr>
              <p:spPr bwMode="auto">
                <a:xfrm>
                  <a:off x="0" y="2820"/>
                  <a:ext cx="734"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 name="Group 132">
                <a:extLst>
                  <a:ext uri="{FF2B5EF4-FFF2-40B4-BE49-F238E27FC236}">
                    <a16:creationId xmlns:a16="http://schemas.microsoft.com/office/drawing/2014/main" id="{523E6AB1-2774-4F63-87BD-7B0731124E02}"/>
                  </a:ext>
                </a:extLst>
              </p:cNvPr>
              <p:cNvGrpSpPr>
                <a:grpSpLocks/>
              </p:cNvGrpSpPr>
              <p:nvPr/>
            </p:nvGrpSpPr>
            <p:grpSpPr bwMode="auto">
              <a:xfrm>
                <a:off x="734" y="2820"/>
                <a:ext cx="950" cy="748"/>
                <a:chOff x="734" y="2820"/>
                <a:chExt cx="950" cy="748"/>
              </a:xfrm>
            </p:grpSpPr>
            <p:sp>
              <p:nvSpPr>
                <p:cNvPr id="43" name="Rectangle 133">
                  <a:extLst>
                    <a:ext uri="{FF2B5EF4-FFF2-40B4-BE49-F238E27FC236}">
                      <a16:creationId xmlns:a16="http://schemas.microsoft.com/office/drawing/2014/main" id="{F61AE28A-09E4-4D56-8A44-357AECFE8A2C}"/>
                    </a:ext>
                  </a:extLst>
                </p:cNvPr>
                <p:cNvSpPr>
                  <a:spLocks noChangeArrowheads="1"/>
                </p:cNvSpPr>
                <p:nvPr/>
              </p:nvSpPr>
              <p:spPr bwMode="auto">
                <a:xfrm>
                  <a:off x="777" y="2820"/>
                  <a:ext cx="86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Principle over-voltage in telecom, datacom circuit</a:t>
                  </a:r>
                </a:p>
                <a:p>
                  <a:pPr algn="ctr"/>
                  <a:endParaRPr lang="en-US" altLang="en-US" sz="1800" b="0">
                    <a:latin typeface="Times New Roman" panose="02020603050405020304" pitchFamily="18" charset="0"/>
                  </a:endParaRPr>
                </a:p>
              </p:txBody>
            </p:sp>
            <p:sp>
              <p:nvSpPr>
                <p:cNvPr id="44" name="Rectangle 134">
                  <a:extLst>
                    <a:ext uri="{FF2B5EF4-FFF2-40B4-BE49-F238E27FC236}">
                      <a16:creationId xmlns:a16="http://schemas.microsoft.com/office/drawing/2014/main" id="{8EE97B08-E14D-4A61-90AA-78D93C85C83A}"/>
                    </a:ext>
                  </a:extLst>
                </p:cNvPr>
                <p:cNvSpPr>
                  <a:spLocks noChangeArrowheads="1"/>
                </p:cNvSpPr>
                <p:nvPr/>
              </p:nvSpPr>
              <p:spPr bwMode="auto">
                <a:xfrm>
                  <a:off x="734" y="2820"/>
                  <a:ext cx="950"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 name="Group 135">
                <a:extLst>
                  <a:ext uri="{FF2B5EF4-FFF2-40B4-BE49-F238E27FC236}">
                    <a16:creationId xmlns:a16="http://schemas.microsoft.com/office/drawing/2014/main" id="{3E8233FD-2A5C-413B-A5D1-0F536F5429B3}"/>
                  </a:ext>
                </a:extLst>
              </p:cNvPr>
              <p:cNvGrpSpPr>
                <a:grpSpLocks/>
              </p:cNvGrpSpPr>
              <p:nvPr/>
            </p:nvGrpSpPr>
            <p:grpSpPr bwMode="auto">
              <a:xfrm>
                <a:off x="1684" y="2820"/>
                <a:ext cx="806" cy="748"/>
                <a:chOff x="1684" y="2820"/>
                <a:chExt cx="806" cy="748"/>
              </a:xfrm>
            </p:grpSpPr>
            <p:sp>
              <p:nvSpPr>
                <p:cNvPr id="41" name="Rectangle 136">
                  <a:extLst>
                    <a:ext uri="{FF2B5EF4-FFF2-40B4-BE49-F238E27FC236}">
                      <a16:creationId xmlns:a16="http://schemas.microsoft.com/office/drawing/2014/main" id="{7E7F7F25-7771-44F4-B014-F51220856EBB}"/>
                    </a:ext>
                  </a:extLst>
                </p:cNvPr>
                <p:cNvSpPr>
                  <a:spLocks noChangeArrowheads="1"/>
                </p:cNvSpPr>
                <p:nvPr/>
              </p:nvSpPr>
              <p:spPr bwMode="auto">
                <a:xfrm>
                  <a:off x="1727" y="2820"/>
                  <a:ext cx="72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Telecom applications </a:t>
                  </a:r>
                </a:p>
                <a:p>
                  <a:pPr algn="ctr"/>
                  <a:endParaRPr lang="en-US" altLang="en-US" sz="1800" b="0">
                    <a:latin typeface="Times New Roman" panose="02020603050405020304" pitchFamily="18" charset="0"/>
                  </a:endParaRPr>
                </a:p>
              </p:txBody>
            </p:sp>
            <p:sp>
              <p:nvSpPr>
                <p:cNvPr id="42" name="Rectangle 137">
                  <a:extLst>
                    <a:ext uri="{FF2B5EF4-FFF2-40B4-BE49-F238E27FC236}">
                      <a16:creationId xmlns:a16="http://schemas.microsoft.com/office/drawing/2014/main" id="{D769A1A5-88EF-47FB-9260-4C7B86CBBF6E}"/>
                    </a:ext>
                  </a:extLst>
                </p:cNvPr>
                <p:cNvSpPr>
                  <a:spLocks noChangeArrowheads="1"/>
                </p:cNvSpPr>
                <p:nvPr/>
              </p:nvSpPr>
              <p:spPr bwMode="auto">
                <a:xfrm>
                  <a:off x="1684" y="2820"/>
                  <a:ext cx="806"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 name="Group 138">
                <a:extLst>
                  <a:ext uri="{FF2B5EF4-FFF2-40B4-BE49-F238E27FC236}">
                    <a16:creationId xmlns:a16="http://schemas.microsoft.com/office/drawing/2014/main" id="{74D83F31-E32E-4ADA-BBBD-B161E80E6165}"/>
                  </a:ext>
                </a:extLst>
              </p:cNvPr>
              <p:cNvGrpSpPr>
                <a:grpSpLocks/>
              </p:cNvGrpSpPr>
              <p:nvPr/>
            </p:nvGrpSpPr>
            <p:grpSpPr bwMode="auto">
              <a:xfrm>
                <a:off x="2490" y="2820"/>
                <a:ext cx="662" cy="748"/>
                <a:chOff x="2490" y="2820"/>
                <a:chExt cx="662" cy="748"/>
              </a:xfrm>
            </p:grpSpPr>
            <p:sp>
              <p:nvSpPr>
                <p:cNvPr id="39" name="Rectangle 139">
                  <a:extLst>
                    <a:ext uri="{FF2B5EF4-FFF2-40B4-BE49-F238E27FC236}">
                      <a16:creationId xmlns:a16="http://schemas.microsoft.com/office/drawing/2014/main" id="{0276B8CC-EBAF-47B8-A16B-B7BC3A16A507}"/>
                    </a:ext>
                  </a:extLst>
                </p:cNvPr>
                <p:cNvSpPr>
                  <a:spLocks noChangeArrowheads="1"/>
                </p:cNvSpPr>
                <p:nvPr/>
              </p:nvSpPr>
              <p:spPr bwMode="auto">
                <a:xfrm>
                  <a:off x="2533" y="2820"/>
                  <a:ext cx="57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Useful in AC applications</a:t>
                  </a:r>
                </a:p>
                <a:p>
                  <a:pPr algn="ctr"/>
                  <a:endParaRPr lang="en-US" altLang="en-US" sz="1800" b="0">
                    <a:latin typeface="Times New Roman" panose="02020603050405020304" pitchFamily="18" charset="0"/>
                  </a:endParaRPr>
                </a:p>
              </p:txBody>
            </p:sp>
            <p:sp>
              <p:nvSpPr>
                <p:cNvPr id="40" name="Rectangle 140">
                  <a:extLst>
                    <a:ext uri="{FF2B5EF4-FFF2-40B4-BE49-F238E27FC236}">
                      <a16:creationId xmlns:a16="http://schemas.microsoft.com/office/drawing/2014/main" id="{EFFEBF36-F260-4473-9C22-9DB725E5F17A}"/>
                    </a:ext>
                  </a:extLst>
                </p:cNvPr>
                <p:cNvSpPr>
                  <a:spLocks noChangeArrowheads="1"/>
                </p:cNvSpPr>
                <p:nvPr/>
              </p:nvSpPr>
              <p:spPr bwMode="auto">
                <a:xfrm>
                  <a:off x="2490" y="2820"/>
                  <a:ext cx="662"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 name="Group 141">
                <a:extLst>
                  <a:ext uri="{FF2B5EF4-FFF2-40B4-BE49-F238E27FC236}">
                    <a16:creationId xmlns:a16="http://schemas.microsoft.com/office/drawing/2014/main" id="{D737AFA7-1365-4653-BBBF-8375CF1CB8AB}"/>
                  </a:ext>
                </a:extLst>
              </p:cNvPr>
              <p:cNvGrpSpPr>
                <a:grpSpLocks/>
              </p:cNvGrpSpPr>
              <p:nvPr/>
            </p:nvGrpSpPr>
            <p:grpSpPr bwMode="auto">
              <a:xfrm>
                <a:off x="3152" y="2820"/>
                <a:ext cx="878" cy="748"/>
                <a:chOff x="3152" y="2820"/>
                <a:chExt cx="878" cy="748"/>
              </a:xfrm>
            </p:grpSpPr>
            <p:sp>
              <p:nvSpPr>
                <p:cNvPr id="37" name="Rectangle 142">
                  <a:extLst>
                    <a:ext uri="{FF2B5EF4-FFF2-40B4-BE49-F238E27FC236}">
                      <a16:creationId xmlns:a16="http://schemas.microsoft.com/office/drawing/2014/main" id="{4B30E99B-F227-4C63-86D5-CBC4AED475DC}"/>
                    </a:ext>
                  </a:extLst>
                </p:cNvPr>
                <p:cNvSpPr>
                  <a:spLocks noChangeArrowheads="1"/>
                </p:cNvSpPr>
                <p:nvPr/>
              </p:nvSpPr>
              <p:spPr bwMode="auto">
                <a:xfrm>
                  <a:off x="3195" y="2820"/>
                  <a:ext cx="79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latin typeface="Times New Roman" panose="02020603050405020304" pitchFamily="18" charset="0"/>
                      <a:cs typeface="Times New Roman" panose="02020603050405020304" pitchFamily="18" charset="0"/>
                    </a:rPr>
                    <a:t>Secondary protection</a:t>
                  </a:r>
                </a:p>
                <a:p>
                  <a:pPr algn="ctr"/>
                  <a:endParaRPr lang="en-US" altLang="en-US" sz="1800" b="0">
                    <a:latin typeface="Times New Roman" panose="02020603050405020304" pitchFamily="18" charset="0"/>
                  </a:endParaRPr>
                </a:p>
              </p:txBody>
            </p:sp>
            <p:sp>
              <p:nvSpPr>
                <p:cNvPr id="38" name="Rectangle 143">
                  <a:extLst>
                    <a:ext uri="{FF2B5EF4-FFF2-40B4-BE49-F238E27FC236}">
                      <a16:creationId xmlns:a16="http://schemas.microsoft.com/office/drawing/2014/main" id="{DD280EE7-8405-4C91-A18B-5C78029008AA}"/>
                    </a:ext>
                  </a:extLst>
                </p:cNvPr>
                <p:cNvSpPr>
                  <a:spLocks noChangeArrowheads="1"/>
                </p:cNvSpPr>
                <p:nvPr/>
              </p:nvSpPr>
              <p:spPr bwMode="auto">
                <a:xfrm>
                  <a:off x="3152" y="2820"/>
                  <a:ext cx="878"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 name="Rectangle 144">
              <a:extLst>
                <a:ext uri="{FF2B5EF4-FFF2-40B4-BE49-F238E27FC236}">
                  <a16:creationId xmlns:a16="http://schemas.microsoft.com/office/drawing/2014/main" id="{DFEDF6A6-721C-4EB8-A66C-4B1F382AD0BD}"/>
                </a:ext>
              </a:extLst>
            </p:cNvPr>
            <p:cNvSpPr>
              <a:spLocks noChangeArrowheads="1"/>
            </p:cNvSpPr>
            <p:nvPr/>
          </p:nvSpPr>
          <p:spPr bwMode="auto">
            <a:xfrm>
              <a:off x="-3" y="-3"/>
              <a:ext cx="4036" cy="3574"/>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82738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flipV="1">
            <a:off x="3764750" y="1039499"/>
            <a:ext cx="755752" cy="1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Box 9"/>
          <p:cNvSpPr txBox="1">
            <a:spLocks noChangeArrowheads="1"/>
          </p:cNvSpPr>
          <p:nvPr/>
        </p:nvSpPr>
        <p:spPr bwMode="auto">
          <a:xfrm>
            <a:off x="747826" y="1270025"/>
            <a:ext cx="281765" cy="867600"/>
          </a:xfrm>
          <a:prstGeom prst="rect">
            <a:avLst/>
          </a:prstGeom>
          <a:noFill/>
          <a:ln w="9525">
            <a:noFill/>
            <a:miter lim="800000"/>
            <a:headEnd/>
            <a:tailEnd/>
          </a:ln>
        </p:spPr>
        <p:txBody>
          <a:bodyPr/>
          <a:lstStyle/>
          <a:p>
            <a:pPr>
              <a:spcBef>
                <a:spcPct val="50000"/>
              </a:spcBef>
            </a:pPr>
            <a:r>
              <a:rPr lang="en-US" altLang="zh-TW" sz="700"/>
              <a:t>L</a:t>
            </a:r>
          </a:p>
          <a:p>
            <a:pPr>
              <a:spcBef>
                <a:spcPct val="50000"/>
              </a:spcBef>
            </a:pPr>
            <a:endParaRPr lang="en-US" altLang="zh-TW" sz="700"/>
          </a:p>
          <a:p>
            <a:pPr>
              <a:spcBef>
                <a:spcPct val="50000"/>
              </a:spcBef>
            </a:pPr>
            <a:r>
              <a:rPr lang="en-US" altLang="zh-TW" sz="700"/>
              <a:t>N</a:t>
            </a:r>
          </a:p>
          <a:p>
            <a:pPr>
              <a:spcBef>
                <a:spcPct val="50000"/>
              </a:spcBef>
            </a:pPr>
            <a:endParaRPr lang="en-US" altLang="zh-TW" sz="700"/>
          </a:p>
          <a:p>
            <a:pPr>
              <a:spcBef>
                <a:spcPct val="50000"/>
              </a:spcBef>
            </a:pPr>
            <a:r>
              <a:rPr lang="en-US" altLang="zh-TW" sz="700"/>
              <a:t>G</a:t>
            </a:r>
          </a:p>
        </p:txBody>
      </p:sp>
      <p:cxnSp>
        <p:nvCxnSpPr>
          <p:cNvPr id="5" name="直線接點 260"/>
          <p:cNvCxnSpPr/>
          <p:nvPr/>
        </p:nvCxnSpPr>
        <p:spPr>
          <a:xfrm rot="5400000">
            <a:off x="1167429" y="2117285"/>
            <a:ext cx="11270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接點 261"/>
          <p:cNvCxnSpPr/>
          <p:nvPr/>
        </p:nvCxnSpPr>
        <p:spPr>
          <a:xfrm>
            <a:off x="1082899" y="2173638"/>
            <a:ext cx="28176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接點 262"/>
          <p:cNvCxnSpPr/>
          <p:nvPr/>
        </p:nvCxnSpPr>
        <p:spPr>
          <a:xfrm>
            <a:off x="1137699" y="2229991"/>
            <a:ext cx="17216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263"/>
          <p:cNvCxnSpPr/>
          <p:nvPr/>
        </p:nvCxnSpPr>
        <p:spPr>
          <a:xfrm>
            <a:off x="1192776" y="2286344"/>
            <a:ext cx="620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5"/>
          <p:cNvSpPr txBox="1">
            <a:spLocks noChangeArrowheads="1"/>
          </p:cNvSpPr>
          <p:nvPr/>
        </p:nvSpPr>
        <p:spPr bwMode="auto">
          <a:xfrm>
            <a:off x="2158635" y="1076012"/>
            <a:ext cx="798703" cy="1385847"/>
          </a:xfrm>
          <a:prstGeom prst="rect">
            <a:avLst/>
          </a:prstGeom>
          <a:solidFill>
            <a:srgbClr val="107952"/>
          </a:solidFill>
          <a:ln w="28575">
            <a:solidFill>
              <a:schemeClr val="tx1"/>
            </a:solidFill>
            <a:miter lim="800000"/>
            <a:headEnd/>
            <a:tailEnd/>
          </a:ln>
        </p:spPr>
        <p:txBody>
          <a:bodyPr anchor="b" anchorCtr="1"/>
          <a:lstStyle/>
          <a:p>
            <a:pPr>
              <a:spcBef>
                <a:spcPct val="50000"/>
              </a:spcBef>
            </a:pPr>
            <a:r>
              <a:rPr lang="en-US" altLang="zh-TW" sz="800">
                <a:solidFill>
                  <a:schemeClr val="bg1"/>
                </a:solidFill>
              </a:rPr>
              <a:t>AC Input</a:t>
            </a:r>
          </a:p>
          <a:p>
            <a:pPr>
              <a:spcBef>
                <a:spcPct val="50000"/>
              </a:spcBef>
            </a:pPr>
            <a:r>
              <a:rPr lang="en-US" altLang="zh-TW" sz="800">
                <a:solidFill>
                  <a:schemeClr val="bg1"/>
                </a:solidFill>
              </a:rPr>
              <a:t>Protection</a:t>
            </a:r>
          </a:p>
        </p:txBody>
      </p:sp>
      <p:sp>
        <p:nvSpPr>
          <p:cNvPr id="10" name="Line 15"/>
          <p:cNvSpPr>
            <a:spLocks noChangeShapeType="1"/>
          </p:cNvSpPr>
          <p:nvPr/>
        </p:nvSpPr>
        <p:spPr bwMode="auto">
          <a:xfrm>
            <a:off x="2430222" y="1425925"/>
            <a:ext cx="641410" cy="0"/>
          </a:xfrm>
          <a:prstGeom prst="line">
            <a:avLst/>
          </a:prstGeom>
          <a:noFill/>
          <a:ln w="9525">
            <a:solidFill>
              <a:schemeClr val="tx1"/>
            </a:solidFill>
            <a:round/>
            <a:headEnd/>
            <a:tailEnd/>
          </a:ln>
        </p:spPr>
        <p:txBody>
          <a:bodyPr/>
          <a:lstStyle/>
          <a:p>
            <a:endParaRPr lang="zh-TW" altLang="en-US" sz="1600"/>
          </a:p>
        </p:txBody>
      </p:sp>
      <p:sp>
        <p:nvSpPr>
          <p:cNvPr id="11" name="Line 8"/>
          <p:cNvSpPr>
            <a:spLocks noChangeShapeType="1"/>
          </p:cNvSpPr>
          <p:nvPr/>
        </p:nvSpPr>
        <p:spPr bwMode="auto">
          <a:xfrm>
            <a:off x="1223782" y="2047417"/>
            <a:ext cx="1921465" cy="4161"/>
          </a:xfrm>
          <a:prstGeom prst="line">
            <a:avLst/>
          </a:prstGeom>
          <a:noFill/>
          <a:ln w="9525">
            <a:solidFill>
              <a:schemeClr val="tx1"/>
            </a:solidFill>
            <a:round/>
            <a:headEnd/>
            <a:tailEnd/>
          </a:ln>
        </p:spPr>
        <p:txBody>
          <a:bodyPr/>
          <a:lstStyle/>
          <a:p>
            <a:endParaRPr lang="zh-TW" altLang="en-US" sz="1600"/>
          </a:p>
        </p:txBody>
      </p:sp>
      <p:sp>
        <p:nvSpPr>
          <p:cNvPr id="12" name="Line 8"/>
          <p:cNvSpPr>
            <a:spLocks noChangeShapeType="1"/>
          </p:cNvSpPr>
          <p:nvPr/>
        </p:nvSpPr>
        <p:spPr bwMode="auto">
          <a:xfrm flipV="1">
            <a:off x="1224097" y="1761674"/>
            <a:ext cx="1921151" cy="5147"/>
          </a:xfrm>
          <a:prstGeom prst="line">
            <a:avLst/>
          </a:prstGeom>
          <a:noFill/>
          <a:ln w="9525">
            <a:solidFill>
              <a:schemeClr val="tx1"/>
            </a:solidFill>
            <a:round/>
            <a:headEnd/>
            <a:tailEnd/>
          </a:ln>
        </p:spPr>
        <p:txBody>
          <a:bodyPr/>
          <a:lstStyle/>
          <a:p>
            <a:endParaRPr lang="zh-TW" altLang="en-US" sz="1600"/>
          </a:p>
        </p:txBody>
      </p:sp>
      <p:sp>
        <p:nvSpPr>
          <p:cNvPr id="13" name="Line 7"/>
          <p:cNvSpPr>
            <a:spLocks noChangeShapeType="1"/>
          </p:cNvSpPr>
          <p:nvPr/>
        </p:nvSpPr>
        <p:spPr bwMode="auto">
          <a:xfrm>
            <a:off x="1227668" y="1418782"/>
            <a:ext cx="950871" cy="5148"/>
          </a:xfrm>
          <a:prstGeom prst="line">
            <a:avLst/>
          </a:prstGeom>
          <a:noFill/>
          <a:ln w="9525">
            <a:solidFill>
              <a:schemeClr val="tx1"/>
            </a:solidFill>
            <a:round/>
            <a:headEnd/>
            <a:tailEnd/>
          </a:ln>
        </p:spPr>
        <p:txBody>
          <a:bodyPr/>
          <a:lstStyle/>
          <a:p>
            <a:endParaRPr lang="zh-TW" altLang="en-US" sz="1600"/>
          </a:p>
        </p:txBody>
      </p:sp>
      <p:sp>
        <p:nvSpPr>
          <p:cNvPr id="14" name="Rectangle 256"/>
          <p:cNvSpPr/>
          <p:nvPr/>
        </p:nvSpPr>
        <p:spPr>
          <a:xfrm>
            <a:off x="3155415" y="937423"/>
            <a:ext cx="1031624" cy="12154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TextBox 258"/>
          <p:cNvSpPr txBox="1"/>
          <p:nvPr/>
        </p:nvSpPr>
        <p:spPr>
          <a:xfrm>
            <a:off x="1832471" y="805065"/>
            <a:ext cx="799022" cy="276999"/>
          </a:xfrm>
          <a:prstGeom prst="rect">
            <a:avLst/>
          </a:prstGeom>
          <a:noFill/>
        </p:spPr>
        <p:txBody>
          <a:bodyPr wrap="square" rtlCol="0">
            <a:spAutoFit/>
          </a:bodyPr>
          <a:lstStyle/>
          <a:p>
            <a:pPr algn="ctr"/>
            <a:r>
              <a:rPr lang="en-US" sz="1200" b="1">
                <a:solidFill>
                  <a:srgbClr val="107952"/>
                </a:solidFill>
              </a:rPr>
              <a:t>Charger</a:t>
            </a:r>
          </a:p>
        </p:txBody>
      </p:sp>
      <p:pic>
        <p:nvPicPr>
          <p:cNvPr id="16" name="Picture 15"/>
          <p:cNvPicPr>
            <a:picLocks noChangeAspect="1"/>
          </p:cNvPicPr>
          <p:nvPr/>
        </p:nvPicPr>
        <p:blipFill>
          <a:blip r:embed="rId2"/>
          <a:stretch>
            <a:fillRect/>
          </a:stretch>
        </p:blipFill>
        <p:spPr>
          <a:xfrm>
            <a:off x="2588667" y="1418782"/>
            <a:ext cx="231460" cy="354172"/>
          </a:xfrm>
          <a:prstGeom prst="rect">
            <a:avLst/>
          </a:prstGeom>
        </p:spPr>
      </p:pic>
      <p:pic>
        <p:nvPicPr>
          <p:cNvPr id="17" name="Picture 16"/>
          <p:cNvPicPr>
            <a:picLocks noChangeAspect="1"/>
          </p:cNvPicPr>
          <p:nvPr/>
        </p:nvPicPr>
        <p:blipFill>
          <a:blip r:embed="rId3"/>
          <a:stretch>
            <a:fillRect/>
          </a:stretch>
        </p:blipFill>
        <p:spPr>
          <a:xfrm>
            <a:off x="2141450" y="1365744"/>
            <a:ext cx="365503" cy="112518"/>
          </a:xfrm>
          <a:prstGeom prst="rect">
            <a:avLst/>
          </a:prstGeom>
        </p:spPr>
      </p:pic>
      <p:sp>
        <p:nvSpPr>
          <p:cNvPr id="19" name="Rectangle 256"/>
          <p:cNvSpPr/>
          <p:nvPr/>
        </p:nvSpPr>
        <p:spPr>
          <a:xfrm>
            <a:off x="1670705" y="849627"/>
            <a:ext cx="3830578" cy="23683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1" name="Group 474"/>
          <p:cNvGrpSpPr>
            <a:grpSpLocks noChangeAspect="1"/>
          </p:cNvGrpSpPr>
          <p:nvPr/>
        </p:nvGrpSpPr>
        <p:grpSpPr bwMode="auto">
          <a:xfrm rot="5400000">
            <a:off x="4560513" y="971736"/>
            <a:ext cx="216787" cy="346859"/>
            <a:chOff x="3312" y="1344"/>
            <a:chExt cx="240" cy="384"/>
          </a:xfrm>
        </p:grpSpPr>
        <p:sp>
          <p:nvSpPr>
            <p:cNvPr id="22" name="Freeform 3"/>
            <p:cNvSpPr>
              <a:spLocks noChangeAspect="1"/>
            </p:cNvSpPr>
            <p:nvPr/>
          </p:nvSpPr>
          <p:spPr bwMode="auto">
            <a:xfrm>
              <a:off x="3312" y="1344"/>
              <a:ext cx="96" cy="384"/>
            </a:xfrm>
            <a:custGeom>
              <a:avLst/>
              <a:gdLst>
                <a:gd name="T0" fmla="*/ 0 w 192"/>
                <a:gd name="T1" fmla="*/ 0 h 768"/>
                <a:gd name="T2" fmla="*/ 0 w 192"/>
                <a:gd name="T3" fmla="*/ 96 h 768"/>
                <a:gd name="T4" fmla="*/ 96 w 192"/>
                <a:gd name="T5" fmla="*/ 96 h 768"/>
                <a:gd name="T6" fmla="*/ 96 w 192"/>
                <a:gd name="T7" fmla="*/ 288 h 768"/>
                <a:gd name="T8" fmla="*/ 0 w 192"/>
                <a:gd name="T9" fmla="*/ 288 h 768"/>
                <a:gd name="T10" fmla="*/ 0 w 192"/>
                <a:gd name="T11" fmla="*/ 384 h 768"/>
                <a:gd name="T12" fmla="*/ 0 60000 65536"/>
                <a:gd name="T13" fmla="*/ 0 60000 65536"/>
                <a:gd name="T14" fmla="*/ 0 60000 65536"/>
                <a:gd name="T15" fmla="*/ 0 60000 65536"/>
                <a:gd name="T16" fmla="*/ 0 60000 65536"/>
                <a:gd name="T17" fmla="*/ 0 60000 65536"/>
                <a:gd name="T18" fmla="*/ 0 w 192"/>
                <a:gd name="T19" fmla="*/ 0 h 768"/>
                <a:gd name="T20" fmla="*/ 192 w 19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192" h="768">
                  <a:moveTo>
                    <a:pt x="0" y="0"/>
                  </a:moveTo>
                  <a:lnTo>
                    <a:pt x="0" y="192"/>
                  </a:lnTo>
                  <a:lnTo>
                    <a:pt x="192" y="192"/>
                  </a:lnTo>
                  <a:lnTo>
                    <a:pt x="192" y="576"/>
                  </a:lnTo>
                  <a:lnTo>
                    <a:pt x="0" y="576"/>
                  </a:lnTo>
                  <a:lnTo>
                    <a:pt x="0" y="768"/>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Line 4"/>
            <p:cNvSpPr>
              <a:spLocks noChangeAspect="1" noChangeShapeType="1"/>
            </p:cNvSpPr>
            <p:nvPr/>
          </p:nvSpPr>
          <p:spPr bwMode="auto">
            <a:xfrm>
              <a:off x="3432" y="1536"/>
              <a:ext cx="1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
            <p:cNvSpPr>
              <a:spLocks noChangeAspect="1" noChangeShapeType="1"/>
            </p:cNvSpPr>
            <p:nvPr/>
          </p:nvSpPr>
          <p:spPr bwMode="auto">
            <a:xfrm>
              <a:off x="3432" y="1440"/>
              <a:ext cx="0" cy="19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 name="TextBox 258"/>
          <p:cNvSpPr txBox="1"/>
          <p:nvPr/>
        </p:nvSpPr>
        <p:spPr>
          <a:xfrm>
            <a:off x="2119745" y="2731188"/>
            <a:ext cx="852768" cy="215444"/>
          </a:xfrm>
          <a:prstGeom prst="rect">
            <a:avLst/>
          </a:prstGeom>
          <a:solidFill>
            <a:srgbClr val="10795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800" b="1">
                <a:solidFill>
                  <a:schemeClr val="bg1"/>
                </a:solidFill>
              </a:rPr>
              <a:t>LED indicator</a:t>
            </a:r>
          </a:p>
        </p:txBody>
      </p:sp>
      <p:sp>
        <p:nvSpPr>
          <p:cNvPr id="30" name="TextBox 258"/>
          <p:cNvSpPr txBox="1"/>
          <p:nvPr/>
        </p:nvSpPr>
        <p:spPr>
          <a:xfrm>
            <a:off x="4295206" y="2376674"/>
            <a:ext cx="81202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a:t>MCU</a:t>
            </a:r>
          </a:p>
          <a:p>
            <a:pPr algn="ctr"/>
            <a:r>
              <a:rPr lang="en-US" sz="800" b="1"/>
              <a:t>Charger</a:t>
            </a:r>
          </a:p>
        </p:txBody>
      </p:sp>
      <p:sp>
        <p:nvSpPr>
          <p:cNvPr id="35" name="Line 8"/>
          <p:cNvSpPr>
            <a:spLocks noChangeShapeType="1"/>
          </p:cNvSpPr>
          <p:nvPr/>
        </p:nvSpPr>
        <p:spPr bwMode="auto">
          <a:xfrm flipV="1">
            <a:off x="3598451" y="1498099"/>
            <a:ext cx="1687387" cy="3911"/>
          </a:xfrm>
          <a:prstGeom prst="line">
            <a:avLst/>
          </a:prstGeom>
          <a:noFill/>
          <a:ln w="9525">
            <a:solidFill>
              <a:schemeClr val="tx1"/>
            </a:solidFill>
            <a:round/>
            <a:headEnd/>
            <a:tailEnd/>
          </a:ln>
        </p:spPr>
        <p:txBody>
          <a:bodyPr/>
          <a:lstStyle/>
          <a:p>
            <a:endParaRPr lang="zh-TW" altLang="en-US" sz="1600"/>
          </a:p>
        </p:txBody>
      </p:sp>
      <p:cxnSp>
        <p:nvCxnSpPr>
          <p:cNvPr id="36" name="Straight Connector 35"/>
          <p:cNvCxnSpPr/>
          <p:nvPr/>
        </p:nvCxnSpPr>
        <p:spPr>
          <a:xfrm flipH="1">
            <a:off x="4645677" y="1249014"/>
            <a:ext cx="24482" cy="1110715"/>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0" idx="2"/>
          </p:cNvCxnSpPr>
          <p:nvPr/>
        </p:nvCxnSpPr>
        <p:spPr>
          <a:xfrm flipV="1">
            <a:off x="4696220" y="2715228"/>
            <a:ext cx="4999" cy="1962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itle 49"/>
          <p:cNvSpPr>
            <a:spLocks noGrp="1"/>
          </p:cNvSpPr>
          <p:nvPr>
            <p:ph type="title"/>
          </p:nvPr>
        </p:nvSpPr>
        <p:spPr/>
        <p:txBody>
          <a:bodyPr/>
          <a:lstStyle/>
          <a:p>
            <a:r>
              <a:rPr lang="en-US" dirty="0"/>
              <a:t>CC/CV charger(Without Wire) </a:t>
            </a:r>
          </a:p>
        </p:txBody>
      </p:sp>
      <p:cxnSp>
        <p:nvCxnSpPr>
          <p:cNvPr id="54" name="Straight Connector 53"/>
          <p:cNvCxnSpPr>
            <a:stCxn id="22" idx="0"/>
          </p:cNvCxnSpPr>
          <p:nvPr/>
        </p:nvCxnSpPr>
        <p:spPr>
          <a:xfrm>
            <a:off x="4842336" y="1036772"/>
            <a:ext cx="678086" cy="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698966" y="2904370"/>
            <a:ext cx="846654" cy="5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32915" y="890773"/>
            <a:ext cx="409086" cy="307777"/>
          </a:xfrm>
          <a:prstGeom prst="rect">
            <a:avLst/>
          </a:prstGeom>
          <a:noFill/>
        </p:spPr>
        <p:txBody>
          <a:bodyPr wrap="none" rtlCol="0">
            <a:spAutoFit/>
          </a:bodyPr>
          <a:lstStyle/>
          <a:p>
            <a:r>
              <a:rPr lang="en-US" sz="1400"/>
              <a:t>+V</a:t>
            </a:r>
          </a:p>
        </p:txBody>
      </p:sp>
      <p:sp>
        <p:nvSpPr>
          <p:cNvPr id="64" name="TextBox 63"/>
          <p:cNvSpPr txBox="1"/>
          <p:nvPr/>
        </p:nvSpPr>
        <p:spPr>
          <a:xfrm>
            <a:off x="5557623" y="1278951"/>
            <a:ext cx="364202" cy="307777"/>
          </a:xfrm>
          <a:prstGeom prst="rect">
            <a:avLst/>
          </a:prstGeom>
          <a:noFill/>
        </p:spPr>
        <p:txBody>
          <a:bodyPr wrap="none" rtlCol="0">
            <a:spAutoFit/>
          </a:bodyPr>
          <a:lstStyle/>
          <a:p>
            <a:r>
              <a:rPr lang="en-US" sz="1400"/>
              <a:t>-V</a:t>
            </a:r>
          </a:p>
        </p:txBody>
      </p:sp>
      <p:sp>
        <p:nvSpPr>
          <p:cNvPr id="65" name="TextBox 64"/>
          <p:cNvSpPr txBox="1"/>
          <p:nvPr/>
        </p:nvSpPr>
        <p:spPr>
          <a:xfrm>
            <a:off x="5460223" y="2606871"/>
            <a:ext cx="473206" cy="307777"/>
          </a:xfrm>
          <a:prstGeom prst="rect">
            <a:avLst/>
          </a:prstGeom>
          <a:noFill/>
        </p:spPr>
        <p:txBody>
          <a:bodyPr wrap="none" rtlCol="0">
            <a:spAutoFit/>
          </a:bodyPr>
          <a:lstStyle/>
          <a:p>
            <a:r>
              <a:rPr lang="en-US" sz="1400"/>
              <a:t>T°</a:t>
            </a:r>
          </a:p>
        </p:txBody>
      </p:sp>
      <p:cxnSp>
        <p:nvCxnSpPr>
          <p:cNvPr id="68" name="Straight Connector 67"/>
          <p:cNvCxnSpPr/>
          <p:nvPr/>
        </p:nvCxnSpPr>
        <p:spPr>
          <a:xfrm>
            <a:off x="5107232" y="2431291"/>
            <a:ext cx="7671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112489" y="2604711"/>
            <a:ext cx="7671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58"/>
          <p:cNvSpPr txBox="1"/>
          <p:nvPr/>
        </p:nvSpPr>
        <p:spPr>
          <a:xfrm rot="5400000">
            <a:off x="4211310" y="1926086"/>
            <a:ext cx="2368361" cy="215444"/>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a:solidFill>
                  <a:schemeClr val="tx1"/>
                </a:solidFill>
              </a:rPr>
              <a:t>I/O Connector</a:t>
            </a:r>
          </a:p>
        </p:txBody>
      </p:sp>
      <p:sp>
        <p:nvSpPr>
          <p:cNvPr id="70" name="Right Brace 69"/>
          <p:cNvSpPr/>
          <p:nvPr/>
        </p:nvSpPr>
        <p:spPr>
          <a:xfrm>
            <a:off x="5958496" y="2347955"/>
            <a:ext cx="207762" cy="3359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a:off x="6158510" y="2350066"/>
            <a:ext cx="1250663" cy="307777"/>
          </a:xfrm>
          <a:prstGeom prst="rect">
            <a:avLst/>
          </a:prstGeom>
          <a:noFill/>
        </p:spPr>
        <p:txBody>
          <a:bodyPr wrap="none" rtlCol="0">
            <a:spAutoFit/>
          </a:bodyPr>
          <a:lstStyle/>
          <a:p>
            <a:r>
              <a:rPr lang="en-US" sz="1400"/>
              <a:t>Sensing lines</a:t>
            </a:r>
          </a:p>
        </p:txBody>
      </p:sp>
      <p:sp>
        <p:nvSpPr>
          <p:cNvPr id="72" name="TextBox 258"/>
          <p:cNvSpPr txBox="1"/>
          <p:nvPr/>
        </p:nvSpPr>
        <p:spPr>
          <a:xfrm rot="5400000">
            <a:off x="1075200" y="1637007"/>
            <a:ext cx="1430136" cy="215444"/>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solidFill>
                  <a:schemeClr val="tx1"/>
                </a:solidFill>
              </a:rPr>
              <a:t>Input Connector</a:t>
            </a:r>
          </a:p>
        </p:txBody>
      </p:sp>
      <p:cxnSp>
        <p:nvCxnSpPr>
          <p:cNvPr id="74" name="Straight Arrow Connector 73"/>
          <p:cNvCxnSpPr/>
          <p:nvPr/>
        </p:nvCxnSpPr>
        <p:spPr>
          <a:xfrm flipH="1">
            <a:off x="4867794" y="1632900"/>
            <a:ext cx="4757" cy="733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879719" y="1632900"/>
            <a:ext cx="399602" cy="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473401" y="1525357"/>
            <a:ext cx="364202" cy="307777"/>
          </a:xfrm>
          <a:prstGeom prst="rect">
            <a:avLst/>
          </a:prstGeom>
          <a:noFill/>
        </p:spPr>
        <p:txBody>
          <a:bodyPr wrap="none" rtlCol="0">
            <a:spAutoFit/>
          </a:bodyPr>
          <a:lstStyle/>
          <a:p>
            <a:r>
              <a:rPr lang="en-US" sz="1400"/>
              <a:t>ID</a:t>
            </a:r>
          </a:p>
        </p:txBody>
      </p:sp>
      <p:sp>
        <p:nvSpPr>
          <p:cNvPr id="85" name="TextBox 84"/>
          <p:cNvSpPr txBox="1"/>
          <p:nvPr/>
        </p:nvSpPr>
        <p:spPr>
          <a:xfrm>
            <a:off x="5594532" y="1812029"/>
            <a:ext cx="1407758" cy="307777"/>
          </a:xfrm>
          <a:prstGeom prst="rect">
            <a:avLst/>
          </a:prstGeom>
          <a:noFill/>
        </p:spPr>
        <p:txBody>
          <a:bodyPr wrap="none" rtlCol="0">
            <a:spAutoFit/>
          </a:bodyPr>
          <a:lstStyle/>
          <a:p>
            <a:r>
              <a:rPr lang="en-US" sz="1400"/>
              <a:t>Fault detection </a:t>
            </a:r>
          </a:p>
        </p:txBody>
      </p:sp>
      <p:grpSp>
        <p:nvGrpSpPr>
          <p:cNvPr id="34" name="Group 33"/>
          <p:cNvGrpSpPr/>
          <p:nvPr/>
        </p:nvGrpSpPr>
        <p:grpSpPr>
          <a:xfrm>
            <a:off x="4240596" y="1052562"/>
            <a:ext cx="239470" cy="322118"/>
            <a:chOff x="7707868" y="1457126"/>
            <a:chExt cx="378010" cy="749394"/>
          </a:xfrm>
        </p:grpSpPr>
        <p:sp>
          <p:nvSpPr>
            <p:cNvPr id="78" name="Rectangle 77"/>
            <p:cNvSpPr/>
            <p:nvPr/>
          </p:nvSpPr>
          <p:spPr>
            <a:xfrm>
              <a:off x="7707868" y="1552491"/>
              <a:ext cx="378010" cy="468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7781142" y="1784067"/>
              <a:ext cx="226096" cy="15140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7768912" y="1763137"/>
              <a:ext cx="222689" cy="2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713511" y="1684613"/>
              <a:ext cx="69821" cy="87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865911" y="1837013"/>
              <a:ext cx="69821" cy="87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986561" y="1760813"/>
              <a:ext cx="69821" cy="87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rot="10800000">
              <a:off x="7768912" y="2064836"/>
              <a:ext cx="255144" cy="14168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a:endCxn id="93" idx="3"/>
            </p:cNvCxnSpPr>
            <p:nvPr/>
          </p:nvCxnSpPr>
          <p:spPr>
            <a:xfrm>
              <a:off x="7894992" y="1457126"/>
              <a:ext cx="1492" cy="607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Isosceles Triangle 31"/>
          <p:cNvSpPr/>
          <p:nvPr/>
        </p:nvSpPr>
        <p:spPr>
          <a:xfrm rot="5400000">
            <a:off x="4930764" y="971083"/>
            <a:ext cx="167106" cy="1407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5084553" y="952606"/>
            <a:ext cx="0" cy="154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40533" y="1169221"/>
            <a:ext cx="202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40533" y="1215852"/>
            <a:ext cx="202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Isosceles Triangle 42"/>
          <p:cNvSpPr/>
          <p:nvPr/>
        </p:nvSpPr>
        <p:spPr>
          <a:xfrm flipV="1">
            <a:off x="3992722" y="1318677"/>
            <a:ext cx="103263"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V="1">
            <a:off x="4033098" y="1032770"/>
            <a:ext cx="1572" cy="127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4040358" y="1214198"/>
            <a:ext cx="1572" cy="127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Isosceles Triangle 93"/>
          <p:cNvSpPr/>
          <p:nvPr/>
        </p:nvSpPr>
        <p:spPr>
          <a:xfrm rot="5400000">
            <a:off x="3740595" y="970360"/>
            <a:ext cx="167106" cy="1407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a:off x="3901642" y="959866"/>
            <a:ext cx="0" cy="154033"/>
          </a:xfrm>
          <a:prstGeom prst="line">
            <a:avLst/>
          </a:prstGeom>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4"/>
          <a:stretch>
            <a:fillRect/>
          </a:stretch>
        </p:blipFill>
        <p:spPr>
          <a:xfrm>
            <a:off x="3390520" y="1053581"/>
            <a:ext cx="264313" cy="501348"/>
          </a:xfrm>
          <a:prstGeom prst="rect">
            <a:avLst/>
          </a:prstGeom>
        </p:spPr>
      </p:pic>
      <p:cxnSp>
        <p:nvCxnSpPr>
          <p:cNvPr id="59" name="Straight Connector 58"/>
          <p:cNvCxnSpPr>
            <a:stCxn id="94" idx="3"/>
          </p:cNvCxnSpPr>
          <p:nvPr/>
        </p:nvCxnSpPr>
        <p:spPr>
          <a:xfrm flipH="1">
            <a:off x="3599981" y="1040734"/>
            <a:ext cx="153793" cy="7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070324" y="1060557"/>
            <a:ext cx="369272" cy="2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Isosceles Triangle 100"/>
          <p:cNvSpPr/>
          <p:nvPr/>
        </p:nvSpPr>
        <p:spPr>
          <a:xfrm flipV="1">
            <a:off x="3554564" y="1528228"/>
            <a:ext cx="103263"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flipV="1">
            <a:off x="3225947" y="1054480"/>
            <a:ext cx="8405" cy="371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 name="Group 25"/>
          <p:cNvGrpSpPr>
            <a:grpSpLocks/>
          </p:cNvGrpSpPr>
          <p:nvPr/>
        </p:nvGrpSpPr>
        <p:grpSpPr bwMode="auto">
          <a:xfrm>
            <a:off x="3258767" y="1503800"/>
            <a:ext cx="186501" cy="400050"/>
            <a:chOff x="1344" y="1824"/>
            <a:chExt cx="192" cy="576"/>
          </a:xfrm>
        </p:grpSpPr>
        <p:sp>
          <p:nvSpPr>
            <p:cNvPr id="106" name="Line 26"/>
            <p:cNvSpPr>
              <a:spLocks noChangeShapeType="1"/>
            </p:cNvSpPr>
            <p:nvPr/>
          </p:nvSpPr>
          <p:spPr bwMode="auto">
            <a:xfrm>
              <a:off x="1440" y="2112"/>
              <a:ext cx="96" cy="0"/>
            </a:xfrm>
            <a:prstGeom prst="line">
              <a:avLst/>
            </a:prstGeom>
            <a:noFill/>
            <a:ln w="9525">
              <a:solidFill>
                <a:schemeClr val="tx1"/>
              </a:solidFill>
              <a:round/>
              <a:headEnd type="triangle" w="med" len="med"/>
              <a:tailEnd/>
            </a:ln>
            <a:effectLst/>
          </p:spPr>
          <p:txBody>
            <a:bodyPr wrap="none" anchor="ctr"/>
            <a:lstStyle/>
            <a:p>
              <a:endParaRPr lang="en-US" sz="1800"/>
            </a:p>
          </p:txBody>
        </p:sp>
        <p:sp>
          <p:nvSpPr>
            <p:cNvPr id="107" name="Line 27"/>
            <p:cNvSpPr>
              <a:spLocks noChangeShapeType="1"/>
            </p:cNvSpPr>
            <p:nvPr/>
          </p:nvSpPr>
          <p:spPr bwMode="auto">
            <a:xfrm>
              <a:off x="1440" y="2208"/>
              <a:ext cx="96" cy="0"/>
            </a:xfrm>
            <a:prstGeom prst="line">
              <a:avLst/>
            </a:prstGeom>
            <a:noFill/>
            <a:ln w="9525">
              <a:solidFill>
                <a:schemeClr val="tx1"/>
              </a:solidFill>
              <a:round/>
              <a:headEnd/>
              <a:tailEnd/>
            </a:ln>
            <a:effectLst/>
          </p:spPr>
          <p:txBody>
            <a:bodyPr wrap="none" anchor="ctr"/>
            <a:lstStyle/>
            <a:p>
              <a:endParaRPr lang="en-US" sz="1800"/>
            </a:p>
          </p:txBody>
        </p:sp>
        <p:sp>
          <p:nvSpPr>
            <p:cNvPr id="108" name="Line 28"/>
            <p:cNvSpPr>
              <a:spLocks noChangeShapeType="1"/>
            </p:cNvSpPr>
            <p:nvPr/>
          </p:nvSpPr>
          <p:spPr bwMode="auto">
            <a:xfrm>
              <a:off x="1440" y="2016"/>
              <a:ext cx="96" cy="0"/>
            </a:xfrm>
            <a:prstGeom prst="line">
              <a:avLst/>
            </a:prstGeom>
            <a:noFill/>
            <a:ln w="9525">
              <a:solidFill>
                <a:schemeClr val="tx1"/>
              </a:solidFill>
              <a:round/>
              <a:headEnd/>
              <a:tailEnd/>
            </a:ln>
            <a:effectLst/>
          </p:spPr>
          <p:txBody>
            <a:bodyPr wrap="none" anchor="ctr"/>
            <a:lstStyle/>
            <a:p>
              <a:endParaRPr lang="en-US" sz="1800"/>
            </a:p>
          </p:txBody>
        </p:sp>
        <p:sp>
          <p:nvSpPr>
            <p:cNvPr id="109" name="Line 29"/>
            <p:cNvSpPr>
              <a:spLocks noChangeShapeType="1"/>
            </p:cNvSpPr>
            <p:nvPr/>
          </p:nvSpPr>
          <p:spPr bwMode="auto">
            <a:xfrm>
              <a:off x="1440" y="1920"/>
              <a:ext cx="0" cy="384"/>
            </a:xfrm>
            <a:prstGeom prst="line">
              <a:avLst/>
            </a:prstGeom>
            <a:noFill/>
            <a:ln w="9525">
              <a:solidFill>
                <a:schemeClr val="tx1"/>
              </a:solidFill>
              <a:round/>
              <a:headEnd/>
              <a:tailEnd/>
            </a:ln>
            <a:effectLst/>
          </p:spPr>
          <p:txBody>
            <a:bodyPr wrap="none" anchor="ctr"/>
            <a:lstStyle/>
            <a:p>
              <a:endParaRPr lang="en-US" sz="1800"/>
            </a:p>
          </p:txBody>
        </p:sp>
        <p:sp>
          <p:nvSpPr>
            <p:cNvPr id="110" name="Line 30"/>
            <p:cNvSpPr>
              <a:spLocks noChangeShapeType="1"/>
            </p:cNvSpPr>
            <p:nvPr/>
          </p:nvSpPr>
          <p:spPr bwMode="auto">
            <a:xfrm>
              <a:off x="1536" y="2112"/>
              <a:ext cx="0" cy="288"/>
            </a:xfrm>
            <a:prstGeom prst="line">
              <a:avLst/>
            </a:prstGeom>
            <a:noFill/>
            <a:ln w="9525">
              <a:solidFill>
                <a:schemeClr val="tx1"/>
              </a:solidFill>
              <a:round/>
              <a:headEnd/>
              <a:tailEnd/>
            </a:ln>
            <a:effectLst/>
          </p:spPr>
          <p:txBody>
            <a:bodyPr wrap="none" anchor="ctr"/>
            <a:lstStyle/>
            <a:p>
              <a:endParaRPr lang="en-US" sz="1800"/>
            </a:p>
          </p:txBody>
        </p:sp>
        <p:sp>
          <p:nvSpPr>
            <p:cNvPr id="111" name="Line 31"/>
            <p:cNvSpPr>
              <a:spLocks noChangeShapeType="1"/>
            </p:cNvSpPr>
            <p:nvPr/>
          </p:nvSpPr>
          <p:spPr bwMode="auto">
            <a:xfrm flipV="1">
              <a:off x="1536" y="1824"/>
              <a:ext cx="0" cy="192"/>
            </a:xfrm>
            <a:prstGeom prst="line">
              <a:avLst/>
            </a:prstGeom>
            <a:noFill/>
            <a:ln w="9525">
              <a:solidFill>
                <a:schemeClr val="tx1"/>
              </a:solidFill>
              <a:round/>
              <a:headEnd/>
              <a:tailEnd/>
            </a:ln>
            <a:effectLst/>
          </p:spPr>
          <p:txBody>
            <a:bodyPr wrap="none" anchor="ctr"/>
            <a:lstStyle/>
            <a:p>
              <a:endParaRPr lang="en-US" sz="1800"/>
            </a:p>
          </p:txBody>
        </p:sp>
        <p:sp>
          <p:nvSpPr>
            <p:cNvPr id="112" name="Line 32"/>
            <p:cNvSpPr>
              <a:spLocks noChangeShapeType="1"/>
            </p:cNvSpPr>
            <p:nvPr/>
          </p:nvSpPr>
          <p:spPr bwMode="auto">
            <a:xfrm flipH="1">
              <a:off x="1344" y="2112"/>
              <a:ext cx="96" cy="0"/>
            </a:xfrm>
            <a:prstGeom prst="line">
              <a:avLst/>
            </a:prstGeom>
            <a:noFill/>
            <a:ln w="9525">
              <a:solidFill>
                <a:schemeClr val="tx1"/>
              </a:solidFill>
              <a:round/>
              <a:headEnd/>
              <a:tailEnd/>
            </a:ln>
            <a:effectLst/>
          </p:spPr>
          <p:txBody>
            <a:bodyPr wrap="none" anchor="ctr"/>
            <a:lstStyle/>
            <a:p>
              <a:endParaRPr lang="en-US" sz="1800"/>
            </a:p>
          </p:txBody>
        </p:sp>
      </p:grpSp>
      <p:grpSp>
        <p:nvGrpSpPr>
          <p:cNvPr id="113" name="Group 85"/>
          <p:cNvGrpSpPr>
            <a:grpSpLocks/>
          </p:cNvGrpSpPr>
          <p:nvPr/>
        </p:nvGrpSpPr>
        <p:grpSpPr bwMode="auto">
          <a:xfrm>
            <a:off x="3484011" y="1642822"/>
            <a:ext cx="94020" cy="123999"/>
            <a:chOff x="2544" y="3216"/>
            <a:chExt cx="192" cy="288"/>
          </a:xfrm>
        </p:grpSpPr>
        <p:sp>
          <p:nvSpPr>
            <p:cNvPr id="114" name="AutoShape 86"/>
            <p:cNvSpPr>
              <a:spLocks noChangeArrowheads="1"/>
            </p:cNvSpPr>
            <p:nvPr/>
          </p:nvSpPr>
          <p:spPr bwMode="auto">
            <a:xfrm>
              <a:off x="2544" y="3312"/>
              <a:ext cx="186" cy="14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sz="1800"/>
            </a:p>
          </p:txBody>
        </p:sp>
        <p:sp>
          <p:nvSpPr>
            <p:cNvPr id="115" name="Line 87"/>
            <p:cNvSpPr>
              <a:spLocks noChangeShapeType="1"/>
            </p:cNvSpPr>
            <p:nvPr/>
          </p:nvSpPr>
          <p:spPr bwMode="auto">
            <a:xfrm>
              <a:off x="2544" y="3312"/>
              <a:ext cx="192" cy="0"/>
            </a:xfrm>
            <a:prstGeom prst="line">
              <a:avLst/>
            </a:prstGeom>
            <a:noFill/>
            <a:ln w="9525">
              <a:solidFill>
                <a:schemeClr val="tx1"/>
              </a:solidFill>
              <a:round/>
              <a:headEnd/>
              <a:tailEnd/>
            </a:ln>
            <a:effectLst/>
          </p:spPr>
          <p:txBody>
            <a:bodyPr wrap="none" anchor="ctr"/>
            <a:lstStyle/>
            <a:p>
              <a:endParaRPr lang="en-US" sz="1800"/>
            </a:p>
          </p:txBody>
        </p:sp>
        <p:sp>
          <p:nvSpPr>
            <p:cNvPr id="116" name="Line 88"/>
            <p:cNvSpPr>
              <a:spLocks noChangeShapeType="1"/>
            </p:cNvSpPr>
            <p:nvPr/>
          </p:nvSpPr>
          <p:spPr bwMode="auto">
            <a:xfrm>
              <a:off x="2640" y="3216"/>
              <a:ext cx="0" cy="288"/>
            </a:xfrm>
            <a:prstGeom prst="line">
              <a:avLst/>
            </a:prstGeom>
            <a:noFill/>
            <a:ln w="9525">
              <a:solidFill>
                <a:schemeClr val="tx1"/>
              </a:solidFill>
              <a:round/>
              <a:headEnd/>
              <a:tailEnd/>
            </a:ln>
            <a:effectLst/>
          </p:spPr>
          <p:txBody>
            <a:bodyPr wrap="none" anchor="ctr"/>
            <a:lstStyle/>
            <a:p>
              <a:endParaRPr lang="en-US" sz="1800"/>
            </a:p>
          </p:txBody>
        </p:sp>
      </p:grpSp>
      <p:cxnSp>
        <p:nvCxnSpPr>
          <p:cNvPr id="117" name="Straight Connector 116"/>
          <p:cNvCxnSpPr/>
          <p:nvPr/>
        </p:nvCxnSpPr>
        <p:spPr>
          <a:xfrm flipH="1">
            <a:off x="3428072" y="1635937"/>
            <a:ext cx="105686" cy="1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3425308" y="1766617"/>
            <a:ext cx="105686" cy="1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370079" y="1903850"/>
            <a:ext cx="139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258"/>
          <p:cNvSpPr txBox="1"/>
          <p:nvPr/>
        </p:nvSpPr>
        <p:spPr>
          <a:xfrm>
            <a:off x="3585312" y="1837175"/>
            <a:ext cx="58446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700" b="1">
                <a:latin typeface="Calibri" panose="020F0502020204030204" pitchFamily="34" charset="0"/>
              </a:rPr>
              <a:t>PWM </a:t>
            </a:r>
          </a:p>
          <a:p>
            <a:pPr algn="ctr"/>
            <a:r>
              <a:rPr lang="en-US" sz="700" b="1">
                <a:latin typeface="Calibri" panose="020F0502020204030204" pitchFamily="34" charset="0"/>
              </a:rPr>
              <a:t>Controller</a:t>
            </a:r>
          </a:p>
        </p:txBody>
      </p:sp>
      <p:cxnSp>
        <p:nvCxnSpPr>
          <p:cNvPr id="127" name="Straight Connector 126"/>
          <p:cNvCxnSpPr>
            <a:stCxn id="112" idx="1"/>
          </p:cNvCxnSpPr>
          <p:nvPr/>
        </p:nvCxnSpPr>
        <p:spPr>
          <a:xfrm flipH="1">
            <a:off x="3251004" y="1703826"/>
            <a:ext cx="7763" cy="285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5" idx="1"/>
          </p:cNvCxnSpPr>
          <p:nvPr/>
        </p:nvCxnSpPr>
        <p:spPr>
          <a:xfrm flipH="1" flipV="1">
            <a:off x="3263379" y="1986019"/>
            <a:ext cx="321933" cy="5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rot="16200000">
            <a:off x="3007881" y="1164419"/>
            <a:ext cx="546129" cy="215444"/>
          </a:xfrm>
          <a:prstGeom prst="rect">
            <a:avLst/>
          </a:prstGeom>
          <a:solidFill>
            <a:srgbClr val="007E3A"/>
          </a:solidFill>
        </p:spPr>
        <p:txBody>
          <a:bodyPr wrap="square" rtlCol="0">
            <a:spAutoFit/>
          </a:bodyPr>
          <a:lstStyle/>
          <a:p>
            <a:r>
              <a:rPr lang="en-US" sz="800">
                <a:solidFill>
                  <a:schemeClr val="bg1"/>
                </a:solidFill>
                <a:latin typeface="Calibri" panose="020F0502020204030204" pitchFamily="34" charset="0"/>
              </a:rPr>
              <a:t>Snubber</a:t>
            </a:r>
          </a:p>
        </p:txBody>
      </p:sp>
      <p:cxnSp>
        <p:nvCxnSpPr>
          <p:cNvPr id="142" name="Straight Connector 141"/>
          <p:cNvCxnSpPr/>
          <p:nvPr/>
        </p:nvCxnSpPr>
        <p:spPr>
          <a:xfrm flipV="1">
            <a:off x="3390520" y="1480022"/>
            <a:ext cx="71997" cy="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068579" y="1059539"/>
            <a:ext cx="0" cy="367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986743" y="2175370"/>
            <a:ext cx="292578" cy="4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4993113" y="2168552"/>
            <a:ext cx="255" cy="191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1594578" y="3347621"/>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1</a:t>
            </a:r>
          </a:p>
        </p:txBody>
      </p:sp>
      <p:graphicFrame>
        <p:nvGraphicFramePr>
          <p:cNvPr id="100" name="Table 99"/>
          <p:cNvGraphicFramePr>
            <a:graphicFrameLocks noGrp="1"/>
          </p:cNvGraphicFramePr>
          <p:nvPr>
            <p:extLst>
              <p:ext uri="{D42A27DB-BD31-4B8C-83A1-F6EECF244321}">
                <p14:modId xmlns:p14="http://schemas.microsoft.com/office/powerpoint/2010/main" val="3073404169"/>
              </p:ext>
            </p:extLst>
          </p:nvPr>
        </p:nvGraphicFramePr>
        <p:xfrm>
          <a:off x="1468054" y="3691956"/>
          <a:ext cx="1641737" cy="10172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a:solidFill>
                            <a:sysClr val="windowText" lastClr="000000"/>
                          </a:solidFill>
                        </a:rPr>
                        <a:t>Fuse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800" b="1" i="0" u="none" strike="noStrike" dirty="0">
                          <a:solidFill>
                            <a:schemeClr val="tx1"/>
                          </a:solidFill>
                          <a:effectLst/>
                          <a:latin typeface="Calibri" panose="020F0502020204030204" pitchFamily="34" charset="0"/>
                        </a:rPr>
                        <a:t>835, 215  </a:t>
                      </a:r>
                      <a:r>
                        <a:rPr lang="fr-FR" sz="800" b="1" i="0" u="none" strike="noStrike" dirty="0" err="1">
                          <a:solidFill>
                            <a:schemeClr val="tx1"/>
                          </a:solidFill>
                          <a:effectLst/>
                          <a:latin typeface="Calibri" panose="020F0502020204030204" pitchFamily="34" charset="0"/>
                        </a:rPr>
                        <a:t>Series</a:t>
                      </a:r>
                      <a:r>
                        <a:rPr lang="fr-FR" sz="800" b="1" i="0" u="none" strike="noStrike" dirty="0">
                          <a:solidFill>
                            <a:schemeClr val="tx1"/>
                          </a:solidFill>
                          <a:effectLst/>
                          <a:latin typeface="Calibri" panose="020F0502020204030204" pitchFamily="34" charset="0"/>
                        </a:rPr>
                        <a:t> , TR5</a:t>
                      </a:r>
                      <a:r>
                        <a:rPr lang="fr-FR" sz="800" b="1" i="0" u="none" strike="noStrike" baseline="0" dirty="0">
                          <a:solidFill>
                            <a:schemeClr val="tx1"/>
                          </a:solidFill>
                          <a:effectLst/>
                          <a:latin typeface="Calibri" panose="020F0502020204030204" pitchFamily="34" charset="0"/>
                        </a:rPr>
                        <a:t> </a:t>
                      </a:r>
                      <a:r>
                        <a:rPr lang="fr-FR" sz="800" b="1" i="0" u="none" strike="noStrike" baseline="0" dirty="0" err="1">
                          <a:solidFill>
                            <a:schemeClr val="tx1"/>
                          </a:solidFill>
                          <a:effectLst/>
                          <a:latin typeface="Calibri" panose="020F0502020204030204" pitchFamily="34" charset="0"/>
                        </a:rPr>
                        <a:t>Series</a:t>
                      </a:r>
                      <a:r>
                        <a:rPr lang="fr-FR" sz="800" b="1" i="0" u="none" strike="noStrike" baseline="0" dirty="0">
                          <a:solidFill>
                            <a:schemeClr val="tx1"/>
                          </a:solidFill>
                          <a:effectLst/>
                          <a:latin typeface="Calibri" panose="020F0502020204030204" pitchFamily="34" charset="0"/>
                        </a:rPr>
                        <a:t>(382) </a:t>
                      </a:r>
                      <a:r>
                        <a:rPr lang="fr-FR" sz="800" b="1" i="0" u="none" strike="noStrike" dirty="0">
                          <a:solidFill>
                            <a:schemeClr val="tx1"/>
                          </a:solidFill>
                          <a:effectLst/>
                          <a:latin typeface="Calibri" panose="020F0502020204030204" pitchFamily="34" charset="0"/>
                        </a:rPr>
                        <a:t> </a:t>
                      </a:r>
                      <a:endParaRPr lang="fr-FR" sz="800" b="0" i="0" u="none" strike="noStrike" dirty="0">
                        <a:solidFill>
                          <a:schemeClr val="tx1"/>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2900">
                <a:tc>
                  <a:txBody>
                    <a:bodyPr/>
                    <a:lstStyle/>
                    <a:p>
                      <a:r>
                        <a:rPr lang="en-US" sz="800">
                          <a:solidFill>
                            <a:sysClr val="windowText" lastClr="000000"/>
                          </a:solidFill>
                        </a:rPr>
                        <a:t>MOV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a:solidFill>
                            <a:sysClr val="windowText" lastClr="000000"/>
                          </a:solidFill>
                        </a:rPr>
                        <a:t>TMOV, </a:t>
                      </a:r>
                      <a:r>
                        <a:rPr lang="en-US" sz="800" dirty="0" err="1">
                          <a:solidFill>
                            <a:sysClr val="windowText" lastClr="000000"/>
                          </a:solidFill>
                        </a:rPr>
                        <a:t>UltraMOV</a:t>
                      </a:r>
                      <a:endParaRPr lang="en-US"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03" name="Oval 102"/>
          <p:cNvSpPr/>
          <p:nvPr/>
        </p:nvSpPr>
        <p:spPr>
          <a:xfrm>
            <a:off x="3495078" y="3355686"/>
            <a:ext cx="236082" cy="241673"/>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2</a:t>
            </a:r>
          </a:p>
        </p:txBody>
      </p:sp>
      <p:pic>
        <p:nvPicPr>
          <p:cNvPr id="104" name="Picture 103"/>
          <p:cNvPicPr>
            <a:picLocks noChangeAspect="1"/>
          </p:cNvPicPr>
          <p:nvPr/>
        </p:nvPicPr>
        <p:blipFill>
          <a:blip r:embed="rId5" cstate="print"/>
          <a:stretch>
            <a:fillRect/>
          </a:stretch>
        </p:blipFill>
        <p:spPr>
          <a:xfrm>
            <a:off x="3370494" y="4470272"/>
            <a:ext cx="485249" cy="352548"/>
          </a:xfrm>
          <a:prstGeom prst="rect">
            <a:avLst/>
          </a:prstGeom>
        </p:spPr>
      </p:pic>
      <p:graphicFrame>
        <p:nvGraphicFramePr>
          <p:cNvPr id="118" name="Table 117"/>
          <p:cNvGraphicFramePr>
            <a:graphicFrameLocks noGrp="1"/>
          </p:cNvGraphicFramePr>
          <p:nvPr>
            <p:extLst>
              <p:ext uri="{D42A27DB-BD31-4B8C-83A1-F6EECF244321}">
                <p14:modId xmlns:p14="http://schemas.microsoft.com/office/powerpoint/2010/main" val="2101463319"/>
              </p:ext>
            </p:extLst>
          </p:nvPr>
        </p:nvGraphicFramePr>
        <p:xfrm>
          <a:off x="3209454" y="3691956"/>
          <a:ext cx="1641737" cy="6743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dirty="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dirty="0">
                          <a:solidFill>
                            <a:sysClr val="windowText" lastClr="000000"/>
                          </a:solidFill>
                        </a:rPr>
                        <a:t>Diode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i="0" u="none" strike="noStrike" dirty="0" err="1">
                          <a:solidFill>
                            <a:schemeClr val="tx1"/>
                          </a:solidFill>
                          <a:effectLst/>
                          <a:latin typeface="Calibri" panose="020F0502020204030204" pitchFamily="34" charset="0"/>
                        </a:rPr>
                        <a:t>DSTxxxC</a:t>
                      </a:r>
                      <a:endParaRPr lang="fr-FR" sz="800" b="1" i="0" u="none" strike="noStrike" dirty="0">
                        <a:solidFill>
                          <a:schemeClr val="tx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i="0" u="none" strike="noStrike" dirty="0">
                          <a:solidFill>
                            <a:schemeClr val="tx1"/>
                          </a:solidFill>
                          <a:effectLst/>
                          <a:latin typeface="Calibri" panose="020F0502020204030204" pitchFamily="34" charset="0"/>
                        </a:rPr>
                        <a:t>MBRF10xxCTL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1" i="0" u="none" strike="noStrike" dirty="0">
                        <a:solidFill>
                          <a:schemeClr val="tx1"/>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9" name="Oval 118"/>
          <p:cNvSpPr/>
          <p:nvPr/>
        </p:nvSpPr>
        <p:spPr>
          <a:xfrm>
            <a:off x="5205045" y="3369538"/>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3</a:t>
            </a:r>
          </a:p>
        </p:txBody>
      </p:sp>
      <p:graphicFrame>
        <p:nvGraphicFramePr>
          <p:cNvPr id="121" name="Table 120"/>
          <p:cNvGraphicFramePr>
            <a:graphicFrameLocks noGrp="1"/>
          </p:cNvGraphicFramePr>
          <p:nvPr>
            <p:extLst/>
          </p:nvPr>
        </p:nvGraphicFramePr>
        <p:xfrm>
          <a:off x="4943943" y="3691066"/>
          <a:ext cx="1641737" cy="5600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a:solidFill>
                            <a:sysClr val="windowText" lastClr="000000"/>
                          </a:solidFill>
                        </a:rPr>
                        <a:t>TVS Diode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a:solidFill>
                            <a:sysClr val="windowText" lastClr="000000"/>
                          </a:solidFill>
                        </a:rPr>
                        <a:t>SMAJ, SMBJ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23" name="Picture 122" descr="Littelfuse_TVS_Diode_TPSMC_Hi_Res.gif"/>
          <p:cNvPicPr>
            <a:picLocks noChangeAspect="1"/>
          </p:cNvPicPr>
          <p:nvPr/>
        </p:nvPicPr>
        <p:blipFill>
          <a:blip r:embed="rId6" cstate="screen">
            <a:extLst>
              <a:ext uri="{28A0092B-C50C-407E-A947-70E740481C1C}">
                <a14:useLocalDpi xmlns:a14="http://schemas.microsoft.com/office/drawing/2010/main"/>
              </a:ext>
            </a:extLst>
          </a:blip>
          <a:srcRect l="-3166" t="800" b="52078"/>
          <a:stretch>
            <a:fillRect/>
          </a:stretch>
        </p:blipFill>
        <p:spPr>
          <a:xfrm>
            <a:off x="5149150" y="4059416"/>
            <a:ext cx="340389" cy="168049"/>
          </a:xfrm>
          <a:prstGeom prst="rect">
            <a:avLst/>
          </a:prstGeom>
        </p:spPr>
      </p:pic>
      <p:sp>
        <p:nvSpPr>
          <p:cNvPr id="128" name="Oval 127"/>
          <p:cNvSpPr/>
          <p:nvPr/>
        </p:nvSpPr>
        <p:spPr>
          <a:xfrm>
            <a:off x="2444039" y="1120985"/>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a:t>
            </a:r>
          </a:p>
        </p:txBody>
      </p:sp>
      <p:sp>
        <p:nvSpPr>
          <p:cNvPr id="131" name="Oval 130"/>
          <p:cNvSpPr/>
          <p:nvPr/>
        </p:nvSpPr>
        <p:spPr>
          <a:xfrm>
            <a:off x="4313358" y="1436858"/>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3</a:t>
            </a:r>
          </a:p>
        </p:txBody>
      </p:sp>
      <p:sp>
        <p:nvSpPr>
          <p:cNvPr id="132" name="Oval 131"/>
          <p:cNvSpPr/>
          <p:nvPr/>
        </p:nvSpPr>
        <p:spPr>
          <a:xfrm>
            <a:off x="3654252" y="1161728"/>
            <a:ext cx="236082" cy="241673"/>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2</a:t>
            </a:r>
          </a:p>
        </p:txBody>
      </p:sp>
      <p:sp>
        <p:nvSpPr>
          <p:cNvPr id="133" name="Oval 132"/>
          <p:cNvSpPr/>
          <p:nvPr/>
        </p:nvSpPr>
        <p:spPr>
          <a:xfrm>
            <a:off x="4870172" y="1152610"/>
            <a:ext cx="236082" cy="241673"/>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2</a:t>
            </a:r>
          </a:p>
        </p:txBody>
      </p:sp>
    </p:spTree>
    <p:extLst>
      <p:ext uri="{BB962C8B-B14F-4D97-AF65-F5344CB8AC3E}">
        <p14:creationId xmlns:p14="http://schemas.microsoft.com/office/powerpoint/2010/main" val="60201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Littelfuse Overview</a:t>
            </a:r>
          </a:p>
        </p:txBody>
      </p:sp>
    </p:spTree>
    <p:extLst>
      <p:ext uri="{BB962C8B-B14F-4D97-AF65-F5344CB8AC3E}">
        <p14:creationId xmlns:p14="http://schemas.microsoft.com/office/powerpoint/2010/main" val="4132640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372E-5711-4C6B-A836-AF70013D92EC}"/>
              </a:ext>
            </a:extLst>
          </p:cNvPr>
          <p:cNvSpPr>
            <a:spLocks noGrp="1"/>
          </p:cNvSpPr>
          <p:nvPr>
            <p:ph type="title"/>
          </p:nvPr>
        </p:nvSpPr>
        <p:spPr/>
        <p:txBody>
          <a:bodyPr/>
          <a:lstStyle/>
          <a:p>
            <a:r>
              <a:rPr lang="en-US" dirty="0"/>
              <a:t>OC/OV Unit with Wire</a:t>
            </a:r>
          </a:p>
        </p:txBody>
      </p:sp>
      <p:cxnSp>
        <p:nvCxnSpPr>
          <p:cNvPr id="4" name="Straight Arrow Connector 3">
            <a:extLst>
              <a:ext uri="{FF2B5EF4-FFF2-40B4-BE49-F238E27FC236}">
                <a16:creationId xmlns:a16="http://schemas.microsoft.com/office/drawing/2014/main" id="{5DF59D1A-C19B-4C81-BBDA-99D7FB1C2D74}"/>
              </a:ext>
            </a:extLst>
          </p:cNvPr>
          <p:cNvCxnSpPr/>
          <p:nvPr/>
        </p:nvCxnSpPr>
        <p:spPr>
          <a:xfrm>
            <a:off x="5495461" y="2123366"/>
            <a:ext cx="171450" cy="13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039830A-8488-400E-BEE8-581C57D7B4DB}"/>
              </a:ext>
            </a:extLst>
          </p:cNvPr>
          <p:cNvSpPr/>
          <p:nvPr/>
        </p:nvSpPr>
        <p:spPr>
          <a:xfrm>
            <a:off x="5495461" y="1896354"/>
            <a:ext cx="46037" cy="366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 name="Straight Connector 5">
            <a:extLst>
              <a:ext uri="{FF2B5EF4-FFF2-40B4-BE49-F238E27FC236}">
                <a16:creationId xmlns:a16="http://schemas.microsoft.com/office/drawing/2014/main" id="{68D846E8-2AF9-4E81-AE01-0B0ACC0D9D1A}"/>
              </a:ext>
            </a:extLst>
          </p:cNvPr>
          <p:cNvCxnSpPr/>
          <p:nvPr/>
        </p:nvCxnSpPr>
        <p:spPr>
          <a:xfrm flipV="1">
            <a:off x="5517686" y="1896354"/>
            <a:ext cx="146050" cy="115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D4F159-3514-4BC4-A420-9B987D635690}"/>
              </a:ext>
            </a:extLst>
          </p:cNvPr>
          <p:cNvCxnSpPr>
            <a:stCxn id="5" idx="1"/>
          </p:cNvCxnSpPr>
          <p:nvPr/>
        </p:nvCxnSpPr>
        <p:spPr>
          <a:xfrm flipH="1">
            <a:off x="5349411" y="2080504"/>
            <a:ext cx="14605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D93905FC-CF50-459C-A753-8AC7BEEB9A76}"/>
              </a:ext>
            </a:extLst>
          </p:cNvPr>
          <p:cNvSpPr/>
          <p:nvPr/>
        </p:nvSpPr>
        <p:spPr>
          <a:xfrm>
            <a:off x="5690723" y="1994779"/>
            <a:ext cx="201613"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 name="Straight Connector 8">
            <a:extLst>
              <a:ext uri="{FF2B5EF4-FFF2-40B4-BE49-F238E27FC236}">
                <a16:creationId xmlns:a16="http://schemas.microsoft.com/office/drawing/2014/main" id="{46BE2696-079F-4716-9B0F-2919B3C113E9}"/>
              </a:ext>
            </a:extLst>
          </p:cNvPr>
          <p:cNvCxnSpPr/>
          <p:nvPr/>
        </p:nvCxnSpPr>
        <p:spPr>
          <a:xfrm flipH="1" flipV="1">
            <a:off x="5689136" y="1988429"/>
            <a:ext cx="196850" cy="31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CF0598-9D93-4F3C-A2A2-A65633178C8E}"/>
              </a:ext>
            </a:extLst>
          </p:cNvPr>
          <p:cNvCxnSpPr/>
          <p:nvPr/>
        </p:nvCxnSpPr>
        <p:spPr>
          <a:xfrm flipH="1">
            <a:off x="5663736" y="1896354"/>
            <a:ext cx="12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267495-EE5B-4398-B950-E61103E5298F}"/>
              </a:ext>
            </a:extLst>
          </p:cNvPr>
          <p:cNvCxnSpPr/>
          <p:nvPr/>
        </p:nvCxnSpPr>
        <p:spPr>
          <a:xfrm flipH="1">
            <a:off x="5652623" y="2263066"/>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46519F-DCC4-4C44-A4E2-2FBE7CF669C9}"/>
              </a:ext>
            </a:extLst>
          </p:cNvPr>
          <p:cNvCxnSpPr>
            <a:endCxn id="8" idx="0"/>
          </p:cNvCxnSpPr>
          <p:nvPr/>
        </p:nvCxnSpPr>
        <p:spPr>
          <a:xfrm>
            <a:off x="5790736" y="1896354"/>
            <a:ext cx="0" cy="98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CB2363-1447-4147-9406-FB15ACFD6A85}"/>
              </a:ext>
            </a:extLst>
          </p:cNvPr>
          <p:cNvCxnSpPr>
            <a:stCxn id="8" idx="3"/>
          </p:cNvCxnSpPr>
          <p:nvPr/>
        </p:nvCxnSpPr>
        <p:spPr>
          <a:xfrm>
            <a:off x="5790736" y="2147179"/>
            <a:ext cx="0" cy="115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CF9947-B58C-4D43-9D30-E621EF07F543}"/>
              </a:ext>
            </a:extLst>
          </p:cNvPr>
          <p:cNvCxnSpPr/>
          <p:nvPr/>
        </p:nvCxnSpPr>
        <p:spPr>
          <a:xfrm flipV="1">
            <a:off x="5663736" y="1756654"/>
            <a:ext cx="0" cy="13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EB682D-C57F-409D-AF3E-3194755CEEC5}"/>
              </a:ext>
            </a:extLst>
          </p:cNvPr>
          <p:cNvCxnSpPr/>
          <p:nvPr/>
        </p:nvCxnSpPr>
        <p:spPr>
          <a:xfrm flipV="1">
            <a:off x="5663736" y="2263066"/>
            <a:ext cx="0" cy="20955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7">
            <a:extLst>
              <a:ext uri="{FF2B5EF4-FFF2-40B4-BE49-F238E27FC236}">
                <a16:creationId xmlns:a16="http://schemas.microsoft.com/office/drawing/2014/main" id="{4073AABB-12B4-44FC-BE48-1EB105798C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4736" y="1505829"/>
            <a:ext cx="6413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C2E56959-1F48-4D88-88DE-E660CEB8897C}"/>
              </a:ext>
            </a:extLst>
          </p:cNvPr>
          <p:cNvCxnSpPr/>
          <p:nvPr/>
        </p:nvCxnSpPr>
        <p:spPr>
          <a:xfrm flipV="1">
            <a:off x="6130461" y="2147179"/>
            <a:ext cx="0" cy="587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F3AA89-FF73-4E89-BA28-6AA922C8F678}"/>
              </a:ext>
            </a:extLst>
          </p:cNvPr>
          <p:cNvCxnSpPr/>
          <p:nvPr/>
        </p:nvCxnSpPr>
        <p:spPr>
          <a:xfrm flipV="1">
            <a:off x="6135223" y="1593141"/>
            <a:ext cx="0" cy="46355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50">
            <a:extLst>
              <a:ext uri="{FF2B5EF4-FFF2-40B4-BE49-F238E27FC236}">
                <a16:creationId xmlns:a16="http://schemas.microsoft.com/office/drawing/2014/main" id="{C7C53D26-7A88-43FA-8F94-1F34BE61AC1C}"/>
              </a:ext>
            </a:extLst>
          </p:cNvPr>
          <p:cNvGrpSpPr/>
          <p:nvPr/>
        </p:nvGrpSpPr>
        <p:grpSpPr>
          <a:xfrm>
            <a:off x="3429651" y="1601526"/>
            <a:ext cx="201168" cy="365760"/>
            <a:chOff x="1316208" y="3217968"/>
            <a:chExt cx="201168" cy="365760"/>
          </a:xfrm>
          <a:solidFill>
            <a:schemeClr val="bg1"/>
          </a:solidFill>
        </p:grpSpPr>
        <p:sp>
          <p:nvSpPr>
            <p:cNvPr id="22" name="Isosceles Triangle 21">
              <a:extLst>
                <a:ext uri="{FF2B5EF4-FFF2-40B4-BE49-F238E27FC236}">
                  <a16:creationId xmlns:a16="http://schemas.microsoft.com/office/drawing/2014/main" id="{A2A2AB08-791A-44CB-A92A-0C60D808F1E6}"/>
                </a:ext>
              </a:extLst>
            </p:cNvPr>
            <p:cNvSpPr/>
            <p:nvPr/>
          </p:nvSpPr>
          <p:spPr>
            <a:xfrm>
              <a:off x="1316208" y="3315504"/>
              <a:ext cx="201168" cy="152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3" name="Straight Connector 22">
              <a:extLst>
                <a:ext uri="{FF2B5EF4-FFF2-40B4-BE49-F238E27FC236}">
                  <a16:creationId xmlns:a16="http://schemas.microsoft.com/office/drawing/2014/main" id="{0DDF4C06-FAEF-48AE-AEF6-A799DE21836A}"/>
                </a:ext>
              </a:extLst>
            </p:cNvPr>
            <p:cNvCxnSpPr/>
            <p:nvPr/>
          </p:nvCxnSpPr>
          <p:spPr>
            <a:xfrm>
              <a:off x="1316208" y="3315504"/>
              <a:ext cx="20116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83CC6A-54C8-4D7A-A473-D8509EB20BA6}"/>
                </a:ext>
              </a:extLst>
            </p:cNvPr>
            <p:cNvCxnSpPr>
              <a:endCxn id="22" idx="0"/>
            </p:cNvCxnSpPr>
            <p:nvPr/>
          </p:nvCxnSpPr>
          <p:spPr>
            <a:xfrm>
              <a:off x="1416792" y="3217968"/>
              <a:ext cx="0" cy="9753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98FBCE6-0CD2-477E-AB4B-E23EABE2385D}"/>
                </a:ext>
              </a:extLst>
            </p:cNvPr>
            <p:cNvCxnSpPr>
              <a:stCxn id="22" idx="3"/>
            </p:cNvCxnSpPr>
            <p:nvPr/>
          </p:nvCxnSpPr>
          <p:spPr>
            <a:xfrm>
              <a:off x="1416792" y="3467904"/>
              <a:ext cx="0" cy="11582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51">
            <a:extLst>
              <a:ext uri="{FF2B5EF4-FFF2-40B4-BE49-F238E27FC236}">
                <a16:creationId xmlns:a16="http://schemas.microsoft.com/office/drawing/2014/main" id="{87206D78-AAA9-4460-A64B-C09B69CBC30E}"/>
              </a:ext>
            </a:extLst>
          </p:cNvPr>
          <p:cNvGrpSpPr/>
          <p:nvPr/>
        </p:nvGrpSpPr>
        <p:grpSpPr>
          <a:xfrm>
            <a:off x="3429651" y="2368096"/>
            <a:ext cx="201168" cy="365760"/>
            <a:chOff x="1316208" y="3217968"/>
            <a:chExt cx="201168" cy="365760"/>
          </a:xfrm>
          <a:solidFill>
            <a:schemeClr val="bg1"/>
          </a:solidFill>
        </p:grpSpPr>
        <p:sp>
          <p:nvSpPr>
            <p:cNvPr id="27" name="Isosceles Triangle 26">
              <a:extLst>
                <a:ext uri="{FF2B5EF4-FFF2-40B4-BE49-F238E27FC236}">
                  <a16:creationId xmlns:a16="http://schemas.microsoft.com/office/drawing/2014/main" id="{9FDFF3C4-DCC1-4A94-810F-C4B88225904C}"/>
                </a:ext>
              </a:extLst>
            </p:cNvPr>
            <p:cNvSpPr/>
            <p:nvPr/>
          </p:nvSpPr>
          <p:spPr>
            <a:xfrm>
              <a:off x="1316208" y="3315504"/>
              <a:ext cx="201168" cy="152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8" name="Straight Connector 27">
              <a:extLst>
                <a:ext uri="{FF2B5EF4-FFF2-40B4-BE49-F238E27FC236}">
                  <a16:creationId xmlns:a16="http://schemas.microsoft.com/office/drawing/2014/main" id="{93B819BC-B963-41B4-80AD-5A3351543AB4}"/>
                </a:ext>
              </a:extLst>
            </p:cNvPr>
            <p:cNvCxnSpPr/>
            <p:nvPr/>
          </p:nvCxnSpPr>
          <p:spPr>
            <a:xfrm>
              <a:off x="1316208" y="3315504"/>
              <a:ext cx="20116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AAA4224-D379-4AEB-8772-67E5B446B4A9}"/>
                </a:ext>
              </a:extLst>
            </p:cNvPr>
            <p:cNvCxnSpPr>
              <a:endCxn id="27" idx="0"/>
            </p:cNvCxnSpPr>
            <p:nvPr/>
          </p:nvCxnSpPr>
          <p:spPr>
            <a:xfrm>
              <a:off x="1416792" y="3217968"/>
              <a:ext cx="0" cy="9753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5691BD5-ACFD-4D67-A917-293AE70B72D1}"/>
                </a:ext>
              </a:extLst>
            </p:cNvPr>
            <p:cNvCxnSpPr>
              <a:stCxn id="27" idx="3"/>
            </p:cNvCxnSpPr>
            <p:nvPr/>
          </p:nvCxnSpPr>
          <p:spPr>
            <a:xfrm>
              <a:off x="1416792" y="3467904"/>
              <a:ext cx="0" cy="11582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56">
            <a:extLst>
              <a:ext uri="{FF2B5EF4-FFF2-40B4-BE49-F238E27FC236}">
                <a16:creationId xmlns:a16="http://schemas.microsoft.com/office/drawing/2014/main" id="{D72846F5-CA14-464F-A3A6-CDC074917C52}"/>
              </a:ext>
            </a:extLst>
          </p:cNvPr>
          <p:cNvGrpSpPr/>
          <p:nvPr/>
        </p:nvGrpSpPr>
        <p:grpSpPr>
          <a:xfrm>
            <a:off x="3827559" y="1601526"/>
            <a:ext cx="201168" cy="365760"/>
            <a:chOff x="1316208" y="3217968"/>
            <a:chExt cx="201168" cy="365760"/>
          </a:xfrm>
          <a:solidFill>
            <a:schemeClr val="bg1"/>
          </a:solidFill>
        </p:grpSpPr>
        <p:sp>
          <p:nvSpPr>
            <p:cNvPr id="32" name="Isosceles Triangle 31">
              <a:extLst>
                <a:ext uri="{FF2B5EF4-FFF2-40B4-BE49-F238E27FC236}">
                  <a16:creationId xmlns:a16="http://schemas.microsoft.com/office/drawing/2014/main" id="{BB723D71-A168-4D50-AAD0-CA63A16BFC05}"/>
                </a:ext>
              </a:extLst>
            </p:cNvPr>
            <p:cNvSpPr/>
            <p:nvPr/>
          </p:nvSpPr>
          <p:spPr>
            <a:xfrm>
              <a:off x="1316208" y="3315504"/>
              <a:ext cx="201168" cy="152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3" name="Straight Connector 32">
              <a:extLst>
                <a:ext uri="{FF2B5EF4-FFF2-40B4-BE49-F238E27FC236}">
                  <a16:creationId xmlns:a16="http://schemas.microsoft.com/office/drawing/2014/main" id="{F477A378-AB71-4B37-9373-F28337653281}"/>
                </a:ext>
              </a:extLst>
            </p:cNvPr>
            <p:cNvCxnSpPr/>
            <p:nvPr/>
          </p:nvCxnSpPr>
          <p:spPr>
            <a:xfrm>
              <a:off x="1316208" y="3315504"/>
              <a:ext cx="20116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31D6BFD-207C-46D3-8182-0126ECA0E744}"/>
                </a:ext>
              </a:extLst>
            </p:cNvPr>
            <p:cNvCxnSpPr>
              <a:endCxn id="32" idx="0"/>
            </p:cNvCxnSpPr>
            <p:nvPr/>
          </p:nvCxnSpPr>
          <p:spPr>
            <a:xfrm>
              <a:off x="1416792" y="3217968"/>
              <a:ext cx="0" cy="9753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BA6BE7-7CF7-4C4F-A977-A6108261B387}"/>
                </a:ext>
              </a:extLst>
            </p:cNvPr>
            <p:cNvCxnSpPr>
              <a:stCxn id="32" idx="3"/>
            </p:cNvCxnSpPr>
            <p:nvPr/>
          </p:nvCxnSpPr>
          <p:spPr>
            <a:xfrm>
              <a:off x="1416792" y="3467904"/>
              <a:ext cx="0" cy="11582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61">
            <a:extLst>
              <a:ext uri="{FF2B5EF4-FFF2-40B4-BE49-F238E27FC236}">
                <a16:creationId xmlns:a16="http://schemas.microsoft.com/office/drawing/2014/main" id="{4F5D8D58-2AFB-494F-B57C-7FFF832D01FB}"/>
              </a:ext>
            </a:extLst>
          </p:cNvPr>
          <p:cNvGrpSpPr/>
          <p:nvPr/>
        </p:nvGrpSpPr>
        <p:grpSpPr>
          <a:xfrm>
            <a:off x="3827559" y="2368096"/>
            <a:ext cx="201168" cy="365760"/>
            <a:chOff x="1316208" y="3217968"/>
            <a:chExt cx="201168" cy="365760"/>
          </a:xfrm>
          <a:solidFill>
            <a:schemeClr val="bg1"/>
          </a:solidFill>
        </p:grpSpPr>
        <p:sp>
          <p:nvSpPr>
            <p:cNvPr id="37" name="Isosceles Triangle 36">
              <a:extLst>
                <a:ext uri="{FF2B5EF4-FFF2-40B4-BE49-F238E27FC236}">
                  <a16:creationId xmlns:a16="http://schemas.microsoft.com/office/drawing/2014/main" id="{0C042B9B-9BC9-413B-973C-0BEF1AFB5D27}"/>
                </a:ext>
              </a:extLst>
            </p:cNvPr>
            <p:cNvSpPr/>
            <p:nvPr/>
          </p:nvSpPr>
          <p:spPr>
            <a:xfrm>
              <a:off x="1316208" y="3315504"/>
              <a:ext cx="201168" cy="152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Straight Connector 37">
              <a:extLst>
                <a:ext uri="{FF2B5EF4-FFF2-40B4-BE49-F238E27FC236}">
                  <a16:creationId xmlns:a16="http://schemas.microsoft.com/office/drawing/2014/main" id="{E38F7808-CBC0-4737-A971-E52C4A3770D3}"/>
                </a:ext>
              </a:extLst>
            </p:cNvPr>
            <p:cNvCxnSpPr/>
            <p:nvPr/>
          </p:nvCxnSpPr>
          <p:spPr>
            <a:xfrm>
              <a:off x="1316208" y="3315504"/>
              <a:ext cx="20116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4A07E9-B046-4170-8CC2-0C3EB370E6C0}"/>
                </a:ext>
              </a:extLst>
            </p:cNvPr>
            <p:cNvCxnSpPr>
              <a:endCxn id="37" idx="0"/>
            </p:cNvCxnSpPr>
            <p:nvPr/>
          </p:nvCxnSpPr>
          <p:spPr>
            <a:xfrm>
              <a:off x="1416792" y="3217968"/>
              <a:ext cx="0" cy="9753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193BAB0-6505-4117-9847-5F3D9E4FA97A}"/>
                </a:ext>
              </a:extLst>
            </p:cNvPr>
            <p:cNvCxnSpPr>
              <a:stCxn id="37" idx="3"/>
            </p:cNvCxnSpPr>
            <p:nvPr/>
          </p:nvCxnSpPr>
          <p:spPr>
            <a:xfrm>
              <a:off x="1416792" y="3467904"/>
              <a:ext cx="0" cy="11582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B6D5B5F9-6C38-4330-8E6C-3F938C5CA9E7}"/>
              </a:ext>
            </a:extLst>
          </p:cNvPr>
          <p:cNvCxnSpPr/>
          <p:nvPr/>
        </p:nvCxnSpPr>
        <p:spPr>
          <a:xfrm flipH="1" flipV="1">
            <a:off x="2478550" y="1958266"/>
            <a:ext cx="1449388" cy="7938"/>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999A92-8452-4958-9E37-273006A3412F}"/>
              </a:ext>
            </a:extLst>
          </p:cNvPr>
          <p:cNvCxnSpPr/>
          <p:nvPr/>
        </p:nvCxnSpPr>
        <p:spPr>
          <a:xfrm flipH="1" flipV="1">
            <a:off x="1954675" y="2372604"/>
            <a:ext cx="1574800" cy="7937"/>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622ED81-C3E4-418B-AFF5-2F0DE7C72D46}"/>
              </a:ext>
            </a:extLst>
          </p:cNvPr>
          <p:cNvCxnSpPr>
            <a:cxnSpLocks/>
            <a:stCxn id="17" idx="1"/>
          </p:cNvCxnSpPr>
          <p:nvPr/>
        </p:nvCxnSpPr>
        <p:spPr>
          <a:xfrm flipH="1">
            <a:off x="3529476" y="1598698"/>
            <a:ext cx="1245260" cy="2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EA2B0B5-26EB-454C-8107-CE9C79E8C7C3}"/>
              </a:ext>
            </a:extLst>
          </p:cNvPr>
          <p:cNvCxnSpPr>
            <a:endCxn id="27" idx="0"/>
          </p:cNvCxnSpPr>
          <p:nvPr/>
        </p:nvCxnSpPr>
        <p:spPr>
          <a:xfrm>
            <a:off x="3529475" y="1931279"/>
            <a:ext cx="0" cy="534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F6BD8C0-6ED9-4ED6-8183-D66B7E35A95B}"/>
              </a:ext>
            </a:extLst>
          </p:cNvPr>
          <p:cNvCxnSpPr>
            <a:endCxn id="37" idx="0"/>
          </p:cNvCxnSpPr>
          <p:nvPr/>
        </p:nvCxnSpPr>
        <p:spPr>
          <a:xfrm>
            <a:off x="3927938" y="1988429"/>
            <a:ext cx="0" cy="477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6A71FE2-071C-4A5F-9F0F-9A2B4EA94203}"/>
              </a:ext>
            </a:extLst>
          </p:cNvPr>
          <p:cNvCxnSpPr>
            <a:cxnSpLocks/>
          </p:cNvCxnSpPr>
          <p:nvPr/>
        </p:nvCxnSpPr>
        <p:spPr>
          <a:xfrm flipH="1">
            <a:off x="3529477" y="2730268"/>
            <a:ext cx="3048300" cy="1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BB2BF0B-7D50-45DB-9BC6-8C28FA7A65A0}"/>
              </a:ext>
            </a:extLst>
          </p:cNvPr>
          <p:cNvCxnSpPr/>
          <p:nvPr/>
        </p:nvCxnSpPr>
        <p:spPr>
          <a:xfrm flipV="1">
            <a:off x="5663736" y="1599491"/>
            <a:ext cx="0" cy="157163"/>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3329E1F-5820-4D2B-8294-D32039ED766A}"/>
              </a:ext>
            </a:extLst>
          </p:cNvPr>
          <p:cNvCxnSpPr/>
          <p:nvPr/>
        </p:nvCxnSpPr>
        <p:spPr>
          <a:xfrm>
            <a:off x="5663736" y="2466266"/>
            <a:ext cx="0" cy="27622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EEDD740-3CBE-44E6-9B19-694398DF931A}"/>
              </a:ext>
            </a:extLst>
          </p:cNvPr>
          <p:cNvSpPr/>
          <p:nvPr/>
        </p:nvSpPr>
        <p:spPr>
          <a:xfrm>
            <a:off x="3380250" y="1159754"/>
            <a:ext cx="714375" cy="1933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 name="TextBox 85">
            <a:extLst>
              <a:ext uri="{FF2B5EF4-FFF2-40B4-BE49-F238E27FC236}">
                <a16:creationId xmlns:a16="http://schemas.microsoft.com/office/drawing/2014/main" id="{3AAA94FB-9D98-476D-8B63-2856B1F9ADDB}"/>
              </a:ext>
            </a:extLst>
          </p:cNvPr>
          <p:cNvSpPr txBox="1">
            <a:spLocks noChangeArrowheads="1"/>
          </p:cNvSpPr>
          <p:nvPr/>
        </p:nvSpPr>
        <p:spPr bwMode="auto">
          <a:xfrm>
            <a:off x="3364375" y="2856791"/>
            <a:ext cx="74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1200"/>
              <a:t>Rectifier</a:t>
            </a:r>
          </a:p>
        </p:txBody>
      </p:sp>
      <p:sp>
        <p:nvSpPr>
          <p:cNvPr id="51" name="Rectangle 50">
            <a:extLst>
              <a:ext uri="{FF2B5EF4-FFF2-40B4-BE49-F238E27FC236}">
                <a16:creationId xmlns:a16="http://schemas.microsoft.com/office/drawing/2014/main" id="{156BAAF6-D617-4830-B0AC-9DE4C47D222C}"/>
              </a:ext>
            </a:extLst>
          </p:cNvPr>
          <p:cNvSpPr/>
          <p:nvPr/>
        </p:nvSpPr>
        <p:spPr>
          <a:xfrm>
            <a:off x="4784261" y="1159754"/>
            <a:ext cx="1504950" cy="1933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TextBox 87">
            <a:extLst>
              <a:ext uri="{FF2B5EF4-FFF2-40B4-BE49-F238E27FC236}">
                <a16:creationId xmlns:a16="http://schemas.microsoft.com/office/drawing/2014/main" id="{16B8D2DA-75ED-4A8C-A2D3-DC572F57FA2D}"/>
              </a:ext>
            </a:extLst>
          </p:cNvPr>
          <p:cNvSpPr txBox="1">
            <a:spLocks noChangeArrowheads="1"/>
          </p:cNvSpPr>
          <p:nvPr/>
        </p:nvSpPr>
        <p:spPr bwMode="auto">
          <a:xfrm>
            <a:off x="5271623" y="2863141"/>
            <a:ext cx="492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1200"/>
              <a:t>PFC</a:t>
            </a:r>
          </a:p>
        </p:txBody>
      </p:sp>
      <p:pic>
        <p:nvPicPr>
          <p:cNvPr id="53" name="Picture 88">
            <a:extLst>
              <a:ext uri="{FF2B5EF4-FFF2-40B4-BE49-F238E27FC236}">
                <a16:creationId xmlns:a16="http://schemas.microsoft.com/office/drawing/2014/main" id="{AF75057D-2AAC-4591-AB84-A69EBFE128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650" y="1956679"/>
            <a:ext cx="3413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03">
            <a:extLst>
              <a:ext uri="{FF2B5EF4-FFF2-40B4-BE49-F238E27FC236}">
                <a16:creationId xmlns:a16="http://schemas.microsoft.com/office/drawing/2014/main" id="{5FF72D73-1C4A-43DA-80A6-B93FE069AC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8175" y="1877304"/>
            <a:ext cx="5270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 name="Straight Connector 142">
            <a:extLst>
              <a:ext uri="{FF2B5EF4-FFF2-40B4-BE49-F238E27FC236}">
                <a16:creationId xmlns:a16="http://schemas.microsoft.com/office/drawing/2014/main" id="{3E9F554A-FAB1-412E-B233-F86AF9691C11}"/>
              </a:ext>
            </a:extLst>
          </p:cNvPr>
          <p:cNvCxnSpPr/>
          <p:nvPr/>
        </p:nvCxnSpPr>
        <p:spPr>
          <a:xfrm>
            <a:off x="6036798" y="2069391"/>
            <a:ext cx="18891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1F60347-0A97-4B94-9E0F-8BD5FDC2A0E9}"/>
              </a:ext>
            </a:extLst>
          </p:cNvPr>
          <p:cNvCxnSpPr/>
          <p:nvPr/>
        </p:nvCxnSpPr>
        <p:spPr>
          <a:xfrm>
            <a:off x="6036798" y="2128129"/>
            <a:ext cx="1905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57EC9E6-8E59-4E46-B288-1D3553E2F77F}"/>
              </a:ext>
            </a:extLst>
          </p:cNvPr>
          <p:cNvCxnSpPr>
            <a:cxnSpLocks/>
          </p:cNvCxnSpPr>
          <p:nvPr/>
        </p:nvCxnSpPr>
        <p:spPr>
          <a:xfrm flipV="1">
            <a:off x="5416086" y="1593141"/>
            <a:ext cx="1161691" cy="6351"/>
          </a:xfrm>
          <a:prstGeom prst="line">
            <a:avLst/>
          </a:prstGeom>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2D77B88A-4B0A-4501-80D3-AF77C789AEDF}"/>
              </a:ext>
            </a:extLst>
          </p:cNvPr>
          <p:cNvSpPr/>
          <p:nvPr/>
        </p:nvSpPr>
        <p:spPr>
          <a:xfrm>
            <a:off x="2064213" y="1159754"/>
            <a:ext cx="758825" cy="1952625"/>
          </a:xfrm>
          <a:prstGeom prst="rect">
            <a:avLst/>
          </a:prstGeom>
          <a:no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8" name="TextBox 264">
            <a:extLst>
              <a:ext uri="{FF2B5EF4-FFF2-40B4-BE49-F238E27FC236}">
                <a16:creationId xmlns:a16="http://schemas.microsoft.com/office/drawing/2014/main" id="{B002E455-BFB5-4F54-8A41-20EEA03CD87A}"/>
              </a:ext>
            </a:extLst>
          </p:cNvPr>
          <p:cNvSpPr txBox="1">
            <a:spLocks noChangeArrowheads="1"/>
          </p:cNvSpPr>
          <p:nvPr/>
        </p:nvSpPr>
        <p:spPr bwMode="auto">
          <a:xfrm>
            <a:off x="2080088" y="2882191"/>
            <a:ext cx="681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1200">
                <a:solidFill>
                  <a:srgbClr val="007E3A"/>
                </a:solidFill>
              </a:rPr>
              <a:t>OC/OV</a:t>
            </a:r>
          </a:p>
        </p:txBody>
      </p:sp>
      <p:sp>
        <p:nvSpPr>
          <p:cNvPr id="161" name="TextBox 267">
            <a:extLst>
              <a:ext uri="{FF2B5EF4-FFF2-40B4-BE49-F238E27FC236}">
                <a16:creationId xmlns:a16="http://schemas.microsoft.com/office/drawing/2014/main" id="{82C65BCD-6055-42FF-A0ED-478999E0CD3A}"/>
              </a:ext>
            </a:extLst>
          </p:cNvPr>
          <p:cNvSpPr txBox="1">
            <a:spLocks noChangeArrowheads="1"/>
          </p:cNvSpPr>
          <p:nvPr/>
        </p:nvSpPr>
        <p:spPr bwMode="auto">
          <a:xfrm>
            <a:off x="2080088" y="1164516"/>
            <a:ext cx="73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ClrTx/>
              <a:buFontTx/>
              <a:buNone/>
            </a:pPr>
            <a:r>
              <a:rPr lang="en-US" altLang="en-US" sz="1200">
                <a:solidFill>
                  <a:srgbClr val="007E3A"/>
                </a:solidFill>
              </a:rPr>
              <a:t>Input</a:t>
            </a:r>
          </a:p>
          <a:p>
            <a:pPr algn="ctr" eaLnBrk="1" hangingPunct="1">
              <a:spcBef>
                <a:spcPct val="0"/>
              </a:spcBef>
              <a:buClrTx/>
              <a:buFontTx/>
              <a:buNone/>
            </a:pPr>
            <a:r>
              <a:rPr lang="en-US" altLang="en-US" sz="1200">
                <a:solidFill>
                  <a:srgbClr val="007E3A"/>
                </a:solidFill>
              </a:rPr>
              <a:t>Voltage </a:t>
            </a:r>
          </a:p>
        </p:txBody>
      </p:sp>
      <p:grpSp>
        <p:nvGrpSpPr>
          <p:cNvPr id="164" name="Group 271">
            <a:extLst>
              <a:ext uri="{FF2B5EF4-FFF2-40B4-BE49-F238E27FC236}">
                <a16:creationId xmlns:a16="http://schemas.microsoft.com/office/drawing/2014/main" id="{42404247-217D-49C4-AAA0-7B305F09EC07}"/>
              </a:ext>
            </a:extLst>
          </p:cNvPr>
          <p:cNvGrpSpPr/>
          <p:nvPr/>
        </p:nvGrpSpPr>
        <p:grpSpPr>
          <a:xfrm rot="5400000">
            <a:off x="5810565" y="1410308"/>
            <a:ext cx="201168" cy="365760"/>
            <a:chOff x="1316208" y="3217968"/>
            <a:chExt cx="201168" cy="365760"/>
          </a:xfrm>
          <a:solidFill>
            <a:schemeClr val="bg1"/>
          </a:solidFill>
        </p:grpSpPr>
        <p:sp>
          <p:nvSpPr>
            <p:cNvPr id="165" name="Isosceles Triangle 164">
              <a:extLst>
                <a:ext uri="{FF2B5EF4-FFF2-40B4-BE49-F238E27FC236}">
                  <a16:creationId xmlns:a16="http://schemas.microsoft.com/office/drawing/2014/main" id="{33E32813-446C-47DB-BC55-5DF7D0EB834A}"/>
                </a:ext>
              </a:extLst>
            </p:cNvPr>
            <p:cNvSpPr/>
            <p:nvPr/>
          </p:nvSpPr>
          <p:spPr>
            <a:xfrm>
              <a:off x="1316208" y="3315504"/>
              <a:ext cx="201168" cy="152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66" name="Straight Connector 165">
              <a:extLst>
                <a:ext uri="{FF2B5EF4-FFF2-40B4-BE49-F238E27FC236}">
                  <a16:creationId xmlns:a16="http://schemas.microsoft.com/office/drawing/2014/main" id="{9243A9AC-648E-4147-96D4-60B8E6398033}"/>
                </a:ext>
              </a:extLst>
            </p:cNvPr>
            <p:cNvCxnSpPr/>
            <p:nvPr/>
          </p:nvCxnSpPr>
          <p:spPr>
            <a:xfrm>
              <a:off x="1316208" y="3315504"/>
              <a:ext cx="20116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FC8AE89-693C-4DE8-8BC4-4E5A9A6B023E}"/>
                </a:ext>
              </a:extLst>
            </p:cNvPr>
            <p:cNvCxnSpPr>
              <a:endCxn id="165" idx="0"/>
            </p:cNvCxnSpPr>
            <p:nvPr/>
          </p:nvCxnSpPr>
          <p:spPr>
            <a:xfrm>
              <a:off x="1416792" y="3217968"/>
              <a:ext cx="0" cy="9753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5FB4954-DF8D-45F3-BEF2-744DA1D69053}"/>
                </a:ext>
              </a:extLst>
            </p:cNvPr>
            <p:cNvCxnSpPr>
              <a:stCxn id="165" idx="3"/>
            </p:cNvCxnSpPr>
            <p:nvPr/>
          </p:nvCxnSpPr>
          <p:spPr>
            <a:xfrm>
              <a:off x="1416792" y="3467904"/>
              <a:ext cx="0" cy="11582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9" name="Rectangle 168">
            <a:extLst>
              <a:ext uri="{FF2B5EF4-FFF2-40B4-BE49-F238E27FC236}">
                <a16:creationId xmlns:a16="http://schemas.microsoft.com/office/drawing/2014/main" id="{376C96D4-D3CA-4795-95AE-3DD71260E2E8}"/>
              </a:ext>
            </a:extLst>
          </p:cNvPr>
          <p:cNvSpPr/>
          <p:nvPr/>
        </p:nvSpPr>
        <p:spPr>
          <a:xfrm>
            <a:off x="2877013" y="1164516"/>
            <a:ext cx="463550" cy="19335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0" name="TextBox 278">
            <a:extLst>
              <a:ext uri="{FF2B5EF4-FFF2-40B4-BE49-F238E27FC236}">
                <a16:creationId xmlns:a16="http://schemas.microsoft.com/office/drawing/2014/main" id="{D941D206-8544-4D28-BD9F-54829C2D18E4}"/>
              </a:ext>
            </a:extLst>
          </p:cNvPr>
          <p:cNvSpPr txBox="1">
            <a:spLocks noChangeArrowheads="1"/>
          </p:cNvSpPr>
          <p:nvPr/>
        </p:nvSpPr>
        <p:spPr bwMode="auto">
          <a:xfrm>
            <a:off x="2872250" y="2631366"/>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1200"/>
              <a:t>EMI</a:t>
            </a:r>
          </a:p>
          <a:p>
            <a:pPr eaLnBrk="1" hangingPunct="1">
              <a:spcBef>
                <a:spcPct val="0"/>
              </a:spcBef>
              <a:buClrTx/>
              <a:buFontTx/>
              <a:buNone/>
            </a:pPr>
            <a:r>
              <a:rPr lang="en-US" altLang="en-US" sz="1200"/>
              <a:t>Filter</a:t>
            </a:r>
          </a:p>
        </p:txBody>
      </p:sp>
      <p:cxnSp>
        <p:nvCxnSpPr>
          <p:cNvPr id="171" name="Straight Connector 170">
            <a:extLst>
              <a:ext uri="{FF2B5EF4-FFF2-40B4-BE49-F238E27FC236}">
                <a16:creationId xmlns:a16="http://schemas.microsoft.com/office/drawing/2014/main" id="{0BE9AF7C-29B4-4544-A436-138E490B396A}"/>
              </a:ext>
            </a:extLst>
          </p:cNvPr>
          <p:cNvCxnSpPr/>
          <p:nvPr/>
        </p:nvCxnSpPr>
        <p:spPr>
          <a:xfrm>
            <a:off x="3002425" y="2139241"/>
            <a:ext cx="18891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8F92384-408A-4136-8B7F-FEC8FF669408}"/>
              </a:ext>
            </a:extLst>
          </p:cNvPr>
          <p:cNvCxnSpPr/>
          <p:nvPr/>
        </p:nvCxnSpPr>
        <p:spPr>
          <a:xfrm>
            <a:off x="3004013" y="2197979"/>
            <a:ext cx="18891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7708FA9-F080-44D5-9BC8-356F6BC6AE5C}"/>
              </a:ext>
            </a:extLst>
          </p:cNvPr>
          <p:cNvCxnSpPr/>
          <p:nvPr/>
        </p:nvCxnSpPr>
        <p:spPr>
          <a:xfrm flipH="1">
            <a:off x="1941975" y="2748841"/>
            <a:ext cx="935038" cy="9525"/>
          </a:xfrm>
          <a:prstGeom prst="line">
            <a:avLst/>
          </a:prstGeom>
          <a:ln>
            <a:head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75EA249-EC8A-46ED-A905-6B337580D229}"/>
              </a:ext>
            </a:extLst>
          </p:cNvPr>
          <p:cNvCxnSpPr/>
          <p:nvPr/>
        </p:nvCxnSpPr>
        <p:spPr>
          <a:xfrm flipV="1">
            <a:off x="3097675" y="1988429"/>
            <a:ext cx="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E32E0A7-C3BE-4BF6-8D23-AB24186741B2}"/>
              </a:ext>
            </a:extLst>
          </p:cNvPr>
          <p:cNvCxnSpPr/>
          <p:nvPr/>
        </p:nvCxnSpPr>
        <p:spPr>
          <a:xfrm flipV="1">
            <a:off x="3097675" y="2202741"/>
            <a:ext cx="0" cy="112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1854331-7416-4F24-BF6B-F1158CEF718A}"/>
              </a:ext>
            </a:extLst>
          </p:cNvPr>
          <p:cNvCxnSpPr/>
          <p:nvPr/>
        </p:nvCxnSpPr>
        <p:spPr>
          <a:xfrm flipH="1">
            <a:off x="1941975" y="1956679"/>
            <a:ext cx="115888" cy="0"/>
          </a:xfrm>
          <a:prstGeom prst="line">
            <a:avLst/>
          </a:prstGeom>
        </p:spPr>
        <p:style>
          <a:lnRef idx="1">
            <a:schemeClr val="accent1"/>
          </a:lnRef>
          <a:fillRef idx="0">
            <a:schemeClr val="accent1"/>
          </a:fillRef>
          <a:effectRef idx="0">
            <a:schemeClr val="accent1"/>
          </a:effectRef>
          <a:fontRef idx="minor">
            <a:schemeClr val="tx1"/>
          </a:fontRef>
        </p:style>
      </p:cxnSp>
      <p:sp>
        <p:nvSpPr>
          <p:cNvPr id="177" name="TextBox 294">
            <a:extLst>
              <a:ext uri="{FF2B5EF4-FFF2-40B4-BE49-F238E27FC236}">
                <a16:creationId xmlns:a16="http://schemas.microsoft.com/office/drawing/2014/main" id="{21C9D2C4-1AE6-40C7-A524-BA9F2DAA5BAD}"/>
              </a:ext>
            </a:extLst>
          </p:cNvPr>
          <p:cNvSpPr txBox="1">
            <a:spLocks noChangeArrowheads="1"/>
          </p:cNvSpPr>
          <p:nvPr/>
        </p:nvSpPr>
        <p:spPr bwMode="auto">
          <a:xfrm>
            <a:off x="631109" y="1786816"/>
            <a:ext cx="312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1200" dirty="0"/>
              <a:t>L</a:t>
            </a:r>
          </a:p>
        </p:txBody>
      </p:sp>
      <p:sp>
        <p:nvSpPr>
          <p:cNvPr id="178" name="TextBox 295">
            <a:extLst>
              <a:ext uri="{FF2B5EF4-FFF2-40B4-BE49-F238E27FC236}">
                <a16:creationId xmlns:a16="http://schemas.microsoft.com/office/drawing/2014/main" id="{F024A186-AB9C-400F-BD4E-0CD74BCB385A}"/>
              </a:ext>
            </a:extLst>
          </p:cNvPr>
          <p:cNvSpPr txBox="1">
            <a:spLocks noChangeArrowheads="1"/>
          </p:cNvSpPr>
          <p:nvPr/>
        </p:nvSpPr>
        <p:spPr bwMode="auto">
          <a:xfrm>
            <a:off x="656509" y="2285291"/>
            <a:ext cx="295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1200"/>
              <a:t>N</a:t>
            </a:r>
          </a:p>
        </p:txBody>
      </p:sp>
      <p:sp>
        <p:nvSpPr>
          <p:cNvPr id="179" name="TextBox 296">
            <a:extLst>
              <a:ext uri="{FF2B5EF4-FFF2-40B4-BE49-F238E27FC236}">
                <a16:creationId xmlns:a16="http://schemas.microsoft.com/office/drawing/2014/main" id="{2A86FF53-F275-4CB4-88EF-225E8BB23A37}"/>
              </a:ext>
            </a:extLst>
          </p:cNvPr>
          <p:cNvSpPr txBox="1">
            <a:spLocks noChangeArrowheads="1"/>
          </p:cNvSpPr>
          <p:nvPr/>
        </p:nvSpPr>
        <p:spPr bwMode="auto">
          <a:xfrm>
            <a:off x="627934" y="2655179"/>
            <a:ext cx="3889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1200"/>
              <a:t>PE</a:t>
            </a:r>
          </a:p>
        </p:txBody>
      </p:sp>
      <p:sp>
        <p:nvSpPr>
          <p:cNvPr id="180" name="TextBox 298">
            <a:extLst>
              <a:ext uri="{FF2B5EF4-FFF2-40B4-BE49-F238E27FC236}">
                <a16:creationId xmlns:a16="http://schemas.microsoft.com/office/drawing/2014/main" id="{5956AC03-BD16-437A-B082-B17F037C0897}"/>
              </a:ext>
            </a:extLst>
          </p:cNvPr>
          <p:cNvSpPr txBox="1">
            <a:spLocks noChangeArrowheads="1"/>
          </p:cNvSpPr>
          <p:nvPr/>
        </p:nvSpPr>
        <p:spPr bwMode="auto">
          <a:xfrm>
            <a:off x="509693" y="844206"/>
            <a:ext cx="14224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1400" dirty="0">
                <a:solidFill>
                  <a:srgbClr val="007E3A"/>
                </a:solidFill>
              </a:rPr>
              <a:t>120Vac/220Vac</a:t>
            </a:r>
          </a:p>
        </p:txBody>
      </p:sp>
      <p:sp>
        <p:nvSpPr>
          <p:cNvPr id="182" name="Rectangle 181">
            <a:extLst>
              <a:ext uri="{FF2B5EF4-FFF2-40B4-BE49-F238E27FC236}">
                <a16:creationId xmlns:a16="http://schemas.microsoft.com/office/drawing/2014/main" id="{4A400ABE-8C3E-4395-84D1-C024B214C480}"/>
              </a:ext>
            </a:extLst>
          </p:cNvPr>
          <p:cNvSpPr/>
          <p:nvPr/>
        </p:nvSpPr>
        <p:spPr>
          <a:xfrm>
            <a:off x="1038688" y="1150229"/>
            <a:ext cx="525462" cy="1952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86" name="Straight Connector 185">
            <a:extLst>
              <a:ext uri="{FF2B5EF4-FFF2-40B4-BE49-F238E27FC236}">
                <a16:creationId xmlns:a16="http://schemas.microsoft.com/office/drawing/2014/main" id="{B92BC530-D0BE-458E-BA46-F13776DA2E46}"/>
              </a:ext>
            </a:extLst>
          </p:cNvPr>
          <p:cNvCxnSpPr/>
          <p:nvPr/>
        </p:nvCxnSpPr>
        <p:spPr>
          <a:xfrm flipH="1">
            <a:off x="815259" y="1924929"/>
            <a:ext cx="206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7F09801-9138-4A08-9E34-C375AC32DC8B}"/>
              </a:ext>
            </a:extLst>
          </p:cNvPr>
          <p:cNvCxnSpPr/>
          <p:nvPr/>
        </p:nvCxnSpPr>
        <p:spPr>
          <a:xfrm flipH="1">
            <a:off x="815259" y="2320216"/>
            <a:ext cx="206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15CAD2A-92DC-4BD0-B8C7-57438E1F62AE}"/>
              </a:ext>
            </a:extLst>
          </p:cNvPr>
          <p:cNvCxnSpPr/>
          <p:nvPr/>
        </p:nvCxnSpPr>
        <p:spPr>
          <a:xfrm flipH="1">
            <a:off x="815259" y="2663116"/>
            <a:ext cx="206375" cy="0"/>
          </a:xfrm>
          <a:prstGeom prst="line">
            <a:avLst/>
          </a:prstGeom>
        </p:spPr>
        <p:style>
          <a:lnRef idx="1">
            <a:schemeClr val="accent1"/>
          </a:lnRef>
          <a:fillRef idx="0">
            <a:schemeClr val="accent1"/>
          </a:fillRef>
          <a:effectRef idx="0">
            <a:schemeClr val="accent1"/>
          </a:effectRef>
          <a:fontRef idx="minor">
            <a:schemeClr val="tx1"/>
          </a:fontRef>
        </p:style>
      </p:cxnSp>
      <p:sp>
        <p:nvSpPr>
          <p:cNvPr id="189" name="Rounded Rectangle 314">
            <a:extLst>
              <a:ext uri="{FF2B5EF4-FFF2-40B4-BE49-F238E27FC236}">
                <a16:creationId xmlns:a16="http://schemas.microsoft.com/office/drawing/2014/main" id="{CCB8B041-325C-44FD-BFEF-E3BF4F41DBE1}"/>
              </a:ext>
            </a:extLst>
          </p:cNvPr>
          <p:cNvSpPr/>
          <p:nvPr/>
        </p:nvSpPr>
        <p:spPr>
          <a:xfrm>
            <a:off x="1559388" y="1924929"/>
            <a:ext cx="452437" cy="900112"/>
          </a:xfrm>
          <a:prstGeom prst="roundRect">
            <a:avLst/>
          </a:prstGeom>
          <a:solidFill>
            <a:srgbClr val="77787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0" name="TextBox 315">
            <a:extLst>
              <a:ext uri="{FF2B5EF4-FFF2-40B4-BE49-F238E27FC236}">
                <a16:creationId xmlns:a16="http://schemas.microsoft.com/office/drawing/2014/main" id="{FF117288-6C0D-459B-ACED-AE68E0CEA5A0}"/>
              </a:ext>
            </a:extLst>
          </p:cNvPr>
          <p:cNvSpPr txBox="1">
            <a:spLocks noChangeArrowheads="1"/>
          </p:cNvSpPr>
          <p:nvPr/>
        </p:nvSpPr>
        <p:spPr bwMode="auto">
          <a:xfrm rot="16200000">
            <a:off x="1432388" y="2194804"/>
            <a:ext cx="719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1600">
                <a:solidFill>
                  <a:schemeClr val="bg1"/>
                </a:solidFill>
              </a:rPr>
              <a:t>Cable</a:t>
            </a:r>
          </a:p>
        </p:txBody>
      </p:sp>
      <p:pic>
        <p:nvPicPr>
          <p:cNvPr id="193" name="Picture 204">
            <a:extLst>
              <a:ext uri="{FF2B5EF4-FFF2-40B4-BE49-F238E27FC236}">
                <a16:creationId xmlns:a16="http://schemas.microsoft.com/office/drawing/2014/main" id="{DF08EE07-D3C7-4DAF-8A32-03C690229A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7700" y="2353554"/>
            <a:ext cx="3429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 name="Straight Arrow Connector 193">
            <a:extLst>
              <a:ext uri="{FF2B5EF4-FFF2-40B4-BE49-F238E27FC236}">
                <a16:creationId xmlns:a16="http://schemas.microsoft.com/office/drawing/2014/main" id="{B8715D7E-0CD7-4EAB-BD89-AB4E23236384}"/>
              </a:ext>
            </a:extLst>
          </p:cNvPr>
          <p:cNvCxnSpPr/>
          <p:nvPr/>
        </p:nvCxnSpPr>
        <p:spPr>
          <a:xfrm flipH="1" flipV="1">
            <a:off x="2586500" y="2588504"/>
            <a:ext cx="3175" cy="144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D70966D6-3592-420D-B043-B3F2C680D304}"/>
              </a:ext>
            </a:extLst>
          </p:cNvPr>
          <p:cNvCxnSpPr/>
          <p:nvPr/>
        </p:nvCxnSpPr>
        <p:spPr>
          <a:xfrm>
            <a:off x="2592850" y="2372604"/>
            <a:ext cx="0" cy="188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2CE24305-B645-440B-B7F4-5A94C5E4AD89}"/>
              </a:ext>
            </a:extLst>
          </p:cNvPr>
          <p:cNvSpPr/>
          <p:nvPr/>
        </p:nvSpPr>
        <p:spPr>
          <a:xfrm>
            <a:off x="2456325" y="2432929"/>
            <a:ext cx="303213" cy="277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7" name="TextBox 2">
            <a:extLst>
              <a:ext uri="{FF2B5EF4-FFF2-40B4-BE49-F238E27FC236}">
                <a16:creationId xmlns:a16="http://schemas.microsoft.com/office/drawing/2014/main" id="{1EE445DD-3EDF-4671-A321-010A3F2B90A5}"/>
              </a:ext>
            </a:extLst>
          </p:cNvPr>
          <p:cNvSpPr txBox="1">
            <a:spLocks noChangeArrowheads="1"/>
          </p:cNvSpPr>
          <p:nvPr/>
        </p:nvSpPr>
        <p:spPr bwMode="auto">
          <a:xfrm>
            <a:off x="2219788" y="2398004"/>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0795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10795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107952"/>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1200"/>
              <a:t>or</a:t>
            </a:r>
          </a:p>
        </p:txBody>
      </p:sp>
      <p:sp>
        <p:nvSpPr>
          <p:cNvPr id="200" name="TextBox 199">
            <a:extLst>
              <a:ext uri="{FF2B5EF4-FFF2-40B4-BE49-F238E27FC236}">
                <a16:creationId xmlns:a16="http://schemas.microsoft.com/office/drawing/2014/main" id="{750BC718-0260-4C28-9EFB-C8F820CB1536}"/>
              </a:ext>
            </a:extLst>
          </p:cNvPr>
          <p:cNvSpPr txBox="1"/>
          <p:nvPr/>
        </p:nvSpPr>
        <p:spPr>
          <a:xfrm>
            <a:off x="6577778" y="1149922"/>
            <a:ext cx="711200" cy="1969770"/>
          </a:xfrm>
          <a:prstGeom prst="rect">
            <a:avLst/>
          </a:prstGeom>
          <a:noFill/>
          <a:ln w="28575">
            <a:solidFill>
              <a:schemeClr val="tx1"/>
            </a:solidFill>
            <a:prstDash val="solid"/>
          </a:ln>
        </p:spPr>
        <p:txBody>
          <a:bodyPr wrap="square" rtlCol="0">
            <a:spAutoFit/>
          </a:bodyPr>
          <a:lstStyle/>
          <a:p>
            <a:pPr algn="ctr"/>
            <a:r>
              <a:rPr lang="en-US" sz="1400" dirty="0">
                <a:solidFill>
                  <a:srgbClr val="007033"/>
                </a:solidFill>
              </a:rPr>
              <a:t>DC Brush or Brushless Motor Drive</a:t>
            </a:r>
            <a:endParaRPr lang="en-US" dirty="0">
              <a:solidFill>
                <a:srgbClr val="007033"/>
              </a:solidFill>
            </a:endParaRPr>
          </a:p>
          <a:p>
            <a:pPr algn="ctr"/>
            <a:endParaRPr lang="en-US" dirty="0">
              <a:solidFill>
                <a:srgbClr val="007033"/>
              </a:solidFill>
            </a:endParaRPr>
          </a:p>
        </p:txBody>
      </p:sp>
      <p:sp>
        <p:nvSpPr>
          <p:cNvPr id="202" name="Oval 201">
            <a:extLst>
              <a:ext uri="{FF2B5EF4-FFF2-40B4-BE49-F238E27FC236}">
                <a16:creationId xmlns:a16="http://schemas.microsoft.com/office/drawing/2014/main" id="{315F3C8E-39E8-42B6-AB68-142F23DB6B81}"/>
              </a:ext>
            </a:extLst>
          </p:cNvPr>
          <p:cNvSpPr/>
          <p:nvPr/>
        </p:nvSpPr>
        <p:spPr>
          <a:xfrm>
            <a:off x="2237561" y="1642104"/>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a:t>
            </a:r>
          </a:p>
        </p:txBody>
      </p:sp>
      <p:sp>
        <p:nvSpPr>
          <p:cNvPr id="203" name="Oval 202">
            <a:extLst>
              <a:ext uri="{FF2B5EF4-FFF2-40B4-BE49-F238E27FC236}">
                <a16:creationId xmlns:a16="http://schemas.microsoft.com/office/drawing/2014/main" id="{4FA6EC3B-B773-46B4-AC8B-121326A8A142}"/>
              </a:ext>
            </a:extLst>
          </p:cNvPr>
          <p:cNvSpPr/>
          <p:nvPr/>
        </p:nvSpPr>
        <p:spPr>
          <a:xfrm>
            <a:off x="4508788" y="2380852"/>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3</a:t>
            </a:r>
          </a:p>
        </p:txBody>
      </p:sp>
      <p:sp>
        <p:nvSpPr>
          <p:cNvPr id="204" name="TextBox 203">
            <a:extLst>
              <a:ext uri="{FF2B5EF4-FFF2-40B4-BE49-F238E27FC236}">
                <a16:creationId xmlns:a16="http://schemas.microsoft.com/office/drawing/2014/main" id="{69CFDC72-CDCB-4BC9-8DFF-8F906CFF49A1}"/>
              </a:ext>
            </a:extLst>
          </p:cNvPr>
          <p:cNvSpPr txBox="1"/>
          <p:nvPr/>
        </p:nvSpPr>
        <p:spPr>
          <a:xfrm>
            <a:off x="1108736" y="1629502"/>
            <a:ext cx="369332" cy="1288692"/>
          </a:xfrm>
          <a:prstGeom prst="rect">
            <a:avLst/>
          </a:prstGeom>
          <a:noFill/>
        </p:spPr>
        <p:txBody>
          <a:bodyPr vert="eaVert" wrap="square" rtlCol="0">
            <a:spAutoFit/>
          </a:bodyPr>
          <a:lstStyle/>
          <a:p>
            <a:r>
              <a:rPr lang="en-US" sz="1200" dirty="0">
                <a:solidFill>
                  <a:srgbClr val="007033"/>
                </a:solidFill>
              </a:rPr>
              <a:t>Input Connector</a:t>
            </a:r>
          </a:p>
        </p:txBody>
      </p:sp>
      <p:sp>
        <p:nvSpPr>
          <p:cNvPr id="206" name="Oval 205">
            <a:extLst>
              <a:ext uri="{FF2B5EF4-FFF2-40B4-BE49-F238E27FC236}">
                <a16:creationId xmlns:a16="http://schemas.microsoft.com/office/drawing/2014/main" id="{F6A31AAC-C301-4EF4-8F64-CBD26615BE7F}"/>
              </a:ext>
            </a:extLst>
          </p:cNvPr>
          <p:cNvSpPr/>
          <p:nvPr/>
        </p:nvSpPr>
        <p:spPr>
          <a:xfrm>
            <a:off x="5805993" y="1228016"/>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2</a:t>
            </a:r>
          </a:p>
        </p:txBody>
      </p:sp>
      <p:grpSp>
        <p:nvGrpSpPr>
          <p:cNvPr id="220" name="Group 219">
            <a:extLst>
              <a:ext uri="{FF2B5EF4-FFF2-40B4-BE49-F238E27FC236}">
                <a16:creationId xmlns:a16="http://schemas.microsoft.com/office/drawing/2014/main" id="{8D3D7B44-03AD-445A-B291-E75A0F2FB81F}"/>
              </a:ext>
            </a:extLst>
          </p:cNvPr>
          <p:cNvGrpSpPr/>
          <p:nvPr/>
        </p:nvGrpSpPr>
        <p:grpSpPr>
          <a:xfrm>
            <a:off x="4227325" y="1931279"/>
            <a:ext cx="398207" cy="386710"/>
            <a:chOff x="4572000" y="3890322"/>
            <a:chExt cx="398207" cy="386710"/>
          </a:xfrm>
        </p:grpSpPr>
        <p:cxnSp>
          <p:nvCxnSpPr>
            <p:cNvPr id="211" name="Straight Connector 210">
              <a:extLst>
                <a:ext uri="{FF2B5EF4-FFF2-40B4-BE49-F238E27FC236}">
                  <a16:creationId xmlns:a16="http://schemas.microsoft.com/office/drawing/2014/main" id="{8F56C261-C9AD-454C-A9F2-B501968B9D72}"/>
                </a:ext>
              </a:extLst>
            </p:cNvPr>
            <p:cNvCxnSpPr>
              <a:cxnSpLocks/>
            </p:cNvCxnSpPr>
            <p:nvPr/>
          </p:nvCxnSpPr>
          <p:spPr>
            <a:xfrm>
              <a:off x="4630995" y="4070555"/>
              <a:ext cx="245805" cy="0"/>
            </a:xfrm>
            <a:prstGeom prst="line">
              <a:avLst/>
            </a:prstGeom>
          </p:spPr>
          <p:style>
            <a:lnRef idx="1">
              <a:schemeClr val="accent1"/>
            </a:lnRef>
            <a:fillRef idx="0">
              <a:schemeClr val="accent1"/>
            </a:fillRef>
            <a:effectRef idx="0">
              <a:schemeClr val="accent1"/>
            </a:effectRef>
            <a:fontRef idx="minor">
              <a:schemeClr val="tx1"/>
            </a:fontRef>
          </p:style>
        </p:cxnSp>
        <p:sp>
          <p:nvSpPr>
            <p:cNvPr id="212" name="Isosceles Triangle 211">
              <a:extLst>
                <a:ext uri="{FF2B5EF4-FFF2-40B4-BE49-F238E27FC236}">
                  <a16:creationId xmlns:a16="http://schemas.microsoft.com/office/drawing/2014/main" id="{9C10BA4F-3E3D-452B-A68D-35EBAF5FEB4A}"/>
                </a:ext>
              </a:extLst>
            </p:cNvPr>
            <p:cNvSpPr/>
            <p:nvPr/>
          </p:nvSpPr>
          <p:spPr>
            <a:xfrm>
              <a:off x="4650658" y="4080387"/>
              <a:ext cx="226142" cy="1966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a:extLst>
                <a:ext uri="{FF2B5EF4-FFF2-40B4-BE49-F238E27FC236}">
                  <a16:creationId xmlns:a16="http://schemas.microsoft.com/office/drawing/2014/main" id="{BE6E7A2C-3634-4C4C-A868-6831202B1D7B}"/>
                </a:ext>
              </a:extLst>
            </p:cNvPr>
            <p:cNvCxnSpPr/>
            <p:nvPr/>
          </p:nvCxnSpPr>
          <p:spPr>
            <a:xfrm flipV="1">
              <a:off x="4862052" y="3963813"/>
              <a:ext cx="108155" cy="115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36BC34D-16D0-4AC6-B68A-4B06612859CF}"/>
                </a:ext>
              </a:extLst>
            </p:cNvPr>
            <p:cNvCxnSpPr/>
            <p:nvPr/>
          </p:nvCxnSpPr>
          <p:spPr>
            <a:xfrm flipH="1">
              <a:off x="4572000" y="4070064"/>
              <a:ext cx="58995" cy="118969"/>
            </a:xfrm>
            <a:prstGeom prst="line">
              <a:avLst/>
            </a:prstGeom>
          </p:spPr>
          <p:style>
            <a:lnRef idx="1">
              <a:schemeClr val="accent1"/>
            </a:lnRef>
            <a:fillRef idx="0">
              <a:schemeClr val="accent1"/>
            </a:fillRef>
            <a:effectRef idx="0">
              <a:schemeClr val="accent1"/>
            </a:effectRef>
            <a:fontRef idx="minor">
              <a:schemeClr val="tx1"/>
            </a:fontRef>
          </p:style>
        </p:cxnSp>
        <p:sp>
          <p:nvSpPr>
            <p:cNvPr id="219" name="Isosceles Triangle 218">
              <a:extLst>
                <a:ext uri="{FF2B5EF4-FFF2-40B4-BE49-F238E27FC236}">
                  <a16:creationId xmlns:a16="http://schemas.microsoft.com/office/drawing/2014/main" id="{E4075E63-CF0D-485C-8BA5-1B7733081D1E}"/>
                </a:ext>
              </a:extLst>
            </p:cNvPr>
            <p:cNvSpPr/>
            <p:nvPr/>
          </p:nvSpPr>
          <p:spPr>
            <a:xfrm rot="10646160">
              <a:off x="4650659" y="3890322"/>
              <a:ext cx="226142" cy="1966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2" name="Straight Connector 221">
            <a:extLst>
              <a:ext uri="{FF2B5EF4-FFF2-40B4-BE49-F238E27FC236}">
                <a16:creationId xmlns:a16="http://schemas.microsoft.com/office/drawing/2014/main" id="{38409CCE-7706-4EE0-B39F-374E3349F9BE}"/>
              </a:ext>
            </a:extLst>
          </p:cNvPr>
          <p:cNvCxnSpPr>
            <a:cxnSpLocks/>
          </p:cNvCxnSpPr>
          <p:nvPr/>
        </p:nvCxnSpPr>
        <p:spPr>
          <a:xfrm>
            <a:off x="4415778" y="1599491"/>
            <a:ext cx="6350" cy="1143000"/>
          </a:xfrm>
          <a:prstGeom prst="line">
            <a:avLst/>
          </a:prstGeom>
          <a:ln cap="flat">
            <a:headEnd type="oval"/>
            <a:tailEnd type="oval"/>
          </a:ln>
        </p:spPr>
        <p:style>
          <a:lnRef idx="1">
            <a:schemeClr val="accent1"/>
          </a:lnRef>
          <a:fillRef idx="0">
            <a:schemeClr val="accent1"/>
          </a:fillRef>
          <a:effectRef idx="0">
            <a:schemeClr val="accent1"/>
          </a:effectRef>
          <a:fontRef idx="minor">
            <a:schemeClr val="tx1"/>
          </a:fontRef>
        </p:style>
      </p:cxnSp>
      <p:sp>
        <p:nvSpPr>
          <p:cNvPr id="228" name="Oval 227">
            <a:extLst>
              <a:ext uri="{FF2B5EF4-FFF2-40B4-BE49-F238E27FC236}">
                <a16:creationId xmlns:a16="http://schemas.microsoft.com/office/drawing/2014/main" id="{EE3203F2-6F85-4017-8201-C6C6CAB90EC3}"/>
              </a:ext>
            </a:extLst>
          </p:cNvPr>
          <p:cNvSpPr/>
          <p:nvPr/>
        </p:nvSpPr>
        <p:spPr>
          <a:xfrm>
            <a:off x="1594578" y="3347621"/>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1</a:t>
            </a:r>
          </a:p>
        </p:txBody>
      </p:sp>
      <p:graphicFrame>
        <p:nvGraphicFramePr>
          <p:cNvPr id="229" name="Table 228">
            <a:extLst>
              <a:ext uri="{FF2B5EF4-FFF2-40B4-BE49-F238E27FC236}">
                <a16:creationId xmlns:a16="http://schemas.microsoft.com/office/drawing/2014/main" id="{B55725EC-F1F0-4C7C-9827-BCBE9BC38179}"/>
              </a:ext>
            </a:extLst>
          </p:cNvPr>
          <p:cNvGraphicFramePr>
            <a:graphicFrameLocks noGrp="1"/>
          </p:cNvGraphicFramePr>
          <p:nvPr>
            <p:extLst>
              <p:ext uri="{D42A27DB-BD31-4B8C-83A1-F6EECF244321}">
                <p14:modId xmlns:p14="http://schemas.microsoft.com/office/powerpoint/2010/main" val="3473489138"/>
              </p:ext>
            </p:extLst>
          </p:nvPr>
        </p:nvGraphicFramePr>
        <p:xfrm>
          <a:off x="1468054" y="3691956"/>
          <a:ext cx="1641737" cy="134493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a:solidFill>
                            <a:sysClr val="windowText" lastClr="000000"/>
                          </a:solidFill>
                        </a:rPr>
                        <a:t>Fuse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fr-FR" sz="800" b="1" i="0" u="none" strike="noStrike" dirty="0">
                          <a:solidFill>
                            <a:schemeClr val="tx1"/>
                          </a:solidFill>
                          <a:effectLst/>
                          <a:latin typeface="Calibri" panose="020F0502020204030204" pitchFamily="34" charset="0"/>
                        </a:rPr>
                        <a:t>835, 215  </a:t>
                      </a:r>
                      <a:r>
                        <a:rPr lang="fr-FR" sz="800" b="1" i="0" u="none" strike="noStrike" dirty="0" err="1">
                          <a:solidFill>
                            <a:schemeClr val="tx1"/>
                          </a:solidFill>
                          <a:effectLst/>
                          <a:latin typeface="Calibri" panose="020F0502020204030204" pitchFamily="34" charset="0"/>
                        </a:rPr>
                        <a:t>Series</a:t>
                      </a:r>
                      <a:r>
                        <a:rPr lang="fr-FR" sz="800" b="1" i="0" u="none" strike="noStrike" dirty="0">
                          <a:solidFill>
                            <a:schemeClr val="tx1"/>
                          </a:solidFill>
                          <a:effectLst/>
                          <a:latin typeface="Calibri" panose="020F0502020204030204" pitchFamily="34" charset="0"/>
                        </a:rPr>
                        <a:t> , TR5</a:t>
                      </a:r>
                      <a:r>
                        <a:rPr lang="fr-FR" sz="800" b="1" i="0" u="none" strike="noStrike" baseline="0" dirty="0">
                          <a:solidFill>
                            <a:schemeClr val="tx1"/>
                          </a:solidFill>
                          <a:effectLst/>
                          <a:latin typeface="Calibri" panose="020F0502020204030204" pitchFamily="34" charset="0"/>
                        </a:rPr>
                        <a:t> </a:t>
                      </a:r>
                      <a:r>
                        <a:rPr lang="fr-FR" sz="800" b="1" i="0" u="none" strike="noStrike" baseline="0" dirty="0" err="1">
                          <a:solidFill>
                            <a:schemeClr val="tx1"/>
                          </a:solidFill>
                          <a:effectLst/>
                          <a:latin typeface="Calibri" panose="020F0502020204030204" pitchFamily="34" charset="0"/>
                        </a:rPr>
                        <a:t>Series</a:t>
                      </a:r>
                      <a:r>
                        <a:rPr lang="fr-FR" sz="800" b="1" i="0" u="none" strike="noStrike" baseline="0" dirty="0">
                          <a:solidFill>
                            <a:schemeClr val="tx1"/>
                          </a:solidFill>
                          <a:effectLst/>
                          <a:latin typeface="Calibri" panose="020F0502020204030204" pitchFamily="34" charset="0"/>
                        </a:rPr>
                        <a:t>(382) </a:t>
                      </a:r>
                      <a:r>
                        <a:rPr lang="fr-FR" sz="800" b="1" i="0" u="none" strike="noStrike" dirty="0">
                          <a:solidFill>
                            <a:schemeClr val="tx1"/>
                          </a:solidFill>
                          <a:effectLst/>
                          <a:latin typeface="Calibri" panose="020F0502020204030204" pitchFamily="34" charset="0"/>
                        </a:rPr>
                        <a:t> </a:t>
                      </a:r>
                      <a:endParaRPr lang="fr-FR" sz="800" b="0" i="0" u="none" strike="noStrike" dirty="0">
                        <a:solidFill>
                          <a:schemeClr val="tx1"/>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1450">
                <a:tc>
                  <a:txBody>
                    <a:bodyPr/>
                    <a:lstStyle/>
                    <a:p>
                      <a:r>
                        <a:rPr lang="en-US" sz="800">
                          <a:solidFill>
                            <a:sysClr val="windowText" lastClr="000000"/>
                          </a:solidFill>
                        </a:rPr>
                        <a:t>MOV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a:solidFill>
                            <a:sysClr val="windowText" lastClr="000000"/>
                          </a:solidFill>
                        </a:rPr>
                        <a:t>TMOV, </a:t>
                      </a:r>
                      <a:r>
                        <a:rPr lang="en-US" sz="800" dirty="0" err="1">
                          <a:solidFill>
                            <a:sysClr val="windowText" lastClr="000000"/>
                          </a:solidFill>
                        </a:rPr>
                        <a:t>UltraMOV</a:t>
                      </a:r>
                      <a:endParaRPr lang="en-US" sz="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1450">
                <a:tc>
                  <a:txBody>
                    <a:bodyPr/>
                    <a:lstStyle/>
                    <a:p>
                      <a:r>
                        <a:rPr lang="en-US" sz="800" dirty="0">
                          <a:solidFill>
                            <a:sysClr val="windowText" lastClr="000000"/>
                          </a:solidFill>
                        </a:rPr>
                        <a:t>GDT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a:solidFill>
                            <a:sysClr val="windowText" lastClr="000000"/>
                          </a:solidFill>
                        </a:rPr>
                        <a:t>CG3 OR DC Spark 470V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48928"/>
                  </a:ext>
                </a:extLst>
              </a:tr>
            </a:tbl>
          </a:graphicData>
        </a:graphic>
      </p:graphicFrame>
      <p:sp>
        <p:nvSpPr>
          <p:cNvPr id="230" name="Oval 229">
            <a:extLst>
              <a:ext uri="{FF2B5EF4-FFF2-40B4-BE49-F238E27FC236}">
                <a16:creationId xmlns:a16="http://schemas.microsoft.com/office/drawing/2014/main" id="{2E0FE72F-31E4-4000-A4B9-F964D070C8DF}"/>
              </a:ext>
            </a:extLst>
          </p:cNvPr>
          <p:cNvSpPr/>
          <p:nvPr/>
        </p:nvSpPr>
        <p:spPr>
          <a:xfrm>
            <a:off x="3495078" y="3355686"/>
            <a:ext cx="236082" cy="241673"/>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2</a:t>
            </a:r>
          </a:p>
        </p:txBody>
      </p:sp>
      <p:pic>
        <p:nvPicPr>
          <p:cNvPr id="231" name="Picture 230">
            <a:extLst>
              <a:ext uri="{FF2B5EF4-FFF2-40B4-BE49-F238E27FC236}">
                <a16:creationId xmlns:a16="http://schemas.microsoft.com/office/drawing/2014/main" id="{549E4268-767A-44AE-A273-8AD9E421B29B}"/>
              </a:ext>
            </a:extLst>
          </p:cNvPr>
          <p:cNvPicPr>
            <a:picLocks noChangeAspect="1"/>
          </p:cNvPicPr>
          <p:nvPr/>
        </p:nvPicPr>
        <p:blipFill>
          <a:blip r:embed="rId5" cstate="print"/>
          <a:stretch>
            <a:fillRect/>
          </a:stretch>
        </p:blipFill>
        <p:spPr>
          <a:xfrm>
            <a:off x="3370494" y="4470272"/>
            <a:ext cx="485249" cy="352548"/>
          </a:xfrm>
          <a:prstGeom prst="rect">
            <a:avLst/>
          </a:prstGeom>
        </p:spPr>
      </p:pic>
      <p:graphicFrame>
        <p:nvGraphicFramePr>
          <p:cNvPr id="232" name="Table 231">
            <a:extLst>
              <a:ext uri="{FF2B5EF4-FFF2-40B4-BE49-F238E27FC236}">
                <a16:creationId xmlns:a16="http://schemas.microsoft.com/office/drawing/2014/main" id="{F883CB49-76E5-4DDC-A27E-BCB9C9B0B69A}"/>
              </a:ext>
            </a:extLst>
          </p:cNvPr>
          <p:cNvGraphicFramePr>
            <a:graphicFrameLocks noGrp="1"/>
          </p:cNvGraphicFramePr>
          <p:nvPr>
            <p:extLst>
              <p:ext uri="{D42A27DB-BD31-4B8C-83A1-F6EECF244321}">
                <p14:modId xmlns:p14="http://schemas.microsoft.com/office/powerpoint/2010/main" val="1446163260"/>
              </p:ext>
            </p:extLst>
          </p:nvPr>
        </p:nvGraphicFramePr>
        <p:xfrm>
          <a:off x="3209454" y="3691956"/>
          <a:ext cx="1641737" cy="6743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dirty="0">
                          <a:solidFill>
                            <a:sysClr val="windowText" lastClr="000000"/>
                          </a:solidFill>
                        </a:rPr>
                        <a:t>Diode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i="0" u="none" strike="noStrike" dirty="0" err="1">
                          <a:solidFill>
                            <a:schemeClr val="tx1"/>
                          </a:solidFill>
                          <a:effectLst/>
                          <a:latin typeface="Calibri" panose="020F0502020204030204" pitchFamily="34" charset="0"/>
                        </a:rPr>
                        <a:t>DSTxxxC</a:t>
                      </a:r>
                      <a:endParaRPr lang="fr-FR" sz="800" b="1" i="0" u="none" strike="noStrike" dirty="0">
                        <a:solidFill>
                          <a:schemeClr val="tx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i="0" u="none" strike="noStrike" dirty="0">
                          <a:solidFill>
                            <a:schemeClr val="tx1"/>
                          </a:solidFill>
                          <a:effectLst/>
                          <a:latin typeface="Calibri" panose="020F0502020204030204" pitchFamily="34" charset="0"/>
                        </a:rPr>
                        <a:t>MBRF10xxCTL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1" i="0" u="none" strike="noStrike" dirty="0">
                        <a:solidFill>
                          <a:schemeClr val="tx1"/>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3" name="Oval 232">
            <a:extLst>
              <a:ext uri="{FF2B5EF4-FFF2-40B4-BE49-F238E27FC236}">
                <a16:creationId xmlns:a16="http://schemas.microsoft.com/office/drawing/2014/main" id="{13AA02F5-B11A-4D34-AA43-1E31D814DF1B}"/>
              </a:ext>
            </a:extLst>
          </p:cNvPr>
          <p:cNvSpPr/>
          <p:nvPr/>
        </p:nvSpPr>
        <p:spPr>
          <a:xfrm>
            <a:off x="5205045" y="3369538"/>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3</a:t>
            </a:r>
          </a:p>
        </p:txBody>
      </p:sp>
      <p:graphicFrame>
        <p:nvGraphicFramePr>
          <p:cNvPr id="234" name="Table 233">
            <a:extLst>
              <a:ext uri="{FF2B5EF4-FFF2-40B4-BE49-F238E27FC236}">
                <a16:creationId xmlns:a16="http://schemas.microsoft.com/office/drawing/2014/main" id="{261756F8-F9D5-4D36-A4F9-5F4ECDC7F0AA}"/>
              </a:ext>
            </a:extLst>
          </p:cNvPr>
          <p:cNvGraphicFramePr>
            <a:graphicFrameLocks noGrp="1"/>
          </p:cNvGraphicFramePr>
          <p:nvPr>
            <p:extLst>
              <p:ext uri="{D42A27DB-BD31-4B8C-83A1-F6EECF244321}">
                <p14:modId xmlns:p14="http://schemas.microsoft.com/office/powerpoint/2010/main" val="3127841762"/>
              </p:ext>
            </p:extLst>
          </p:nvPr>
        </p:nvGraphicFramePr>
        <p:xfrm>
          <a:off x="4943943" y="3691066"/>
          <a:ext cx="1641737" cy="5600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a:solidFill>
                            <a:sysClr val="windowText" lastClr="000000"/>
                          </a:solidFill>
                        </a:rPr>
                        <a:t>TVS Diode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a:solidFill>
                            <a:sysClr val="windowText" lastClr="000000"/>
                          </a:solidFill>
                        </a:rPr>
                        <a:t>SMBJ, SMCJ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235" name="Picture 234" descr="Littelfuse_TVS_Diode_TPSMC_Hi_Res.gif">
            <a:extLst>
              <a:ext uri="{FF2B5EF4-FFF2-40B4-BE49-F238E27FC236}">
                <a16:creationId xmlns:a16="http://schemas.microsoft.com/office/drawing/2014/main" id="{B40D5B2B-2606-4A94-BAC1-E7522DDA74BC}"/>
              </a:ext>
            </a:extLst>
          </p:cNvPr>
          <p:cNvPicPr>
            <a:picLocks noChangeAspect="1"/>
          </p:cNvPicPr>
          <p:nvPr/>
        </p:nvPicPr>
        <p:blipFill>
          <a:blip r:embed="rId6" cstate="screen">
            <a:extLst>
              <a:ext uri="{28A0092B-C50C-407E-A947-70E740481C1C}">
                <a14:useLocalDpi xmlns:a14="http://schemas.microsoft.com/office/drawing/2010/main"/>
              </a:ext>
            </a:extLst>
          </a:blip>
          <a:srcRect l="-3166" t="800" b="52078"/>
          <a:stretch>
            <a:fillRect/>
          </a:stretch>
        </p:blipFill>
        <p:spPr>
          <a:xfrm>
            <a:off x="5149150" y="4059416"/>
            <a:ext cx="340389" cy="168049"/>
          </a:xfrm>
          <a:prstGeom prst="rect">
            <a:avLst/>
          </a:prstGeom>
        </p:spPr>
      </p:pic>
    </p:spTree>
    <p:extLst>
      <p:ext uri="{BB962C8B-B14F-4D97-AF65-F5344CB8AC3E}">
        <p14:creationId xmlns:p14="http://schemas.microsoft.com/office/powerpoint/2010/main" val="2131769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Battery Pack protection</a:t>
            </a:r>
          </a:p>
        </p:txBody>
      </p:sp>
    </p:spTree>
    <p:extLst>
      <p:ext uri="{BB962C8B-B14F-4D97-AF65-F5344CB8AC3E}">
        <p14:creationId xmlns:p14="http://schemas.microsoft.com/office/powerpoint/2010/main" val="2272045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61" y="66048"/>
            <a:ext cx="8229600" cy="685800"/>
          </a:xfrm>
        </p:spPr>
        <p:txBody>
          <a:bodyPr/>
          <a:lstStyle/>
          <a:p>
            <a:r>
              <a:rPr lang="en-US" dirty="0"/>
              <a:t>BMS Sense Line face Risk</a:t>
            </a:r>
          </a:p>
        </p:txBody>
      </p:sp>
      <p:sp>
        <p:nvSpPr>
          <p:cNvPr id="3" name="TextBox 2"/>
          <p:cNvSpPr txBox="1"/>
          <p:nvPr/>
        </p:nvSpPr>
        <p:spPr>
          <a:xfrm>
            <a:off x="383455" y="806247"/>
            <a:ext cx="8209935" cy="1908215"/>
          </a:xfrm>
          <a:prstGeom prst="rect">
            <a:avLst/>
          </a:prstGeom>
          <a:noFill/>
        </p:spPr>
        <p:txBody>
          <a:bodyPr wrap="square" rtlCol="0">
            <a:spAutoFit/>
          </a:bodyPr>
          <a:lstStyle/>
          <a:p>
            <a:r>
              <a:rPr lang="en-US" sz="1200" dirty="0"/>
              <a:t>Consider Battery Pack Assembly and Application Scene.</a:t>
            </a:r>
          </a:p>
          <a:p>
            <a:pPr marL="457200" indent="-457200">
              <a:buFont typeface="+mj-lt"/>
              <a:buAutoNum type="arabicPeriod"/>
            </a:pPr>
            <a:r>
              <a:rPr lang="en-US" sz="1200" dirty="0"/>
              <a:t>e.g. Sense line short at Test Assembly</a:t>
            </a:r>
          </a:p>
          <a:p>
            <a:pPr marL="457200" indent="-457200">
              <a:buFont typeface="+mj-lt"/>
              <a:buAutoNum type="arabicPeriod"/>
            </a:pPr>
            <a:r>
              <a:rPr lang="en-US" sz="1200" dirty="0" err="1"/>
              <a:t>e.g.Wire</a:t>
            </a:r>
            <a:r>
              <a:rPr lang="en-US" sz="1200" dirty="0"/>
              <a:t> Harness Wear</a:t>
            </a:r>
          </a:p>
          <a:p>
            <a:pPr marL="457200" indent="-457200">
              <a:buFont typeface="+mj-lt"/>
              <a:buAutoNum type="arabicPeriod"/>
            </a:pPr>
            <a:r>
              <a:rPr lang="en-US" sz="1200" dirty="0" err="1"/>
              <a:t>e.g.Pack</a:t>
            </a:r>
            <a:r>
              <a:rPr lang="en-US" sz="1200" dirty="0"/>
              <a:t> water seepage </a:t>
            </a:r>
          </a:p>
          <a:p>
            <a:r>
              <a:rPr lang="en-US" sz="1400" dirty="0"/>
              <a:t>That could cause the C0(highest voltage Line) and Cn(Lowest voltage Line) </a:t>
            </a:r>
            <a:r>
              <a:rPr lang="en-US" sz="1400" dirty="0" err="1"/>
              <a:t>short.That</a:t>
            </a:r>
            <a:r>
              <a:rPr lang="en-US" sz="1400" dirty="0"/>
              <a:t> means huge risk to Battery Pack.</a:t>
            </a:r>
          </a:p>
          <a:p>
            <a:r>
              <a:rPr lang="en-US" sz="1400" dirty="0" err="1"/>
              <a:t>Thus,BMS</a:t>
            </a:r>
            <a:r>
              <a:rPr lang="en-US" sz="1400" dirty="0"/>
              <a:t> will perform the worst test---Wire harness put in salt water---once C0 and Cn line </a:t>
            </a:r>
            <a:r>
              <a:rPr lang="en-US" sz="1400" dirty="0" err="1"/>
              <a:t>shot,Battery</a:t>
            </a:r>
            <a:r>
              <a:rPr lang="en-US" sz="1400" dirty="0"/>
              <a:t> Pack will explode</a:t>
            </a:r>
          </a:p>
          <a:p>
            <a:endParaRPr lang="en-US" sz="1400" dirty="0"/>
          </a:p>
        </p:txBody>
      </p:sp>
      <p:grpSp>
        <p:nvGrpSpPr>
          <p:cNvPr id="102" name="Group 101"/>
          <p:cNvGrpSpPr/>
          <p:nvPr/>
        </p:nvGrpSpPr>
        <p:grpSpPr>
          <a:xfrm>
            <a:off x="7196812" y="2605772"/>
            <a:ext cx="1799703" cy="2175043"/>
            <a:chOff x="6980900" y="2605772"/>
            <a:chExt cx="2015616" cy="2175043"/>
          </a:xfrm>
        </p:grpSpPr>
        <p:pic>
          <p:nvPicPr>
            <p:cNvPr id="99"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0900" y="2605772"/>
              <a:ext cx="2015616" cy="2175043"/>
            </a:xfrm>
            <a:prstGeom prst="rect">
              <a:avLst/>
            </a:prstGeom>
          </p:spPr>
        </p:pic>
        <p:sp>
          <p:nvSpPr>
            <p:cNvPr id="100" name="Oval 99"/>
            <p:cNvSpPr/>
            <p:nvPr/>
          </p:nvSpPr>
          <p:spPr>
            <a:xfrm>
              <a:off x="7875639" y="2768861"/>
              <a:ext cx="963561" cy="628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7875639" y="2618551"/>
              <a:ext cx="1068149" cy="246221"/>
            </a:xfrm>
            <a:prstGeom prst="rect">
              <a:avLst/>
            </a:prstGeom>
            <a:noFill/>
          </p:spPr>
          <p:txBody>
            <a:bodyPr wrap="square" rtlCol="0">
              <a:spAutoFit/>
            </a:bodyPr>
            <a:lstStyle/>
            <a:p>
              <a:r>
                <a:rPr lang="en-US" sz="1000" b="1" dirty="0"/>
                <a:t>Salt Water</a:t>
              </a:r>
            </a:p>
          </p:txBody>
        </p:sp>
      </p:grpSp>
    </p:spTree>
    <p:extLst>
      <p:ext uri="{BB962C8B-B14F-4D97-AF65-F5344CB8AC3E}">
        <p14:creationId xmlns:p14="http://schemas.microsoft.com/office/powerpoint/2010/main" val="2392378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0"/>
            <a:ext cx="9124949" cy="731043"/>
          </a:xfrm>
        </p:spPr>
        <p:txBody>
          <a:bodyPr>
            <a:normAutofit fontScale="90000"/>
          </a:bodyPr>
          <a:lstStyle/>
          <a:p>
            <a:r>
              <a:rPr lang="en-US" dirty="0">
                <a:solidFill>
                  <a:srgbClr val="008000"/>
                </a:solidFill>
                <a:latin typeface="Arial" panose="020B0604020202020204" pitchFamily="34" charset="0"/>
                <a:cs typeface="Arial" panose="020B0604020202020204" pitchFamily="34" charset="0"/>
              </a:rPr>
              <a:t>BMS Component failure =&gt; Battery Pack Thermal runaway </a:t>
            </a:r>
          </a:p>
        </p:txBody>
      </p:sp>
      <p:sp>
        <p:nvSpPr>
          <p:cNvPr id="3" name="Content Placeholder 2"/>
          <p:cNvSpPr>
            <a:spLocks noGrp="1"/>
          </p:cNvSpPr>
          <p:nvPr>
            <p:ph idx="1"/>
          </p:nvPr>
        </p:nvSpPr>
        <p:spPr>
          <a:xfrm>
            <a:off x="215900" y="731043"/>
            <a:ext cx="8521700" cy="3263504"/>
          </a:xfrm>
        </p:spPr>
        <p:txBody>
          <a:bodyPr>
            <a:noAutofit/>
          </a:bodyPr>
          <a:lstStyle/>
          <a:p>
            <a:r>
              <a:rPr lang="en-US" sz="1400" dirty="0">
                <a:latin typeface="Arial" panose="020B0604020202020204" pitchFamily="34" charset="0"/>
                <a:cs typeface="Arial" panose="020B0604020202020204" pitchFamily="34" charset="0"/>
              </a:rPr>
              <a:t>Certain failures associated with external components can lead to unsafe conditions in electronic modules. A good example of this, is component that is connected between high energy signal source failing short . Such kind of  condition can easily lead to the component overheating and damaging the board and other components in its proximity. One area to consider with BMS design,  is the capacitors are normally protected  by series protection resistors but could present a safety hazards in event of dual point of fault where both capacitors and associated series resistors fail short . In some cases,  common mode capacitors are directly connected to cell without series resistance for EMI purpose optimization , in this case a single fault event could lead to catastrophic damage on BMS. A dual point of failure in balancing resistance and associated Balancing MOSFET could also rise to a shorted cell condition .</a:t>
            </a:r>
          </a:p>
          <a:p>
            <a:r>
              <a:rPr lang="en-US" sz="1400" dirty="0">
                <a:latin typeface="Arial" panose="020B0604020202020204" pitchFamily="34" charset="0"/>
                <a:cs typeface="Arial" panose="020B0604020202020204" pitchFamily="34" charset="0"/>
              </a:rPr>
              <a:t>SMD fuse in series with sensing lines must be located as close as possible to the input connector . In case of  single short circuit  or dual point of fault event, the  the voltage across fuse can be as much as 12 to 14 cells in series which usually below  60V .</a:t>
            </a:r>
          </a:p>
          <a:p>
            <a:r>
              <a:rPr lang="en-US" sz="1400" dirty="0">
                <a:latin typeface="Arial" panose="020B0604020202020204" pitchFamily="34" charset="0"/>
                <a:cs typeface="Arial" panose="020B0604020202020204" pitchFamily="34" charset="0"/>
              </a:rPr>
              <a:t>Lithium-ion Battery chemistry is highly temperature sensitive , due to the proximity of BMS board and battery pack , any potential overcurrent or overload condition on BMS board can lead to local overheating or hot spot , therefore upstream fuse protection must be considered regarding safety standpoint </a:t>
            </a:r>
          </a:p>
        </p:txBody>
      </p:sp>
    </p:spTree>
    <p:extLst>
      <p:ext uri="{BB962C8B-B14F-4D97-AF65-F5344CB8AC3E}">
        <p14:creationId xmlns:p14="http://schemas.microsoft.com/office/powerpoint/2010/main" val="55688326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504203" y="1233300"/>
            <a:ext cx="1600200" cy="2057400"/>
          </a:xfrm>
          <a:prstGeom prst="roundRect">
            <a:avLst/>
          </a:prstGeom>
          <a:solidFill>
            <a:srgbClr val="107952">
              <a:alpha val="50588"/>
            </a:srgbClr>
          </a:solidFill>
          <a:ln>
            <a:solidFill>
              <a:srgbClr val="107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normAutofit fontScale="90000"/>
          </a:bodyPr>
          <a:lstStyle/>
          <a:p>
            <a:r>
              <a:rPr lang="en-US" dirty="0"/>
              <a:t>Several failure modes need to be considered </a:t>
            </a:r>
            <a:br>
              <a:rPr lang="en-US" dirty="0"/>
            </a:br>
            <a:r>
              <a:rPr lang="en-US" dirty="0"/>
              <a:t>when implementing battery safety circuitry</a:t>
            </a:r>
          </a:p>
        </p:txBody>
      </p:sp>
      <p:sp>
        <p:nvSpPr>
          <p:cNvPr id="7" name="Rounded Rectangle 6"/>
          <p:cNvSpPr/>
          <p:nvPr/>
        </p:nvSpPr>
        <p:spPr>
          <a:xfrm>
            <a:off x="866129" y="3329626"/>
            <a:ext cx="18288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Vibration, Shock &amp; Drop </a:t>
            </a:r>
          </a:p>
        </p:txBody>
      </p:sp>
      <p:sp>
        <p:nvSpPr>
          <p:cNvPr id="8" name="Rounded Rectangle 7"/>
          <p:cNvSpPr/>
          <p:nvPr/>
        </p:nvSpPr>
        <p:spPr>
          <a:xfrm>
            <a:off x="866129" y="2609669"/>
            <a:ext cx="18288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Over temperature </a:t>
            </a:r>
          </a:p>
        </p:txBody>
      </p:sp>
      <p:sp>
        <p:nvSpPr>
          <p:cNvPr id="9" name="Rounded Rectangle 8"/>
          <p:cNvSpPr/>
          <p:nvPr/>
        </p:nvSpPr>
        <p:spPr>
          <a:xfrm>
            <a:off x="866129" y="1892615"/>
            <a:ext cx="18288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Short circuit </a:t>
            </a:r>
            <a:br>
              <a:rPr lang="en-US" sz="1400" dirty="0">
                <a:solidFill>
                  <a:schemeClr val="tx1"/>
                </a:solidFill>
              </a:rPr>
            </a:br>
            <a:r>
              <a:rPr lang="en-US" sz="1400" dirty="0">
                <a:solidFill>
                  <a:schemeClr val="tx1"/>
                </a:solidFill>
              </a:rPr>
              <a:t>or fast charging</a:t>
            </a:r>
            <a:endParaRPr lang="en-US" sz="1400" dirty="0"/>
          </a:p>
        </p:txBody>
      </p:sp>
      <p:sp>
        <p:nvSpPr>
          <p:cNvPr id="10" name="Rounded Rectangle 9"/>
          <p:cNvSpPr/>
          <p:nvPr/>
        </p:nvSpPr>
        <p:spPr>
          <a:xfrm>
            <a:off x="457200" y="4180840"/>
            <a:ext cx="8229600" cy="273157"/>
          </a:xfrm>
          <a:prstGeom prst="round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rPr>
              <a:t>Internal battery cell defects can amplify any &amp; all battery stress factors  </a:t>
            </a:r>
          </a:p>
        </p:txBody>
      </p:sp>
      <p:sp>
        <p:nvSpPr>
          <p:cNvPr id="11" name="Rounded Rectangle 10"/>
          <p:cNvSpPr/>
          <p:nvPr/>
        </p:nvSpPr>
        <p:spPr>
          <a:xfrm>
            <a:off x="3725962" y="1899598"/>
            <a:ext cx="1234440" cy="457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Electrical overstress</a:t>
            </a:r>
          </a:p>
        </p:txBody>
      </p:sp>
      <p:sp>
        <p:nvSpPr>
          <p:cNvPr id="12" name="Rounded Rectangle 11"/>
          <p:cNvSpPr/>
          <p:nvPr/>
        </p:nvSpPr>
        <p:spPr>
          <a:xfrm>
            <a:off x="3705878" y="2619634"/>
            <a:ext cx="1234440" cy="457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External thermal stress</a:t>
            </a:r>
          </a:p>
        </p:txBody>
      </p:sp>
      <p:sp>
        <p:nvSpPr>
          <p:cNvPr id="13" name="Rounded Rectangle 12"/>
          <p:cNvSpPr/>
          <p:nvPr/>
        </p:nvSpPr>
        <p:spPr>
          <a:xfrm>
            <a:off x="3705081" y="3339669"/>
            <a:ext cx="1234440" cy="457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Mechanical stress</a:t>
            </a:r>
          </a:p>
        </p:txBody>
      </p:sp>
      <p:sp>
        <p:nvSpPr>
          <p:cNvPr id="14" name="Rounded Rectangle 13"/>
          <p:cNvSpPr/>
          <p:nvPr/>
        </p:nvSpPr>
        <p:spPr>
          <a:xfrm>
            <a:off x="6463441" y="1892615"/>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Cell venting</a:t>
            </a:r>
          </a:p>
        </p:txBody>
      </p:sp>
      <p:sp>
        <p:nvSpPr>
          <p:cNvPr id="15" name="Rounded Rectangle 14"/>
          <p:cNvSpPr/>
          <p:nvPr/>
        </p:nvSpPr>
        <p:spPr>
          <a:xfrm>
            <a:off x="6463441" y="2604165"/>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Uncontrolled thermal event</a:t>
            </a:r>
          </a:p>
        </p:txBody>
      </p:sp>
      <p:cxnSp>
        <p:nvCxnSpPr>
          <p:cNvPr id="18" name="Straight Arrow Connector 17"/>
          <p:cNvCxnSpPr>
            <a:stCxn id="9" idx="3"/>
            <a:endCxn id="11" idx="1"/>
          </p:cNvCxnSpPr>
          <p:nvPr/>
        </p:nvCxnSpPr>
        <p:spPr>
          <a:xfrm>
            <a:off x="2694929" y="2121215"/>
            <a:ext cx="1031033" cy="6983"/>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12" idx="1"/>
          </p:cNvCxnSpPr>
          <p:nvPr/>
        </p:nvCxnSpPr>
        <p:spPr>
          <a:xfrm>
            <a:off x="2694929" y="2838269"/>
            <a:ext cx="1010949" cy="99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3"/>
            <a:endCxn id="13" idx="1"/>
          </p:cNvCxnSpPr>
          <p:nvPr/>
        </p:nvCxnSpPr>
        <p:spPr>
          <a:xfrm>
            <a:off x="2694929" y="3558226"/>
            <a:ext cx="1010152" cy="100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7529" y="832007"/>
            <a:ext cx="2286000" cy="274320"/>
          </a:xfrm>
          <a:prstGeom prst="rect">
            <a:avLst/>
          </a:prstGeom>
          <a:noFill/>
        </p:spPr>
        <p:txBody>
          <a:bodyPr wrap="square" rtlCol="0" anchor="ctr" anchorCtr="1">
            <a:noAutofit/>
          </a:bodyPr>
          <a:lstStyle/>
          <a:p>
            <a:pPr algn="ctr"/>
            <a:r>
              <a:rPr lang="en-US" sz="1600" dirty="0"/>
              <a:t>Fault causes</a:t>
            </a:r>
          </a:p>
        </p:txBody>
      </p:sp>
      <p:sp>
        <p:nvSpPr>
          <p:cNvPr id="38" name="TextBox 37"/>
          <p:cNvSpPr txBox="1"/>
          <p:nvPr/>
        </p:nvSpPr>
        <p:spPr>
          <a:xfrm>
            <a:off x="3159760" y="802202"/>
            <a:ext cx="2286000" cy="274320"/>
          </a:xfrm>
          <a:prstGeom prst="rect">
            <a:avLst/>
          </a:prstGeom>
          <a:noFill/>
        </p:spPr>
        <p:txBody>
          <a:bodyPr wrap="square" rtlCol="0" anchor="ctr" anchorCtr="1">
            <a:noAutofit/>
          </a:bodyPr>
          <a:lstStyle/>
          <a:p>
            <a:pPr algn="ctr"/>
            <a:r>
              <a:rPr lang="en-US" sz="1600" dirty="0"/>
              <a:t>Li –ion battery</a:t>
            </a:r>
          </a:p>
        </p:txBody>
      </p:sp>
      <p:sp>
        <p:nvSpPr>
          <p:cNvPr id="30" name="Rectangle 29"/>
          <p:cNvSpPr/>
          <p:nvPr/>
        </p:nvSpPr>
        <p:spPr>
          <a:xfrm>
            <a:off x="457200" y="4444531"/>
            <a:ext cx="8229600" cy="246221"/>
          </a:xfrm>
          <a:prstGeom prst="rect">
            <a:avLst/>
          </a:prstGeom>
        </p:spPr>
        <p:txBody>
          <a:bodyPr wrap="square">
            <a:noAutofit/>
          </a:bodyPr>
          <a:lstStyle/>
          <a:p>
            <a:pPr marL="0" lvl="1" algn="ctr"/>
            <a:r>
              <a:rPr lang="en-US" sz="1000" dirty="0">
                <a:solidFill>
                  <a:srgbClr val="000000"/>
                </a:solidFill>
              </a:rPr>
              <a:t>Note: </a:t>
            </a:r>
            <a:r>
              <a:rPr lang="en-US" sz="1000" dirty="0"/>
              <a:t>In some cases it can be very difficult to identify manufacturing defects as part of standard quality control processes. </a:t>
            </a:r>
          </a:p>
        </p:txBody>
      </p:sp>
      <p:sp>
        <p:nvSpPr>
          <p:cNvPr id="49" name="TextBox 48"/>
          <p:cNvSpPr txBox="1"/>
          <p:nvPr/>
        </p:nvSpPr>
        <p:spPr>
          <a:xfrm>
            <a:off x="3507110" y="1272537"/>
            <a:ext cx="1597294" cy="457200"/>
          </a:xfrm>
          <a:prstGeom prst="rect">
            <a:avLst/>
          </a:prstGeom>
          <a:noFill/>
        </p:spPr>
        <p:txBody>
          <a:bodyPr wrap="square" rtlCol="0">
            <a:noAutofit/>
          </a:bodyPr>
          <a:lstStyle/>
          <a:p>
            <a:pPr algn="ctr"/>
            <a:r>
              <a:rPr lang="en-US" sz="1600" dirty="0"/>
              <a:t>Littelfuse </a:t>
            </a:r>
            <a:br>
              <a:rPr lang="en-US" sz="1600" dirty="0"/>
            </a:br>
            <a:r>
              <a:rPr lang="en-US" sz="1600" dirty="0"/>
              <a:t>risk reduction</a:t>
            </a:r>
          </a:p>
        </p:txBody>
      </p:sp>
      <p:sp>
        <p:nvSpPr>
          <p:cNvPr id="56" name="Rounded Rectangle 55"/>
          <p:cNvSpPr/>
          <p:nvPr/>
        </p:nvSpPr>
        <p:spPr>
          <a:xfrm>
            <a:off x="6463441" y="3291394"/>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Mechanical failure</a:t>
            </a:r>
          </a:p>
        </p:txBody>
      </p:sp>
      <p:sp>
        <p:nvSpPr>
          <p:cNvPr id="55" name="Right Brace 54"/>
          <p:cNvSpPr/>
          <p:nvPr/>
        </p:nvSpPr>
        <p:spPr>
          <a:xfrm>
            <a:off x="5426561" y="1809685"/>
            <a:ext cx="983672" cy="206713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p:cNvSpPr txBox="1"/>
          <p:nvPr/>
        </p:nvSpPr>
        <p:spPr>
          <a:xfrm>
            <a:off x="6006241" y="832007"/>
            <a:ext cx="2286000" cy="274320"/>
          </a:xfrm>
          <a:prstGeom prst="rect">
            <a:avLst/>
          </a:prstGeom>
          <a:noFill/>
        </p:spPr>
        <p:txBody>
          <a:bodyPr wrap="square" rtlCol="0" anchor="ctr" anchorCtr="1">
            <a:noAutofit/>
          </a:bodyPr>
          <a:lstStyle/>
          <a:p>
            <a:pPr algn="ctr"/>
            <a:r>
              <a:rPr lang="en-US" sz="1600" dirty="0"/>
              <a:t>Fault manifestation</a:t>
            </a:r>
          </a:p>
        </p:txBody>
      </p:sp>
      <p:sp>
        <p:nvSpPr>
          <p:cNvPr id="60" name="Rounded Rectangle 59"/>
          <p:cNvSpPr/>
          <p:nvPr/>
        </p:nvSpPr>
        <p:spPr>
          <a:xfrm>
            <a:off x="3251200" y="1142039"/>
            <a:ext cx="2103120" cy="2810201"/>
          </a:xfrm>
          <a:prstGeom prst="roundRect">
            <a:avLst/>
          </a:prstGeom>
          <a:noFill/>
          <a:ln w="762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051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5395507" y="932039"/>
            <a:ext cx="228600" cy="343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86626" y="1177509"/>
            <a:ext cx="3357374" cy="553998"/>
          </a:xfrm>
          <a:prstGeom prst="rect">
            <a:avLst/>
          </a:prstGeom>
          <a:noFill/>
          <a:ln>
            <a:noFill/>
          </a:ln>
        </p:spPr>
        <p:txBody>
          <a:bodyPr wrap="square" rtlCol="0">
            <a:spAutoFit/>
          </a:bodyPr>
          <a:lstStyle/>
          <a:p>
            <a:pPr marL="171450" indent="-171450">
              <a:buFont typeface="Arial" panose="020B0604020202020204" pitchFamily="34" charset="0"/>
              <a:buChar char="•"/>
            </a:pPr>
            <a:r>
              <a:rPr lang="en-US" sz="1000" dirty="0">
                <a:solidFill>
                  <a:srgbClr val="003300"/>
                </a:solidFill>
              </a:rPr>
              <a:t>Battery Pack High current fuse</a:t>
            </a:r>
            <a:r>
              <a:rPr lang="en-US" sz="1000" dirty="0">
                <a:solidFill>
                  <a:srgbClr val="006600"/>
                </a:solidFill>
              </a:rPr>
              <a:t> </a:t>
            </a:r>
          </a:p>
          <a:p>
            <a:pPr marL="171450" indent="-171450">
              <a:buFont typeface="Arial" panose="020B0604020202020204" pitchFamily="34" charset="0"/>
              <a:buChar char="•"/>
            </a:pPr>
            <a:r>
              <a:rPr lang="en-US" sz="1000" dirty="0">
                <a:solidFill>
                  <a:srgbClr val="003300"/>
                </a:solidFill>
              </a:rPr>
              <a:t>Battery Com. Line ESD Protection</a:t>
            </a:r>
            <a:endParaRPr lang="en-US" sz="1000" dirty="0">
              <a:solidFill>
                <a:srgbClr val="006600"/>
              </a:solidFill>
            </a:endParaRPr>
          </a:p>
          <a:p>
            <a:pPr marL="171450" indent="-171450">
              <a:buFont typeface="Arial" panose="020B0604020202020204" pitchFamily="34" charset="0"/>
              <a:buChar char="•"/>
            </a:pPr>
            <a:r>
              <a:rPr lang="en-US" sz="1000" dirty="0">
                <a:solidFill>
                  <a:srgbClr val="003300"/>
                </a:solidFill>
              </a:rPr>
              <a:t>IC Transient spike protection with TVS diode </a:t>
            </a:r>
          </a:p>
        </p:txBody>
      </p:sp>
      <p:sp>
        <p:nvSpPr>
          <p:cNvPr id="12" name="Star: 5 Points 11"/>
          <p:cNvSpPr/>
          <p:nvPr/>
        </p:nvSpPr>
        <p:spPr>
          <a:xfrm>
            <a:off x="2389505" y="2408465"/>
            <a:ext cx="178904" cy="11508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Table 30"/>
          <p:cNvGraphicFramePr>
            <a:graphicFrameLocks noGrp="1"/>
          </p:cNvGraphicFramePr>
          <p:nvPr>
            <p:extLst>
              <p:ext uri="{D42A27DB-BD31-4B8C-83A1-F6EECF244321}">
                <p14:modId xmlns:p14="http://schemas.microsoft.com/office/powerpoint/2010/main" val="4050825531"/>
              </p:ext>
            </p:extLst>
          </p:nvPr>
        </p:nvGraphicFramePr>
        <p:xfrm>
          <a:off x="356127" y="1899220"/>
          <a:ext cx="1958888" cy="1131570"/>
        </p:xfrm>
        <a:graphic>
          <a:graphicData uri="http://schemas.openxmlformats.org/drawingml/2006/table">
            <a:tbl>
              <a:tblPr firstRow="1" bandRow="1">
                <a:tableStyleId>{5C22544A-7EE6-4342-B048-85BDC9FD1C3A}</a:tableStyleId>
              </a:tblPr>
              <a:tblGrid>
                <a:gridCol w="989184">
                  <a:extLst>
                    <a:ext uri="{9D8B030D-6E8A-4147-A177-3AD203B41FA5}">
                      <a16:colId xmlns:a16="http://schemas.microsoft.com/office/drawing/2014/main" val="20000"/>
                    </a:ext>
                  </a:extLst>
                </a:gridCol>
                <a:gridCol w="969704">
                  <a:extLst>
                    <a:ext uri="{9D8B030D-6E8A-4147-A177-3AD203B41FA5}">
                      <a16:colId xmlns:a16="http://schemas.microsoft.com/office/drawing/2014/main" val="20001"/>
                    </a:ext>
                  </a:extLst>
                </a:gridCol>
              </a:tblGrid>
              <a:tr h="217170">
                <a:tc>
                  <a:txBody>
                    <a:bodyPr/>
                    <a:lstStyle/>
                    <a:p>
                      <a:r>
                        <a:rPr lang="en-US" sz="800" dirty="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a:solidFill>
                            <a:sysClr val="windowText" lastClr="000000"/>
                          </a:solidFill>
                        </a:rPr>
                        <a:t>Fuse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a:solidFill>
                            <a:sysClr val="windowText" lastClr="000000"/>
                          </a:solidFill>
                        </a:rPr>
                        <a:t>688 series or Mega Series base </a:t>
                      </a:r>
                      <a:endParaRPr lang="en-US" sz="800" baseline="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2900">
                <a:tc>
                  <a:txBody>
                    <a:bodyPr/>
                    <a:lstStyle/>
                    <a:p>
                      <a:r>
                        <a:rPr lang="en-US" sz="800">
                          <a:solidFill>
                            <a:sysClr val="windowText" lastClr="000000"/>
                          </a:solidFill>
                        </a:rPr>
                        <a:t>SMD Fuse</a:t>
                      </a:r>
                    </a:p>
                    <a:p>
                      <a:endParaRPr lang="en-US" sz="800">
                        <a:solidFill>
                          <a:sysClr val="windowText" lastClr="000000"/>
                        </a:solidFill>
                      </a:endParaRPr>
                    </a:p>
                    <a:p>
                      <a:endParaRPr lang="en-US" sz="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a:solidFill>
                            <a:sysClr val="windowText" lastClr="000000"/>
                          </a:solidFill>
                        </a:rPr>
                        <a:t>881 Series </a:t>
                      </a:r>
                    </a:p>
                    <a:p>
                      <a:r>
                        <a:rPr lang="en-US" sz="800" dirty="0">
                          <a:solidFill>
                            <a:sysClr val="windowText" lastClr="000000"/>
                          </a:solidFill>
                        </a:rPr>
                        <a:t>1206SFH</a:t>
                      </a:r>
                    </a:p>
                    <a:p>
                      <a:r>
                        <a:rPr lang="en-US" sz="800" dirty="0">
                          <a:solidFill>
                            <a:sysClr val="windowText" lastClr="000000"/>
                          </a:solidFill>
                        </a:rPr>
                        <a:t>463 Series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2" name="Oval 31"/>
          <p:cNvSpPr/>
          <p:nvPr/>
        </p:nvSpPr>
        <p:spPr>
          <a:xfrm>
            <a:off x="399568" y="3173471"/>
            <a:ext cx="236082" cy="241673"/>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3</a:t>
            </a:r>
          </a:p>
        </p:txBody>
      </p:sp>
      <p:graphicFrame>
        <p:nvGraphicFramePr>
          <p:cNvPr id="34" name="Table 33"/>
          <p:cNvGraphicFramePr>
            <a:graphicFrameLocks noGrp="1"/>
          </p:cNvGraphicFramePr>
          <p:nvPr>
            <p:extLst>
              <p:ext uri="{D42A27DB-BD31-4B8C-83A1-F6EECF244321}">
                <p14:modId xmlns:p14="http://schemas.microsoft.com/office/powerpoint/2010/main" val="1816074395"/>
              </p:ext>
            </p:extLst>
          </p:nvPr>
        </p:nvGraphicFramePr>
        <p:xfrm>
          <a:off x="399568" y="3475148"/>
          <a:ext cx="1641737" cy="5600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dirty="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dirty="0">
                          <a:solidFill>
                            <a:sysClr val="windowText" lastClr="000000"/>
                          </a:solidFill>
                        </a:rPr>
                        <a:t>BMS Com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baseline="0" dirty="0">
                          <a:solidFill>
                            <a:sysClr val="windowText" lastClr="000000"/>
                          </a:solidFill>
                        </a:rPr>
                        <a:t>SPA(SM24CAN)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5" name="Oval 34"/>
          <p:cNvSpPr/>
          <p:nvPr/>
        </p:nvSpPr>
        <p:spPr>
          <a:xfrm>
            <a:off x="6572530" y="2087239"/>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2</a:t>
            </a:r>
          </a:p>
        </p:txBody>
      </p:sp>
      <p:graphicFrame>
        <p:nvGraphicFramePr>
          <p:cNvPr id="36" name="Table 35"/>
          <p:cNvGraphicFramePr>
            <a:graphicFrameLocks noGrp="1"/>
          </p:cNvGraphicFramePr>
          <p:nvPr>
            <p:extLst>
              <p:ext uri="{D42A27DB-BD31-4B8C-83A1-F6EECF244321}">
                <p14:modId xmlns:p14="http://schemas.microsoft.com/office/powerpoint/2010/main" val="971985906"/>
              </p:ext>
            </p:extLst>
          </p:nvPr>
        </p:nvGraphicFramePr>
        <p:xfrm>
          <a:off x="6574866" y="2368894"/>
          <a:ext cx="1641737" cy="5600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dirty="0">
                          <a:solidFill>
                            <a:sysClr val="windowText" lastClr="000000"/>
                          </a:solidFill>
                        </a:rPr>
                        <a:t>TVS Diode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a:solidFill>
                            <a:sysClr val="windowText" lastClr="000000"/>
                          </a:solidFill>
                        </a:rPr>
                        <a:t>SMF,SMAJ, SMBJ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37" name="Picture 36" descr="Littelfuse_TVS_Diode_TPSMC_Hi_Res.gif"/>
          <p:cNvPicPr>
            <a:picLocks noChangeAspect="1"/>
          </p:cNvPicPr>
          <p:nvPr/>
        </p:nvPicPr>
        <p:blipFill>
          <a:blip r:embed="rId2" cstate="screen">
            <a:extLst>
              <a:ext uri="{28A0092B-C50C-407E-A947-70E740481C1C}">
                <a14:useLocalDpi xmlns:a14="http://schemas.microsoft.com/office/drawing/2010/main"/>
              </a:ext>
            </a:extLst>
          </a:blip>
          <a:srcRect l="-3166" t="800" b="52078"/>
          <a:stretch>
            <a:fillRect/>
          </a:stretch>
        </p:blipFill>
        <p:spPr>
          <a:xfrm>
            <a:off x="6769620" y="2738848"/>
            <a:ext cx="340389" cy="168049"/>
          </a:xfrm>
          <a:prstGeom prst="rect">
            <a:avLst/>
          </a:prstGeom>
        </p:spPr>
      </p:pic>
      <p:pic>
        <p:nvPicPr>
          <p:cNvPr id="40" name="Picture 39"/>
          <p:cNvPicPr>
            <a:picLocks noChangeAspect="1"/>
          </p:cNvPicPr>
          <p:nvPr/>
        </p:nvPicPr>
        <p:blipFill>
          <a:blip r:embed="rId3"/>
          <a:stretch>
            <a:fillRect/>
          </a:stretch>
        </p:blipFill>
        <p:spPr>
          <a:xfrm>
            <a:off x="446546" y="2749999"/>
            <a:ext cx="298650" cy="233530"/>
          </a:xfrm>
          <a:prstGeom prst="rect">
            <a:avLst/>
          </a:prstGeom>
        </p:spPr>
      </p:pic>
      <p:pic>
        <p:nvPicPr>
          <p:cNvPr id="41" name="Picture 40"/>
          <p:cNvPicPr>
            <a:picLocks noChangeAspect="1"/>
          </p:cNvPicPr>
          <p:nvPr/>
        </p:nvPicPr>
        <p:blipFill>
          <a:blip r:embed="rId4"/>
          <a:stretch>
            <a:fillRect/>
          </a:stretch>
        </p:blipFill>
        <p:spPr>
          <a:xfrm>
            <a:off x="786156" y="2239122"/>
            <a:ext cx="363289" cy="235587"/>
          </a:xfrm>
          <a:prstGeom prst="rect">
            <a:avLst/>
          </a:prstGeom>
        </p:spPr>
      </p:pic>
      <p:pic>
        <p:nvPicPr>
          <p:cNvPr id="42" name="Picture 4" descr="image001"/>
          <p:cNvPicPr>
            <a:picLocks noChangeAspect="1" noChangeArrowheads="1"/>
          </p:cNvPicPr>
          <p:nvPr/>
        </p:nvPicPr>
        <p:blipFill>
          <a:blip r:embed="rId5" cstate="print"/>
          <a:srcRect/>
          <a:stretch>
            <a:fillRect/>
          </a:stretch>
        </p:blipFill>
        <p:spPr bwMode="auto">
          <a:xfrm>
            <a:off x="441503" y="2393110"/>
            <a:ext cx="390655" cy="165623"/>
          </a:xfrm>
          <a:prstGeom prst="rect">
            <a:avLst/>
          </a:prstGeom>
          <a:noFill/>
          <a:ln w="9525">
            <a:noFill/>
            <a:miter lim="800000"/>
            <a:headEnd/>
            <a:tailEnd/>
          </a:ln>
        </p:spPr>
      </p:pic>
      <p:sp>
        <p:nvSpPr>
          <p:cNvPr id="43" name="Oval 42"/>
          <p:cNvSpPr/>
          <p:nvPr/>
        </p:nvSpPr>
        <p:spPr>
          <a:xfrm>
            <a:off x="399568" y="1614982"/>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1</a:t>
            </a:r>
          </a:p>
        </p:txBody>
      </p:sp>
      <p:pic>
        <p:nvPicPr>
          <p:cNvPr id="44" name="Picture 43"/>
          <p:cNvPicPr>
            <a:picLocks noChangeAspect="1"/>
          </p:cNvPicPr>
          <p:nvPr/>
        </p:nvPicPr>
        <p:blipFill>
          <a:blip r:embed="rId6"/>
          <a:stretch>
            <a:fillRect/>
          </a:stretch>
        </p:blipFill>
        <p:spPr>
          <a:xfrm>
            <a:off x="2655998" y="3100768"/>
            <a:ext cx="3382464" cy="549153"/>
          </a:xfrm>
          <a:prstGeom prst="rect">
            <a:avLst/>
          </a:prstGeom>
        </p:spPr>
      </p:pic>
      <p:cxnSp>
        <p:nvCxnSpPr>
          <p:cNvPr id="48" name="Straight Connector 47"/>
          <p:cNvCxnSpPr/>
          <p:nvPr/>
        </p:nvCxnSpPr>
        <p:spPr>
          <a:xfrm>
            <a:off x="2846571" y="2870475"/>
            <a:ext cx="0" cy="2377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975118" y="2863848"/>
            <a:ext cx="0" cy="2377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429667" y="2865175"/>
            <a:ext cx="0" cy="2377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526408" y="2866501"/>
            <a:ext cx="0" cy="2377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631101" y="2867826"/>
            <a:ext cx="0" cy="2377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35793" y="2869152"/>
            <a:ext cx="0" cy="2377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848437" y="2862524"/>
            <a:ext cx="0" cy="2377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50084" y="2875779"/>
            <a:ext cx="0" cy="2377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723617" y="2867828"/>
            <a:ext cx="0" cy="2377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258"/>
          <p:cNvSpPr txBox="1"/>
          <p:nvPr/>
        </p:nvSpPr>
        <p:spPr>
          <a:xfrm>
            <a:off x="2911377" y="2898071"/>
            <a:ext cx="421550" cy="215444"/>
          </a:xfrm>
          <a:prstGeom prst="rect">
            <a:avLst/>
          </a:prstGeom>
          <a:solidFill>
            <a:srgbClr val="107952"/>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a:solidFill>
                  <a:schemeClr val="bg1"/>
                </a:solidFill>
              </a:rPr>
              <a:t>BDU</a:t>
            </a:r>
          </a:p>
        </p:txBody>
      </p:sp>
      <p:sp>
        <p:nvSpPr>
          <p:cNvPr id="30" name="Oval 29"/>
          <p:cNvSpPr/>
          <p:nvPr/>
        </p:nvSpPr>
        <p:spPr>
          <a:xfrm>
            <a:off x="4651560" y="661792"/>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1</a:t>
            </a:r>
          </a:p>
        </p:txBody>
      </p:sp>
      <p:pic>
        <p:nvPicPr>
          <p:cNvPr id="45" name="Picture 44"/>
          <p:cNvPicPr>
            <a:picLocks noChangeAspect="1"/>
          </p:cNvPicPr>
          <p:nvPr/>
        </p:nvPicPr>
        <p:blipFill>
          <a:blip r:embed="rId7"/>
          <a:stretch>
            <a:fillRect/>
          </a:stretch>
        </p:blipFill>
        <p:spPr>
          <a:xfrm>
            <a:off x="814642" y="2775498"/>
            <a:ext cx="237801" cy="189841"/>
          </a:xfrm>
          <a:prstGeom prst="rect">
            <a:avLst/>
          </a:prstGeom>
        </p:spPr>
      </p:pic>
      <p:sp>
        <p:nvSpPr>
          <p:cNvPr id="47" name="Pentagon 46"/>
          <p:cNvSpPr/>
          <p:nvPr/>
        </p:nvSpPr>
        <p:spPr>
          <a:xfrm>
            <a:off x="457200" y="4297680"/>
            <a:ext cx="8229600" cy="274320"/>
          </a:xfrm>
          <a:prstGeom prst="homePlate">
            <a:avLst/>
          </a:prstGeom>
          <a:solidFill>
            <a:srgbClr val="007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FFFF"/>
                </a:solidFill>
              </a:rPr>
              <a:t>High or low power path, protection is needed to meet safety requirements </a:t>
            </a:r>
          </a:p>
        </p:txBody>
      </p:sp>
      <p:sp>
        <p:nvSpPr>
          <p:cNvPr id="2" name="Title 1"/>
          <p:cNvSpPr>
            <a:spLocks noGrp="1"/>
          </p:cNvSpPr>
          <p:nvPr>
            <p:ph type="title"/>
          </p:nvPr>
        </p:nvSpPr>
        <p:spPr>
          <a:xfrm>
            <a:off x="399568" y="70930"/>
            <a:ext cx="8229600" cy="685800"/>
          </a:xfrm>
        </p:spPr>
        <p:txBody>
          <a:bodyPr/>
          <a:lstStyle/>
          <a:p>
            <a:r>
              <a:rPr lang="en-US" dirty="0"/>
              <a:t>Battery pack protection &amp; BMS </a:t>
            </a: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4551" y="70930"/>
            <a:ext cx="1155975" cy="649511"/>
          </a:xfrm>
          <a:prstGeom prst="rect">
            <a:avLst/>
          </a:prstGeom>
        </p:spPr>
      </p:pic>
      <p:pic>
        <p:nvPicPr>
          <p:cNvPr id="58" name="Picture 57"/>
          <p:cNvPicPr>
            <a:picLocks noChangeAspect="1"/>
          </p:cNvPicPr>
          <p:nvPr/>
        </p:nvPicPr>
        <p:blipFill>
          <a:blip r:embed="rId9"/>
          <a:stretch>
            <a:fillRect/>
          </a:stretch>
        </p:blipFill>
        <p:spPr>
          <a:xfrm>
            <a:off x="975530" y="2573698"/>
            <a:ext cx="380161" cy="234073"/>
          </a:xfrm>
          <a:prstGeom prst="rect">
            <a:avLst/>
          </a:prstGeom>
        </p:spPr>
      </p:pic>
      <p:sp>
        <p:nvSpPr>
          <p:cNvPr id="57" name="Oval 56">
            <a:extLst>
              <a:ext uri="{FF2B5EF4-FFF2-40B4-BE49-F238E27FC236}">
                <a16:creationId xmlns:a16="http://schemas.microsoft.com/office/drawing/2014/main" id="{CFFE9E9F-523C-4063-9A11-51D3368E9B94}"/>
              </a:ext>
            </a:extLst>
          </p:cNvPr>
          <p:cNvSpPr/>
          <p:nvPr/>
        </p:nvSpPr>
        <p:spPr>
          <a:xfrm>
            <a:off x="5786626" y="2878288"/>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3</a:t>
            </a:r>
          </a:p>
        </p:txBody>
      </p:sp>
      <p:pic>
        <p:nvPicPr>
          <p:cNvPr id="4" name="Picture 3">
            <a:extLst>
              <a:ext uri="{FF2B5EF4-FFF2-40B4-BE49-F238E27FC236}">
                <a16:creationId xmlns:a16="http://schemas.microsoft.com/office/drawing/2014/main" id="{5AD9644F-EFF7-4599-8F40-57244F3F8676}"/>
              </a:ext>
            </a:extLst>
          </p:cNvPr>
          <p:cNvPicPr>
            <a:picLocks noChangeAspect="1"/>
          </p:cNvPicPr>
          <p:nvPr/>
        </p:nvPicPr>
        <p:blipFill>
          <a:blip r:embed="rId10"/>
          <a:stretch>
            <a:fillRect/>
          </a:stretch>
        </p:blipFill>
        <p:spPr>
          <a:xfrm>
            <a:off x="2321295" y="911370"/>
            <a:ext cx="3693931" cy="1962150"/>
          </a:xfrm>
          <a:prstGeom prst="rect">
            <a:avLst/>
          </a:prstGeom>
        </p:spPr>
      </p:pic>
      <p:sp>
        <p:nvSpPr>
          <p:cNvPr id="61" name="Oval 60"/>
          <p:cNvSpPr/>
          <p:nvPr/>
        </p:nvSpPr>
        <p:spPr>
          <a:xfrm>
            <a:off x="5362467" y="708599"/>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2</a:t>
            </a:r>
          </a:p>
        </p:txBody>
      </p:sp>
    </p:spTree>
    <p:extLst>
      <p:ext uri="{BB962C8B-B14F-4D97-AF65-F5344CB8AC3E}">
        <p14:creationId xmlns:p14="http://schemas.microsoft.com/office/powerpoint/2010/main" val="1583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 /DC Motor protection</a:t>
            </a:r>
          </a:p>
        </p:txBody>
      </p:sp>
    </p:spTree>
    <p:extLst>
      <p:ext uri="{BB962C8B-B14F-4D97-AF65-F5344CB8AC3E}">
        <p14:creationId xmlns:p14="http://schemas.microsoft.com/office/powerpoint/2010/main" val="163986463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Motor Drive Power tool (BLDC example) </a:t>
            </a:r>
          </a:p>
        </p:txBody>
      </p:sp>
      <p:pic>
        <p:nvPicPr>
          <p:cNvPr id="135" name="Picture 134"/>
          <p:cNvPicPr>
            <a:picLocks noChangeAspect="1"/>
          </p:cNvPicPr>
          <p:nvPr/>
        </p:nvPicPr>
        <p:blipFill>
          <a:blip r:embed="rId2"/>
          <a:stretch>
            <a:fillRect/>
          </a:stretch>
        </p:blipFill>
        <p:spPr>
          <a:xfrm>
            <a:off x="4180736" y="974465"/>
            <a:ext cx="4883752" cy="1911857"/>
          </a:xfrm>
          <a:prstGeom prst="rect">
            <a:avLst/>
          </a:prstGeom>
        </p:spPr>
      </p:pic>
      <p:pic>
        <p:nvPicPr>
          <p:cNvPr id="219" name="Picture 218" descr="91A0A897B5FE704A8362505BEA9E4D3F@pr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9529" y="2943234"/>
            <a:ext cx="367345" cy="30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36"/>
          <p:cNvPicPr>
            <a:picLocks noChangeAspect="1"/>
          </p:cNvPicPr>
          <p:nvPr/>
        </p:nvPicPr>
        <p:blipFill>
          <a:blip r:embed="rId4"/>
          <a:stretch>
            <a:fillRect/>
          </a:stretch>
        </p:blipFill>
        <p:spPr>
          <a:xfrm>
            <a:off x="1657183" y="2548446"/>
            <a:ext cx="314077" cy="250734"/>
          </a:xfrm>
          <a:prstGeom prst="rect">
            <a:avLst/>
          </a:prstGeom>
        </p:spPr>
      </p:pic>
      <p:pic>
        <p:nvPicPr>
          <p:cNvPr id="138" name="Picture 137"/>
          <p:cNvPicPr>
            <a:picLocks noChangeAspect="1"/>
          </p:cNvPicPr>
          <p:nvPr/>
        </p:nvPicPr>
        <p:blipFill>
          <a:blip r:embed="rId5"/>
          <a:stretch>
            <a:fillRect/>
          </a:stretch>
        </p:blipFill>
        <p:spPr>
          <a:xfrm>
            <a:off x="2224382" y="3715666"/>
            <a:ext cx="546873" cy="42763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763926931"/>
              </p:ext>
            </p:extLst>
          </p:nvPr>
        </p:nvGraphicFramePr>
        <p:xfrm>
          <a:off x="328657" y="3158199"/>
          <a:ext cx="1895725" cy="1264090"/>
        </p:xfrm>
        <a:graphic>
          <a:graphicData uri="http://schemas.openxmlformats.org/drawingml/2006/table">
            <a:tbl>
              <a:tblPr firstRow="1" bandRow="1">
                <a:tableStyleId>{5C22544A-7EE6-4342-B048-85BDC9FD1C3A}</a:tableStyleId>
              </a:tblPr>
              <a:tblGrid>
                <a:gridCol w="957289">
                  <a:extLst>
                    <a:ext uri="{9D8B030D-6E8A-4147-A177-3AD203B41FA5}">
                      <a16:colId xmlns:a16="http://schemas.microsoft.com/office/drawing/2014/main" val="20000"/>
                    </a:ext>
                  </a:extLst>
                </a:gridCol>
                <a:gridCol w="938436">
                  <a:extLst>
                    <a:ext uri="{9D8B030D-6E8A-4147-A177-3AD203B41FA5}">
                      <a16:colId xmlns:a16="http://schemas.microsoft.com/office/drawing/2014/main" val="20001"/>
                    </a:ext>
                  </a:extLst>
                </a:gridCol>
              </a:tblGrid>
              <a:tr h="217170">
                <a:tc>
                  <a:txBody>
                    <a:bodyPr/>
                    <a:lstStyle/>
                    <a:p>
                      <a:r>
                        <a:rPr lang="en-US" sz="800" dirty="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76360">
                <a:tc>
                  <a:txBody>
                    <a:bodyPr/>
                    <a:lstStyle/>
                    <a:p>
                      <a:r>
                        <a:rPr lang="en-US" sz="800" dirty="0">
                          <a:solidFill>
                            <a:sysClr val="windowText" lastClr="000000"/>
                          </a:solidFill>
                        </a:rPr>
                        <a:t>HC SMD Fuse</a:t>
                      </a:r>
                    </a:p>
                    <a:p>
                      <a:r>
                        <a:rPr lang="en-US" sz="800" dirty="0">
                          <a:solidFill>
                            <a:sysClr val="windowText" lastClr="000000"/>
                          </a:solidFill>
                        </a:rPr>
                        <a:t>(24V up</a:t>
                      </a:r>
                      <a:r>
                        <a:rPr lang="en-US" sz="800" baseline="0" dirty="0">
                          <a:solidFill>
                            <a:sysClr val="windowText" lastClr="000000"/>
                          </a:solidFill>
                        </a:rPr>
                        <a:t> to 72V</a:t>
                      </a:r>
                      <a:r>
                        <a:rPr lang="en-US" sz="8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1206SFH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456/463</a:t>
                      </a:r>
                      <a:r>
                        <a:rPr lang="en-US" sz="800" baseline="0" dirty="0"/>
                        <a:t> series</a:t>
                      </a:r>
                      <a:endParaRPr lang="en-US" sz="800"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1450">
                <a:tc>
                  <a:txBody>
                    <a:bodyPr/>
                    <a:lstStyle/>
                    <a:p>
                      <a:r>
                        <a:rPr lang="en-US" sz="800" dirty="0">
                          <a:solidFill>
                            <a:sysClr val="windowText" lastClr="000000"/>
                          </a:solidFill>
                        </a:rPr>
                        <a:t>VHC SMD Fuse</a:t>
                      </a:r>
                    </a:p>
                    <a:p>
                      <a:r>
                        <a:rPr lang="en-US" sz="800" dirty="0">
                          <a:solidFill>
                            <a:sysClr val="windowText" lastClr="000000"/>
                          </a:solidFill>
                        </a:rPr>
                        <a:t>(70V)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a:solidFill>
                            <a:sysClr val="windowText" lastClr="000000"/>
                          </a:solidFill>
                        </a:rPr>
                        <a:t>881 Series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1450">
                <a:tc>
                  <a:txBody>
                    <a:bodyPr/>
                    <a:lstStyle/>
                    <a:p>
                      <a:r>
                        <a:rPr lang="en-US" sz="800" dirty="0">
                          <a:solidFill>
                            <a:sysClr val="windowText" lastClr="000000"/>
                          </a:solidFill>
                        </a:rPr>
                        <a:t>DC Cartridge Fuse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dirty="0">
                          <a:solidFill>
                            <a:sysClr val="windowText" lastClr="000000"/>
                          </a:solidFill>
                        </a:rPr>
                        <a:t>688 Series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687174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52520272"/>
              </p:ext>
            </p:extLst>
          </p:nvPr>
        </p:nvGraphicFramePr>
        <p:xfrm>
          <a:off x="3082817" y="3329649"/>
          <a:ext cx="1641737" cy="5600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a:solidFill>
                            <a:sysClr val="windowText" lastClr="000000"/>
                          </a:solidFill>
                        </a:rPr>
                        <a:t>SMD Thermal Fuse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HCRTP</a:t>
                      </a:r>
                      <a:r>
                        <a:rPr lang="en-US" sz="800" baseline="0"/>
                        <a:t> mini </a:t>
                      </a:r>
                      <a:endParaRPr lang="en-US" sz="800"/>
                    </a:p>
                    <a:p>
                      <a:endParaRPr lang="en-US" sz="800" baseline="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4" name="Oval 13"/>
          <p:cNvSpPr/>
          <p:nvPr/>
        </p:nvSpPr>
        <p:spPr>
          <a:xfrm>
            <a:off x="5196752" y="3002606"/>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3</a:t>
            </a:r>
          </a:p>
        </p:txBody>
      </p:sp>
      <p:graphicFrame>
        <p:nvGraphicFramePr>
          <p:cNvPr id="15" name="Table 14"/>
          <p:cNvGraphicFramePr>
            <a:graphicFrameLocks noGrp="1"/>
          </p:cNvGraphicFramePr>
          <p:nvPr>
            <p:extLst>
              <p:ext uri="{D42A27DB-BD31-4B8C-83A1-F6EECF244321}">
                <p14:modId xmlns:p14="http://schemas.microsoft.com/office/powerpoint/2010/main" val="1473503610"/>
              </p:ext>
            </p:extLst>
          </p:nvPr>
        </p:nvGraphicFramePr>
        <p:xfrm>
          <a:off x="4963334" y="3329649"/>
          <a:ext cx="1641737" cy="5600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a:solidFill>
                            <a:sysClr val="windowText" lastClr="000000"/>
                          </a:solidFill>
                        </a:rPr>
                        <a:t>TVS Diode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a:solidFill>
                            <a:sysClr val="windowText" lastClr="000000"/>
                          </a:solidFill>
                        </a:rPr>
                        <a:t>SMAJ, SMBJ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6" name="Picture 15" descr="Littelfuse_TVS_Diode_TPSMC_Hi_Res.gif"/>
          <p:cNvPicPr>
            <a:picLocks noChangeAspect="1"/>
          </p:cNvPicPr>
          <p:nvPr/>
        </p:nvPicPr>
        <p:blipFill>
          <a:blip r:embed="rId6" cstate="screen">
            <a:extLst>
              <a:ext uri="{28A0092B-C50C-407E-A947-70E740481C1C}">
                <a14:useLocalDpi xmlns:a14="http://schemas.microsoft.com/office/drawing/2010/main"/>
              </a:ext>
            </a:extLst>
          </a:blip>
          <a:srcRect l="-3166" t="800" b="52078"/>
          <a:stretch>
            <a:fillRect/>
          </a:stretch>
        </p:blipFill>
        <p:spPr>
          <a:xfrm>
            <a:off x="5602749" y="3070336"/>
            <a:ext cx="340389" cy="168049"/>
          </a:xfrm>
          <a:prstGeom prst="rect">
            <a:avLst/>
          </a:prstGeom>
        </p:spPr>
      </p:pic>
      <p:sp>
        <p:nvSpPr>
          <p:cNvPr id="17" name="Oval 16"/>
          <p:cNvSpPr/>
          <p:nvPr/>
        </p:nvSpPr>
        <p:spPr>
          <a:xfrm>
            <a:off x="5283600" y="1673218"/>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3</a:t>
            </a:r>
          </a:p>
        </p:txBody>
      </p:sp>
      <p:sp>
        <p:nvSpPr>
          <p:cNvPr id="18" name="Oval 17"/>
          <p:cNvSpPr/>
          <p:nvPr/>
        </p:nvSpPr>
        <p:spPr>
          <a:xfrm>
            <a:off x="1155247" y="2847045"/>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1</a:t>
            </a:r>
          </a:p>
        </p:txBody>
      </p:sp>
      <p:sp>
        <p:nvSpPr>
          <p:cNvPr id="19" name="Oval 18"/>
          <p:cNvSpPr/>
          <p:nvPr/>
        </p:nvSpPr>
        <p:spPr>
          <a:xfrm>
            <a:off x="5089722" y="817918"/>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1</a:t>
            </a:r>
          </a:p>
        </p:txBody>
      </p:sp>
      <p:sp>
        <p:nvSpPr>
          <p:cNvPr id="20" name="Oval 19"/>
          <p:cNvSpPr/>
          <p:nvPr/>
        </p:nvSpPr>
        <p:spPr>
          <a:xfrm>
            <a:off x="3703362" y="3002606"/>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2</a:t>
            </a:r>
          </a:p>
        </p:txBody>
      </p:sp>
      <p:sp>
        <p:nvSpPr>
          <p:cNvPr id="21" name="Oval 20"/>
          <p:cNvSpPr/>
          <p:nvPr/>
        </p:nvSpPr>
        <p:spPr>
          <a:xfrm>
            <a:off x="5505347" y="804880"/>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2</a:t>
            </a:r>
          </a:p>
        </p:txBody>
      </p:sp>
      <p:graphicFrame>
        <p:nvGraphicFramePr>
          <p:cNvPr id="22" name="Table 21"/>
          <p:cNvGraphicFramePr>
            <a:graphicFrameLocks noGrp="1"/>
          </p:cNvGraphicFramePr>
          <p:nvPr>
            <p:extLst>
              <p:ext uri="{D42A27DB-BD31-4B8C-83A1-F6EECF244321}">
                <p14:modId xmlns:p14="http://schemas.microsoft.com/office/powerpoint/2010/main" val="2120694422"/>
              </p:ext>
            </p:extLst>
          </p:nvPr>
        </p:nvGraphicFramePr>
        <p:xfrm>
          <a:off x="3082816" y="4282994"/>
          <a:ext cx="1641737" cy="6743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dirty="0">
                          <a:solidFill>
                            <a:sysClr val="windowText" lastClr="000000"/>
                          </a:solidFill>
                        </a:rPr>
                        <a:t>I2C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ESD Protection</a:t>
                      </a:r>
                    </a:p>
                    <a:p>
                      <a:endParaRPr lang="en-US" sz="800"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Oval 22"/>
          <p:cNvSpPr/>
          <p:nvPr/>
        </p:nvSpPr>
        <p:spPr>
          <a:xfrm>
            <a:off x="3675084" y="3993686"/>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a:t>
            </a:r>
          </a:p>
        </p:txBody>
      </p:sp>
      <p:sp>
        <p:nvSpPr>
          <p:cNvPr id="24" name="Oval 23"/>
          <p:cNvSpPr/>
          <p:nvPr/>
        </p:nvSpPr>
        <p:spPr>
          <a:xfrm>
            <a:off x="5602749" y="4083653"/>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5</a:t>
            </a:r>
          </a:p>
        </p:txBody>
      </p:sp>
      <p:sp>
        <p:nvSpPr>
          <p:cNvPr id="25" name="Oval 24"/>
          <p:cNvSpPr/>
          <p:nvPr/>
        </p:nvSpPr>
        <p:spPr>
          <a:xfrm>
            <a:off x="6085528" y="2039472"/>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5</a:t>
            </a:r>
          </a:p>
        </p:txBody>
      </p:sp>
      <p:sp>
        <p:nvSpPr>
          <p:cNvPr id="26" name="Oval 25"/>
          <p:cNvSpPr/>
          <p:nvPr/>
        </p:nvSpPr>
        <p:spPr>
          <a:xfrm>
            <a:off x="6830056" y="2601564"/>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4</a:t>
            </a:r>
          </a:p>
        </p:txBody>
      </p:sp>
      <p:graphicFrame>
        <p:nvGraphicFramePr>
          <p:cNvPr id="27" name="Table 26"/>
          <p:cNvGraphicFramePr>
            <a:graphicFrameLocks noGrp="1"/>
          </p:cNvGraphicFramePr>
          <p:nvPr>
            <p:extLst>
              <p:ext uri="{D42A27DB-BD31-4B8C-83A1-F6EECF244321}">
                <p14:modId xmlns:p14="http://schemas.microsoft.com/office/powerpoint/2010/main" val="1461084855"/>
              </p:ext>
            </p:extLst>
          </p:nvPr>
        </p:nvGraphicFramePr>
        <p:xfrm>
          <a:off x="4989017" y="4408724"/>
          <a:ext cx="1641737" cy="54864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172567">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04446">
                <a:tc>
                  <a:txBody>
                    <a:bodyPr/>
                    <a:lstStyle/>
                    <a:p>
                      <a:r>
                        <a:rPr lang="en-US" sz="800" dirty="0">
                          <a:solidFill>
                            <a:sysClr val="windowText" lastClr="000000"/>
                          </a:solidFill>
                        </a:rPr>
                        <a:t>Reed switch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MDSR-10</a:t>
                      </a:r>
                    </a:p>
                    <a:p>
                      <a:endParaRPr lang="en-US" sz="800"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29" name="Picture 28"/>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009616" y="4008627"/>
            <a:ext cx="515511" cy="351861"/>
          </a:xfrm>
          <a:prstGeom prst="rect">
            <a:avLst/>
          </a:prstGeom>
        </p:spPr>
      </p:pic>
      <p:pic>
        <p:nvPicPr>
          <p:cNvPr id="30" name="Picture 10" descr="5100 Series Image"/>
          <p:cNvPicPr>
            <a:picLocks noChangeAspect="1" noChangeArrowheads="1"/>
          </p:cNvPicPr>
          <p:nvPr/>
        </p:nvPicPr>
        <p:blipFill rotWithShape="1">
          <a:blip r:embed="rId8">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7055982" y="3786536"/>
            <a:ext cx="430421" cy="3907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le 30"/>
          <p:cNvGraphicFramePr>
            <a:graphicFrameLocks noGrp="1"/>
          </p:cNvGraphicFramePr>
          <p:nvPr>
            <p:extLst>
              <p:ext uri="{D42A27DB-BD31-4B8C-83A1-F6EECF244321}">
                <p14:modId xmlns:p14="http://schemas.microsoft.com/office/powerpoint/2010/main" val="2125138187"/>
              </p:ext>
            </p:extLst>
          </p:nvPr>
        </p:nvGraphicFramePr>
        <p:xfrm>
          <a:off x="6762611" y="4262444"/>
          <a:ext cx="1641737" cy="560070"/>
        </p:xfrm>
        <a:graphic>
          <a:graphicData uri="http://schemas.openxmlformats.org/drawingml/2006/table">
            <a:tbl>
              <a:tblPr firstRow="1" bandRow="1">
                <a:tableStyleId>{5C22544A-7EE6-4342-B048-85BDC9FD1C3A}</a:tableStyleId>
              </a:tblPr>
              <a:tblGrid>
                <a:gridCol w="829032">
                  <a:extLst>
                    <a:ext uri="{9D8B030D-6E8A-4147-A177-3AD203B41FA5}">
                      <a16:colId xmlns:a16="http://schemas.microsoft.com/office/drawing/2014/main" val="20000"/>
                    </a:ext>
                  </a:extLst>
                </a:gridCol>
                <a:gridCol w="812705">
                  <a:extLst>
                    <a:ext uri="{9D8B030D-6E8A-4147-A177-3AD203B41FA5}">
                      <a16:colId xmlns:a16="http://schemas.microsoft.com/office/drawing/2014/main" val="20001"/>
                    </a:ext>
                  </a:extLst>
                </a:gridCol>
              </a:tblGrid>
              <a:tr h="217170">
                <a:tc>
                  <a:txBody>
                    <a:bodyPr/>
                    <a:lstStyle/>
                    <a:p>
                      <a:r>
                        <a:rPr lang="en-US" sz="800">
                          <a:ln>
                            <a:noFill/>
                          </a:ln>
                          <a:solidFill>
                            <a:schemeClr val="bg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tc>
                  <a:txBody>
                    <a:bodyPr/>
                    <a:lstStyle/>
                    <a:p>
                      <a:r>
                        <a:rPr lang="en-US" sz="800">
                          <a:ln>
                            <a:noFill/>
                          </a:ln>
                          <a:solidFill>
                            <a:schemeClr val="bg1"/>
                          </a:solidFill>
                        </a:rPr>
                        <a:t>Series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E3A"/>
                    </a:solidFill>
                  </a:tcPr>
                </a:tc>
                <a:extLst>
                  <a:ext uri="{0D108BD9-81ED-4DB2-BD59-A6C34878D82A}">
                    <a16:rowId xmlns:a16="http://schemas.microsoft.com/office/drawing/2014/main" val="10000"/>
                  </a:ext>
                </a:extLst>
              </a:tr>
              <a:tr h="342900">
                <a:tc>
                  <a:txBody>
                    <a:bodyPr/>
                    <a:lstStyle/>
                    <a:p>
                      <a:r>
                        <a:rPr lang="en-US" sz="800">
                          <a:solidFill>
                            <a:sysClr val="windowText" lastClr="000000"/>
                          </a:solidFill>
                        </a:rPr>
                        <a:t>Hall Effect</a:t>
                      </a:r>
                    </a:p>
                    <a:p>
                      <a:r>
                        <a:rPr lang="en-US" sz="800">
                          <a:solidFill>
                            <a:sysClr val="windowText" lastClr="000000"/>
                          </a:solidFill>
                        </a:rPr>
                        <a:t>Sensor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800">
                          <a:solidFill>
                            <a:sysClr val="windowText" lastClr="000000"/>
                          </a:solidFill>
                        </a:rPr>
                        <a:t>55100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2" name="Oval 31"/>
          <p:cNvSpPr/>
          <p:nvPr/>
        </p:nvSpPr>
        <p:spPr>
          <a:xfrm>
            <a:off x="7665478" y="3881859"/>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6</a:t>
            </a:r>
          </a:p>
        </p:txBody>
      </p:sp>
      <p:sp>
        <p:nvSpPr>
          <p:cNvPr id="33" name="Oval 32"/>
          <p:cNvSpPr/>
          <p:nvPr/>
        </p:nvSpPr>
        <p:spPr>
          <a:xfrm>
            <a:off x="8772361" y="1989730"/>
            <a:ext cx="228600" cy="228600"/>
          </a:xfrm>
          <a:prstGeom prst="ellipse">
            <a:avLst/>
          </a:prstGeom>
          <a:solidFill>
            <a:schemeClr val="bg1">
              <a:lumMod val="85000"/>
            </a:schemeClr>
          </a:solidFill>
          <a:ln>
            <a:solidFill>
              <a:srgbClr val="007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6</a:t>
            </a:r>
          </a:p>
        </p:txBody>
      </p:sp>
      <p:sp>
        <p:nvSpPr>
          <p:cNvPr id="3" name="TextBox 2"/>
          <p:cNvSpPr txBox="1"/>
          <p:nvPr/>
        </p:nvSpPr>
        <p:spPr>
          <a:xfrm>
            <a:off x="6944356" y="4069571"/>
            <a:ext cx="1172116" cy="215444"/>
          </a:xfrm>
          <a:prstGeom prst="rect">
            <a:avLst/>
          </a:prstGeom>
          <a:noFill/>
        </p:spPr>
        <p:txBody>
          <a:bodyPr wrap="none" rtlCol="0">
            <a:spAutoFit/>
          </a:bodyPr>
          <a:lstStyle/>
          <a:p>
            <a:r>
              <a:rPr lang="en-US" sz="800" dirty="0"/>
              <a:t>Speed measurement </a:t>
            </a:r>
          </a:p>
        </p:txBody>
      </p:sp>
      <p:sp>
        <p:nvSpPr>
          <p:cNvPr id="4" name="Rectangle 3"/>
          <p:cNvSpPr/>
          <p:nvPr/>
        </p:nvSpPr>
        <p:spPr>
          <a:xfrm>
            <a:off x="1936996" y="4939832"/>
            <a:ext cx="4572000" cy="215444"/>
          </a:xfrm>
          <a:prstGeom prst="rect">
            <a:avLst/>
          </a:prstGeom>
        </p:spPr>
        <p:txBody>
          <a:bodyPr>
            <a:spAutoFit/>
          </a:bodyPr>
          <a:lstStyle/>
          <a:p>
            <a:pPr lvl="0"/>
            <a:r>
              <a:rPr lang="en-US" sz="800" dirty="0"/>
              <a:t>Contamination and wear-out resistant switching and controls =&gt; magnetic </a:t>
            </a:r>
            <a:r>
              <a:rPr lang="en-US" sz="800" dirty="0" err="1"/>
              <a:t>swtiching</a:t>
            </a:r>
            <a:endParaRPr lang="en-US" sz="800" dirty="0"/>
          </a:p>
        </p:txBody>
      </p:sp>
      <p:sp>
        <p:nvSpPr>
          <p:cNvPr id="5" name="Rectangle 4"/>
          <p:cNvSpPr/>
          <p:nvPr/>
        </p:nvSpPr>
        <p:spPr>
          <a:xfrm>
            <a:off x="5321061" y="4241983"/>
            <a:ext cx="878767" cy="215444"/>
          </a:xfrm>
          <a:prstGeom prst="rect">
            <a:avLst/>
          </a:prstGeom>
        </p:spPr>
        <p:txBody>
          <a:bodyPr wrap="none">
            <a:spAutoFit/>
          </a:bodyPr>
          <a:lstStyle/>
          <a:p>
            <a:r>
              <a:rPr lang="en-US" sz="800" dirty="0"/>
              <a:t>suction control </a:t>
            </a:r>
          </a:p>
        </p:txBody>
      </p:sp>
      <p:pic>
        <p:nvPicPr>
          <p:cNvPr id="6" name="Picture 5"/>
          <p:cNvPicPr>
            <a:picLocks noChangeAspect="1"/>
          </p:cNvPicPr>
          <p:nvPr/>
        </p:nvPicPr>
        <p:blipFill>
          <a:blip r:embed="rId9"/>
          <a:stretch>
            <a:fillRect/>
          </a:stretch>
        </p:blipFill>
        <p:spPr>
          <a:xfrm>
            <a:off x="420416" y="1209252"/>
            <a:ext cx="1352936" cy="713685"/>
          </a:xfrm>
          <a:prstGeom prst="rect">
            <a:avLst/>
          </a:prstGeom>
        </p:spPr>
      </p:pic>
      <p:pic>
        <p:nvPicPr>
          <p:cNvPr id="34" name="Picture 3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41624" y="999600"/>
            <a:ext cx="1828800" cy="1511069"/>
          </a:xfrm>
          <a:prstGeom prst="rect">
            <a:avLst/>
          </a:prstGeom>
        </p:spPr>
      </p:pic>
      <p:pic>
        <p:nvPicPr>
          <p:cNvPr id="7" name="Picture 6"/>
          <p:cNvPicPr>
            <a:picLocks noChangeAspect="1"/>
          </p:cNvPicPr>
          <p:nvPr/>
        </p:nvPicPr>
        <p:blipFill>
          <a:blip r:embed="rId11"/>
          <a:stretch>
            <a:fillRect/>
          </a:stretch>
        </p:blipFill>
        <p:spPr>
          <a:xfrm>
            <a:off x="1551073" y="2789114"/>
            <a:ext cx="526299" cy="324053"/>
          </a:xfrm>
          <a:prstGeom prst="rect">
            <a:avLst/>
          </a:prstGeom>
        </p:spPr>
      </p:pic>
      <p:sp>
        <p:nvSpPr>
          <p:cNvPr id="8" name="Oval 7">
            <a:extLst>
              <a:ext uri="{FF2B5EF4-FFF2-40B4-BE49-F238E27FC236}">
                <a16:creationId xmlns:a16="http://schemas.microsoft.com/office/drawing/2014/main" id="{617AD94F-2F10-41BE-95B5-E2FDD68C505E}"/>
              </a:ext>
            </a:extLst>
          </p:cNvPr>
          <p:cNvSpPr/>
          <p:nvPr/>
        </p:nvSpPr>
        <p:spPr>
          <a:xfrm>
            <a:off x="4886632" y="629265"/>
            <a:ext cx="538720" cy="934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00FD1DE-039E-49AD-B2EB-C339E255F93B}"/>
              </a:ext>
            </a:extLst>
          </p:cNvPr>
          <p:cNvPicPr>
            <a:picLocks noChangeAspect="1"/>
          </p:cNvPicPr>
          <p:nvPr/>
        </p:nvPicPr>
        <p:blipFill>
          <a:blip r:embed="rId12"/>
          <a:stretch>
            <a:fillRect/>
          </a:stretch>
        </p:blipFill>
        <p:spPr>
          <a:xfrm>
            <a:off x="1482927" y="4422050"/>
            <a:ext cx="674394" cy="462381"/>
          </a:xfrm>
          <a:prstGeom prst="rect">
            <a:avLst/>
          </a:prstGeom>
        </p:spPr>
      </p:pic>
    </p:spTree>
    <p:extLst>
      <p:ext uri="{BB962C8B-B14F-4D97-AF65-F5344CB8AC3E}">
        <p14:creationId xmlns:p14="http://schemas.microsoft.com/office/powerpoint/2010/main" val="25124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D574-13AB-4336-A3FA-1E9009184A6A}"/>
              </a:ext>
            </a:extLst>
          </p:cNvPr>
          <p:cNvSpPr>
            <a:spLocks noGrp="1"/>
          </p:cNvSpPr>
          <p:nvPr>
            <p:ph type="title"/>
          </p:nvPr>
        </p:nvSpPr>
        <p:spPr/>
        <p:txBody>
          <a:bodyPr/>
          <a:lstStyle/>
          <a:p>
            <a:r>
              <a:rPr lang="en-US" dirty="0"/>
              <a:t>AC Motor Protection</a:t>
            </a:r>
          </a:p>
        </p:txBody>
      </p:sp>
      <p:pic>
        <p:nvPicPr>
          <p:cNvPr id="4" name="Picture 3">
            <a:extLst>
              <a:ext uri="{FF2B5EF4-FFF2-40B4-BE49-F238E27FC236}">
                <a16:creationId xmlns:a16="http://schemas.microsoft.com/office/drawing/2014/main" id="{D2B3A7CD-A018-4CE0-9A9C-391415C3498A}"/>
              </a:ext>
            </a:extLst>
          </p:cNvPr>
          <p:cNvPicPr>
            <a:picLocks noChangeAspect="1"/>
          </p:cNvPicPr>
          <p:nvPr/>
        </p:nvPicPr>
        <p:blipFill>
          <a:blip r:embed="rId2"/>
          <a:stretch>
            <a:fillRect/>
          </a:stretch>
        </p:blipFill>
        <p:spPr>
          <a:xfrm>
            <a:off x="193803" y="961549"/>
            <a:ext cx="3505968" cy="1371938"/>
          </a:xfrm>
          <a:prstGeom prst="rect">
            <a:avLst/>
          </a:prstGeom>
        </p:spPr>
      </p:pic>
      <p:sp>
        <p:nvSpPr>
          <p:cNvPr id="5" name="Text Box 3">
            <a:extLst>
              <a:ext uri="{FF2B5EF4-FFF2-40B4-BE49-F238E27FC236}">
                <a16:creationId xmlns:a16="http://schemas.microsoft.com/office/drawing/2014/main" id="{F78B9573-800F-4D98-BE9D-B597D60CDC27}"/>
              </a:ext>
            </a:extLst>
          </p:cNvPr>
          <p:cNvSpPr txBox="1">
            <a:spLocks noChangeArrowheads="1"/>
          </p:cNvSpPr>
          <p:nvPr/>
        </p:nvSpPr>
        <p:spPr bwMode="auto">
          <a:xfrm>
            <a:off x="3818340" y="769033"/>
            <a:ext cx="4210664"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zh-CN" sz="1600" b="1" dirty="0">
                <a:latin typeface="Times New Roman" panose="02020603050405020304" pitchFamily="18" charset="0"/>
                <a:ea typeface="宋体" panose="02010600030101010101" pitchFamily="2" charset="-122"/>
              </a:rPr>
              <a:t>Fuse Selection</a:t>
            </a:r>
          </a:p>
          <a:p>
            <a:pPr lvl="1">
              <a:spcBef>
                <a:spcPct val="50000"/>
              </a:spcBef>
              <a:buFontTx/>
              <a:buChar char="•"/>
            </a:pPr>
            <a:r>
              <a:rPr lang="en-US" altLang="zh-CN" sz="1200" dirty="0">
                <a:latin typeface="Times New Roman" panose="02020603050405020304" pitchFamily="18" charset="0"/>
                <a:ea typeface="宋体" panose="02010600030101010101" pitchFamily="2" charset="-122"/>
              </a:rPr>
              <a:t>General considerations</a:t>
            </a:r>
          </a:p>
          <a:p>
            <a:pPr marL="1085850" lvl="2" indent="-171450">
              <a:spcBef>
                <a:spcPct val="50000"/>
              </a:spcBef>
              <a:buFont typeface="Wingdings" panose="05000000000000000000" pitchFamily="2" charset="2"/>
              <a:buChar char="v"/>
            </a:pPr>
            <a:r>
              <a:rPr lang="en-US" altLang="zh-CN" sz="1000" dirty="0">
                <a:latin typeface="Times New Roman" panose="02020603050405020304" pitchFamily="18" charset="0"/>
                <a:ea typeface="宋体" panose="02010600030101010101" pitchFamily="2" charset="-122"/>
              </a:rPr>
              <a:t>Voltage rating</a:t>
            </a:r>
          </a:p>
          <a:p>
            <a:pPr marL="1085850" lvl="2" indent="-171450">
              <a:spcBef>
                <a:spcPct val="50000"/>
              </a:spcBef>
              <a:buFont typeface="Wingdings" panose="05000000000000000000" pitchFamily="2" charset="2"/>
              <a:buChar char="v"/>
            </a:pPr>
            <a:r>
              <a:rPr lang="en-US" altLang="zh-CN" sz="1000" dirty="0">
                <a:latin typeface="Times New Roman" panose="02020603050405020304" pitchFamily="18" charset="0"/>
                <a:ea typeface="宋体" panose="02010600030101010101" pitchFamily="2" charset="-122"/>
              </a:rPr>
              <a:t>Interrupting rating</a:t>
            </a:r>
          </a:p>
          <a:p>
            <a:pPr marL="1085850" lvl="2" indent="-171450">
              <a:spcBef>
                <a:spcPct val="50000"/>
              </a:spcBef>
              <a:buFont typeface="Wingdings" panose="05000000000000000000" pitchFamily="2" charset="2"/>
              <a:buChar char="v"/>
            </a:pPr>
            <a:r>
              <a:rPr lang="en-US" altLang="zh-CN" sz="1000" dirty="0">
                <a:latin typeface="Times New Roman" panose="02020603050405020304" pitchFamily="18" charset="0"/>
                <a:ea typeface="宋体" panose="02010600030101010101" pitchFamily="2" charset="-122"/>
              </a:rPr>
              <a:t>Re-rating for ambient temperature</a:t>
            </a:r>
            <a:endParaRPr lang="en-US" altLang="zh-CN" sz="1600" dirty="0">
              <a:latin typeface="Times New Roman" panose="02020603050405020304" pitchFamily="18" charset="0"/>
              <a:ea typeface="宋体" panose="02010600030101010101" pitchFamily="2" charset="-122"/>
            </a:endParaRPr>
          </a:p>
          <a:p>
            <a:pPr lvl="1">
              <a:spcBef>
                <a:spcPct val="50000"/>
              </a:spcBef>
              <a:buFontTx/>
              <a:buChar char="•"/>
            </a:pPr>
            <a:r>
              <a:rPr lang="en-US" altLang="zh-CN" sz="1200" dirty="0">
                <a:latin typeface="Times New Roman" panose="02020603050405020304" pitchFamily="18" charset="0"/>
                <a:ea typeface="宋体" panose="02010600030101010101" pitchFamily="2" charset="-122"/>
              </a:rPr>
              <a:t>Steady state analysis</a:t>
            </a:r>
          </a:p>
          <a:p>
            <a:pPr lvl="1">
              <a:spcBef>
                <a:spcPct val="50000"/>
              </a:spcBef>
              <a:buFontTx/>
              <a:buChar char="•"/>
            </a:pPr>
            <a:r>
              <a:rPr lang="en-US" altLang="zh-CN" sz="1200" dirty="0">
                <a:latin typeface="Times New Roman" panose="02020603050405020304" pitchFamily="18" charset="0"/>
                <a:ea typeface="宋体" panose="02010600030101010101" pitchFamily="2" charset="-122"/>
              </a:rPr>
              <a:t>Cycling analysis</a:t>
            </a:r>
          </a:p>
          <a:p>
            <a:pPr lvl="1">
              <a:spcBef>
                <a:spcPct val="50000"/>
              </a:spcBef>
              <a:buFontTx/>
              <a:buChar char="•"/>
            </a:pPr>
            <a:r>
              <a:rPr lang="en-US" altLang="zh-CN" sz="1200" dirty="0">
                <a:latin typeface="Times New Roman" panose="02020603050405020304" pitchFamily="18" charset="0"/>
                <a:ea typeface="宋体" panose="02010600030101010101" pitchFamily="2" charset="-122"/>
              </a:rPr>
              <a:t>Transient analysis</a:t>
            </a:r>
          </a:p>
          <a:p>
            <a:pPr lvl="2">
              <a:spcBef>
                <a:spcPct val="50000"/>
              </a:spcBef>
              <a:buFontTx/>
              <a:buChar char="•"/>
            </a:pPr>
            <a:r>
              <a:rPr lang="en-US" altLang="zh-CN" sz="1000" dirty="0">
                <a:ea typeface="宋体" panose="02010600030101010101" pitchFamily="2" charset="-122"/>
              </a:rPr>
              <a:t>Transient overloads are typically high current, short duration events.  </a:t>
            </a:r>
          </a:p>
          <a:p>
            <a:pPr lvl="2">
              <a:spcBef>
                <a:spcPct val="50000"/>
              </a:spcBef>
            </a:pPr>
            <a:r>
              <a:rPr lang="en-US" altLang="zh-CN" sz="1000" dirty="0">
                <a:ea typeface="宋体" panose="02010600030101010101" pitchFamily="2" charset="-122"/>
              </a:rPr>
              <a:t>Motor start-up, light bulbs, etc. </a:t>
            </a:r>
            <a:endParaRPr lang="en-US" altLang="zh-CN" sz="1000" dirty="0">
              <a:latin typeface="Times New Roman" panose="02020603050405020304" pitchFamily="18" charset="0"/>
              <a:ea typeface="宋体" panose="02010600030101010101" pitchFamily="2" charset="-122"/>
            </a:endParaRPr>
          </a:p>
        </p:txBody>
      </p:sp>
      <p:pic>
        <p:nvPicPr>
          <p:cNvPr id="6" name="Picture 5">
            <a:extLst>
              <a:ext uri="{FF2B5EF4-FFF2-40B4-BE49-F238E27FC236}">
                <a16:creationId xmlns:a16="http://schemas.microsoft.com/office/drawing/2014/main" id="{454A0887-5C22-4433-8359-A5475641ABE4}"/>
              </a:ext>
            </a:extLst>
          </p:cNvPr>
          <p:cNvPicPr>
            <a:picLocks noChangeAspect="1"/>
          </p:cNvPicPr>
          <p:nvPr/>
        </p:nvPicPr>
        <p:blipFill>
          <a:blip r:embed="rId3"/>
          <a:stretch>
            <a:fillRect/>
          </a:stretch>
        </p:blipFill>
        <p:spPr>
          <a:xfrm>
            <a:off x="284801" y="2569533"/>
            <a:ext cx="3048668" cy="1765735"/>
          </a:xfrm>
          <a:prstGeom prst="rect">
            <a:avLst/>
          </a:prstGeom>
        </p:spPr>
      </p:pic>
      <p:sp>
        <p:nvSpPr>
          <p:cNvPr id="3" name="TextBox 2">
            <a:extLst>
              <a:ext uri="{FF2B5EF4-FFF2-40B4-BE49-F238E27FC236}">
                <a16:creationId xmlns:a16="http://schemas.microsoft.com/office/drawing/2014/main" id="{5B42E801-DDEB-4215-94A4-A3EBA439C3AA}"/>
              </a:ext>
            </a:extLst>
          </p:cNvPr>
          <p:cNvSpPr txBox="1"/>
          <p:nvPr/>
        </p:nvSpPr>
        <p:spPr>
          <a:xfrm>
            <a:off x="3967316" y="3455064"/>
            <a:ext cx="4498258" cy="1569660"/>
          </a:xfrm>
          <a:prstGeom prst="rect">
            <a:avLst/>
          </a:prstGeom>
          <a:noFill/>
        </p:spPr>
        <p:txBody>
          <a:bodyPr wrap="square" rtlCol="0">
            <a:spAutoFit/>
          </a:bodyPr>
          <a:lstStyle/>
          <a:p>
            <a:r>
              <a:rPr lang="en-US" sz="1600" b="1" dirty="0"/>
              <a:t>MOV Selection</a:t>
            </a:r>
          </a:p>
          <a:p>
            <a:r>
              <a:rPr lang="en-US" sz="1000" dirty="0"/>
              <a:t>AC Motor protection is the surge withstand capability of the motor itself Paragraph 2036.4 of NEMA motor generator standard MG-1 define a unit value of surge as:0.816xV L-L for transient rise time of 0.1~0.2us,twice the unit value of surge capability is required on stator </a:t>
            </a:r>
            <a:r>
              <a:rPr lang="en-US" sz="1000" dirty="0" err="1"/>
              <a:t>windings.When</a:t>
            </a:r>
            <a:r>
              <a:rPr lang="en-US" sz="1000" dirty="0"/>
              <a:t> rise times reach 1.2us or greater,4.5 times the unit value is </a:t>
            </a:r>
            <a:r>
              <a:rPr lang="en-US" sz="1000" dirty="0" err="1"/>
              <a:t>stipulated.In</a:t>
            </a:r>
            <a:r>
              <a:rPr lang="en-US" sz="1000" dirty="0"/>
              <a:t> the case of external transients such as </a:t>
            </a:r>
            <a:r>
              <a:rPr lang="en-US" sz="1000" dirty="0" err="1"/>
              <a:t>lightning,this</a:t>
            </a:r>
            <a:r>
              <a:rPr lang="en-US" sz="1000" dirty="0"/>
              <a:t> would equate to a surge voltage </a:t>
            </a:r>
            <a:r>
              <a:rPr lang="en-US" sz="1000" dirty="0" err="1"/>
              <a:t>capability.Since</a:t>
            </a:r>
            <a:r>
              <a:rPr lang="en-US" sz="1000" dirty="0"/>
              <a:t> lightning surge can exceed these values, a suppression element would be required to protect the stator windings.</a:t>
            </a:r>
          </a:p>
        </p:txBody>
      </p:sp>
    </p:spTree>
    <p:extLst>
      <p:ext uri="{BB962C8B-B14F-4D97-AF65-F5344CB8AC3E}">
        <p14:creationId xmlns:p14="http://schemas.microsoft.com/office/powerpoint/2010/main" val="2680473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MOV energy for 8/20 surge and AC follow on </a:t>
            </a:r>
            <a:endParaRPr lang="zh-CN" altLang="en-US" dirty="0"/>
          </a:p>
        </p:txBody>
      </p:sp>
      <p:sp>
        <p:nvSpPr>
          <p:cNvPr id="4" name="TextBox 3"/>
          <p:cNvSpPr txBox="1"/>
          <p:nvPr/>
        </p:nvSpPr>
        <p:spPr>
          <a:xfrm>
            <a:off x="379164" y="1013346"/>
            <a:ext cx="4447654" cy="2677656"/>
          </a:xfrm>
          <a:prstGeom prst="rect">
            <a:avLst/>
          </a:prstGeom>
          <a:noFill/>
        </p:spPr>
        <p:txBody>
          <a:bodyPr wrap="square" rtlCol="0">
            <a:spAutoFit/>
          </a:bodyPr>
          <a:lstStyle/>
          <a:p>
            <a:r>
              <a:rPr lang="en-US" altLang="zh-CN" sz="1200" dirty="0"/>
              <a:t>For the MOV, normally we calculate its go-through energy to confirm if the MOV rating is sufficient or not.</a:t>
            </a:r>
          </a:p>
          <a:p>
            <a:r>
              <a:rPr lang="en-US" altLang="zh-CN" sz="1200" dirty="0"/>
              <a:t> </a:t>
            </a:r>
          </a:p>
          <a:p>
            <a:pPr>
              <a:buFont typeface="Wingdings" pitchFamily="2" charset="2"/>
              <a:buChar char="Ø"/>
            </a:pPr>
            <a:r>
              <a:rPr lang="en-US" altLang="zh-CN" sz="1200" dirty="0"/>
              <a:t>For Example; the total current energy through MOV V20E130P is 3kA 8/20 plus the 43A half cycle AC current. So the total energy is </a:t>
            </a:r>
          </a:p>
          <a:p>
            <a:pPr>
              <a:buFont typeface="Wingdings" pitchFamily="2" charset="2"/>
              <a:buChar char="Ø"/>
            </a:pPr>
            <a:r>
              <a:rPr lang="en-US" sz="1200" dirty="0"/>
              <a:t>Energy=K*</a:t>
            </a:r>
            <a:r>
              <a:rPr lang="en-US" sz="1200" dirty="0" err="1"/>
              <a:t>Vc</a:t>
            </a:r>
            <a:r>
              <a:rPr lang="en-US" sz="1200" dirty="0"/>
              <a:t>*</a:t>
            </a:r>
            <a:r>
              <a:rPr lang="en-US" sz="1200" dirty="0" err="1"/>
              <a:t>Ipp</a:t>
            </a:r>
            <a:r>
              <a:rPr lang="en-US" sz="1200" dirty="0"/>
              <a:t>*t</a:t>
            </a:r>
            <a:endParaRPr lang="en-US" altLang="zh-CN" sz="1200" dirty="0"/>
          </a:p>
          <a:p>
            <a:pPr>
              <a:buFont typeface="Wingdings" pitchFamily="2" charset="2"/>
              <a:buChar char="Ø"/>
            </a:pPr>
            <a:r>
              <a:rPr lang="en-US" altLang="zh-CN" sz="1200" dirty="0"/>
              <a:t>0.637 x 250 x 3000 x 20x10</a:t>
            </a:r>
            <a:r>
              <a:rPr lang="en-US" altLang="zh-CN" sz="1200" baseline="30000" dirty="0"/>
              <a:t>-6 </a:t>
            </a:r>
            <a:r>
              <a:rPr lang="en-US" altLang="zh-CN" sz="1200" dirty="0"/>
              <a:t>+ 0.637 x 250 x 43 x 0.01 =9.56+68.48=78.04J. ( K =0.637 for sine wave )</a:t>
            </a:r>
          </a:p>
          <a:p>
            <a:pPr>
              <a:buFont typeface="Wingdings" pitchFamily="2" charset="2"/>
              <a:buChar char="Ø"/>
            </a:pPr>
            <a:endParaRPr lang="en-US" altLang="zh-CN" sz="1200" dirty="0"/>
          </a:p>
          <a:p>
            <a:pPr>
              <a:buFont typeface="Wingdings" pitchFamily="2" charset="2"/>
              <a:buChar char="Ø"/>
            </a:pPr>
            <a:r>
              <a:rPr lang="en-US" altLang="zh-CN" sz="1200" dirty="0"/>
              <a:t> This value is less than V20E130P 100J datasheet specification.  You also can use two V20E130P parallel connect for more surge buffer.</a:t>
            </a:r>
            <a:endParaRPr lang="zh-CN" altLang="zh-CN" sz="1200" dirty="0"/>
          </a:p>
          <a:p>
            <a:endParaRPr lang="en-US" altLang="zh-CN" sz="1200" dirty="0"/>
          </a:p>
        </p:txBody>
      </p:sp>
      <p:pic>
        <p:nvPicPr>
          <p:cNvPr id="22530" name="Picture 2"/>
          <p:cNvPicPr>
            <a:picLocks noChangeAspect="1" noChangeArrowheads="1"/>
          </p:cNvPicPr>
          <p:nvPr/>
        </p:nvPicPr>
        <p:blipFill>
          <a:blip r:embed="rId2" cstate="print"/>
          <a:srcRect/>
          <a:stretch>
            <a:fillRect/>
          </a:stretch>
        </p:blipFill>
        <p:spPr bwMode="auto">
          <a:xfrm>
            <a:off x="4934888" y="1132738"/>
            <a:ext cx="1144467" cy="1387540"/>
          </a:xfrm>
          <a:prstGeom prst="rect">
            <a:avLst/>
          </a:prstGeom>
          <a:noFill/>
          <a:ln w="9525">
            <a:noFill/>
            <a:miter lim="800000"/>
            <a:headEnd/>
            <a:tailEnd/>
          </a:ln>
        </p:spPr>
      </p:pic>
      <p:pic>
        <p:nvPicPr>
          <p:cNvPr id="3" name="Picture 2">
            <a:extLst>
              <a:ext uri="{FF2B5EF4-FFF2-40B4-BE49-F238E27FC236}">
                <a16:creationId xmlns:a16="http://schemas.microsoft.com/office/drawing/2014/main" id="{6F5F81FB-2314-4003-849A-15D7E9CD3E2C}"/>
              </a:ext>
            </a:extLst>
          </p:cNvPr>
          <p:cNvPicPr>
            <a:picLocks noChangeAspect="1"/>
          </p:cNvPicPr>
          <p:nvPr/>
        </p:nvPicPr>
        <p:blipFill>
          <a:blip r:embed="rId3"/>
          <a:stretch>
            <a:fillRect/>
          </a:stretch>
        </p:blipFill>
        <p:spPr>
          <a:xfrm>
            <a:off x="6489290" y="856039"/>
            <a:ext cx="2197510" cy="4039193"/>
          </a:xfrm>
          <a:prstGeom prst="rect">
            <a:avLst/>
          </a:prstGeom>
        </p:spPr>
      </p:pic>
    </p:spTree>
    <p:extLst>
      <p:ext uri="{BB962C8B-B14F-4D97-AF65-F5344CB8AC3E}">
        <p14:creationId xmlns:p14="http://schemas.microsoft.com/office/powerpoint/2010/main" val="245542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867D78-9C0C-4562-8A46-F2319FA8865F}"/>
              </a:ext>
            </a:extLst>
          </p:cNvPr>
          <p:cNvPicPr>
            <a:picLocks noChangeAspect="1"/>
          </p:cNvPicPr>
          <p:nvPr/>
        </p:nvPicPr>
        <p:blipFill>
          <a:blip r:embed="rId2"/>
          <a:stretch>
            <a:fillRect/>
          </a:stretch>
        </p:blipFill>
        <p:spPr>
          <a:xfrm>
            <a:off x="507225" y="878956"/>
            <a:ext cx="8110032" cy="3671777"/>
          </a:xfrm>
          <a:prstGeom prst="rect">
            <a:avLst/>
          </a:prstGeom>
        </p:spPr>
      </p:pic>
      <p:pic>
        <p:nvPicPr>
          <p:cNvPr id="5" name="Picture 4">
            <a:extLst>
              <a:ext uri="{FF2B5EF4-FFF2-40B4-BE49-F238E27FC236}">
                <a16:creationId xmlns:a16="http://schemas.microsoft.com/office/drawing/2014/main" id="{00322DF1-722F-42EA-A4D1-B05ACA61EE39}"/>
              </a:ext>
            </a:extLst>
          </p:cNvPr>
          <p:cNvPicPr>
            <a:picLocks noChangeAspect="1"/>
          </p:cNvPicPr>
          <p:nvPr/>
        </p:nvPicPr>
        <p:blipFill>
          <a:blip r:embed="rId3"/>
          <a:stretch>
            <a:fillRect/>
          </a:stretch>
        </p:blipFill>
        <p:spPr>
          <a:xfrm>
            <a:off x="425302" y="198035"/>
            <a:ext cx="6939516" cy="558113"/>
          </a:xfrm>
          <a:prstGeom prst="rect">
            <a:avLst/>
          </a:prstGeom>
        </p:spPr>
      </p:pic>
    </p:spTree>
    <p:extLst>
      <p:ext uri="{BB962C8B-B14F-4D97-AF65-F5344CB8AC3E}">
        <p14:creationId xmlns:p14="http://schemas.microsoft.com/office/powerpoint/2010/main" val="2999982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57C8-FF5F-4F37-BABC-FC6FA4CFFDAB}"/>
              </a:ext>
            </a:extLst>
          </p:cNvPr>
          <p:cNvSpPr>
            <a:spLocks noGrp="1"/>
          </p:cNvSpPr>
          <p:nvPr>
            <p:ph type="title"/>
          </p:nvPr>
        </p:nvSpPr>
        <p:spPr/>
        <p:txBody>
          <a:bodyPr/>
          <a:lstStyle/>
          <a:p>
            <a:r>
              <a:rPr lang="en-US" dirty="0"/>
              <a:t>AC Motor Control</a:t>
            </a:r>
          </a:p>
        </p:txBody>
      </p:sp>
      <p:grpSp>
        <p:nvGrpSpPr>
          <p:cNvPr id="4" name="Group 3">
            <a:extLst>
              <a:ext uri="{FF2B5EF4-FFF2-40B4-BE49-F238E27FC236}">
                <a16:creationId xmlns:a16="http://schemas.microsoft.com/office/drawing/2014/main" id="{1E8B5059-A2FE-48E8-9FFB-17A8810785D2}"/>
              </a:ext>
            </a:extLst>
          </p:cNvPr>
          <p:cNvGrpSpPr>
            <a:grpSpLocks/>
          </p:cNvGrpSpPr>
          <p:nvPr/>
        </p:nvGrpSpPr>
        <p:grpSpPr bwMode="auto">
          <a:xfrm>
            <a:off x="265885" y="2779119"/>
            <a:ext cx="3911600" cy="1778000"/>
            <a:chOff x="350" y="2952"/>
            <a:chExt cx="2710" cy="1270"/>
          </a:xfrm>
        </p:grpSpPr>
        <p:sp>
          <p:nvSpPr>
            <p:cNvPr id="5" name="AutoShape 4">
              <a:extLst>
                <a:ext uri="{FF2B5EF4-FFF2-40B4-BE49-F238E27FC236}">
                  <a16:creationId xmlns:a16="http://schemas.microsoft.com/office/drawing/2014/main" id="{DBBAFE0A-A96F-47BF-9E5D-027033027282}"/>
                </a:ext>
              </a:extLst>
            </p:cNvPr>
            <p:cNvSpPr>
              <a:spLocks noChangeArrowheads="1"/>
            </p:cNvSpPr>
            <p:nvPr/>
          </p:nvSpPr>
          <p:spPr bwMode="auto">
            <a:xfrm flipV="1">
              <a:off x="350" y="2952"/>
              <a:ext cx="2710" cy="1270"/>
            </a:xfrm>
            <a:prstGeom prst="roundRect">
              <a:avLst>
                <a:gd name="adj" fmla="val 0"/>
              </a:avLst>
            </a:prstGeom>
            <a:solidFill>
              <a:srgbClr val="FFFFD0"/>
            </a:solidFill>
            <a:ln w="1871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5">
              <a:extLst>
                <a:ext uri="{FF2B5EF4-FFF2-40B4-BE49-F238E27FC236}">
                  <a16:creationId xmlns:a16="http://schemas.microsoft.com/office/drawing/2014/main" id="{22806FA0-FD66-46F0-8349-B0592D00C0DF}"/>
                </a:ext>
              </a:extLst>
            </p:cNvPr>
            <p:cNvSpPr>
              <a:spLocks noChangeShapeType="1"/>
            </p:cNvSpPr>
            <p:nvPr/>
          </p:nvSpPr>
          <p:spPr bwMode="auto">
            <a:xfrm flipV="1">
              <a:off x="2006" y="3158"/>
              <a:ext cx="0" cy="200"/>
            </a:xfrm>
            <a:prstGeom prst="line">
              <a:avLst/>
            </a:prstGeom>
            <a:noFill/>
            <a:ln w="3138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6">
              <a:extLst>
                <a:ext uri="{FF2B5EF4-FFF2-40B4-BE49-F238E27FC236}">
                  <a16:creationId xmlns:a16="http://schemas.microsoft.com/office/drawing/2014/main" id="{C3782A98-341E-44CF-9DF3-EC90D72A86AF}"/>
                </a:ext>
              </a:extLst>
            </p:cNvPr>
            <p:cNvSpPr>
              <a:spLocks noChangeShapeType="1"/>
            </p:cNvSpPr>
            <p:nvPr/>
          </p:nvSpPr>
          <p:spPr bwMode="auto">
            <a:xfrm>
              <a:off x="2012" y="3497"/>
              <a:ext cx="0" cy="455"/>
            </a:xfrm>
            <a:prstGeom prst="line">
              <a:avLst/>
            </a:prstGeom>
            <a:noFill/>
            <a:ln w="3138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7">
              <a:extLst>
                <a:ext uri="{FF2B5EF4-FFF2-40B4-BE49-F238E27FC236}">
                  <a16:creationId xmlns:a16="http://schemas.microsoft.com/office/drawing/2014/main" id="{F60E4F9F-D4F3-417D-B0E3-47E0D2525687}"/>
                </a:ext>
              </a:extLst>
            </p:cNvPr>
            <p:cNvSpPr>
              <a:spLocks/>
            </p:cNvSpPr>
            <p:nvPr/>
          </p:nvSpPr>
          <p:spPr bwMode="auto">
            <a:xfrm>
              <a:off x="1893" y="3363"/>
              <a:ext cx="120" cy="133"/>
            </a:xfrm>
            <a:custGeom>
              <a:avLst/>
              <a:gdLst>
                <a:gd name="T0" fmla="*/ 60 w 120"/>
                <a:gd name="T1" fmla="*/ 0 h 133"/>
                <a:gd name="T2" fmla="*/ 0 w 120"/>
                <a:gd name="T3" fmla="*/ 132 h 133"/>
                <a:gd name="T4" fmla="*/ 119 w 120"/>
                <a:gd name="T5" fmla="*/ 132 h 133"/>
                <a:gd name="T6" fmla="*/ 60 w 120"/>
                <a:gd name="T7" fmla="*/ 0 h 133"/>
                <a:gd name="T8" fmla="*/ 60 w 120"/>
                <a:gd name="T9" fmla="*/ 0 h 133"/>
              </a:gdLst>
              <a:ahLst/>
              <a:cxnLst>
                <a:cxn ang="0">
                  <a:pos x="T0" y="T1"/>
                </a:cxn>
                <a:cxn ang="0">
                  <a:pos x="T2" y="T3"/>
                </a:cxn>
                <a:cxn ang="0">
                  <a:pos x="T4" y="T5"/>
                </a:cxn>
                <a:cxn ang="0">
                  <a:pos x="T6" y="T7"/>
                </a:cxn>
                <a:cxn ang="0">
                  <a:pos x="T8" y="T9"/>
                </a:cxn>
              </a:cxnLst>
              <a:rect l="0" t="0" r="r" b="b"/>
              <a:pathLst>
                <a:path w="120" h="133">
                  <a:moveTo>
                    <a:pt x="60" y="0"/>
                  </a:moveTo>
                  <a:lnTo>
                    <a:pt x="0" y="132"/>
                  </a:lnTo>
                  <a:lnTo>
                    <a:pt x="119" y="132"/>
                  </a:lnTo>
                  <a:lnTo>
                    <a:pt x="60" y="0"/>
                  </a:lnTo>
                  <a:lnTo>
                    <a:pt x="60" y="0"/>
                  </a:lnTo>
                </a:path>
              </a:pathLst>
            </a:custGeom>
            <a:solidFill>
              <a:srgbClr val="000000"/>
            </a:solidFill>
            <a:ln w="1871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8">
              <a:extLst>
                <a:ext uri="{FF2B5EF4-FFF2-40B4-BE49-F238E27FC236}">
                  <a16:creationId xmlns:a16="http://schemas.microsoft.com/office/drawing/2014/main" id="{2F2E8AA7-E97E-462F-B41C-2FFEECFF7B94}"/>
                </a:ext>
              </a:extLst>
            </p:cNvPr>
            <p:cNvSpPr>
              <a:spLocks/>
            </p:cNvSpPr>
            <p:nvPr/>
          </p:nvSpPr>
          <p:spPr bwMode="auto">
            <a:xfrm>
              <a:off x="2015" y="3368"/>
              <a:ext cx="120" cy="123"/>
            </a:xfrm>
            <a:custGeom>
              <a:avLst/>
              <a:gdLst>
                <a:gd name="T0" fmla="*/ 59 w 120"/>
                <a:gd name="T1" fmla="*/ 122 h 123"/>
                <a:gd name="T2" fmla="*/ 0 w 120"/>
                <a:gd name="T3" fmla="*/ 0 h 123"/>
                <a:gd name="T4" fmla="*/ 119 w 120"/>
                <a:gd name="T5" fmla="*/ 0 h 123"/>
                <a:gd name="T6" fmla="*/ 59 w 120"/>
                <a:gd name="T7" fmla="*/ 122 h 123"/>
                <a:gd name="T8" fmla="*/ 59 w 120"/>
                <a:gd name="T9" fmla="*/ 122 h 123"/>
              </a:gdLst>
              <a:ahLst/>
              <a:cxnLst>
                <a:cxn ang="0">
                  <a:pos x="T0" y="T1"/>
                </a:cxn>
                <a:cxn ang="0">
                  <a:pos x="T2" y="T3"/>
                </a:cxn>
                <a:cxn ang="0">
                  <a:pos x="T4" y="T5"/>
                </a:cxn>
                <a:cxn ang="0">
                  <a:pos x="T6" y="T7"/>
                </a:cxn>
                <a:cxn ang="0">
                  <a:pos x="T8" y="T9"/>
                </a:cxn>
              </a:cxnLst>
              <a:rect l="0" t="0" r="r" b="b"/>
              <a:pathLst>
                <a:path w="120" h="123">
                  <a:moveTo>
                    <a:pt x="59" y="122"/>
                  </a:moveTo>
                  <a:lnTo>
                    <a:pt x="0" y="0"/>
                  </a:lnTo>
                  <a:lnTo>
                    <a:pt x="119" y="0"/>
                  </a:lnTo>
                  <a:lnTo>
                    <a:pt x="59" y="122"/>
                  </a:lnTo>
                  <a:lnTo>
                    <a:pt x="59" y="122"/>
                  </a:lnTo>
                </a:path>
              </a:pathLst>
            </a:custGeom>
            <a:solidFill>
              <a:srgbClr val="000000"/>
            </a:solidFill>
            <a:ln w="1871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9">
              <a:extLst>
                <a:ext uri="{FF2B5EF4-FFF2-40B4-BE49-F238E27FC236}">
                  <a16:creationId xmlns:a16="http://schemas.microsoft.com/office/drawing/2014/main" id="{D2C1071E-3AF4-43B4-99D5-01DA03B8C592}"/>
                </a:ext>
              </a:extLst>
            </p:cNvPr>
            <p:cNvSpPr>
              <a:spLocks noChangeShapeType="1"/>
            </p:cNvSpPr>
            <p:nvPr/>
          </p:nvSpPr>
          <p:spPr bwMode="auto">
            <a:xfrm>
              <a:off x="1893" y="3364"/>
              <a:ext cx="248" cy="0"/>
            </a:xfrm>
            <a:prstGeom prst="line">
              <a:avLst/>
            </a:prstGeom>
            <a:noFill/>
            <a:ln w="3138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0">
              <a:extLst>
                <a:ext uri="{FF2B5EF4-FFF2-40B4-BE49-F238E27FC236}">
                  <a16:creationId xmlns:a16="http://schemas.microsoft.com/office/drawing/2014/main" id="{4791112E-64BA-40C7-8216-24CD13425A34}"/>
                </a:ext>
              </a:extLst>
            </p:cNvPr>
            <p:cNvSpPr>
              <a:spLocks noChangeShapeType="1"/>
            </p:cNvSpPr>
            <p:nvPr/>
          </p:nvSpPr>
          <p:spPr bwMode="auto">
            <a:xfrm>
              <a:off x="1893" y="3495"/>
              <a:ext cx="239" cy="0"/>
            </a:xfrm>
            <a:prstGeom prst="line">
              <a:avLst/>
            </a:prstGeom>
            <a:noFill/>
            <a:ln w="3138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1">
              <a:extLst>
                <a:ext uri="{FF2B5EF4-FFF2-40B4-BE49-F238E27FC236}">
                  <a16:creationId xmlns:a16="http://schemas.microsoft.com/office/drawing/2014/main" id="{43F9CDEF-BBA7-47B7-9980-59045C2E099C}"/>
                </a:ext>
              </a:extLst>
            </p:cNvPr>
            <p:cNvSpPr>
              <a:spLocks noChangeShapeType="1"/>
            </p:cNvSpPr>
            <p:nvPr/>
          </p:nvSpPr>
          <p:spPr bwMode="auto">
            <a:xfrm>
              <a:off x="2009" y="3486"/>
              <a:ext cx="122" cy="110"/>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2">
              <a:extLst>
                <a:ext uri="{FF2B5EF4-FFF2-40B4-BE49-F238E27FC236}">
                  <a16:creationId xmlns:a16="http://schemas.microsoft.com/office/drawing/2014/main" id="{DFB91267-DB5B-4865-8DAC-AE3E3D94DE17}"/>
                </a:ext>
              </a:extLst>
            </p:cNvPr>
            <p:cNvSpPr>
              <a:spLocks noChangeShapeType="1"/>
            </p:cNvSpPr>
            <p:nvPr/>
          </p:nvSpPr>
          <p:spPr bwMode="auto">
            <a:xfrm>
              <a:off x="2005" y="3147"/>
              <a:ext cx="611" cy="0"/>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a:extLst>
                <a:ext uri="{FF2B5EF4-FFF2-40B4-BE49-F238E27FC236}">
                  <a16:creationId xmlns:a16="http://schemas.microsoft.com/office/drawing/2014/main" id="{D15B9445-D024-4AB9-865D-36F99FF5DA0F}"/>
                </a:ext>
              </a:extLst>
            </p:cNvPr>
            <p:cNvSpPr>
              <a:spLocks noChangeShapeType="1"/>
            </p:cNvSpPr>
            <p:nvPr/>
          </p:nvSpPr>
          <p:spPr bwMode="auto">
            <a:xfrm flipH="1">
              <a:off x="660" y="3952"/>
              <a:ext cx="1366" cy="0"/>
            </a:xfrm>
            <a:prstGeom prst="line">
              <a:avLst/>
            </a:prstGeom>
            <a:noFill/>
            <a:ln w="3138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Oval 14">
              <a:extLst>
                <a:ext uri="{FF2B5EF4-FFF2-40B4-BE49-F238E27FC236}">
                  <a16:creationId xmlns:a16="http://schemas.microsoft.com/office/drawing/2014/main" id="{D03CE7E3-85B7-4EA4-B58D-B7672C470C19}"/>
                </a:ext>
              </a:extLst>
            </p:cNvPr>
            <p:cNvSpPr>
              <a:spLocks noChangeArrowheads="1"/>
            </p:cNvSpPr>
            <p:nvPr/>
          </p:nvSpPr>
          <p:spPr bwMode="auto">
            <a:xfrm>
              <a:off x="1231" y="3012"/>
              <a:ext cx="301" cy="302"/>
            </a:xfrm>
            <a:prstGeom prst="ellipse">
              <a:avLst/>
            </a:prstGeom>
            <a:solidFill>
              <a:srgbClr val="C2EFFF"/>
            </a:solidFill>
            <a:ln w="3138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5">
              <a:extLst>
                <a:ext uri="{FF2B5EF4-FFF2-40B4-BE49-F238E27FC236}">
                  <a16:creationId xmlns:a16="http://schemas.microsoft.com/office/drawing/2014/main" id="{7D92E82C-7F00-4400-BE82-DFAEB5319DEB}"/>
                </a:ext>
              </a:extLst>
            </p:cNvPr>
            <p:cNvSpPr>
              <a:spLocks/>
            </p:cNvSpPr>
            <p:nvPr/>
          </p:nvSpPr>
          <p:spPr bwMode="auto">
            <a:xfrm>
              <a:off x="1183" y="3110"/>
              <a:ext cx="53" cy="102"/>
            </a:xfrm>
            <a:custGeom>
              <a:avLst/>
              <a:gdLst>
                <a:gd name="T0" fmla="*/ 52 w 53"/>
                <a:gd name="T1" fmla="*/ 100 h 102"/>
                <a:gd name="T2" fmla="*/ 2 w 53"/>
                <a:gd name="T3" fmla="*/ 101 h 102"/>
                <a:gd name="T4" fmla="*/ 0 w 53"/>
                <a:gd name="T5" fmla="*/ 1 h 102"/>
                <a:gd name="T6" fmla="*/ 50 w 53"/>
                <a:gd name="T7" fmla="*/ 0 h 102"/>
              </a:gdLst>
              <a:ahLst/>
              <a:cxnLst>
                <a:cxn ang="0">
                  <a:pos x="T0" y="T1"/>
                </a:cxn>
                <a:cxn ang="0">
                  <a:pos x="T2" y="T3"/>
                </a:cxn>
                <a:cxn ang="0">
                  <a:pos x="T4" y="T5"/>
                </a:cxn>
                <a:cxn ang="0">
                  <a:pos x="T6" y="T7"/>
                </a:cxn>
              </a:cxnLst>
              <a:rect l="0" t="0" r="r" b="b"/>
              <a:pathLst>
                <a:path w="53" h="102">
                  <a:moveTo>
                    <a:pt x="52" y="100"/>
                  </a:moveTo>
                  <a:lnTo>
                    <a:pt x="2" y="101"/>
                  </a:lnTo>
                  <a:lnTo>
                    <a:pt x="0" y="1"/>
                  </a:lnTo>
                  <a:lnTo>
                    <a:pt x="50" y="0"/>
                  </a:lnTo>
                </a:path>
              </a:pathLst>
            </a:custGeom>
            <a:noFill/>
            <a:ln w="3138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6">
              <a:extLst>
                <a:ext uri="{FF2B5EF4-FFF2-40B4-BE49-F238E27FC236}">
                  <a16:creationId xmlns:a16="http://schemas.microsoft.com/office/drawing/2014/main" id="{1AEEBB69-4A9C-43B8-B35A-A29C440EE8E7}"/>
                </a:ext>
              </a:extLst>
            </p:cNvPr>
            <p:cNvSpPr>
              <a:spLocks/>
            </p:cNvSpPr>
            <p:nvPr/>
          </p:nvSpPr>
          <p:spPr bwMode="auto">
            <a:xfrm>
              <a:off x="1526" y="3108"/>
              <a:ext cx="52" cy="102"/>
            </a:xfrm>
            <a:custGeom>
              <a:avLst/>
              <a:gdLst>
                <a:gd name="T0" fmla="*/ 1 w 52"/>
                <a:gd name="T1" fmla="*/ 101 h 102"/>
                <a:gd name="T2" fmla="*/ 51 w 52"/>
                <a:gd name="T3" fmla="*/ 100 h 102"/>
                <a:gd name="T4" fmla="*/ 50 w 52"/>
                <a:gd name="T5" fmla="*/ 0 h 102"/>
                <a:gd name="T6" fmla="*/ 0 w 52"/>
                <a:gd name="T7" fmla="*/ 0 h 102"/>
              </a:gdLst>
              <a:ahLst/>
              <a:cxnLst>
                <a:cxn ang="0">
                  <a:pos x="T0" y="T1"/>
                </a:cxn>
                <a:cxn ang="0">
                  <a:pos x="T2" y="T3"/>
                </a:cxn>
                <a:cxn ang="0">
                  <a:pos x="T4" y="T5"/>
                </a:cxn>
                <a:cxn ang="0">
                  <a:pos x="T6" y="T7"/>
                </a:cxn>
              </a:cxnLst>
              <a:rect l="0" t="0" r="r" b="b"/>
              <a:pathLst>
                <a:path w="52" h="102">
                  <a:moveTo>
                    <a:pt x="1" y="101"/>
                  </a:moveTo>
                  <a:lnTo>
                    <a:pt x="51" y="100"/>
                  </a:lnTo>
                  <a:lnTo>
                    <a:pt x="50" y="0"/>
                  </a:lnTo>
                  <a:lnTo>
                    <a:pt x="0" y="0"/>
                  </a:lnTo>
                </a:path>
              </a:pathLst>
            </a:custGeom>
            <a:noFill/>
            <a:ln w="3138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7">
              <a:extLst>
                <a:ext uri="{FF2B5EF4-FFF2-40B4-BE49-F238E27FC236}">
                  <a16:creationId xmlns:a16="http://schemas.microsoft.com/office/drawing/2014/main" id="{A9CE39A8-5B84-48AF-BD39-92D487EC4D26}"/>
                </a:ext>
              </a:extLst>
            </p:cNvPr>
            <p:cNvSpPr txBox="1">
              <a:spLocks noChangeArrowheads="1"/>
            </p:cNvSpPr>
            <p:nvPr/>
          </p:nvSpPr>
          <p:spPr bwMode="auto">
            <a:xfrm>
              <a:off x="1304" y="3075"/>
              <a:ext cx="160"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90525">
                <a:defRPr sz="2400">
                  <a:solidFill>
                    <a:schemeClr val="tx1"/>
                  </a:solidFill>
                  <a:latin typeface="Times" panose="02020603050405020304" pitchFamily="18" charset="0"/>
                </a:defRPr>
              </a:lvl1pPr>
              <a:lvl2pPr marL="342900" indent="66675" defTabSz="390525">
                <a:defRPr sz="2400">
                  <a:solidFill>
                    <a:schemeClr val="tx1"/>
                  </a:solidFill>
                  <a:latin typeface="Times" panose="02020603050405020304" pitchFamily="18" charset="0"/>
                </a:defRPr>
              </a:lvl2pPr>
              <a:lvl3pPr marL="687388" indent="133350" defTabSz="390525">
                <a:defRPr sz="2400">
                  <a:solidFill>
                    <a:schemeClr val="tx1"/>
                  </a:solidFill>
                  <a:latin typeface="Times" panose="02020603050405020304" pitchFamily="18" charset="0"/>
                </a:defRPr>
              </a:lvl3pPr>
              <a:lvl4pPr marL="1230313" defTabSz="390525">
                <a:defRPr sz="2400">
                  <a:solidFill>
                    <a:schemeClr val="tx1"/>
                  </a:solidFill>
                  <a:latin typeface="Times" panose="02020603050405020304" pitchFamily="18" charset="0"/>
                </a:defRPr>
              </a:lvl4pPr>
              <a:lvl5pPr marL="1641475" defTabSz="390525">
                <a:defRPr sz="2400">
                  <a:solidFill>
                    <a:schemeClr val="tx1"/>
                  </a:solidFill>
                  <a:latin typeface="Times" panose="02020603050405020304" pitchFamily="18" charset="0"/>
                </a:defRPr>
              </a:lvl5pPr>
              <a:lvl6pPr marL="2098675" defTabSz="390525" eaLnBrk="0" fontAlgn="base" hangingPunct="0">
                <a:spcBef>
                  <a:spcPct val="0"/>
                </a:spcBef>
                <a:spcAft>
                  <a:spcPct val="0"/>
                </a:spcAft>
                <a:defRPr sz="2400">
                  <a:solidFill>
                    <a:schemeClr val="tx1"/>
                  </a:solidFill>
                  <a:latin typeface="Times" panose="02020603050405020304" pitchFamily="18" charset="0"/>
                </a:defRPr>
              </a:lvl6pPr>
              <a:lvl7pPr marL="2555875" defTabSz="390525" eaLnBrk="0" fontAlgn="base" hangingPunct="0">
                <a:spcBef>
                  <a:spcPct val="0"/>
                </a:spcBef>
                <a:spcAft>
                  <a:spcPct val="0"/>
                </a:spcAft>
                <a:defRPr sz="2400">
                  <a:solidFill>
                    <a:schemeClr val="tx1"/>
                  </a:solidFill>
                  <a:latin typeface="Times" panose="02020603050405020304" pitchFamily="18" charset="0"/>
                </a:defRPr>
              </a:lvl7pPr>
              <a:lvl8pPr marL="3013075" defTabSz="390525" eaLnBrk="0" fontAlgn="base" hangingPunct="0">
                <a:spcBef>
                  <a:spcPct val="0"/>
                </a:spcBef>
                <a:spcAft>
                  <a:spcPct val="0"/>
                </a:spcAft>
                <a:defRPr sz="2400">
                  <a:solidFill>
                    <a:schemeClr val="tx1"/>
                  </a:solidFill>
                  <a:latin typeface="Times" panose="02020603050405020304" pitchFamily="18" charset="0"/>
                </a:defRPr>
              </a:lvl8pPr>
              <a:lvl9pPr marL="3470275" defTabSz="390525"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000000"/>
                </a:buClr>
                <a:buSzPct val="90000"/>
                <a:buFont typeface="Monotype Sorts" charset="2"/>
                <a:buNone/>
              </a:pPr>
              <a:r>
                <a:rPr lang="en-US" altLang="zh-CN" sz="1700" b="0">
                  <a:solidFill>
                    <a:srgbClr val="000000"/>
                  </a:solidFill>
                  <a:latin typeface="Arial" panose="020B0604020202020204" pitchFamily="34" charset="0"/>
                  <a:ea typeface="宋体" panose="02010600030101010101" pitchFamily="2" charset="-122"/>
                </a:rPr>
                <a:t>M</a:t>
              </a:r>
              <a:endParaRPr lang="en-US" altLang="zh-CN" sz="2200" b="0">
                <a:latin typeface="Times New Roman" panose="02020603050405020304" pitchFamily="18" charset="0"/>
                <a:ea typeface="宋体" panose="02010600030101010101" pitchFamily="2" charset="-122"/>
              </a:endParaRPr>
            </a:p>
          </p:txBody>
        </p:sp>
        <p:sp>
          <p:nvSpPr>
            <p:cNvPr id="19" name="Line 18">
              <a:extLst>
                <a:ext uri="{FF2B5EF4-FFF2-40B4-BE49-F238E27FC236}">
                  <a16:creationId xmlns:a16="http://schemas.microsoft.com/office/drawing/2014/main" id="{F8430372-1567-4C7F-AA58-9CB22CF80B3B}"/>
                </a:ext>
              </a:extLst>
            </p:cNvPr>
            <p:cNvSpPr>
              <a:spLocks noChangeShapeType="1"/>
            </p:cNvSpPr>
            <p:nvPr/>
          </p:nvSpPr>
          <p:spPr bwMode="auto">
            <a:xfrm>
              <a:off x="2614" y="3804"/>
              <a:ext cx="0" cy="151"/>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AutoShape 19">
              <a:extLst>
                <a:ext uri="{FF2B5EF4-FFF2-40B4-BE49-F238E27FC236}">
                  <a16:creationId xmlns:a16="http://schemas.microsoft.com/office/drawing/2014/main" id="{0F50DC71-9A3F-4876-99F6-B790BBFCB1B3}"/>
                </a:ext>
              </a:extLst>
            </p:cNvPr>
            <p:cNvSpPr>
              <a:spLocks noChangeArrowheads="1"/>
            </p:cNvSpPr>
            <p:nvPr/>
          </p:nvSpPr>
          <p:spPr bwMode="auto">
            <a:xfrm flipV="1">
              <a:off x="2564" y="3250"/>
              <a:ext cx="100" cy="252"/>
            </a:xfrm>
            <a:prstGeom prst="roundRect">
              <a:avLst>
                <a:gd name="adj" fmla="val 0"/>
              </a:avLst>
            </a:prstGeom>
            <a:solidFill>
              <a:schemeClr val="bg1"/>
            </a:solidFill>
            <a:ln w="1866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0">
              <a:extLst>
                <a:ext uri="{FF2B5EF4-FFF2-40B4-BE49-F238E27FC236}">
                  <a16:creationId xmlns:a16="http://schemas.microsoft.com/office/drawing/2014/main" id="{9B609C48-A292-4C6C-943E-DBF325FAC1A3}"/>
                </a:ext>
              </a:extLst>
            </p:cNvPr>
            <p:cNvSpPr>
              <a:spLocks noChangeShapeType="1"/>
            </p:cNvSpPr>
            <p:nvPr/>
          </p:nvSpPr>
          <p:spPr bwMode="auto">
            <a:xfrm>
              <a:off x="2564" y="3754"/>
              <a:ext cx="100" cy="0"/>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1">
              <a:extLst>
                <a:ext uri="{FF2B5EF4-FFF2-40B4-BE49-F238E27FC236}">
                  <a16:creationId xmlns:a16="http://schemas.microsoft.com/office/drawing/2014/main" id="{A34EC52F-9BCB-4D11-97B3-7D6FE1EC1DD6}"/>
                </a:ext>
              </a:extLst>
            </p:cNvPr>
            <p:cNvSpPr>
              <a:spLocks noChangeShapeType="1"/>
            </p:cNvSpPr>
            <p:nvPr/>
          </p:nvSpPr>
          <p:spPr bwMode="auto">
            <a:xfrm>
              <a:off x="2564" y="3804"/>
              <a:ext cx="100" cy="0"/>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2">
              <a:extLst>
                <a:ext uri="{FF2B5EF4-FFF2-40B4-BE49-F238E27FC236}">
                  <a16:creationId xmlns:a16="http://schemas.microsoft.com/office/drawing/2014/main" id="{9F6E3292-E823-44D7-86F1-4AA0B7BB41DC}"/>
                </a:ext>
              </a:extLst>
            </p:cNvPr>
            <p:cNvSpPr>
              <a:spLocks noChangeShapeType="1"/>
            </p:cNvSpPr>
            <p:nvPr/>
          </p:nvSpPr>
          <p:spPr bwMode="auto">
            <a:xfrm>
              <a:off x="2614" y="3149"/>
              <a:ext cx="0" cy="101"/>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3">
              <a:extLst>
                <a:ext uri="{FF2B5EF4-FFF2-40B4-BE49-F238E27FC236}">
                  <a16:creationId xmlns:a16="http://schemas.microsoft.com/office/drawing/2014/main" id="{C1361CC3-3ABF-44F0-9C8D-057DE6752183}"/>
                </a:ext>
              </a:extLst>
            </p:cNvPr>
            <p:cNvSpPr>
              <a:spLocks noChangeShapeType="1"/>
            </p:cNvSpPr>
            <p:nvPr/>
          </p:nvSpPr>
          <p:spPr bwMode="auto">
            <a:xfrm>
              <a:off x="2614" y="3502"/>
              <a:ext cx="0" cy="101"/>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4">
              <a:extLst>
                <a:ext uri="{FF2B5EF4-FFF2-40B4-BE49-F238E27FC236}">
                  <a16:creationId xmlns:a16="http://schemas.microsoft.com/office/drawing/2014/main" id="{361FDFDD-5FF5-418C-82CE-67AFB1F747A9}"/>
                </a:ext>
              </a:extLst>
            </p:cNvPr>
            <p:cNvSpPr>
              <a:spLocks noChangeShapeType="1"/>
            </p:cNvSpPr>
            <p:nvPr/>
          </p:nvSpPr>
          <p:spPr bwMode="auto">
            <a:xfrm>
              <a:off x="2614" y="3603"/>
              <a:ext cx="0" cy="151"/>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5">
              <a:extLst>
                <a:ext uri="{FF2B5EF4-FFF2-40B4-BE49-F238E27FC236}">
                  <a16:creationId xmlns:a16="http://schemas.microsoft.com/office/drawing/2014/main" id="{4031F9E1-CFDC-478C-A108-3B4B9D1CC90B}"/>
                </a:ext>
              </a:extLst>
            </p:cNvPr>
            <p:cNvSpPr>
              <a:spLocks noChangeShapeType="1"/>
            </p:cNvSpPr>
            <p:nvPr/>
          </p:nvSpPr>
          <p:spPr bwMode="auto">
            <a:xfrm flipV="1">
              <a:off x="2463" y="3250"/>
              <a:ext cx="302" cy="201"/>
            </a:xfrm>
            <a:prstGeom prst="line">
              <a:avLst/>
            </a:prstGeom>
            <a:noFill/>
            <a:ln w="1871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26">
              <a:extLst>
                <a:ext uri="{FF2B5EF4-FFF2-40B4-BE49-F238E27FC236}">
                  <a16:creationId xmlns:a16="http://schemas.microsoft.com/office/drawing/2014/main" id="{D799B2C1-7BDE-4592-92A5-9D53B5134CF5}"/>
                </a:ext>
              </a:extLst>
            </p:cNvPr>
            <p:cNvSpPr txBox="1">
              <a:spLocks noChangeArrowheads="1"/>
            </p:cNvSpPr>
            <p:nvPr/>
          </p:nvSpPr>
          <p:spPr bwMode="auto">
            <a:xfrm>
              <a:off x="2698" y="3344"/>
              <a:ext cx="240"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90525">
                <a:defRPr sz="2400">
                  <a:solidFill>
                    <a:schemeClr val="tx1"/>
                  </a:solidFill>
                  <a:latin typeface="Times" panose="02020603050405020304" pitchFamily="18" charset="0"/>
                </a:defRPr>
              </a:lvl1pPr>
              <a:lvl2pPr marL="342900" indent="66675" defTabSz="390525">
                <a:defRPr sz="2400">
                  <a:solidFill>
                    <a:schemeClr val="tx1"/>
                  </a:solidFill>
                  <a:latin typeface="Times" panose="02020603050405020304" pitchFamily="18" charset="0"/>
                </a:defRPr>
              </a:lvl2pPr>
              <a:lvl3pPr marL="687388" indent="133350" defTabSz="390525">
                <a:defRPr sz="2400">
                  <a:solidFill>
                    <a:schemeClr val="tx1"/>
                  </a:solidFill>
                  <a:latin typeface="Times" panose="02020603050405020304" pitchFamily="18" charset="0"/>
                </a:defRPr>
              </a:lvl3pPr>
              <a:lvl4pPr marL="1230313" defTabSz="390525">
                <a:defRPr sz="2400">
                  <a:solidFill>
                    <a:schemeClr val="tx1"/>
                  </a:solidFill>
                  <a:latin typeface="Times" panose="02020603050405020304" pitchFamily="18" charset="0"/>
                </a:defRPr>
              </a:lvl4pPr>
              <a:lvl5pPr marL="1641475" defTabSz="390525">
                <a:defRPr sz="2400">
                  <a:solidFill>
                    <a:schemeClr val="tx1"/>
                  </a:solidFill>
                  <a:latin typeface="Times" panose="02020603050405020304" pitchFamily="18" charset="0"/>
                </a:defRPr>
              </a:lvl5pPr>
              <a:lvl6pPr marL="2098675" defTabSz="390525" eaLnBrk="0" fontAlgn="base" hangingPunct="0">
                <a:spcBef>
                  <a:spcPct val="0"/>
                </a:spcBef>
                <a:spcAft>
                  <a:spcPct val="0"/>
                </a:spcAft>
                <a:defRPr sz="2400">
                  <a:solidFill>
                    <a:schemeClr val="tx1"/>
                  </a:solidFill>
                  <a:latin typeface="Times" panose="02020603050405020304" pitchFamily="18" charset="0"/>
                </a:defRPr>
              </a:lvl6pPr>
              <a:lvl7pPr marL="2555875" defTabSz="390525" eaLnBrk="0" fontAlgn="base" hangingPunct="0">
                <a:spcBef>
                  <a:spcPct val="0"/>
                </a:spcBef>
                <a:spcAft>
                  <a:spcPct val="0"/>
                </a:spcAft>
                <a:defRPr sz="2400">
                  <a:solidFill>
                    <a:schemeClr val="tx1"/>
                  </a:solidFill>
                  <a:latin typeface="Times" panose="02020603050405020304" pitchFamily="18" charset="0"/>
                </a:defRPr>
              </a:lvl7pPr>
              <a:lvl8pPr marL="3013075" defTabSz="390525" eaLnBrk="0" fontAlgn="base" hangingPunct="0">
                <a:spcBef>
                  <a:spcPct val="0"/>
                </a:spcBef>
                <a:spcAft>
                  <a:spcPct val="0"/>
                </a:spcAft>
                <a:defRPr sz="2400">
                  <a:solidFill>
                    <a:schemeClr val="tx1"/>
                  </a:solidFill>
                  <a:latin typeface="Times" panose="02020603050405020304" pitchFamily="18" charset="0"/>
                </a:defRPr>
              </a:lvl8pPr>
              <a:lvl9pPr marL="3470275" defTabSz="390525"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000000"/>
                </a:buClr>
                <a:buSzPct val="90000"/>
                <a:buFont typeface="Monotype Sorts" charset="2"/>
                <a:buNone/>
              </a:pPr>
              <a:r>
                <a:rPr lang="fr-FR" altLang="zh-CN" sz="1100" dirty="0" err="1">
                  <a:solidFill>
                    <a:srgbClr val="000000"/>
                  </a:solidFill>
                  <a:latin typeface="Arial" panose="020B0604020202020204" pitchFamily="34" charset="0"/>
                  <a:ea typeface="宋体" panose="02010600030101010101" pitchFamily="2" charset="-122"/>
                </a:rPr>
                <a:t>Res</a:t>
              </a:r>
              <a:endParaRPr lang="en-US" altLang="zh-CN" sz="1100" b="0" dirty="0">
                <a:latin typeface="Times New Roman" panose="02020603050405020304" pitchFamily="18" charset="0"/>
                <a:ea typeface="宋体" panose="02010600030101010101" pitchFamily="2" charset="-122"/>
              </a:endParaRPr>
            </a:p>
          </p:txBody>
        </p:sp>
        <p:sp>
          <p:nvSpPr>
            <p:cNvPr id="28" name="Text Box 27">
              <a:extLst>
                <a:ext uri="{FF2B5EF4-FFF2-40B4-BE49-F238E27FC236}">
                  <a16:creationId xmlns:a16="http://schemas.microsoft.com/office/drawing/2014/main" id="{F5C997B6-3644-474D-9E25-2B0CD659C115}"/>
                </a:ext>
              </a:extLst>
            </p:cNvPr>
            <p:cNvSpPr txBox="1">
              <a:spLocks noChangeArrowheads="1"/>
            </p:cNvSpPr>
            <p:nvPr/>
          </p:nvSpPr>
          <p:spPr bwMode="auto">
            <a:xfrm>
              <a:off x="2731" y="3696"/>
              <a:ext cx="177"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90525">
                <a:defRPr sz="2400">
                  <a:solidFill>
                    <a:schemeClr val="tx1"/>
                  </a:solidFill>
                  <a:latin typeface="Times" panose="02020603050405020304" pitchFamily="18" charset="0"/>
                </a:defRPr>
              </a:lvl1pPr>
              <a:lvl2pPr marL="342900" indent="66675" defTabSz="390525">
                <a:defRPr sz="2400">
                  <a:solidFill>
                    <a:schemeClr val="tx1"/>
                  </a:solidFill>
                  <a:latin typeface="Times" panose="02020603050405020304" pitchFamily="18" charset="0"/>
                </a:defRPr>
              </a:lvl2pPr>
              <a:lvl3pPr marL="687388" indent="133350" defTabSz="390525">
                <a:defRPr sz="2400">
                  <a:solidFill>
                    <a:schemeClr val="tx1"/>
                  </a:solidFill>
                  <a:latin typeface="Times" panose="02020603050405020304" pitchFamily="18" charset="0"/>
                </a:defRPr>
              </a:lvl3pPr>
              <a:lvl4pPr marL="1230313" defTabSz="390525">
                <a:defRPr sz="2400">
                  <a:solidFill>
                    <a:schemeClr val="tx1"/>
                  </a:solidFill>
                  <a:latin typeface="Times" panose="02020603050405020304" pitchFamily="18" charset="0"/>
                </a:defRPr>
              </a:lvl4pPr>
              <a:lvl5pPr marL="1641475" defTabSz="390525">
                <a:defRPr sz="2400">
                  <a:solidFill>
                    <a:schemeClr val="tx1"/>
                  </a:solidFill>
                  <a:latin typeface="Times" panose="02020603050405020304" pitchFamily="18" charset="0"/>
                </a:defRPr>
              </a:lvl5pPr>
              <a:lvl6pPr marL="2098675" defTabSz="390525" eaLnBrk="0" fontAlgn="base" hangingPunct="0">
                <a:spcBef>
                  <a:spcPct val="0"/>
                </a:spcBef>
                <a:spcAft>
                  <a:spcPct val="0"/>
                </a:spcAft>
                <a:defRPr sz="2400">
                  <a:solidFill>
                    <a:schemeClr val="tx1"/>
                  </a:solidFill>
                  <a:latin typeface="Times" panose="02020603050405020304" pitchFamily="18" charset="0"/>
                </a:defRPr>
              </a:lvl6pPr>
              <a:lvl7pPr marL="2555875" defTabSz="390525" eaLnBrk="0" fontAlgn="base" hangingPunct="0">
                <a:spcBef>
                  <a:spcPct val="0"/>
                </a:spcBef>
                <a:spcAft>
                  <a:spcPct val="0"/>
                </a:spcAft>
                <a:defRPr sz="2400">
                  <a:solidFill>
                    <a:schemeClr val="tx1"/>
                  </a:solidFill>
                  <a:latin typeface="Times" panose="02020603050405020304" pitchFamily="18" charset="0"/>
                </a:defRPr>
              </a:lvl7pPr>
              <a:lvl8pPr marL="3013075" defTabSz="390525" eaLnBrk="0" fontAlgn="base" hangingPunct="0">
                <a:spcBef>
                  <a:spcPct val="0"/>
                </a:spcBef>
                <a:spcAft>
                  <a:spcPct val="0"/>
                </a:spcAft>
                <a:defRPr sz="2400">
                  <a:solidFill>
                    <a:schemeClr val="tx1"/>
                  </a:solidFill>
                  <a:latin typeface="Times" panose="02020603050405020304" pitchFamily="18" charset="0"/>
                </a:defRPr>
              </a:lvl8pPr>
              <a:lvl9pPr marL="3470275" defTabSz="390525"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000000"/>
                </a:buClr>
                <a:buSzPct val="90000"/>
                <a:buFont typeface="Monotype Sorts" charset="2"/>
                <a:buNone/>
              </a:pPr>
              <a:r>
                <a:rPr lang="en-US" altLang="zh-CN" sz="1300" b="0">
                  <a:solidFill>
                    <a:srgbClr val="000000"/>
                  </a:solidFill>
                  <a:latin typeface="Arial" panose="020B0604020202020204" pitchFamily="34" charset="0"/>
                  <a:ea typeface="宋体" panose="02010600030101010101" pitchFamily="2" charset="-122"/>
                </a:rPr>
                <a:t>C</a:t>
              </a:r>
              <a:endParaRPr lang="en-US" altLang="zh-CN" sz="2200" b="0">
                <a:latin typeface="Times New Roman" panose="02020603050405020304" pitchFamily="18" charset="0"/>
                <a:ea typeface="宋体" panose="02010600030101010101" pitchFamily="2" charset="-122"/>
              </a:endParaRPr>
            </a:p>
          </p:txBody>
        </p:sp>
        <p:sp>
          <p:nvSpPr>
            <p:cNvPr id="29" name="Line 28">
              <a:extLst>
                <a:ext uri="{FF2B5EF4-FFF2-40B4-BE49-F238E27FC236}">
                  <a16:creationId xmlns:a16="http://schemas.microsoft.com/office/drawing/2014/main" id="{7D4CAD53-C3B0-412C-BBF7-F17215ABA6D1}"/>
                </a:ext>
              </a:extLst>
            </p:cNvPr>
            <p:cNvSpPr>
              <a:spLocks noChangeShapeType="1"/>
            </p:cNvSpPr>
            <p:nvPr/>
          </p:nvSpPr>
          <p:spPr bwMode="auto">
            <a:xfrm flipH="1">
              <a:off x="1584" y="3150"/>
              <a:ext cx="433" cy="0"/>
            </a:xfrm>
            <a:prstGeom prst="line">
              <a:avLst/>
            </a:prstGeom>
            <a:noFill/>
            <a:ln w="3138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9">
              <a:extLst>
                <a:ext uri="{FF2B5EF4-FFF2-40B4-BE49-F238E27FC236}">
                  <a16:creationId xmlns:a16="http://schemas.microsoft.com/office/drawing/2014/main" id="{BC45A9DE-B0AB-4D3F-8D1C-462B5E3C998D}"/>
                </a:ext>
              </a:extLst>
            </p:cNvPr>
            <p:cNvSpPr>
              <a:spLocks noChangeShapeType="1"/>
            </p:cNvSpPr>
            <p:nvPr/>
          </p:nvSpPr>
          <p:spPr bwMode="auto">
            <a:xfrm flipH="1">
              <a:off x="633" y="3152"/>
              <a:ext cx="543" cy="0"/>
            </a:xfrm>
            <a:prstGeom prst="line">
              <a:avLst/>
            </a:prstGeom>
            <a:noFill/>
            <a:ln w="3138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 name="Group 30">
              <a:extLst>
                <a:ext uri="{FF2B5EF4-FFF2-40B4-BE49-F238E27FC236}">
                  <a16:creationId xmlns:a16="http://schemas.microsoft.com/office/drawing/2014/main" id="{075992D8-C893-4C97-96FC-BCBB35B09B06}"/>
                </a:ext>
              </a:extLst>
            </p:cNvPr>
            <p:cNvGrpSpPr>
              <a:grpSpLocks/>
            </p:cNvGrpSpPr>
            <p:nvPr/>
          </p:nvGrpSpPr>
          <p:grpSpPr bwMode="auto">
            <a:xfrm>
              <a:off x="559" y="3522"/>
              <a:ext cx="190" cy="118"/>
              <a:chOff x="1735" y="3650"/>
              <a:chExt cx="190" cy="118"/>
            </a:xfrm>
          </p:grpSpPr>
          <p:sp>
            <p:nvSpPr>
              <p:cNvPr id="40" name="Freeform 31">
                <a:extLst>
                  <a:ext uri="{FF2B5EF4-FFF2-40B4-BE49-F238E27FC236}">
                    <a16:creationId xmlns:a16="http://schemas.microsoft.com/office/drawing/2014/main" id="{E723A829-EDB0-48AF-A3BE-7074EAD1250C}"/>
                  </a:ext>
                </a:extLst>
              </p:cNvPr>
              <p:cNvSpPr>
                <a:spLocks/>
              </p:cNvSpPr>
              <p:nvPr/>
            </p:nvSpPr>
            <p:spPr bwMode="auto">
              <a:xfrm>
                <a:off x="1763" y="3709"/>
                <a:ext cx="62" cy="59"/>
              </a:xfrm>
              <a:custGeom>
                <a:avLst/>
                <a:gdLst>
                  <a:gd name="T0" fmla="*/ 61 w 62"/>
                  <a:gd name="T1" fmla="*/ 0 h 59"/>
                  <a:gd name="T2" fmla="*/ 60 w 62"/>
                  <a:gd name="T3" fmla="*/ 15 h 59"/>
                  <a:gd name="T4" fmla="*/ 58 w 62"/>
                  <a:gd name="T5" fmla="*/ 26 h 59"/>
                  <a:gd name="T6" fmla="*/ 54 w 62"/>
                  <a:gd name="T7" fmla="*/ 36 h 59"/>
                  <a:gd name="T8" fmla="*/ 51 w 62"/>
                  <a:gd name="T9" fmla="*/ 44 h 59"/>
                  <a:gd name="T10" fmla="*/ 45 w 62"/>
                  <a:gd name="T11" fmla="*/ 50 h 59"/>
                  <a:gd name="T12" fmla="*/ 41 w 62"/>
                  <a:gd name="T13" fmla="*/ 55 h 59"/>
                  <a:gd name="T14" fmla="*/ 35 w 62"/>
                  <a:gd name="T15" fmla="*/ 58 h 59"/>
                  <a:gd name="T16" fmla="*/ 30 w 62"/>
                  <a:gd name="T17" fmla="*/ 58 h 59"/>
                  <a:gd name="T18" fmla="*/ 24 w 62"/>
                  <a:gd name="T19" fmla="*/ 58 h 59"/>
                  <a:gd name="T20" fmla="*/ 19 w 62"/>
                  <a:gd name="T21" fmla="*/ 55 h 59"/>
                  <a:gd name="T22" fmla="*/ 13 w 62"/>
                  <a:gd name="T23" fmla="*/ 50 h 59"/>
                  <a:gd name="T24" fmla="*/ 9 w 62"/>
                  <a:gd name="T25" fmla="*/ 44 h 59"/>
                  <a:gd name="T26" fmla="*/ 5 w 62"/>
                  <a:gd name="T27" fmla="*/ 36 h 59"/>
                  <a:gd name="T28" fmla="*/ 2 w 62"/>
                  <a:gd name="T29" fmla="*/ 26 h 59"/>
                  <a:gd name="T30" fmla="*/ 0 w 62"/>
                  <a:gd name="T31" fmla="*/ 15 h 59"/>
                  <a:gd name="T32" fmla="*/ 0 w 62"/>
                  <a:gd name="T3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9">
                    <a:moveTo>
                      <a:pt x="61" y="0"/>
                    </a:moveTo>
                    <a:lnTo>
                      <a:pt x="60" y="15"/>
                    </a:lnTo>
                    <a:lnTo>
                      <a:pt x="58" y="26"/>
                    </a:lnTo>
                    <a:lnTo>
                      <a:pt x="54" y="36"/>
                    </a:lnTo>
                    <a:lnTo>
                      <a:pt x="51" y="44"/>
                    </a:lnTo>
                    <a:lnTo>
                      <a:pt x="45" y="50"/>
                    </a:lnTo>
                    <a:lnTo>
                      <a:pt x="41" y="55"/>
                    </a:lnTo>
                    <a:lnTo>
                      <a:pt x="35" y="58"/>
                    </a:lnTo>
                    <a:lnTo>
                      <a:pt x="30" y="58"/>
                    </a:lnTo>
                    <a:lnTo>
                      <a:pt x="24" y="58"/>
                    </a:lnTo>
                    <a:lnTo>
                      <a:pt x="19" y="55"/>
                    </a:lnTo>
                    <a:lnTo>
                      <a:pt x="13" y="50"/>
                    </a:lnTo>
                    <a:lnTo>
                      <a:pt x="9" y="44"/>
                    </a:lnTo>
                    <a:lnTo>
                      <a:pt x="5" y="36"/>
                    </a:lnTo>
                    <a:lnTo>
                      <a:pt x="2" y="26"/>
                    </a:lnTo>
                    <a:lnTo>
                      <a:pt x="0" y="15"/>
                    </a:lnTo>
                    <a:lnTo>
                      <a:pt x="0" y="0"/>
                    </a:lnTo>
                  </a:path>
                </a:pathLst>
              </a:custGeom>
              <a:noFill/>
              <a:ln w="3138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2">
                <a:extLst>
                  <a:ext uri="{FF2B5EF4-FFF2-40B4-BE49-F238E27FC236}">
                    <a16:creationId xmlns:a16="http://schemas.microsoft.com/office/drawing/2014/main" id="{1DD12F9B-E017-4827-8A4F-8FA03ED0859D}"/>
                  </a:ext>
                </a:extLst>
              </p:cNvPr>
              <p:cNvSpPr>
                <a:spLocks/>
              </p:cNvSpPr>
              <p:nvPr/>
            </p:nvSpPr>
            <p:spPr bwMode="auto">
              <a:xfrm>
                <a:off x="1763" y="3709"/>
                <a:ext cx="62" cy="59"/>
              </a:xfrm>
              <a:custGeom>
                <a:avLst/>
                <a:gdLst>
                  <a:gd name="T0" fmla="*/ 61 w 62"/>
                  <a:gd name="T1" fmla="*/ 0 h 59"/>
                  <a:gd name="T2" fmla="*/ 60 w 62"/>
                  <a:gd name="T3" fmla="*/ 15 h 59"/>
                  <a:gd name="T4" fmla="*/ 58 w 62"/>
                  <a:gd name="T5" fmla="*/ 26 h 59"/>
                  <a:gd name="T6" fmla="*/ 54 w 62"/>
                  <a:gd name="T7" fmla="*/ 36 h 59"/>
                  <a:gd name="T8" fmla="*/ 51 w 62"/>
                  <a:gd name="T9" fmla="*/ 44 h 59"/>
                  <a:gd name="T10" fmla="*/ 45 w 62"/>
                  <a:gd name="T11" fmla="*/ 50 h 59"/>
                  <a:gd name="T12" fmla="*/ 41 w 62"/>
                  <a:gd name="T13" fmla="*/ 55 h 59"/>
                  <a:gd name="T14" fmla="*/ 35 w 62"/>
                  <a:gd name="T15" fmla="*/ 58 h 59"/>
                  <a:gd name="T16" fmla="*/ 30 w 62"/>
                  <a:gd name="T17" fmla="*/ 58 h 59"/>
                  <a:gd name="T18" fmla="*/ 24 w 62"/>
                  <a:gd name="T19" fmla="*/ 58 h 59"/>
                  <a:gd name="T20" fmla="*/ 19 w 62"/>
                  <a:gd name="T21" fmla="*/ 55 h 59"/>
                  <a:gd name="T22" fmla="*/ 13 w 62"/>
                  <a:gd name="T23" fmla="*/ 50 h 59"/>
                  <a:gd name="T24" fmla="*/ 9 w 62"/>
                  <a:gd name="T25" fmla="*/ 44 h 59"/>
                  <a:gd name="T26" fmla="*/ 5 w 62"/>
                  <a:gd name="T27" fmla="*/ 36 h 59"/>
                  <a:gd name="T28" fmla="*/ 2 w 62"/>
                  <a:gd name="T29" fmla="*/ 26 h 59"/>
                  <a:gd name="T30" fmla="*/ 0 w 62"/>
                  <a:gd name="T31" fmla="*/ 15 h 59"/>
                  <a:gd name="T32" fmla="*/ 0 w 62"/>
                  <a:gd name="T3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9">
                    <a:moveTo>
                      <a:pt x="61" y="0"/>
                    </a:moveTo>
                    <a:lnTo>
                      <a:pt x="60" y="15"/>
                    </a:lnTo>
                    <a:lnTo>
                      <a:pt x="58" y="26"/>
                    </a:lnTo>
                    <a:lnTo>
                      <a:pt x="54" y="36"/>
                    </a:lnTo>
                    <a:lnTo>
                      <a:pt x="51" y="44"/>
                    </a:lnTo>
                    <a:lnTo>
                      <a:pt x="45" y="50"/>
                    </a:lnTo>
                    <a:lnTo>
                      <a:pt x="41" y="55"/>
                    </a:lnTo>
                    <a:lnTo>
                      <a:pt x="35" y="58"/>
                    </a:lnTo>
                    <a:lnTo>
                      <a:pt x="30" y="58"/>
                    </a:lnTo>
                    <a:lnTo>
                      <a:pt x="24" y="58"/>
                    </a:lnTo>
                    <a:lnTo>
                      <a:pt x="19" y="55"/>
                    </a:lnTo>
                    <a:lnTo>
                      <a:pt x="13" y="50"/>
                    </a:lnTo>
                    <a:lnTo>
                      <a:pt x="9" y="44"/>
                    </a:lnTo>
                    <a:lnTo>
                      <a:pt x="5" y="36"/>
                    </a:lnTo>
                    <a:lnTo>
                      <a:pt x="2" y="26"/>
                    </a:lnTo>
                    <a:lnTo>
                      <a:pt x="0" y="15"/>
                    </a:lnTo>
                    <a:lnTo>
                      <a:pt x="0" y="0"/>
                    </a:lnTo>
                  </a:path>
                </a:pathLst>
              </a:custGeom>
              <a:noFill/>
              <a:ln w="3138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3">
                <a:extLst>
                  <a:ext uri="{FF2B5EF4-FFF2-40B4-BE49-F238E27FC236}">
                    <a16:creationId xmlns:a16="http://schemas.microsoft.com/office/drawing/2014/main" id="{80F80632-DCFC-40B8-805E-12D67F6328E4}"/>
                  </a:ext>
                </a:extLst>
              </p:cNvPr>
              <p:cNvSpPr>
                <a:spLocks/>
              </p:cNvSpPr>
              <p:nvPr/>
            </p:nvSpPr>
            <p:spPr bwMode="auto">
              <a:xfrm>
                <a:off x="1824" y="3650"/>
                <a:ext cx="64" cy="59"/>
              </a:xfrm>
              <a:custGeom>
                <a:avLst/>
                <a:gdLst>
                  <a:gd name="T0" fmla="*/ 63 w 64"/>
                  <a:gd name="T1" fmla="*/ 58 h 59"/>
                  <a:gd name="T2" fmla="*/ 60 w 64"/>
                  <a:gd name="T3" fmla="*/ 46 h 59"/>
                  <a:gd name="T4" fmla="*/ 58 w 64"/>
                  <a:gd name="T5" fmla="*/ 34 h 59"/>
                  <a:gd name="T6" fmla="*/ 55 w 64"/>
                  <a:gd name="T7" fmla="*/ 24 h 59"/>
                  <a:gd name="T8" fmla="*/ 52 w 64"/>
                  <a:gd name="T9" fmla="*/ 16 h 59"/>
                  <a:gd name="T10" fmla="*/ 46 w 64"/>
                  <a:gd name="T11" fmla="*/ 10 h 59"/>
                  <a:gd name="T12" fmla="*/ 41 w 64"/>
                  <a:gd name="T13" fmla="*/ 5 h 59"/>
                  <a:gd name="T14" fmla="*/ 36 w 64"/>
                  <a:gd name="T15" fmla="*/ 2 h 59"/>
                  <a:gd name="T16" fmla="*/ 31 w 64"/>
                  <a:gd name="T17" fmla="*/ 0 h 59"/>
                  <a:gd name="T18" fmla="*/ 25 w 64"/>
                  <a:gd name="T19" fmla="*/ 2 h 59"/>
                  <a:gd name="T20" fmla="*/ 19 w 64"/>
                  <a:gd name="T21" fmla="*/ 5 h 59"/>
                  <a:gd name="T22" fmla="*/ 14 w 64"/>
                  <a:gd name="T23" fmla="*/ 10 h 59"/>
                  <a:gd name="T24" fmla="*/ 10 w 64"/>
                  <a:gd name="T25" fmla="*/ 16 h 59"/>
                  <a:gd name="T26" fmla="*/ 6 w 64"/>
                  <a:gd name="T27" fmla="*/ 24 h 59"/>
                  <a:gd name="T28" fmla="*/ 3 w 64"/>
                  <a:gd name="T29" fmla="*/ 34 h 59"/>
                  <a:gd name="T30" fmla="*/ 1 w 64"/>
                  <a:gd name="T31" fmla="*/ 46 h 59"/>
                  <a:gd name="T32" fmla="*/ 0 w 64"/>
                  <a:gd name="T33"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59">
                    <a:moveTo>
                      <a:pt x="63" y="58"/>
                    </a:moveTo>
                    <a:lnTo>
                      <a:pt x="60" y="46"/>
                    </a:lnTo>
                    <a:lnTo>
                      <a:pt x="58" y="34"/>
                    </a:lnTo>
                    <a:lnTo>
                      <a:pt x="55" y="24"/>
                    </a:lnTo>
                    <a:lnTo>
                      <a:pt x="52" y="16"/>
                    </a:lnTo>
                    <a:lnTo>
                      <a:pt x="46" y="10"/>
                    </a:lnTo>
                    <a:lnTo>
                      <a:pt x="41" y="5"/>
                    </a:lnTo>
                    <a:lnTo>
                      <a:pt x="36" y="2"/>
                    </a:lnTo>
                    <a:lnTo>
                      <a:pt x="31" y="0"/>
                    </a:lnTo>
                    <a:lnTo>
                      <a:pt x="25" y="2"/>
                    </a:lnTo>
                    <a:lnTo>
                      <a:pt x="19" y="5"/>
                    </a:lnTo>
                    <a:lnTo>
                      <a:pt x="14" y="10"/>
                    </a:lnTo>
                    <a:lnTo>
                      <a:pt x="10" y="16"/>
                    </a:lnTo>
                    <a:lnTo>
                      <a:pt x="6" y="24"/>
                    </a:lnTo>
                    <a:lnTo>
                      <a:pt x="3" y="34"/>
                    </a:lnTo>
                    <a:lnTo>
                      <a:pt x="1" y="46"/>
                    </a:lnTo>
                    <a:lnTo>
                      <a:pt x="0" y="58"/>
                    </a:lnTo>
                  </a:path>
                </a:pathLst>
              </a:custGeom>
              <a:noFill/>
              <a:ln w="3138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34">
                <a:extLst>
                  <a:ext uri="{FF2B5EF4-FFF2-40B4-BE49-F238E27FC236}">
                    <a16:creationId xmlns:a16="http://schemas.microsoft.com/office/drawing/2014/main" id="{0AE0CD2C-8B52-4F74-9DFF-B935D7F3FCB4}"/>
                  </a:ext>
                </a:extLst>
              </p:cNvPr>
              <p:cNvSpPr>
                <a:spLocks noChangeShapeType="1"/>
              </p:cNvSpPr>
              <p:nvPr/>
            </p:nvSpPr>
            <p:spPr bwMode="auto">
              <a:xfrm>
                <a:off x="1735" y="3708"/>
                <a:ext cx="190" cy="1"/>
              </a:xfrm>
              <a:prstGeom prst="line">
                <a:avLst/>
              </a:prstGeom>
              <a:noFill/>
              <a:ln w="3138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 name="Text Box 35">
              <a:extLst>
                <a:ext uri="{FF2B5EF4-FFF2-40B4-BE49-F238E27FC236}">
                  <a16:creationId xmlns:a16="http://schemas.microsoft.com/office/drawing/2014/main" id="{2B62DF02-E69A-4BC4-AC6E-5B70D49FFC55}"/>
                </a:ext>
              </a:extLst>
            </p:cNvPr>
            <p:cNvSpPr txBox="1">
              <a:spLocks noChangeArrowheads="1"/>
            </p:cNvSpPr>
            <p:nvPr/>
          </p:nvSpPr>
          <p:spPr bwMode="auto">
            <a:xfrm>
              <a:off x="547" y="3368"/>
              <a:ext cx="309"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90525">
                <a:defRPr sz="2400">
                  <a:solidFill>
                    <a:schemeClr val="tx1"/>
                  </a:solidFill>
                  <a:latin typeface="Times" panose="02020603050405020304" pitchFamily="18" charset="0"/>
                </a:defRPr>
              </a:lvl1pPr>
              <a:lvl2pPr marL="342900" indent="66675" defTabSz="390525">
                <a:defRPr sz="2400">
                  <a:solidFill>
                    <a:schemeClr val="tx1"/>
                  </a:solidFill>
                  <a:latin typeface="Times" panose="02020603050405020304" pitchFamily="18" charset="0"/>
                </a:defRPr>
              </a:lvl2pPr>
              <a:lvl3pPr marL="687388" indent="133350" defTabSz="390525">
                <a:defRPr sz="2400">
                  <a:solidFill>
                    <a:schemeClr val="tx1"/>
                  </a:solidFill>
                  <a:latin typeface="Times" panose="02020603050405020304" pitchFamily="18" charset="0"/>
                </a:defRPr>
              </a:lvl3pPr>
              <a:lvl4pPr marL="1230313" defTabSz="390525">
                <a:defRPr sz="2400">
                  <a:solidFill>
                    <a:schemeClr val="tx1"/>
                  </a:solidFill>
                  <a:latin typeface="Times" panose="02020603050405020304" pitchFamily="18" charset="0"/>
                </a:defRPr>
              </a:lvl4pPr>
              <a:lvl5pPr marL="1641475" defTabSz="390525">
                <a:defRPr sz="2400">
                  <a:solidFill>
                    <a:schemeClr val="tx1"/>
                  </a:solidFill>
                  <a:latin typeface="Times" panose="02020603050405020304" pitchFamily="18" charset="0"/>
                </a:defRPr>
              </a:lvl5pPr>
              <a:lvl6pPr marL="2098675" defTabSz="390525" eaLnBrk="0" fontAlgn="base" hangingPunct="0">
                <a:spcBef>
                  <a:spcPct val="0"/>
                </a:spcBef>
                <a:spcAft>
                  <a:spcPct val="0"/>
                </a:spcAft>
                <a:defRPr sz="2400">
                  <a:solidFill>
                    <a:schemeClr val="tx1"/>
                  </a:solidFill>
                  <a:latin typeface="Times" panose="02020603050405020304" pitchFamily="18" charset="0"/>
                </a:defRPr>
              </a:lvl6pPr>
              <a:lvl7pPr marL="2555875" defTabSz="390525" eaLnBrk="0" fontAlgn="base" hangingPunct="0">
                <a:spcBef>
                  <a:spcPct val="0"/>
                </a:spcBef>
                <a:spcAft>
                  <a:spcPct val="0"/>
                </a:spcAft>
                <a:defRPr sz="2400">
                  <a:solidFill>
                    <a:schemeClr val="tx1"/>
                  </a:solidFill>
                  <a:latin typeface="Times" panose="02020603050405020304" pitchFamily="18" charset="0"/>
                </a:defRPr>
              </a:lvl7pPr>
              <a:lvl8pPr marL="3013075" defTabSz="390525" eaLnBrk="0" fontAlgn="base" hangingPunct="0">
                <a:spcBef>
                  <a:spcPct val="0"/>
                </a:spcBef>
                <a:spcAft>
                  <a:spcPct val="0"/>
                </a:spcAft>
                <a:defRPr sz="2400">
                  <a:solidFill>
                    <a:schemeClr val="tx1"/>
                  </a:solidFill>
                  <a:latin typeface="Times" panose="02020603050405020304" pitchFamily="18" charset="0"/>
                </a:defRPr>
              </a:lvl8pPr>
              <a:lvl9pPr marL="3470275" defTabSz="390525"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000000"/>
                </a:buClr>
                <a:buSzPct val="90000"/>
                <a:buFont typeface="Monotype Sorts" charset="2"/>
                <a:buNone/>
              </a:pPr>
              <a:r>
                <a:rPr lang="en-US" altLang="zh-CN" sz="1300" b="0">
                  <a:solidFill>
                    <a:srgbClr val="000000"/>
                  </a:solidFill>
                  <a:latin typeface="Arial" panose="020B0604020202020204" pitchFamily="34" charset="0"/>
                  <a:ea typeface="宋体" panose="02010600030101010101" pitchFamily="2" charset="-122"/>
                </a:rPr>
                <a:t>Vline</a:t>
              </a:r>
              <a:endParaRPr lang="en-US" altLang="zh-CN" sz="2200" b="0">
                <a:latin typeface="Times New Roman" panose="02020603050405020304" pitchFamily="18" charset="0"/>
                <a:ea typeface="宋体" panose="02010600030101010101" pitchFamily="2" charset="-122"/>
              </a:endParaRPr>
            </a:p>
          </p:txBody>
        </p:sp>
        <p:sp>
          <p:nvSpPr>
            <p:cNvPr id="33" name="Oval 36">
              <a:extLst>
                <a:ext uri="{FF2B5EF4-FFF2-40B4-BE49-F238E27FC236}">
                  <a16:creationId xmlns:a16="http://schemas.microsoft.com/office/drawing/2014/main" id="{CBAE5A31-ECE9-4643-8CD6-6F8ECE7CE989}"/>
                </a:ext>
              </a:extLst>
            </p:cNvPr>
            <p:cNvSpPr>
              <a:spLocks noChangeArrowheads="1"/>
            </p:cNvSpPr>
            <p:nvPr/>
          </p:nvSpPr>
          <p:spPr bwMode="auto">
            <a:xfrm>
              <a:off x="552" y="3897"/>
              <a:ext cx="101" cy="100"/>
            </a:xfrm>
            <a:prstGeom prst="ellipse">
              <a:avLst/>
            </a:prstGeom>
            <a:solidFill>
              <a:srgbClr val="000000"/>
            </a:solidFill>
            <a:ln w="3138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7">
              <a:extLst>
                <a:ext uri="{FF2B5EF4-FFF2-40B4-BE49-F238E27FC236}">
                  <a16:creationId xmlns:a16="http://schemas.microsoft.com/office/drawing/2014/main" id="{183B08A6-ED2E-43E6-BFDE-00A5205C121B}"/>
                </a:ext>
              </a:extLst>
            </p:cNvPr>
            <p:cNvSpPr>
              <a:spLocks noChangeArrowheads="1"/>
            </p:cNvSpPr>
            <p:nvPr/>
          </p:nvSpPr>
          <p:spPr bwMode="auto">
            <a:xfrm>
              <a:off x="566" y="3100"/>
              <a:ext cx="101" cy="101"/>
            </a:xfrm>
            <a:prstGeom prst="ellipse">
              <a:avLst/>
            </a:prstGeom>
            <a:solidFill>
              <a:srgbClr val="000000"/>
            </a:solidFill>
            <a:ln w="3138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8">
              <a:extLst>
                <a:ext uri="{FF2B5EF4-FFF2-40B4-BE49-F238E27FC236}">
                  <a16:creationId xmlns:a16="http://schemas.microsoft.com/office/drawing/2014/main" id="{866DC7C7-B704-463A-9A7D-38FD0B451886}"/>
                </a:ext>
              </a:extLst>
            </p:cNvPr>
            <p:cNvSpPr>
              <a:spLocks noChangeShapeType="1"/>
            </p:cNvSpPr>
            <p:nvPr/>
          </p:nvSpPr>
          <p:spPr bwMode="auto">
            <a:xfrm>
              <a:off x="2128" y="3596"/>
              <a:ext cx="100" cy="0"/>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9">
              <a:extLst>
                <a:ext uri="{FF2B5EF4-FFF2-40B4-BE49-F238E27FC236}">
                  <a16:creationId xmlns:a16="http://schemas.microsoft.com/office/drawing/2014/main" id="{63652D83-E487-496F-BCED-3580DF8289FE}"/>
                </a:ext>
              </a:extLst>
            </p:cNvPr>
            <p:cNvSpPr>
              <a:spLocks noChangeShapeType="1"/>
            </p:cNvSpPr>
            <p:nvPr/>
          </p:nvSpPr>
          <p:spPr bwMode="auto">
            <a:xfrm flipV="1">
              <a:off x="2228" y="3588"/>
              <a:ext cx="379" cy="7"/>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41">
              <a:extLst>
                <a:ext uri="{FF2B5EF4-FFF2-40B4-BE49-F238E27FC236}">
                  <a16:creationId xmlns:a16="http://schemas.microsoft.com/office/drawing/2014/main" id="{B1B7C852-DBFD-44A4-A38C-CF99554E4B75}"/>
                </a:ext>
              </a:extLst>
            </p:cNvPr>
            <p:cNvSpPr>
              <a:spLocks noChangeShapeType="1"/>
            </p:cNvSpPr>
            <p:nvPr/>
          </p:nvSpPr>
          <p:spPr bwMode="auto">
            <a:xfrm>
              <a:off x="2023" y="3940"/>
              <a:ext cx="591" cy="0"/>
            </a:xfrm>
            <a:prstGeom prst="line">
              <a:avLst/>
            </a:prstGeom>
            <a:noFill/>
            <a:ln w="1871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47">
              <a:extLst>
                <a:ext uri="{FF2B5EF4-FFF2-40B4-BE49-F238E27FC236}">
                  <a16:creationId xmlns:a16="http://schemas.microsoft.com/office/drawing/2014/main" id="{897276FB-A877-410B-B881-EDD722240882}"/>
                </a:ext>
              </a:extLst>
            </p:cNvPr>
            <p:cNvSpPr txBox="1">
              <a:spLocks noChangeArrowheads="1"/>
            </p:cNvSpPr>
            <p:nvPr/>
          </p:nvSpPr>
          <p:spPr bwMode="auto">
            <a:xfrm>
              <a:off x="1069" y="4030"/>
              <a:ext cx="1436"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90525">
                <a:defRPr sz="2400">
                  <a:solidFill>
                    <a:schemeClr val="tx1"/>
                  </a:solidFill>
                  <a:latin typeface="Times" panose="02020603050405020304" pitchFamily="18" charset="0"/>
                </a:defRPr>
              </a:lvl1pPr>
              <a:lvl2pPr marL="774700" indent="-365125" defTabSz="390525">
                <a:defRPr sz="2400">
                  <a:solidFill>
                    <a:schemeClr val="tx1"/>
                  </a:solidFill>
                  <a:latin typeface="Times" panose="02020603050405020304" pitchFamily="18" charset="0"/>
                </a:defRPr>
              </a:lvl2pPr>
              <a:lvl3pPr marL="1376363" indent="-555625" defTabSz="390525">
                <a:defRPr sz="2400">
                  <a:solidFill>
                    <a:schemeClr val="tx1"/>
                  </a:solidFill>
                  <a:latin typeface="Times" panose="02020603050405020304" pitchFamily="18" charset="0"/>
                </a:defRPr>
              </a:lvl3pPr>
              <a:lvl4pPr marL="1230313" defTabSz="390525">
                <a:defRPr sz="2400">
                  <a:solidFill>
                    <a:schemeClr val="tx1"/>
                  </a:solidFill>
                  <a:latin typeface="Times" panose="02020603050405020304" pitchFamily="18" charset="0"/>
                </a:defRPr>
              </a:lvl4pPr>
              <a:lvl5pPr marL="1641475" defTabSz="390525">
                <a:defRPr sz="2400">
                  <a:solidFill>
                    <a:schemeClr val="tx1"/>
                  </a:solidFill>
                  <a:latin typeface="Times" panose="02020603050405020304" pitchFamily="18" charset="0"/>
                </a:defRPr>
              </a:lvl5pPr>
              <a:lvl6pPr marL="2098675" defTabSz="390525" eaLnBrk="0" fontAlgn="base" hangingPunct="0">
                <a:spcBef>
                  <a:spcPct val="0"/>
                </a:spcBef>
                <a:spcAft>
                  <a:spcPct val="0"/>
                </a:spcAft>
                <a:defRPr sz="2400">
                  <a:solidFill>
                    <a:schemeClr val="tx1"/>
                  </a:solidFill>
                  <a:latin typeface="Times" panose="02020603050405020304" pitchFamily="18" charset="0"/>
                </a:defRPr>
              </a:lvl6pPr>
              <a:lvl7pPr marL="2555875" defTabSz="390525" eaLnBrk="0" fontAlgn="base" hangingPunct="0">
                <a:spcBef>
                  <a:spcPct val="0"/>
                </a:spcBef>
                <a:spcAft>
                  <a:spcPct val="0"/>
                </a:spcAft>
                <a:defRPr sz="2400">
                  <a:solidFill>
                    <a:schemeClr val="tx1"/>
                  </a:solidFill>
                  <a:latin typeface="Times" panose="02020603050405020304" pitchFamily="18" charset="0"/>
                </a:defRPr>
              </a:lvl7pPr>
              <a:lvl8pPr marL="3013075" defTabSz="390525" eaLnBrk="0" fontAlgn="base" hangingPunct="0">
                <a:spcBef>
                  <a:spcPct val="0"/>
                </a:spcBef>
                <a:spcAft>
                  <a:spcPct val="0"/>
                </a:spcAft>
                <a:defRPr sz="2400">
                  <a:solidFill>
                    <a:schemeClr val="tx1"/>
                  </a:solidFill>
                  <a:latin typeface="Times" panose="02020603050405020304" pitchFamily="18" charset="0"/>
                </a:defRPr>
              </a:lvl8pPr>
              <a:lvl9pPr marL="3470275" defTabSz="390525"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Clr>
                  <a:srgbClr val="FF1F35"/>
                </a:buClr>
                <a:buSzPct val="90000"/>
                <a:buFont typeface="Monotype Sorts" charset="2"/>
                <a:buNone/>
              </a:pPr>
              <a:r>
                <a:rPr lang="en-US" altLang="zh-CN" sz="1500" b="0" dirty="0" err="1">
                  <a:solidFill>
                    <a:srgbClr val="0000AF"/>
                  </a:solidFill>
                  <a:latin typeface="Arial" panose="020B0604020202020204" pitchFamily="34" charset="0"/>
                  <a:ea typeface="宋体" panose="02010600030101010101" pitchFamily="2" charset="-122"/>
                </a:rPr>
                <a:t>Triac</a:t>
              </a:r>
              <a:r>
                <a:rPr lang="en-US" altLang="zh-CN" sz="1500" b="0" dirty="0">
                  <a:solidFill>
                    <a:srgbClr val="0000AF"/>
                  </a:solidFill>
                  <a:latin typeface="Arial" panose="020B0604020202020204" pitchFamily="34" charset="0"/>
                  <a:ea typeface="宋体" panose="02010600030101010101" pitchFamily="2" charset="-122"/>
                </a:rPr>
                <a:t> control</a:t>
              </a:r>
              <a:endParaRPr lang="en-US" altLang="zh-CN" sz="2200" b="0" dirty="0">
                <a:latin typeface="Times New Roman" panose="02020603050405020304" pitchFamily="18" charset="0"/>
                <a:ea typeface="宋体" panose="02010600030101010101" pitchFamily="2" charset="-122"/>
              </a:endParaRPr>
            </a:p>
          </p:txBody>
        </p:sp>
      </p:grpSp>
      <p:grpSp>
        <p:nvGrpSpPr>
          <p:cNvPr id="44" name="Group 4">
            <a:extLst>
              <a:ext uri="{FF2B5EF4-FFF2-40B4-BE49-F238E27FC236}">
                <a16:creationId xmlns:a16="http://schemas.microsoft.com/office/drawing/2014/main" id="{22401962-8EF7-4A2E-B78C-1811944D2AAE}"/>
              </a:ext>
            </a:extLst>
          </p:cNvPr>
          <p:cNvGrpSpPr>
            <a:grpSpLocks/>
          </p:cNvGrpSpPr>
          <p:nvPr/>
        </p:nvGrpSpPr>
        <p:grpSpPr bwMode="auto">
          <a:xfrm>
            <a:off x="3237685" y="569320"/>
            <a:ext cx="5791200" cy="3200400"/>
            <a:chOff x="0" y="1152"/>
            <a:chExt cx="3648" cy="2016"/>
          </a:xfrm>
        </p:grpSpPr>
        <p:grpSp>
          <p:nvGrpSpPr>
            <p:cNvPr id="45" name="Group 5">
              <a:extLst>
                <a:ext uri="{FF2B5EF4-FFF2-40B4-BE49-F238E27FC236}">
                  <a16:creationId xmlns:a16="http://schemas.microsoft.com/office/drawing/2014/main" id="{17C6D6CB-4725-45A2-8738-3085200A54AB}"/>
                </a:ext>
              </a:extLst>
            </p:cNvPr>
            <p:cNvGrpSpPr>
              <a:grpSpLocks/>
            </p:cNvGrpSpPr>
            <p:nvPr/>
          </p:nvGrpSpPr>
          <p:grpSpPr bwMode="auto">
            <a:xfrm>
              <a:off x="3264" y="2016"/>
              <a:ext cx="384" cy="672"/>
              <a:chOff x="4320" y="1680"/>
              <a:chExt cx="384" cy="672"/>
            </a:xfrm>
          </p:grpSpPr>
          <p:sp>
            <p:nvSpPr>
              <p:cNvPr id="101" name="AutoShape 6">
                <a:extLst>
                  <a:ext uri="{FF2B5EF4-FFF2-40B4-BE49-F238E27FC236}">
                    <a16:creationId xmlns:a16="http://schemas.microsoft.com/office/drawing/2014/main" id="{E52C0A5E-8A73-464D-B3A4-C8F5D56ECE1B}"/>
                  </a:ext>
                </a:extLst>
              </p:cNvPr>
              <p:cNvSpPr>
                <a:spLocks noChangeArrowheads="1"/>
              </p:cNvSpPr>
              <p:nvPr/>
            </p:nvSpPr>
            <p:spPr bwMode="auto">
              <a:xfrm rot="10800000">
                <a:off x="4512" y="1920"/>
                <a:ext cx="192" cy="144"/>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7">
                <a:extLst>
                  <a:ext uri="{FF2B5EF4-FFF2-40B4-BE49-F238E27FC236}">
                    <a16:creationId xmlns:a16="http://schemas.microsoft.com/office/drawing/2014/main" id="{49FFA46C-28D5-4711-8A47-E9401F18E60D}"/>
                  </a:ext>
                </a:extLst>
              </p:cNvPr>
              <p:cNvSpPr>
                <a:spLocks noChangeShapeType="1"/>
              </p:cNvSpPr>
              <p:nvPr/>
            </p:nvSpPr>
            <p:spPr bwMode="auto">
              <a:xfrm>
                <a:off x="4512" y="206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8">
                <a:extLst>
                  <a:ext uri="{FF2B5EF4-FFF2-40B4-BE49-F238E27FC236}">
                    <a16:creationId xmlns:a16="http://schemas.microsoft.com/office/drawing/2014/main" id="{08943A5F-2205-4636-819D-DFA6A5047C2D}"/>
                  </a:ext>
                </a:extLst>
              </p:cNvPr>
              <p:cNvSpPr>
                <a:spLocks noChangeShapeType="1"/>
              </p:cNvSpPr>
              <p:nvPr/>
            </p:nvSpPr>
            <p:spPr bwMode="auto">
              <a:xfrm>
                <a:off x="4608" y="2064"/>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9">
                <a:extLst>
                  <a:ext uri="{FF2B5EF4-FFF2-40B4-BE49-F238E27FC236}">
                    <a16:creationId xmlns:a16="http://schemas.microsoft.com/office/drawing/2014/main" id="{8C3C0874-7AC8-4775-9099-9167A229A338}"/>
                  </a:ext>
                </a:extLst>
              </p:cNvPr>
              <p:cNvSpPr>
                <a:spLocks noChangeShapeType="1"/>
              </p:cNvSpPr>
              <p:nvPr/>
            </p:nvSpPr>
            <p:spPr bwMode="auto">
              <a:xfrm flipV="1">
                <a:off x="4608" y="1680"/>
                <a:ext cx="0"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10">
                <a:extLst>
                  <a:ext uri="{FF2B5EF4-FFF2-40B4-BE49-F238E27FC236}">
                    <a16:creationId xmlns:a16="http://schemas.microsoft.com/office/drawing/2014/main" id="{F1B3CC91-DD64-4F25-A085-F8A71721DA4E}"/>
                  </a:ext>
                </a:extLst>
              </p:cNvPr>
              <p:cNvSpPr>
                <a:spLocks noChangeShapeType="1"/>
              </p:cNvSpPr>
              <p:nvPr/>
            </p:nvSpPr>
            <p:spPr bwMode="auto">
              <a:xfrm flipH="1">
                <a:off x="4512" y="2064"/>
                <a:ext cx="48"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11">
                <a:extLst>
                  <a:ext uri="{FF2B5EF4-FFF2-40B4-BE49-F238E27FC236}">
                    <a16:creationId xmlns:a16="http://schemas.microsoft.com/office/drawing/2014/main" id="{FC517748-58FE-4102-9440-8052197EF426}"/>
                  </a:ext>
                </a:extLst>
              </p:cNvPr>
              <p:cNvSpPr>
                <a:spLocks noChangeShapeType="1"/>
              </p:cNvSpPr>
              <p:nvPr/>
            </p:nvSpPr>
            <p:spPr bwMode="auto">
              <a:xfrm flipH="1">
                <a:off x="4320" y="2208"/>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 name="Line 12">
              <a:extLst>
                <a:ext uri="{FF2B5EF4-FFF2-40B4-BE49-F238E27FC236}">
                  <a16:creationId xmlns:a16="http://schemas.microsoft.com/office/drawing/2014/main" id="{EE4ECC28-2C04-4368-8A7F-B25ECB8B7EED}"/>
                </a:ext>
              </a:extLst>
            </p:cNvPr>
            <p:cNvSpPr>
              <a:spLocks noChangeShapeType="1"/>
            </p:cNvSpPr>
            <p:nvPr/>
          </p:nvSpPr>
          <p:spPr bwMode="auto">
            <a:xfrm>
              <a:off x="2688" y="1488"/>
              <a:ext cx="0"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3">
              <a:extLst>
                <a:ext uri="{FF2B5EF4-FFF2-40B4-BE49-F238E27FC236}">
                  <a16:creationId xmlns:a16="http://schemas.microsoft.com/office/drawing/2014/main" id="{3047ACCE-CF67-4554-B77F-DF7DFD9C0B61}"/>
                </a:ext>
              </a:extLst>
            </p:cNvPr>
            <p:cNvSpPr>
              <a:spLocks noChangeShapeType="1"/>
            </p:cNvSpPr>
            <p:nvPr/>
          </p:nvSpPr>
          <p:spPr bwMode="auto">
            <a:xfrm flipH="1">
              <a:off x="2688" y="2400"/>
              <a:ext cx="0" cy="76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4">
              <a:extLst>
                <a:ext uri="{FF2B5EF4-FFF2-40B4-BE49-F238E27FC236}">
                  <a16:creationId xmlns:a16="http://schemas.microsoft.com/office/drawing/2014/main" id="{82A39377-49EE-4CC2-B485-E4C0D85BE07C}"/>
                </a:ext>
              </a:extLst>
            </p:cNvPr>
            <p:cNvSpPr>
              <a:spLocks noChangeShapeType="1"/>
            </p:cNvSpPr>
            <p:nvPr/>
          </p:nvSpPr>
          <p:spPr bwMode="auto">
            <a:xfrm flipH="1">
              <a:off x="864" y="1488"/>
              <a:ext cx="26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5">
              <a:extLst>
                <a:ext uri="{FF2B5EF4-FFF2-40B4-BE49-F238E27FC236}">
                  <a16:creationId xmlns:a16="http://schemas.microsoft.com/office/drawing/2014/main" id="{F3253293-5D12-4967-875D-A7DB4446C6AE}"/>
                </a:ext>
              </a:extLst>
            </p:cNvPr>
            <p:cNvSpPr>
              <a:spLocks noChangeShapeType="1"/>
            </p:cNvSpPr>
            <p:nvPr/>
          </p:nvSpPr>
          <p:spPr bwMode="auto">
            <a:xfrm flipH="1">
              <a:off x="864" y="3168"/>
              <a:ext cx="26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Text Box 16">
              <a:extLst>
                <a:ext uri="{FF2B5EF4-FFF2-40B4-BE49-F238E27FC236}">
                  <a16:creationId xmlns:a16="http://schemas.microsoft.com/office/drawing/2014/main" id="{E1162806-6C83-437B-8B6E-084102D6FA11}"/>
                </a:ext>
              </a:extLst>
            </p:cNvPr>
            <p:cNvSpPr txBox="1">
              <a:spLocks noChangeArrowheads="1"/>
            </p:cNvSpPr>
            <p:nvPr/>
          </p:nvSpPr>
          <p:spPr bwMode="auto">
            <a:xfrm>
              <a:off x="1344" y="2112"/>
              <a:ext cx="672" cy="624"/>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spcBef>
                  <a:spcPct val="50000"/>
                </a:spcBef>
              </a:pPr>
              <a:r>
                <a:rPr lang="en-US" altLang="en-US" sz="1000"/>
                <a:t>Motor Speed Control Circuit</a:t>
              </a:r>
            </a:p>
          </p:txBody>
        </p:sp>
        <p:sp>
          <p:nvSpPr>
            <p:cNvPr id="51" name="Line 17">
              <a:extLst>
                <a:ext uri="{FF2B5EF4-FFF2-40B4-BE49-F238E27FC236}">
                  <a16:creationId xmlns:a16="http://schemas.microsoft.com/office/drawing/2014/main" id="{39973F30-819A-423C-B1D9-70D92F4201FB}"/>
                </a:ext>
              </a:extLst>
            </p:cNvPr>
            <p:cNvSpPr>
              <a:spLocks noChangeShapeType="1"/>
            </p:cNvSpPr>
            <p:nvPr/>
          </p:nvSpPr>
          <p:spPr bwMode="auto">
            <a:xfrm>
              <a:off x="3552" y="2640"/>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18">
              <a:extLst>
                <a:ext uri="{FF2B5EF4-FFF2-40B4-BE49-F238E27FC236}">
                  <a16:creationId xmlns:a16="http://schemas.microsoft.com/office/drawing/2014/main" id="{1F46BE4B-17E1-45F3-AB6D-5985C7188BAA}"/>
                </a:ext>
              </a:extLst>
            </p:cNvPr>
            <p:cNvSpPr>
              <a:spLocks noChangeShapeType="1"/>
            </p:cNvSpPr>
            <p:nvPr/>
          </p:nvSpPr>
          <p:spPr bwMode="auto">
            <a:xfrm flipV="1">
              <a:off x="3552" y="1488"/>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Text Box 19">
              <a:extLst>
                <a:ext uri="{FF2B5EF4-FFF2-40B4-BE49-F238E27FC236}">
                  <a16:creationId xmlns:a16="http://schemas.microsoft.com/office/drawing/2014/main" id="{D3983D4D-332E-451C-ACD2-D5CB9FBBDD97}"/>
                </a:ext>
              </a:extLst>
            </p:cNvPr>
            <p:cNvSpPr txBox="1">
              <a:spLocks noChangeArrowheads="1"/>
            </p:cNvSpPr>
            <p:nvPr/>
          </p:nvSpPr>
          <p:spPr bwMode="auto">
            <a:xfrm>
              <a:off x="0" y="2256"/>
              <a:ext cx="5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b="1"/>
                <a:t>240VAC</a:t>
              </a:r>
            </a:p>
          </p:txBody>
        </p:sp>
        <p:sp>
          <p:nvSpPr>
            <p:cNvPr id="54" name="Oval 20">
              <a:extLst>
                <a:ext uri="{FF2B5EF4-FFF2-40B4-BE49-F238E27FC236}">
                  <a16:creationId xmlns:a16="http://schemas.microsoft.com/office/drawing/2014/main" id="{09C647E8-9104-4562-890B-CF31E12232BF}"/>
                </a:ext>
              </a:extLst>
            </p:cNvPr>
            <p:cNvSpPr>
              <a:spLocks noChangeArrowheads="1"/>
            </p:cNvSpPr>
            <p:nvPr/>
          </p:nvSpPr>
          <p:spPr bwMode="auto">
            <a:xfrm>
              <a:off x="576" y="2064"/>
              <a:ext cx="576" cy="57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latin typeface="MS PGothic" panose="020B0600070205080204" pitchFamily="34" charset="-128"/>
                </a:rPr>
                <a:t>∿</a:t>
              </a:r>
            </a:p>
          </p:txBody>
        </p:sp>
        <p:sp>
          <p:nvSpPr>
            <p:cNvPr id="55" name="Line 21">
              <a:extLst>
                <a:ext uri="{FF2B5EF4-FFF2-40B4-BE49-F238E27FC236}">
                  <a16:creationId xmlns:a16="http://schemas.microsoft.com/office/drawing/2014/main" id="{D468003F-ABD8-45B6-914D-C5D5AB635609}"/>
                </a:ext>
              </a:extLst>
            </p:cNvPr>
            <p:cNvSpPr>
              <a:spLocks noChangeShapeType="1"/>
            </p:cNvSpPr>
            <p:nvPr/>
          </p:nvSpPr>
          <p:spPr bwMode="auto">
            <a:xfrm flipV="1">
              <a:off x="864" y="1488"/>
              <a:ext cx="0" cy="5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22">
              <a:extLst>
                <a:ext uri="{FF2B5EF4-FFF2-40B4-BE49-F238E27FC236}">
                  <a16:creationId xmlns:a16="http://schemas.microsoft.com/office/drawing/2014/main" id="{5C6973F4-B883-4FBA-88ED-F6A79FBEE235}"/>
                </a:ext>
              </a:extLst>
            </p:cNvPr>
            <p:cNvSpPr>
              <a:spLocks noChangeShapeType="1"/>
            </p:cNvSpPr>
            <p:nvPr/>
          </p:nvSpPr>
          <p:spPr bwMode="auto">
            <a:xfrm>
              <a:off x="1008" y="2256"/>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23">
              <a:extLst>
                <a:ext uri="{FF2B5EF4-FFF2-40B4-BE49-F238E27FC236}">
                  <a16:creationId xmlns:a16="http://schemas.microsoft.com/office/drawing/2014/main" id="{8FB69538-23B3-4B42-A29C-5B284364C69E}"/>
                </a:ext>
              </a:extLst>
            </p:cNvPr>
            <p:cNvSpPr>
              <a:spLocks noChangeShapeType="1"/>
            </p:cNvSpPr>
            <p:nvPr/>
          </p:nvSpPr>
          <p:spPr bwMode="auto">
            <a:xfrm flipV="1">
              <a:off x="864" y="2640"/>
              <a:ext cx="0"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Oval 24">
              <a:extLst>
                <a:ext uri="{FF2B5EF4-FFF2-40B4-BE49-F238E27FC236}">
                  <a16:creationId xmlns:a16="http://schemas.microsoft.com/office/drawing/2014/main" id="{C829C839-AC58-4358-BC66-CFD151E7B662}"/>
                </a:ext>
              </a:extLst>
            </p:cNvPr>
            <p:cNvSpPr>
              <a:spLocks noChangeArrowheads="1"/>
            </p:cNvSpPr>
            <p:nvPr/>
          </p:nvSpPr>
          <p:spPr bwMode="auto">
            <a:xfrm>
              <a:off x="1728" y="1152"/>
              <a:ext cx="672" cy="672"/>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b="1" dirty="0">
                  <a:latin typeface="MS PGothic" panose="020B0600070205080204" pitchFamily="34" charset="-128"/>
                </a:rPr>
                <a:t> Motor</a:t>
              </a:r>
            </a:p>
          </p:txBody>
        </p:sp>
        <p:grpSp>
          <p:nvGrpSpPr>
            <p:cNvPr id="59" name="Group 25">
              <a:extLst>
                <a:ext uri="{FF2B5EF4-FFF2-40B4-BE49-F238E27FC236}">
                  <a16:creationId xmlns:a16="http://schemas.microsoft.com/office/drawing/2014/main" id="{386AD62D-BFF1-4FCE-9A3F-AB0404DEC69A}"/>
                </a:ext>
              </a:extLst>
            </p:cNvPr>
            <p:cNvGrpSpPr>
              <a:grpSpLocks/>
            </p:cNvGrpSpPr>
            <p:nvPr/>
          </p:nvGrpSpPr>
          <p:grpSpPr bwMode="auto">
            <a:xfrm rot="10800000">
              <a:off x="2592" y="1728"/>
              <a:ext cx="384" cy="672"/>
              <a:chOff x="4320" y="1680"/>
              <a:chExt cx="384" cy="672"/>
            </a:xfrm>
          </p:grpSpPr>
          <p:sp>
            <p:nvSpPr>
              <p:cNvPr id="95" name="AutoShape 26">
                <a:extLst>
                  <a:ext uri="{FF2B5EF4-FFF2-40B4-BE49-F238E27FC236}">
                    <a16:creationId xmlns:a16="http://schemas.microsoft.com/office/drawing/2014/main" id="{A456D9BE-B622-488C-A201-E0C430538FEC}"/>
                  </a:ext>
                </a:extLst>
              </p:cNvPr>
              <p:cNvSpPr>
                <a:spLocks noChangeArrowheads="1"/>
              </p:cNvSpPr>
              <p:nvPr/>
            </p:nvSpPr>
            <p:spPr bwMode="auto">
              <a:xfrm rot="10800000">
                <a:off x="4512" y="1920"/>
                <a:ext cx="192" cy="144"/>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27">
                <a:extLst>
                  <a:ext uri="{FF2B5EF4-FFF2-40B4-BE49-F238E27FC236}">
                    <a16:creationId xmlns:a16="http://schemas.microsoft.com/office/drawing/2014/main" id="{4DC667A2-D640-48F9-953D-B40CFA835699}"/>
                  </a:ext>
                </a:extLst>
              </p:cNvPr>
              <p:cNvSpPr>
                <a:spLocks noChangeShapeType="1"/>
              </p:cNvSpPr>
              <p:nvPr/>
            </p:nvSpPr>
            <p:spPr bwMode="auto">
              <a:xfrm>
                <a:off x="4512" y="206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28">
                <a:extLst>
                  <a:ext uri="{FF2B5EF4-FFF2-40B4-BE49-F238E27FC236}">
                    <a16:creationId xmlns:a16="http://schemas.microsoft.com/office/drawing/2014/main" id="{3574D965-E578-4F48-AC75-50C8115B6463}"/>
                  </a:ext>
                </a:extLst>
              </p:cNvPr>
              <p:cNvSpPr>
                <a:spLocks noChangeShapeType="1"/>
              </p:cNvSpPr>
              <p:nvPr/>
            </p:nvSpPr>
            <p:spPr bwMode="auto">
              <a:xfrm>
                <a:off x="4608" y="2064"/>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29">
                <a:extLst>
                  <a:ext uri="{FF2B5EF4-FFF2-40B4-BE49-F238E27FC236}">
                    <a16:creationId xmlns:a16="http://schemas.microsoft.com/office/drawing/2014/main" id="{902E9D16-6CEC-46D0-B15C-5181A5CCCECF}"/>
                  </a:ext>
                </a:extLst>
              </p:cNvPr>
              <p:cNvSpPr>
                <a:spLocks noChangeShapeType="1"/>
              </p:cNvSpPr>
              <p:nvPr/>
            </p:nvSpPr>
            <p:spPr bwMode="auto">
              <a:xfrm flipV="1">
                <a:off x="4608" y="1680"/>
                <a:ext cx="0"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30">
                <a:extLst>
                  <a:ext uri="{FF2B5EF4-FFF2-40B4-BE49-F238E27FC236}">
                    <a16:creationId xmlns:a16="http://schemas.microsoft.com/office/drawing/2014/main" id="{6A79057B-50FE-4301-87A9-5A3556379FAD}"/>
                  </a:ext>
                </a:extLst>
              </p:cNvPr>
              <p:cNvSpPr>
                <a:spLocks noChangeShapeType="1"/>
              </p:cNvSpPr>
              <p:nvPr/>
            </p:nvSpPr>
            <p:spPr bwMode="auto">
              <a:xfrm flipH="1">
                <a:off x="4512" y="2064"/>
                <a:ext cx="48"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31">
                <a:extLst>
                  <a:ext uri="{FF2B5EF4-FFF2-40B4-BE49-F238E27FC236}">
                    <a16:creationId xmlns:a16="http://schemas.microsoft.com/office/drawing/2014/main" id="{EAF2DE5B-9609-4177-B425-98AF15889999}"/>
                  </a:ext>
                </a:extLst>
              </p:cNvPr>
              <p:cNvSpPr>
                <a:spLocks noChangeShapeType="1"/>
              </p:cNvSpPr>
              <p:nvPr/>
            </p:nvSpPr>
            <p:spPr bwMode="auto">
              <a:xfrm flipH="1">
                <a:off x="4320" y="2208"/>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0" name="Group 32">
              <a:extLst>
                <a:ext uri="{FF2B5EF4-FFF2-40B4-BE49-F238E27FC236}">
                  <a16:creationId xmlns:a16="http://schemas.microsoft.com/office/drawing/2014/main" id="{1F0CEE9C-3E93-4C8D-B8C7-9901CF5168F8}"/>
                </a:ext>
              </a:extLst>
            </p:cNvPr>
            <p:cNvGrpSpPr>
              <a:grpSpLocks/>
            </p:cNvGrpSpPr>
            <p:nvPr/>
          </p:nvGrpSpPr>
          <p:grpSpPr bwMode="auto">
            <a:xfrm>
              <a:off x="2976" y="2160"/>
              <a:ext cx="288" cy="96"/>
              <a:chOff x="2976" y="2064"/>
              <a:chExt cx="288" cy="96"/>
            </a:xfrm>
          </p:grpSpPr>
          <p:sp>
            <p:nvSpPr>
              <p:cNvPr id="91" name="Line 33">
                <a:extLst>
                  <a:ext uri="{FF2B5EF4-FFF2-40B4-BE49-F238E27FC236}">
                    <a16:creationId xmlns:a16="http://schemas.microsoft.com/office/drawing/2014/main" id="{9E516E87-8037-4818-90C4-3965931D25F7}"/>
                  </a:ext>
                </a:extLst>
              </p:cNvPr>
              <p:cNvSpPr>
                <a:spLocks noChangeShapeType="1"/>
              </p:cNvSpPr>
              <p:nvPr/>
            </p:nvSpPr>
            <p:spPr bwMode="auto">
              <a:xfrm>
                <a:off x="2976" y="20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34">
                <a:extLst>
                  <a:ext uri="{FF2B5EF4-FFF2-40B4-BE49-F238E27FC236}">
                    <a16:creationId xmlns:a16="http://schemas.microsoft.com/office/drawing/2014/main" id="{5D9EF7F2-0B5A-4712-AD88-BE71CE1BDA53}"/>
                  </a:ext>
                </a:extLst>
              </p:cNvPr>
              <p:cNvSpPr>
                <a:spLocks noChangeShapeType="1"/>
              </p:cNvSpPr>
              <p:nvPr/>
            </p:nvSpPr>
            <p:spPr bwMode="auto">
              <a:xfrm>
                <a:off x="2976" y="2160"/>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AutoShape 35">
                <a:extLst>
                  <a:ext uri="{FF2B5EF4-FFF2-40B4-BE49-F238E27FC236}">
                    <a16:creationId xmlns:a16="http://schemas.microsoft.com/office/drawing/2014/main" id="{B021E30C-55EF-41B6-B63A-131976CD5F74}"/>
                  </a:ext>
                </a:extLst>
              </p:cNvPr>
              <p:cNvSpPr>
                <a:spLocks noChangeArrowheads="1"/>
              </p:cNvSpPr>
              <p:nvPr/>
            </p:nvSpPr>
            <p:spPr bwMode="auto">
              <a:xfrm>
                <a:off x="3024" y="2064"/>
                <a:ext cx="96" cy="96"/>
              </a:xfrm>
              <a:prstGeom prst="triangle">
                <a:avLst>
                  <a:gd name="adj" fmla="val 50000"/>
                </a:avLst>
              </a:prstGeom>
              <a:solidFill>
                <a:schemeClr val="tx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AutoShape 36">
                <a:extLst>
                  <a:ext uri="{FF2B5EF4-FFF2-40B4-BE49-F238E27FC236}">
                    <a16:creationId xmlns:a16="http://schemas.microsoft.com/office/drawing/2014/main" id="{9E7351DD-C005-4864-A132-E7EB75439D6A}"/>
                  </a:ext>
                </a:extLst>
              </p:cNvPr>
              <p:cNvSpPr>
                <a:spLocks noChangeArrowheads="1"/>
              </p:cNvSpPr>
              <p:nvPr/>
            </p:nvSpPr>
            <p:spPr bwMode="auto">
              <a:xfrm rot="10800000">
                <a:off x="3120" y="2064"/>
                <a:ext cx="96" cy="96"/>
              </a:xfrm>
              <a:prstGeom prst="triangle">
                <a:avLst>
                  <a:gd name="adj" fmla="val 50000"/>
                </a:avLst>
              </a:prstGeom>
              <a:solidFill>
                <a:schemeClr val="tx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 name="Line 37">
              <a:extLst>
                <a:ext uri="{FF2B5EF4-FFF2-40B4-BE49-F238E27FC236}">
                  <a16:creationId xmlns:a16="http://schemas.microsoft.com/office/drawing/2014/main" id="{1DCC2319-D8AB-4DB0-839E-74A99BCCF729}"/>
                </a:ext>
              </a:extLst>
            </p:cNvPr>
            <p:cNvSpPr>
              <a:spLocks noChangeShapeType="1"/>
            </p:cNvSpPr>
            <p:nvPr/>
          </p:nvSpPr>
          <p:spPr bwMode="auto">
            <a:xfrm>
              <a:off x="2976" y="1872"/>
              <a:ext cx="1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38">
              <a:extLst>
                <a:ext uri="{FF2B5EF4-FFF2-40B4-BE49-F238E27FC236}">
                  <a16:creationId xmlns:a16="http://schemas.microsoft.com/office/drawing/2014/main" id="{D63B0B4C-53BA-4E35-A32E-25E2DBE45A01}"/>
                </a:ext>
              </a:extLst>
            </p:cNvPr>
            <p:cNvSpPr>
              <a:spLocks noChangeShapeType="1"/>
            </p:cNvSpPr>
            <p:nvPr/>
          </p:nvSpPr>
          <p:spPr bwMode="auto">
            <a:xfrm>
              <a:off x="3120" y="1872"/>
              <a:ext cx="0" cy="3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39">
              <a:extLst>
                <a:ext uri="{FF2B5EF4-FFF2-40B4-BE49-F238E27FC236}">
                  <a16:creationId xmlns:a16="http://schemas.microsoft.com/office/drawing/2014/main" id="{A75E0FB6-A048-46E1-8125-60312B81C8A2}"/>
                </a:ext>
              </a:extLst>
            </p:cNvPr>
            <p:cNvSpPr>
              <a:spLocks noChangeShapeType="1"/>
            </p:cNvSpPr>
            <p:nvPr/>
          </p:nvSpPr>
          <p:spPr bwMode="auto">
            <a:xfrm>
              <a:off x="3120" y="2256"/>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40">
              <a:extLst>
                <a:ext uri="{FF2B5EF4-FFF2-40B4-BE49-F238E27FC236}">
                  <a16:creationId xmlns:a16="http://schemas.microsoft.com/office/drawing/2014/main" id="{D31483B0-B594-4550-B232-EA6568174CBD}"/>
                </a:ext>
              </a:extLst>
            </p:cNvPr>
            <p:cNvSpPr>
              <a:spLocks noChangeShapeType="1"/>
            </p:cNvSpPr>
            <p:nvPr/>
          </p:nvSpPr>
          <p:spPr bwMode="auto">
            <a:xfrm>
              <a:off x="3120" y="2544"/>
              <a:ext cx="1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AutoShape 41">
              <a:extLst>
                <a:ext uri="{FF2B5EF4-FFF2-40B4-BE49-F238E27FC236}">
                  <a16:creationId xmlns:a16="http://schemas.microsoft.com/office/drawing/2014/main" id="{CA444545-3571-49D4-ACAD-643CFA768896}"/>
                </a:ext>
              </a:extLst>
            </p:cNvPr>
            <p:cNvSpPr>
              <a:spLocks noChangeArrowheads="1"/>
            </p:cNvSpPr>
            <p:nvPr/>
          </p:nvSpPr>
          <p:spPr bwMode="auto">
            <a:xfrm rot="10800000">
              <a:off x="2832" y="2400"/>
              <a:ext cx="96" cy="96"/>
            </a:xfrm>
            <a:prstGeom prst="triangle">
              <a:avLst>
                <a:gd name="adj" fmla="val 50000"/>
              </a:avLst>
            </a:prstGeom>
            <a:solidFill>
              <a:schemeClr val="tx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42">
              <a:extLst>
                <a:ext uri="{FF2B5EF4-FFF2-40B4-BE49-F238E27FC236}">
                  <a16:creationId xmlns:a16="http://schemas.microsoft.com/office/drawing/2014/main" id="{81CEAFDA-AF17-4333-A84B-CD59C0A45A62}"/>
                </a:ext>
              </a:extLst>
            </p:cNvPr>
            <p:cNvSpPr>
              <a:spLocks noChangeShapeType="1"/>
            </p:cNvSpPr>
            <p:nvPr/>
          </p:nvSpPr>
          <p:spPr bwMode="auto">
            <a:xfrm>
              <a:off x="2832" y="2496"/>
              <a:ext cx="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43">
              <a:extLst>
                <a:ext uri="{FF2B5EF4-FFF2-40B4-BE49-F238E27FC236}">
                  <a16:creationId xmlns:a16="http://schemas.microsoft.com/office/drawing/2014/main" id="{A24CF384-E232-4514-9C48-3D8FC5A4BB7B}"/>
                </a:ext>
              </a:extLst>
            </p:cNvPr>
            <p:cNvSpPr>
              <a:spLocks noChangeShapeType="1"/>
            </p:cNvSpPr>
            <p:nvPr/>
          </p:nvSpPr>
          <p:spPr bwMode="auto">
            <a:xfrm flipV="1">
              <a:off x="2880" y="230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44">
              <a:extLst>
                <a:ext uri="{FF2B5EF4-FFF2-40B4-BE49-F238E27FC236}">
                  <a16:creationId xmlns:a16="http://schemas.microsoft.com/office/drawing/2014/main" id="{2F8D5579-6223-4C46-8F10-8065A4EFD9D1}"/>
                </a:ext>
              </a:extLst>
            </p:cNvPr>
            <p:cNvSpPr>
              <a:spLocks noChangeShapeType="1"/>
            </p:cNvSpPr>
            <p:nvPr/>
          </p:nvSpPr>
          <p:spPr bwMode="auto">
            <a:xfrm>
              <a:off x="2880" y="2496"/>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 name="Group 45">
              <a:extLst>
                <a:ext uri="{FF2B5EF4-FFF2-40B4-BE49-F238E27FC236}">
                  <a16:creationId xmlns:a16="http://schemas.microsoft.com/office/drawing/2014/main" id="{3A3D82BC-63C8-4940-8606-75D6BFF0574D}"/>
                </a:ext>
              </a:extLst>
            </p:cNvPr>
            <p:cNvGrpSpPr>
              <a:grpSpLocks/>
            </p:cNvGrpSpPr>
            <p:nvPr/>
          </p:nvGrpSpPr>
          <p:grpSpPr bwMode="auto">
            <a:xfrm rot="10800000">
              <a:off x="2640" y="2256"/>
              <a:ext cx="96" cy="48"/>
              <a:chOff x="2016" y="2592"/>
              <a:chExt cx="96" cy="48"/>
            </a:xfrm>
          </p:grpSpPr>
          <p:sp>
            <p:nvSpPr>
              <p:cNvPr id="89" name="Arc 46">
                <a:extLst>
                  <a:ext uri="{FF2B5EF4-FFF2-40B4-BE49-F238E27FC236}">
                    <a16:creationId xmlns:a16="http://schemas.microsoft.com/office/drawing/2014/main" id="{7EE41CF5-3506-46AC-AA2D-EC3A5213E7D0}"/>
                  </a:ext>
                </a:extLst>
              </p:cNvPr>
              <p:cNvSpPr>
                <a:spLocks/>
              </p:cNvSpPr>
              <p:nvPr/>
            </p:nvSpPr>
            <p:spPr bwMode="auto">
              <a:xfrm rot="5400000" flipV="1">
                <a:off x="2016" y="2592"/>
                <a:ext cx="48"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Arc 47">
                <a:extLst>
                  <a:ext uri="{FF2B5EF4-FFF2-40B4-BE49-F238E27FC236}">
                    <a16:creationId xmlns:a16="http://schemas.microsoft.com/office/drawing/2014/main" id="{BA9E6C9E-3BEB-4459-B127-355700743BCC}"/>
                  </a:ext>
                </a:extLst>
              </p:cNvPr>
              <p:cNvSpPr>
                <a:spLocks/>
              </p:cNvSpPr>
              <p:nvPr/>
            </p:nvSpPr>
            <p:spPr bwMode="auto">
              <a:xfrm flipV="1">
                <a:off x="2064" y="2592"/>
                <a:ext cx="48"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 name="Group 48">
              <a:extLst>
                <a:ext uri="{FF2B5EF4-FFF2-40B4-BE49-F238E27FC236}">
                  <a16:creationId xmlns:a16="http://schemas.microsoft.com/office/drawing/2014/main" id="{2A9C5C48-6F70-4D7F-AD8B-BD252C9971F6}"/>
                </a:ext>
              </a:extLst>
            </p:cNvPr>
            <p:cNvGrpSpPr>
              <a:grpSpLocks/>
            </p:cNvGrpSpPr>
            <p:nvPr/>
          </p:nvGrpSpPr>
          <p:grpSpPr bwMode="auto">
            <a:xfrm rot="10800000">
              <a:off x="2640" y="2544"/>
              <a:ext cx="96" cy="48"/>
              <a:chOff x="2112" y="2688"/>
              <a:chExt cx="96" cy="48"/>
            </a:xfrm>
          </p:grpSpPr>
          <p:sp>
            <p:nvSpPr>
              <p:cNvPr id="87" name="Arc 49">
                <a:extLst>
                  <a:ext uri="{FF2B5EF4-FFF2-40B4-BE49-F238E27FC236}">
                    <a16:creationId xmlns:a16="http://schemas.microsoft.com/office/drawing/2014/main" id="{68087731-6F3A-4BE5-9BD2-19FDA0CCD64B}"/>
                  </a:ext>
                </a:extLst>
              </p:cNvPr>
              <p:cNvSpPr>
                <a:spLocks/>
              </p:cNvSpPr>
              <p:nvPr/>
            </p:nvSpPr>
            <p:spPr bwMode="auto">
              <a:xfrm rot="5400000" flipV="1">
                <a:off x="2112" y="2688"/>
                <a:ext cx="48"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Arc 50">
                <a:extLst>
                  <a:ext uri="{FF2B5EF4-FFF2-40B4-BE49-F238E27FC236}">
                    <a16:creationId xmlns:a16="http://schemas.microsoft.com/office/drawing/2014/main" id="{7E29BBBA-178C-40B8-A495-23850E847580}"/>
                  </a:ext>
                </a:extLst>
              </p:cNvPr>
              <p:cNvSpPr>
                <a:spLocks/>
              </p:cNvSpPr>
              <p:nvPr/>
            </p:nvSpPr>
            <p:spPr bwMode="auto">
              <a:xfrm flipV="1">
                <a:off x="2160" y="2688"/>
                <a:ext cx="48"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 name="Line 51">
              <a:extLst>
                <a:ext uri="{FF2B5EF4-FFF2-40B4-BE49-F238E27FC236}">
                  <a16:creationId xmlns:a16="http://schemas.microsoft.com/office/drawing/2014/main" id="{0DD2C805-A33B-41D7-83F0-82D7C3D406CB}"/>
                </a:ext>
              </a:extLst>
            </p:cNvPr>
            <p:cNvSpPr>
              <a:spLocks noChangeShapeType="1"/>
            </p:cNvSpPr>
            <p:nvPr/>
          </p:nvSpPr>
          <p:spPr bwMode="auto">
            <a:xfrm>
              <a:off x="2736" y="2304"/>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52">
              <a:extLst>
                <a:ext uri="{FF2B5EF4-FFF2-40B4-BE49-F238E27FC236}">
                  <a16:creationId xmlns:a16="http://schemas.microsoft.com/office/drawing/2014/main" id="{60AC1249-709D-4B93-AA99-26E7C71F9202}"/>
                </a:ext>
              </a:extLst>
            </p:cNvPr>
            <p:cNvSpPr>
              <a:spLocks noChangeShapeType="1"/>
            </p:cNvSpPr>
            <p:nvPr/>
          </p:nvSpPr>
          <p:spPr bwMode="auto">
            <a:xfrm>
              <a:off x="2736" y="2592"/>
              <a:ext cx="1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53">
              <a:extLst>
                <a:ext uri="{FF2B5EF4-FFF2-40B4-BE49-F238E27FC236}">
                  <a16:creationId xmlns:a16="http://schemas.microsoft.com/office/drawing/2014/main" id="{B14579BE-C87A-4560-8172-0FEAC3539EEE}"/>
                </a:ext>
              </a:extLst>
            </p:cNvPr>
            <p:cNvSpPr>
              <a:spLocks noChangeShapeType="1"/>
            </p:cNvSpPr>
            <p:nvPr/>
          </p:nvSpPr>
          <p:spPr bwMode="auto">
            <a:xfrm flipH="1">
              <a:off x="2016" y="2304"/>
              <a:ext cx="6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54">
              <a:extLst>
                <a:ext uri="{FF2B5EF4-FFF2-40B4-BE49-F238E27FC236}">
                  <a16:creationId xmlns:a16="http://schemas.microsoft.com/office/drawing/2014/main" id="{4E8BB848-7603-4BC7-8CF1-CB52D2063E52}"/>
                </a:ext>
              </a:extLst>
            </p:cNvPr>
            <p:cNvSpPr>
              <a:spLocks noChangeShapeType="1"/>
            </p:cNvSpPr>
            <p:nvPr/>
          </p:nvSpPr>
          <p:spPr bwMode="auto">
            <a:xfrm flipH="1">
              <a:off x="2016" y="2592"/>
              <a:ext cx="6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Oval 55">
              <a:extLst>
                <a:ext uri="{FF2B5EF4-FFF2-40B4-BE49-F238E27FC236}">
                  <a16:creationId xmlns:a16="http://schemas.microsoft.com/office/drawing/2014/main" id="{6D5C8D13-E29A-41DD-A7E5-566B47F38541}"/>
                </a:ext>
              </a:extLst>
            </p:cNvPr>
            <p:cNvSpPr>
              <a:spLocks noChangeArrowheads="1"/>
            </p:cNvSpPr>
            <p:nvPr/>
          </p:nvSpPr>
          <p:spPr bwMode="auto">
            <a:xfrm rot="2160000">
              <a:off x="2833" y="1957"/>
              <a:ext cx="433" cy="730"/>
            </a:xfrm>
            <a:prstGeom prst="ellipse">
              <a:avLst/>
            </a:prstGeom>
            <a:noFill/>
            <a:ln w="12700" algn="ctr">
              <a:solidFill>
                <a:srgbClr val="0000FF"/>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 name="Group 56">
              <a:extLst>
                <a:ext uri="{FF2B5EF4-FFF2-40B4-BE49-F238E27FC236}">
                  <a16:creationId xmlns:a16="http://schemas.microsoft.com/office/drawing/2014/main" id="{4BC5C895-228F-48D0-B403-BC0AFB251EAC}"/>
                </a:ext>
              </a:extLst>
            </p:cNvPr>
            <p:cNvGrpSpPr>
              <a:grpSpLocks/>
            </p:cNvGrpSpPr>
            <p:nvPr/>
          </p:nvGrpSpPr>
          <p:grpSpPr bwMode="auto">
            <a:xfrm rot="18600000">
              <a:off x="2913" y="2304"/>
              <a:ext cx="135" cy="105"/>
              <a:chOff x="1536" y="2736"/>
              <a:chExt cx="336" cy="144"/>
            </a:xfrm>
          </p:grpSpPr>
          <p:sp>
            <p:nvSpPr>
              <p:cNvPr id="81" name="Line 57">
                <a:extLst>
                  <a:ext uri="{FF2B5EF4-FFF2-40B4-BE49-F238E27FC236}">
                    <a16:creationId xmlns:a16="http://schemas.microsoft.com/office/drawing/2014/main" id="{889553F8-416E-4DA8-BB18-0BFBF10617D4}"/>
                  </a:ext>
                </a:extLst>
              </p:cNvPr>
              <p:cNvSpPr>
                <a:spLocks noChangeShapeType="1"/>
              </p:cNvSpPr>
              <p:nvPr/>
            </p:nvSpPr>
            <p:spPr bwMode="auto">
              <a:xfrm>
                <a:off x="1536" y="2736"/>
                <a:ext cx="192" cy="0"/>
              </a:xfrm>
              <a:prstGeom prst="line">
                <a:avLst/>
              </a:prstGeom>
              <a:noFill/>
              <a:ln w="63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58">
                <a:extLst>
                  <a:ext uri="{FF2B5EF4-FFF2-40B4-BE49-F238E27FC236}">
                    <a16:creationId xmlns:a16="http://schemas.microsoft.com/office/drawing/2014/main" id="{9A1A86FB-D1EA-4377-93FE-63B824816EB9}"/>
                  </a:ext>
                </a:extLst>
              </p:cNvPr>
              <p:cNvSpPr>
                <a:spLocks noChangeShapeType="1"/>
              </p:cNvSpPr>
              <p:nvPr/>
            </p:nvSpPr>
            <p:spPr bwMode="auto">
              <a:xfrm flipH="1">
                <a:off x="1632" y="2736"/>
                <a:ext cx="96" cy="48"/>
              </a:xfrm>
              <a:prstGeom prst="line">
                <a:avLst/>
              </a:prstGeom>
              <a:noFill/>
              <a:ln w="63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59">
                <a:extLst>
                  <a:ext uri="{FF2B5EF4-FFF2-40B4-BE49-F238E27FC236}">
                    <a16:creationId xmlns:a16="http://schemas.microsoft.com/office/drawing/2014/main" id="{D4503C26-4EAB-4AFB-BE0E-0C3C83EB8CC2}"/>
                  </a:ext>
                </a:extLst>
              </p:cNvPr>
              <p:cNvSpPr>
                <a:spLocks noChangeShapeType="1"/>
              </p:cNvSpPr>
              <p:nvPr/>
            </p:nvSpPr>
            <p:spPr bwMode="auto">
              <a:xfrm>
                <a:off x="1632" y="2784"/>
                <a:ext cx="192" cy="0"/>
              </a:xfrm>
              <a:prstGeom prst="line">
                <a:avLst/>
              </a:prstGeom>
              <a:noFill/>
              <a:ln w="6350">
                <a:solidFill>
                  <a:srgbClr val="FF0000"/>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60">
                <a:extLst>
                  <a:ext uri="{FF2B5EF4-FFF2-40B4-BE49-F238E27FC236}">
                    <a16:creationId xmlns:a16="http://schemas.microsoft.com/office/drawing/2014/main" id="{01AF2360-BFE1-442F-B502-11E5298F1799}"/>
                  </a:ext>
                </a:extLst>
              </p:cNvPr>
              <p:cNvSpPr>
                <a:spLocks noChangeShapeType="1"/>
              </p:cNvSpPr>
              <p:nvPr/>
            </p:nvSpPr>
            <p:spPr bwMode="auto">
              <a:xfrm>
                <a:off x="1584" y="2832"/>
                <a:ext cx="192" cy="0"/>
              </a:xfrm>
              <a:prstGeom prst="line">
                <a:avLst/>
              </a:prstGeom>
              <a:noFill/>
              <a:ln w="63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61">
                <a:extLst>
                  <a:ext uri="{FF2B5EF4-FFF2-40B4-BE49-F238E27FC236}">
                    <a16:creationId xmlns:a16="http://schemas.microsoft.com/office/drawing/2014/main" id="{B234DCA9-9FF9-4239-8D4E-ECD7A40A5528}"/>
                  </a:ext>
                </a:extLst>
              </p:cNvPr>
              <p:cNvSpPr>
                <a:spLocks noChangeShapeType="1"/>
              </p:cNvSpPr>
              <p:nvPr/>
            </p:nvSpPr>
            <p:spPr bwMode="auto">
              <a:xfrm flipH="1">
                <a:off x="1680" y="2832"/>
                <a:ext cx="96" cy="48"/>
              </a:xfrm>
              <a:prstGeom prst="line">
                <a:avLst/>
              </a:prstGeom>
              <a:noFill/>
              <a:ln w="63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62">
                <a:extLst>
                  <a:ext uri="{FF2B5EF4-FFF2-40B4-BE49-F238E27FC236}">
                    <a16:creationId xmlns:a16="http://schemas.microsoft.com/office/drawing/2014/main" id="{BAB744B1-B6E0-4478-B785-FF45E2C0ED74}"/>
                  </a:ext>
                </a:extLst>
              </p:cNvPr>
              <p:cNvSpPr>
                <a:spLocks noChangeShapeType="1"/>
              </p:cNvSpPr>
              <p:nvPr/>
            </p:nvSpPr>
            <p:spPr bwMode="auto">
              <a:xfrm>
                <a:off x="1680" y="2880"/>
                <a:ext cx="192" cy="0"/>
              </a:xfrm>
              <a:prstGeom prst="line">
                <a:avLst/>
              </a:prstGeom>
              <a:noFill/>
              <a:ln w="6350">
                <a:solidFill>
                  <a:srgbClr val="FF0000"/>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 name="Line 63">
              <a:extLst>
                <a:ext uri="{FF2B5EF4-FFF2-40B4-BE49-F238E27FC236}">
                  <a16:creationId xmlns:a16="http://schemas.microsoft.com/office/drawing/2014/main" id="{680738FE-04DA-4E5B-86DB-8CF94DD721A6}"/>
                </a:ext>
              </a:extLst>
            </p:cNvPr>
            <p:cNvSpPr>
              <a:spLocks noChangeShapeType="1"/>
            </p:cNvSpPr>
            <p:nvPr/>
          </p:nvSpPr>
          <p:spPr bwMode="auto">
            <a:xfrm flipV="1">
              <a:off x="1440" y="1488"/>
              <a:ext cx="0" cy="6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64">
              <a:extLst>
                <a:ext uri="{FF2B5EF4-FFF2-40B4-BE49-F238E27FC236}">
                  <a16:creationId xmlns:a16="http://schemas.microsoft.com/office/drawing/2014/main" id="{174FA0AD-FC3A-4856-AED2-C5152F0CC266}"/>
                </a:ext>
              </a:extLst>
            </p:cNvPr>
            <p:cNvSpPr>
              <a:spLocks noChangeShapeType="1"/>
            </p:cNvSpPr>
            <p:nvPr/>
          </p:nvSpPr>
          <p:spPr bwMode="auto">
            <a:xfrm>
              <a:off x="1440" y="2736"/>
              <a:ext cx="0" cy="4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65">
              <a:extLst>
                <a:ext uri="{FF2B5EF4-FFF2-40B4-BE49-F238E27FC236}">
                  <a16:creationId xmlns:a16="http://schemas.microsoft.com/office/drawing/2014/main" id="{24F9EE56-552B-45BE-970C-97E5A3753C0F}"/>
                </a:ext>
              </a:extLst>
            </p:cNvPr>
            <p:cNvSpPr>
              <a:spLocks noChangeShapeType="1"/>
            </p:cNvSpPr>
            <p:nvPr/>
          </p:nvSpPr>
          <p:spPr bwMode="auto">
            <a:xfrm flipV="1">
              <a:off x="1824" y="1824"/>
              <a:ext cx="144" cy="288"/>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Text Box 66">
              <a:extLst>
                <a:ext uri="{FF2B5EF4-FFF2-40B4-BE49-F238E27FC236}">
                  <a16:creationId xmlns:a16="http://schemas.microsoft.com/office/drawing/2014/main" id="{A5076A25-16CD-4CD1-AFBE-060C7D661932}"/>
                </a:ext>
              </a:extLst>
            </p:cNvPr>
            <p:cNvSpPr txBox="1">
              <a:spLocks noChangeArrowheads="1"/>
            </p:cNvSpPr>
            <p:nvPr/>
          </p:nvSpPr>
          <p:spPr bwMode="auto">
            <a:xfrm>
              <a:off x="1872" y="1872"/>
              <a:ext cx="43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700"/>
                <a:t>Tachometer Signal</a:t>
              </a:r>
            </a:p>
          </p:txBody>
        </p:sp>
      </p:grpSp>
      <p:sp>
        <p:nvSpPr>
          <p:cNvPr id="107" name="Rectangle 2">
            <a:extLst>
              <a:ext uri="{FF2B5EF4-FFF2-40B4-BE49-F238E27FC236}">
                <a16:creationId xmlns:a16="http://schemas.microsoft.com/office/drawing/2014/main" id="{AD5A79B4-EFA7-4420-BDEC-2DE24F0A9959}"/>
              </a:ext>
            </a:extLst>
          </p:cNvPr>
          <p:cNvSpPr txBox="1">
            <a:spLocks noChangeArrowheads="1"/>
          </p:cNvSpPr>
          <p:nvPr/>
        </p:nvSpPr>
        <p:spPr bwMode="auto">
          <a:xfrm>
            <a:off x="5135866" y="3794458"/>
            <a:ext cx="3131019" cy="343182"/>
          </a:xfrm>
          <a:prstGeom prst="rect">
            <a:avLst/>
          </a:prstGeom>
          <a:noFill/>
          <a:ln w="9525">
            <a:noFill/>
            <a:miter lim="800000"/>
            <a:headEnd/>
            <a:tailEnd/>
          </a:ln>
        </p:spPr>
        <p:txBody>
          <a:bodyPr vert="horz" wrap="square" lIns="91440" tIns="0" rIns="91440" bIns="0" numCol="1" anchor="b" anchorCtr="0" compatLnSpc="1">
            <a:prstTxWarp prst="textNoShape">
              <a:avLst/>
            </a:prstTxWarp>
            <a:noAutofit/>
          </a:bodyPr>
          <a:lstStyle>
            <a:lvl1pPr algn="l" rtl="0" eaLnBrk="1" fontAlgn="base" hangingPunct="1">
              <a:lnSpc>
                <a:spcPts val="3000"/>
              </a:lnSpc>
              <a:spcBef>
                <a:spcPct val="0"/>
              </a:spcBef>
              <a:spcAft>
                <a:spcPct val="0"/>
              </a:spcAft>
              <a:defRPr sz="2800" b="1" kern="1200">
                <a:solidFill>
                  <a:srgbClr val="007E3A"/>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2pPr>
            <a:lvl3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3pPr>
            <a:lvl4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4pPr>
            <a:lvl5pPr algn="l" rtl="0" eaLnBrk="1" fontAlgn="base" hangingPunct="1">
              <a:spcBef>
                <a:spcPct val="0"/>
              </a:spcBef>
              <a:spcAft>
                <a:spcPct val="0"/>
              </a:spcAft>
              <a:defRPr sz="2800" b="1">
                <a:solidFill>
                  <a:srgbClr val="107952"/>
                </a:solidFill>
                <a:latin typeface="Arial" charset="0"/>
                <a:ea typeface="ＭＳ Ｐゴシック" charset="-128"/>
                <a:cs typeface="Arial" charset="0"/>
              </a:defRPr>
            </a:lvl5pPr>
            <a:lvl6pPr marL="457200" algn="l" rtl="0" eaLnBrk="1" fontAlgn="base" hangingPunct="1">
              <a:spcBef>
                <a:spcPct val="0"/>
              </a:spcBef>
              <a:spcAft>
                <a:spcPct val="0"/>
              </a:spcAft>
              <a:defRPr sz="2800" b="1">
                <a:solidFill>
                  <a:srgbClr val="107952"/>
                </a:solidFill>
                <a:latin typeface="Arial" charset="0"/>
                <a:ea typeface="ＭＳ Ｐゴシック" charset="-128"/>
              </a:defRPr>
            </a:lvl6pPr>
            <a:lvl7pPr marL="914400" algn="l" rtl="0" eaLnBrk="1" fontAlgn="base" hangingPunct="1">
              <a:spcBef>
                <a:spcPct val="0"/>
              </a:spcBef>
              <a:spcAft>
                <a:spcPct val="0"/>
              </a:spcAft>
              <a:defRPr sz="2800" b="1">
                <a:solidFill>
                  <a:srgbClr val="107952"/>
                </a:solidFill>
                <a:latin typeface="Arial" charset="0"/>
                <a:ea typeface="ＭＳ Ｐゴシック" charset="-128"/>
              </a:defRPr>
            </a:lvl7pPr>
            <a:lvl8pPr marL="1371600" algn="l" rtl="0" eaLnBrk="1" fontAlgn="base" hangingPunct="1">
              <a:spcBef>
                <a:spcPct val="0"/>
              </a:spcBef>
              <a:spcAft>
                <a:spcPct val="0"/>
              </a:spcAft>
              <a:defRPr sz="2800" b="1">
                <a:solidFill>
                  <a:srgbClr val="107952"/>
                </a:solidFill>
                <a:latin typeface="Arial" charset="0"/>
                <a:ea typeface="ＭＳ Ｐゴシック" charset="-128"/>
              </a:defRPr>
            </a:lvl8pPr>
            <a:lvl9pPr marL="1828800" algn="l" rtl="0" eaLnBrk="1" fontAlgn="base" hangingPunct="1">
              <a:spcBef>
                <a:spcPct val="0"/>
              </a:spcBef>
              <a:spcAft>
                <a:spcPct val="0"/>
              </a:spcAft>
              <a:defRPr sz="2800" b="1">
                <a:solidFill>
                  <a:srgbClr val="107952"/>
                </a:solidFill>
                <a:latin typeface="Arial" charset="0"/>
                <a:ea typeface="ＭＳ Ｐゴシック" charset="-128"/>
              </a:defRPr>
            </a:lvl9pPr>
          </a:lstStyle>
          <a:p>
            <a:r>
              <a:rPr lang="en-US" altLang="en-US" sz="1200" dirty="0">
                <a:solidFill>
                  <a:srgbClr val="42469D"/>
                </a:solidFill>
              </a:rPr>
              <a:t>High Power Anti-Parallel SCR Circuit</a:t>
            </a:r>
          </a:p>
        </p:txBody>
      </p:sp>
      <p:sp>
        <p:nvSpPr>
          <p:cNvPr id="108" name="Text Box 67">
            <a:extLst>
              <a:ext uri="{FF2B5EF4-FFF2-40B4-BE49-F238E27FC236}">
                <a16:creationId xmlns:a16="http://schemas.microsoft.com/office/drawing/2014/main" id="{3AD23DB8-D32E-4285-8A76-9DD76DE34736}"/>
              </a:ext>
            </a:extLst>
          </p:cNvPr>
          <p:cNvSpPr txBox="1">
            <a:spLocks noChangeArrowheads="1"/>
          </p:cNvSpPr>
          <p:nvPr/>
        </p:nvSpPr>
        <p:spPr bwMode="auto">
          <a:xfrm>
            <a:off x="5063730" y="4125403"/>
            <a:ext cx="3200400" cy="507831"/>
          </a:xfrm>
          <a:prstGeom prst="rect">
            <a:avLst/>
          </a:prstGeom>
          <a:solidFill>
            <a:srgbClr val="FFFF99"/>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5000"/>
              </a:spcBef>
            </a:pPr>
            <a:r>
              <a:rPr lang="en-US" altLang="en-US" sz="1200" dirty="0"/>
              <a:t>Current Rating = 1.4 x SCR Current Rating </a:t>
            </a:r>
          </a:p>
          <a:p>
            <a:pPr>
              <a:spcBef>
                <a:spcPct val="25000"/>
              </a:spcBef>
            </a:pPr>
            <a:r>
              <a:rPr lang="en-US" altLang="en-US" sz="1200" dirty="0"/>
              <a:t>(e.g. 70A SCR </a:t>
            </a:r>
            <a:r>
              <a:rPr lang="en-US" altLang="en-US" sz="1200" dirty="0">
                <a:sym typeface="Wingdings" panose="05000000000000000000" pitchFamily="2" charset="2"/>
              </a:rPr>
              <a:t> 98A Current Rating)</a:t>
            </a:r>
            <a:endParaRPr lang="en-US" altLang="en-US" sz="1200" dirty="0"/>
          </a:p>
        </p:txBody>
      </p:sp>
      <p:sp>
        <p:nvSpPr>
          <p:cNvPr id="109" name="Text Box 69">
            <a:extLst>
              <a:ext uri="{FF2B5EF4-FFF2-40B4-BE49-F238E27FC236}">
                <a16:creationId xmlns:a16="http://schemas.microsoft.com/office/drawing/2014/main" id="{16E46EFD-9EF8-43E4-A788-20F9728D23D8}"/>
              </a:ext>
            </a:extLst>
          </p:cNvPr>
          <p:cNvSpPr txBox="1">
            <a:spLocks noChangeArrowheads="1"/>
          </p:cNvSpPr>
          <p:nvPr/>
        </p:nvSpPr>
        <p:spPr bwMode="auto">
          <a:xfrm>
            <a:off x="7601055" y="3008264"/>
            <a:ext cx="1116179" cy="215444"/>
          </a:xfrm>
          <a:prstGeom prst="rect">
            <a:avLst/>
          </a:prstGeom>
          <a:noFill/>
          <a:ln w="19050" algn="ctr">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800" dirty="0"/>
              <a:t>Opto-Isolated </a:t>
            </a:r>
            <a:r>
              <a:rPr lang="en-US" altLang="en-US" sz="800" dirty="0" err="1"/>
              <a:t>Triac</a:t>
            </a:r>
            <a:endParaRPr lang="en-US" altLang="en-US" sz="800" dirty="0"/>
          </a:p>
        </p:txBody>
      </p:sp>
    </p:spTree>
    <p:extLst>
      <p:ext uri="{BB962C8B-B14F-4D97-AF65-F5344CB8AC3E}">
        <p14:creationId xmlns:p14="http://schemas.microsoft.com/office/powerpoint/2010/main" val="382350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B08A-55FD-4363-A1F3-11F125CF4C32}"/>
              </a:ext>
            </a:extLst>
          </p:cNvPr>
          <p:cNvSpPr>
            <a:spLocks noGrp="1"/>
          </p:cNvSpPr>
          <p:nvPr>
            <p:ph type="title"/>
          </p:nvPr>
        </p:nvSpPr>
        <p:spPr/>
        <p:txBody>
          <a:bodyPr/>
          <a:lstStyle/>
          <a:p>
            <a:r>
              <a:rPr lang="en-US" dirty="0"/>
              <a:t>DC Motor Drive Circuit </a:t>
            </a:r>
          </a:p>
        </p:txBody>
      </p:sp>
      <p:pic>
        <p:nvPicPr>
          <p:cNvPr id="4" name="Picture 3">
            <a:extLst>
              <a:ext uri="{FF2B5EF4-FFF2-40B4-BE49-F238E27FC236}">
                <a16:creationId xmlns:a16="http://schemas.microsoft.com/office/drawing/2014/main" id="{A21E38B3-A034-4722-B12D-E0238058360C}"/>
              </a:ext>
            </a:extLst>
          </p:cNvPr>
          <p:cNvPicPr>
            <a:picLocks noChangeAspect="1"/>
          </p:cNvPicPr>
          <p:nvPr/>
        </p:nvPicPr>
        <p:blipFill>
          <a:blip r:embed="rId2"/>
          <a:stretch>
            <a:fillRect/>
          </a:stretch>
        </p:blipFill>
        <p:spPr>
          <a:xfrm>
            <a:off x="1450258" y="938583"/>
            <a:ext cx="6000314" cy="2833117"/>
          </a:xfrm>
          <a:prstGeom prst="rect">
            <a:avLst/>
          </a:prstGeom>
        </p:spPr>
      </p:pic>
      <p:sp>
        <p:nvSpPr>
          <p:cNvPr id="5" name="TextBox 4">
            <a:extLst>
              <a:ext uri="{FF2B5EF4-FFF2-40B4-BE49-F238E27FC236}">
                <a16:creationId xmlns:a16="http://schemas.microsoft.com/office/drawing/2014/main" id="{9B2DF45A-AC44-4E97-B819-5DCF53E6677B}"/>
              </a:ext>
            </a:extLst>
          </p:cNvPr>
          <p:cNvSpPr txBox="1"/>
          <p:nvPr/>
        </p:nvSpPr>
        <p:spPr>
          <a:xfrm>
            <a:off x="6099030" y="3964613"/>
            <a:ext cx="1737279" cy="276999"/>
          </a:xfrm>
          <a:prstGeom prst="rect">
            <a:avLst/>
          </a:prstGeom>
          <a:solidFill>
            <a:srgbClr val="7030A0"/>
          </a:solidFill>
        </p:spPr>
        <p:txBody>
          <a:bodyPr wrap="square" rtlCol="0">
            <a:spAutoFit/>
          </a:bodyPr>
          <a:lstStyle/>
          <a:p>
            <a:r>
              <a:rPr lang="en-US" altLang="zh-CN" sz="1200" dirty="0">
                <a:solidFill>
                  <a:schemeClr val="bg1"/>
                </a:solidFill>
              </a:rPr>
              <a:t>Back EMF Protection</a:t>
            </a:r>
          </a:p>
        </p:txBody>
      </p:sp>
      <p:cxnSp>
        <p:nvCxnSpPr>
          <p:cNvPr id="7" name="Straight Arrow Connector 6">
            <a:extLst>
              <a:ext uri="{FF2B5EF4-FFF2-40B4-BE49-F238E27FC236}">
                <a16:creationId xmlns:a16="http://schemas.microsoft.com/office/drawing/2014/main" id="{E56539CF-4991-4C1F-A9DF-3AA154A3E305}"/>
              </a:ext>
            </a:extLst>
          </p:cNvPr>
          <p:cNvCxnSpPr/>
          <p:nvPr/>
        </p:nvCxnSpPr>
        <p:spPr>
          <a:xfrm flipV="1">
            <a:off x="6666271" y="2812026"/>
            <a:ext cx="0" cy="11525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622C518-5429-4E55-BC92-D100D71FCDC0}"/>
              </a:ext>
            </a:extLst>
          </p:cNvPr>
          <p:cNvSpPr/>
          <p:nvPr/>
        </p:nvSpPr>
        <p:spPr>
          <a:xfrm>
            <a:off x="5515897" y="1091381"/>
            <a:ext cx="845574" cy="26055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7521D27-AD80-48DD-8021-FD48466E4592}"/>
              </a:ext>
            </a:extLst>
          </p:cNvPr>
          <p:cNvSpPr/>
          <p:nvPr/>
        </p:nvSpPr>
        <p:spPr>
          <a:xfrm>
            <a:off x="2895594" y="1125797"/>
            <a:ext cx="845574" cy="26055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25CE02-79F4-4F24-B945-D1854D906D75}"/>
              </a:ext>
            </a:extLst>
          </p:cNvPr>
          <p:cNvSpPr txBox="1"/>
          <p:nvPr/>
        </p:nvSpPr>
        <p:spPr>
          <a:xfrm>
            <a:off x="2456167" y="4117013"/>
            <a:ext cx="1737279" cy="461665"/>
          </a:xfrm>
          <a:prstGeom prst="rect">
            <a:avLst/>
          </a:prstGeom>
          <a:solidFill>
            <a:srgbClr val="7030A0"/>
          </a:solidFill>
        </p:spPr>
        <p:txBody>
          <a:bodyPr wrap="square" rtlCol="0">
            <a:spAutoFit/>
          </a:bodyPr>
          <a:lstStyle/>
          <a:p>
            <a:r>
              <a:rPr lang="en-US" altLang="zh-CN" sz="1200" dirty="0">
                <a:solidFill>
                  <a:schemeClr val="bg1"/>
                </a:solidFill>
              </a:rPr>
              <a:t>MOSFET gate Protection</a:t>
            </a:r>
          </a:p>
        </p:txBody>
      </p:sp>
      <p:cxnSp>
        <p:nvCxnSpPr>
          <p:cNvPr id="12" name="Straight Arrow Connector 11">
            <a:extLst>
              <a:ext uri="{FF2B5EF4-FFF2-40B4-BE49-F238E27FC236}">
                <a16:creationId xmlns:a16="http://schemas.microsoft.com/office/drawing/2014/main" id="{A4054B23-A85E-4868-9521-7A08EF5CAF81}"/>
              </a:ext>
            </a:extLst>
          </p:cNvPr>
          <p:cNvCxnSpPr/>
          <p:nvPr/>
        </p:nvCxnSpPr>
        <p:spPr>
          <a:xfrm flipV="1">
            <a:off x="3293806" y="3771700"/>
            <a:ext cx="0" cy="3453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088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Overall Littelfuse Power tools product overview summary</a:t>
            </a:r>
          </a:p>
        </p:txBody>
      </p:sp>
      <p:pic>
        <p:nvPicPr>
          <p:cNvPr id="160" name="Picture 159">
            <a:extLst>
              <a:ext uri="{FF2B5EF4-FFF2-40B4-BE49-F238E27FC236}">
                <a16:creationId xmlns:a16="http://schemas.microsoft.com/office/drawing/2014/main" id="{5BD051D5-96DA-417C-AB0E-1B4FDA86816F}"/>
              </a:ext>
            </a:extLst>
          </p:cNvPr>
          <p:cNvPicPr>
            <a:picLocks noChangeAspect="1"/>
          </p:cNvPicPr>
          <p:nvPr/>
        </p:nvPicPr>
        <p:blipFill>
          <a:blip r:embed="rId3"/>
          <a:stretch>
            <a:fillRect/>
          </a:stretch>
        </p:blipFill>
        <p:spPr>
          <a:xfrm>
            <a:off x="257175" y="1512273"/>
            <a:ext cx="8629650" cy="2728913"/>
          </a:xfrm>
          <a:prstGeom prst="rect">
            <a:avLst/>
          </a:prstGeom>
        </p:spPr>
      </p:pic>
    </p:spTree>
    <p:extLst>
      <p:ext uri="{BB962C8B-B14F-4D97-AF65-F5344CB8AC3E}">
        <p14:creationId xmlns:p14="http://schemas.microsoft.com/office/powerpoint/2010/main" val="841099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76954968"/>
              </p:ext>
            </p:extLst>
          </p:nvPr>
        </p:nvGraphicFramePr>
        <p:xfrm>
          <a:off x="457200" y="916211"/>
          <a:ext cx="8229600" cy="3601207"/>
        </p:xfrm>
        <a:graphic>
          <a:graphicData uri="http://schemas.openxmlformats.org/drawingml/2006/table">
            <a:tbl>
              <a:tblPr>
                <a:tableStyleId>{5C22544A-7EE6-4342-B048-85BDC9FD1C3A}</a:tableStyleId>
              </a:tblPr>
              <a:tblGrid>
                <a:gridCol w="1199322">
                  <a:extLst>
                    <a:ext uri="{9D8B030D-6E8A-4147-A177-3AD203B41FA5}">
                      <a16:colId xmlns:a16="http://schemas.microsoft.com/office/drawing/2014/main" val="20000"/>
                    </a:ext>
                  </a:extLst>
                </a:gridCol>
                <a:gridCol w="1932963">
                  <a:extLst>
                    <a:ext uri="{9D8B030D-6E8A-4147-A177-3AD203B41FA5}">
                      <a16:colId xmlns:a16="http://schemas.microsoft.com/office/drawing/2014/main" val="20001"/>
                    </a:ext>
                  </a:extLst>
                </a:gridCol>
                <a:gridCol w="2154365">
                  <a:extLst>
                    <a:ext uri="{9D8B030D-6E8A-4147-A177-3AD203B41FA5}">
                      <a16:colId xmlns:a16="http://schemas.microsoft.com/office/drawing/2014/main" val="20002"/>
                    </a:ext>
                  </a:extLst>
                </a:gridCol>
                <a:gridCol w="1470556">
                  <a:extLst>
                    <a:ext uri="{9D8B030D-6E8A-4147-A177-3AD203B41FA5}">
                      <a16:colId xmlns:a16="http://schemas.microsoft.com/office/drawing/2014/main" val="20003"/>
                    </a:ext>
                  </a:extLst>
                </a:gridCol>
                <a:gridCol w="1472394">
                  <a:extLst>
                    <a:ext uri="{9D8B030D-6E8A-4147-A177-3AD203B41FA5}">
                      <a16:colId xmlns:a16="http://schemas.microsoft.com/office/drawing/2014/main" val="20004"/>
                    </a:ext>
                  </a:extLst>
                </a:gridCol>
              </a:tblGrid>
              <a:tr h="0">
                <a:tc>
                  <a:txBody>
                    <a:bodyPr/>
                    <a:lstStyle/>
                    <a:p>
                      <a:pPr algn="l" fontAlgn="b"/>
                      <a:r>
                        <a:rPr lang="en-US" sz="1200" u="none" strike="noStrike" noProof="0" dirty="0">
                          <a:effectLst/>
                        </a:rPr>
                        <a:t>Functional block</a:t>
                      </a:r>
                      <a:endParaRPr lang="en-US" sz="12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b"/>
                      <a:r>
                        <a:rPr lang="en-US" sz="1200" u="none" strike="noStrike" noProof="0" dirty="0">
                          <a:effectLst/>
                        </a:rPr>
                        <a:t>Circuit type </a:t>
                      </a:r>
                      <a:endParaRPr lang="en-US" sz="12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b"/>
                      <a:r>
                        <a:rPr lang="en-US" sz="1200" u="none" strike="noStrike" noProof="0" dirty="0">
                          <a:effectLst/>
                        </a:rPr>
                        <a:t>Function </a:t>
                      </a:r>
                      <a:endParaRPr lang="en-US" sz="1200" b="0" i="0" u="none" strike="noStrike" noProof="0" dirty="0">
                        <a:solidFill>
                          <a:srgbClr val="000000"/>
                        </a:solidFill>
                        <a:effectLst/>
                        <a:latin typeface="Arial" charset="0"/>
                        <a:ea typeface="Arial" charset="0"/>
                        <a:cs typeface="Arial" charset="0"/>
                      </a:endParaRPr>
                    </a:p>
                  </a:txBody>
                  <a:tcPr marL="7463" marR="7463" marT="7463" marB="0" anchor="ctr"/>
                </a:tc>
                <a:tc gridSpan="2">
                  <a:txBody>
                    <a:bodyPr/>
                    <a:lstStyle/>
                    <a:p>
                      <a:pPr algn="l" fontAlgn="b"/>
                      <a:r>
                        <a:rPr lang="en-US" sz="1200" u="none" strike="noStrike" noProof="0" dirty="0">
                          <a:effectLst/>
                        </a:rPr>
                        <a:t>Littelfuse Product Series</a:t>
                      </a:r>
                      <a:endParaRPr lang="en-US" sz="1200" b="0" i="0" u="none" strike="noStrike" noProof="0" dirty="0">
                        <a:solidFill>
                          <a:srgbClr val="000000"/>
                        </a:solidFill>
                        <a:effectLst/>
                        <a:latin typeface="Arial" charset="0"/>
                        <a:ea typeface="Arial" charset="0"/>
                        <a:cs typeface="Arial" charset="0"/>
                      </a:endParaRPr>
                    </a:p>
                  </a:txBody>
                  <a:tcPr marL="7463" marR="7463" marT="7463" marB="0" anchor="ctr"/>
                </a:tc>
                <a:tc hMerge="1">
                  <a:txBody>
                    <a:bodyPr/>
                    <a:lstStyle/>
                    <a:p>
                      <a:endParaRPr lang="en-US"/>
                    </a:p>
                  </a:txBody>
                  <a:tcPr/>
                </a:tc>
                <a:extLst>
                  <a:ext uri="{0D108BD9-81ED-4DB2-BD59-A6C34878D82A}">
                    <a16:rowId xmlns:a16="http://schemas.microsoft.com/office/drawing/2014/main" val="10000"/>
                  </a:ext>
                </a:extLst>
              </a:tr>
              <a:tr h="0">
                <a:tc rowSpan="5">
                  <a:txBody>
                    <a:bodyPr/>
                    <a:lstStyle/>
                    <a:p>
                      <a:pPr algn="l" fontAlgn="ctr"/>
                      <a:r>
                        <a:rPr lang="en-US" sz="1200" u="none" strike="noStrike" noProof="0" dirty="0">
                          <a:effectLst/>
                        </a:rPr>
                        <a:t>Charger or AC Power</a:t>
                      </a:r>
                      <a:endParaRPr lang="en-US" sz="1200" b="1" i="0" u="none" strike="noStrike" noProof="0" dirty="0">
                        <a:solidFill>
                          <a:srgbClr val="000000"/>
                        </a:solidFill>
                        <a:effectLst/>
                        <a:latin typeface="Arial" charset="0"/>
                        <a:ea typeface="Arial" charset="0"/>
                        <a:cs typeface="Arial" charset="0"/>
                      </a:endParaRPr>
                    </a:p>
                  </a:txBody>
                  <a:tcPr marL="7463" marR="7463" marT="7463" marB="0" anchor="ctr"/>
                </a:tc>
                <a:tc rowSpan="2">
                  <a:txBody>
                    <a:bodyPr/>
                    <a:lstStyle/>
                    <a:p>
                      <a:pPr algn="l" fontAlgn="ctr"/>
                      <a:r>
                        <a:rPr lang="en-US" sz="1000" u="none" strike="noStrike" noProof="0" dirty="0">
                          <a:effectLst/>
                        </a:rPr>
                        <a:t>Power Supply</a:t>
                      </a:r>
                      <a:r>
                        <a:rPr lang="en-US" sz="1000" u="none" strike="noStrike" baseline="0" noProof="0" dirty="0">
                          <a:effectLst/>
                        </a:rPr>
                        <a:t> AC</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Lightning Surge, induction spikes protection</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err="1">
                          <a:effectLst/>
                        </a:rPr>
                        <a:t>Varistor</a:t>
                      </a:r>
                      <a:r>
                        <a:rPr lang="en-US" sz="800" u="none" strike="noStrike" noProof="0" dirty="0">
                          <a:effectLst/>
                        </a:rPr>
                        <a:t> (MOV)</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TMOV, </a:t>
                      </a:r>
                      <a:r>
                        <a:rPr lang="en-US" sz="800" u="none" strike="noStrike" noProof="0" dirty="0" err="1">
                          <a:effectLst/>
                        </a:rPr>
                        <a:t>UltraMOV</a:t>
                      </a:r>
                      <a:r>
                        <a:rPr lang="en-US" sz="800" u="none" strike="noStrike" noProof="0" dirty="0">
                          <a:effectLst/>
                        </a:rPr>
                        <a:t>,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a:txBody>
                    <a:bodyPr/>
                    <a:lstStyle/>
                    <a:p>
                      <a:pPr algn="l" fontAlgn="ctr"/>
                      <a:r>
                        <a:rPr lang="en-US" sz="800" u="none" strike="noStrike" noProof="0" dirty="0">
                          <a:effectLst/>
                        </a:rPr>
                        <a:t>Power Fault/Short Circuit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Cartridge Fuse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835, 215 , TR5 Series</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02"/>
                  </a:ext>
                </a:extLst>
              </a:tr>
              <a:tr h="0">
                <a:tc vMerge="1">
                  <a:txBody>
                    <a:bodyPr/>
                    <a:lstStyle/>
                    <a:p>
                      <a:endParaRPr lang="en-US"/>
                    </a:p>
                  </a:txBody>
                  <a:tcPr/>
                </a:tc>
                <a:tc>
                  <a:txBody>
                    <a:bodyPr/>
                    <a:lstStyle/>
                    <a:p>
                      <a:pPr algn="l" fontAlgn="ctr"/>
                      <a:r>
                        <a:rPr lang="en-US" sz="1000" u="none" strike="noStrike" noProof="0" dirty="0">
                          <a:effectLst/>
                        </a:rPr>
                        <a:t>LED indicators </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ESD protection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err="1">
                          <a:effectLst/>
                        </a:rPr>
                        <a:t>Varistor</a:t>
                      </a:r>
                      <a:r>
                        <a:rPr lang="en-US" sz="800" u="none" strike="noStrike" noProof="0" dirty="0">
                          <a:effectLst/>
                        </a:rPr>
                        <a:t> (MOV)</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MLV Series</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03"/>
                  </a:ext>
                </a:extLst>
              </a:tr>
              <a:tr h="0">
                <a:tc vMerge="1">
                  <a:txBody>
                    <a:bodyPr/>
                    <a:lstStyle/>
                    <a:p>
                      <a:endParaRPr lang="en-US"/>
                    </a:p>
                  </a:txBody>
                  <a:tcPr/>
                </a:tc>
                <a:tc>
                  <a:txBody>
                    <a:bodyPr/>
                    <a:lstStyle/>
                    <a:p>
                      <a:pPr algn="l" fontAlgn="ctr"/>
                      <a:r>
                        <a:rPr lang="en-US" sz="1000" u="none" strike="noStrike" noProof="0" dirty="0">
                          <a:effectLst/>
                        </a:rPr>
                        <a:t>DC output Protection </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Battery Disconnect</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On Demand Disconnect</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b="0" i="0" u="none" strike="noStrike" noProof="0" dirty="0">
                          <a:solidFill>
                            <a:schemeClr val="tx1"/>
                          </a:solidFill>
                          <a:effectLst/>
                          <a:latin typeface="Arial" charset="0"/>
                          <a:ea typeface="Arial" charset="0"/>
                          <a:cs typeface="Arial" charset="0"/>
                        </a:rPr>
                        <a:t>Breaker</a:t>
                      </a:r>
                    </a:p>
                  </a:txBody>
                  <a:tcPr marL="7463" marR="7463" marT="7463" marB="0" anchor="ctr"/>
                </a:tc>
                <a:extLst>
                  <a:ext uri="{0D108BD9-81ED-4DB2-BD59-A6C34878D82A}">
                    <a16:rowId xmlns:a16="http://schemas.microsoft.com/office/drawing/2014/main" val="10004"/>
                  </a:ext>
                </a:extLst>
              </a:tr>
              <a:tr h="213604">
                <a:tc vMerge="1">
                  <a:txBody>
                    <a:bodyPr/>
                    <a:lstStyle/>
                    <a:p>
                      <a:endParaRPr lang="en-US"/>
                    </a:p>
                  </a:txBody>
                  <a:tcPr/>
                </a:tc>
                <a:tc>
                  <a:txBody>
                    <a:bodyPr/>
                    <a:lstStyle/>
                    <a:p>
                      <a:pPr algn="l" fontAlgn="ctr"/>
                      <a:r>
                        <a:rPr lang="en-US" sz="1000" b="0" i="0" u="none" strike="noStrike" noProof="0" dirty="0">
                          <a:solidFill>
                            <a:schemeClr val="dk1"/>
                          </a:solidFill>
                          <a:effectLst/>
                          <a:latin typeface="+mn-lt"/>
                          <a:ea typeface="+mn-ea"/>
                          <a:cs typeface="+mn-cs"/>
                        </a:rPr>
                        <a:t>Contamination</a:t>
                      </a:r>
                      <a:r>
                        <a:rPr lang="en-US" sz="1000" b="0" i="0" u="none" strike="noStrike" baseline="0" noProof="0" dirty="0">
                          <a:solidFill>
                            <a:schemeClr val="dk1"/>
                          </a:solidFill>
                          <a:effectLst/>
                          <a:latin typeface="+mn-lt"/>
                          <a:ea typeface="+mn-ea"/>
                          <a:cs typeface="+mn-cs"/>
                        </a:rPr>
                        <a:t> resistant interlock</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Battery Pack locking detection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Reed Switch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05"/>
                  </a:ext>
                </a:extLst>
              </a:tr>
              <a:tr h="0">
                <a:tc rowSpan="9">
                  <a:txBody>
                    <a:bodyPr/>
                    <a:lstStyle/>
                    <a:p>
                      <a:pPr algn="l" fontAlgn="ctr"/>
                      <a:r>
                        <a:rPr lang="en-US" sz="1200" u="none" strike="noStrike" noProof="0" dirty="0">
                          <a:effectLst/>
                        </a:rPr>
                        <a:t>Battery </a:t>
                      </a:r>
                      <a:endParaRPr lang="en-US" sz="1200" b="1" i="0" u="none" strike="noStrike" noProof="0" dirty="0">
                        <a:solidFill>
                          <a:srgbClr val="000000"/>
                        </a:solidFill>
                        <a:effectLst/>
                        <a:latin typeface="Arial" charset="0"/>
                        <a:ea typeface="Arial" charset="0"/>
                        <a:cs typeface="Arial" charset="0"/>
                      </a:endParaRPr>
                    </a:p>
                  </a:txBody>
                  <a:tcPr marL="7463" marR="7463" marT="7463" marB="0" anchor="ctr"/>
                </a:tc>
                <a:tc rowSpan="2">
                  <a:txBody>
                    <a:bodyPr/>
                    <a:lstStyle/>
                    <a:p>
                      <a:pPr algn="l" fontAlgn="ctr"/>
                      <a:r>
                        <a:rPr lang="en-US" sz="1000" u="none" strike="noStrike" noProof="0" dirty="0">
                          <a:effectLst/>
                        </a:rPr>
                        <a:t>DC input Protection </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Battery Pack Over current protection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Blade Fuse  or SMD Fuse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Midi Fuse/1206SFH/ 881 Series (SMD)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06"/>
                  </a:ext>
                </a:extLst>
              </a:tr>
              <a:tr h="0">
                <a:tc vMerge="1">
                  <a:txBody>
                    <a:bodyPr/>
                    <a:lstStyle/>
                    <a:p>
                      <a:endParaRPr lang="en-US"/>
                    </a:p>
                  </a:txBody>
                  <a:tcPr/>
                </a:tc>
                <a:tc vMerge="1">
                  <a:txBody>
                    <a:bodyPr/>
                    <a:lstStyle/>
                    <a:p>
                      <a:endParaRPr lang="en-US"/>
                    </a:p>
                  </a:txBody>
                  <a:tcPr/>
                </a:tc>
                <a:tc>
                  <a:txBody>
                    <a:bodyPr/>
                    <a:lstStyle/>
                    <a:p>
                      <a:pPr algn="l" fontAlgn="ctr"/>
                      <a:r>
                        <a:rPr lang="en-US" sz="800" u="none" strike="noStrike" noProof="0" dirty="0">
                          <a:effectLst/>
                        </a:rPr>
                        <a:t>Over Voltage protection</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TVS diode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600W,1500,3000W Series</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07"/>
                  </a:ext>
                </a:extLst>
              </a:tr>
              <a:tr h="0">
                <a:tc vMerge="1">
                  <a:txBody>
                    <a:bodyPr/>
                    <a:lstStyle/>
                    <a:p>
                      <a:endParaRPr lang="en-US"/>
                    </a:p>
                  </a:txBody>
                  <a:tcPr/>
                </a:tc>
                <a:tc>
                  <a:txBody>
                    <a:bodyPr/>
                    <a:lstStyle/>
                    <a:p>
                      <a:pPr algn="l" fontAlgn="ctr"/>
                      <a:r>
                        <a:rPr lang="en-US" sz="1000" b="0" i="0" u="none" strike="noStrike" noProof="0" dirty="0">
                          <a:solidFill>
                            <a:schemeClr val="dk1"/>
                          </a:solidFill>
                          <a:effectLst/>
                          <a:latin typeface="+mn-lt"/>
                          <a:ea typeface="+mn-ea"/>
                          <a:cs typeface="+mn-cs"/>
                        </a:rPr>
                        <a:t>Contamination</a:t>
                      </a:r>
                      <a:r>
                        <a:rPr lang="en-US" sz="1000" b="0" i="0" u="none" strike="noStrike" baseline="0" noProof="0" dirty="0">
                          <a:solidFill>
                            <a:schemeClr val="dk1"/>
                          </a:solidFill>
                          <a:effectLst/>
                          <a:latin typeface="+mn-lt"/>
                          <a:ea typeface="+mn-ea"/>
                          <a:cs typeface="+mn-cs"/>
                        </a:rPr>
                        <a:t> resistant interlock</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Battery Pack locking detection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08"/>
                  </a:ext>
                </a:extLst>
              </a:tr>
              <a:tr h="0">
                <a:tc vMerge="1">
                  <a:txBody>
                    <a:bodyPr/>
                    <a:lstStyle/>
                    <a:p>
                      <a:endParaRPr lang="en-US"/>
                    </a:p>
                  </a:txBody>
                  <a:tcPr/>
                </a:tc>
                <a:tc rowSpan="3">
                  <a:txBody>
                    <a:bodyPr/>
                    <a:lstStyle/>
                    <a:p>
                      <a:pPr algn="l" fontAlgn="ctr"/>
                      <a:r>
                        <a:rPr lang="en-US" sz="1000" u="none" strike="noStrike" noProof="0" dirty="0">
                          <a:effectLst/>
                        </a:rPr>
                        <a:t>Cell/Pack Protection </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Over current for multi-strings configuration</a:t>
                      </a:r>
                    </a:p>
                  </a:txBody>
                  <a:tcPr marL="7463" marR="7463" marT="7463" marB="0" anchor="ctr"/>
                </a:tc>
                <a:tc>
                  <a:txBody>
                    <a:bodyPr/>
                    <a:lstStyle/>
                    <a:p>
                      <a:pPr algn="l" fontAlgn="ctr"/>
                      <a:r>
                        <a:rPr lang="en-US" sz="800" b="0" i="0" u="none" strike="noStrike" noProof="0" dirty="0">
                          <a:solidFill>
                            <a:srgbClr val="000000"/>
                          </a:solidFill>
                          <a:effectLst/>
                          <a:latin typeface="Arial" charset="0"/>
                          <a:ea typeface="Arial" charset="0"/>
                          <a:cs typeface="Arial" charset="0"/>
                        </a:rPr>
                        <a:t>Strap PTC</a:t>
                      </a:r>
                    </a:p>
                  </a:txBody>
                  <a:tcPr marL="7463" marR="7463" marT="7463" marB="0" anchor="ctr"/>
                </a:tc>
                <a:tc>
                  <a:txBody>
                    <a:bodyPr/>
                    <a:lstStyle/>
                    <a:p>
                      <a:pPr algn="l" fontAlgn="ctr"/>
                      <a:r>
                        <a:rPr lang="en-US" sz="800" b="0" i="0" u="none" strike="noStrike" noProof="0" dirty="0">
                          <a:solidFill>
                            <a:schemeClr val="tx1"/>
                          </a:solidFill>
                          <a:effectLst/>
                          <a:latin typeface="Arial" charset="0"/>
                          <a:ea typeface="Arial" charset="0"/>
                          <a:cs typeface="Arial" charset="0"/>
                        </a:rPr>
                        <a:t>VL,VT Series</a:t>
                      </a:r>
                    </a:p>
                  </a:txBody>
                  <a:tcPr marL="7463" marR="7463" marT="7463" marB="0" anchor="ctr"/>
                </a:tc>
                <a:extLst>
                  <a:ext uri="{0D108BD9-81ED-4DB2-BD59-A6C34878D82A}">
                    <a16:rowId xmlns:a16="http://schemas.microsoft.com/office/drawing/2014/main" val="10009"/>
                  </a:ext>
                </a:extLst>
              </a:tr>
              <a:tr h="0">
                <a:tc vMerge="1">
                  <a:txBody>
                    <a:bodyPr/>
                    <a:lstStyle/>
                    <a:p>
                      <a:endParaRPr lang="en-US"/>
                    </a:p>
                  </a:txBody>
                  <a:tcPr/>
                </a:tc>
                <a:tc vMerge="1">
                  <a:txBody>
                    <a:bodyPr/>
                    <a:lstStyle/>
                    <a:p>
                      <a:endParaRPr lang="en-US"/>
                    </a:p>
                  </a:txBody>
                  <a:tcPr/>
                </a:tc>
                <a:tc>
                  <a:txBody>
                    <a:bodyPr/>
                    <a:lstStyle/>
                    <a:p>
                      <a:pPr algn="l" fontAlgn="ctr"/>
                      <a:r>
                        <a:rPr lang="en-US" sz="800" u="none" strike="noStrike" noProof="0" dirty="0">
                          <a:effectLst/>
                        </a:rPr>
                        <a:t>Over temperature</a:t>
                      </a:r>
                      <a:r>
                        <a:rPr lang="en-US" sz="800" u="none" strike="noStrike" baseline="0" noProof="0" dirty="0">
                          <a:effectLst/>
                        </a:rPr>
                        <a:t> indication</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PTC, NTC</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baseline="0" noProof="0" dirty="0">
                          <a:effectLst/>
                        </a:rPr>
                        <a:t> </a:t>
                      </a:r>
                      <a:r>
                        <a:rPr lang="en-US" sz="800" u="none" strike="noStrike" noProof="0" dirty="0">
                          <a:effectLst/>
                        </a:rPr>
                        <a:t>PPTC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10"/>
                  </a:ext>
                </a:extLst>
              </a:tr>
              <a:tr h="0">
                <a:tc vMerge="1">
                  <a:txBody>
                    <a:bodyPr/>
                    <a:lstStyle/>
                    <a:p>
                      <a:endParaRPr lang="en-US"/>
                    </a:p>
                  </a:txBody>
                  <a:tcPr/>
                </a:tc>
                <a:tc vMerge="1">
                  <a:txBody>
                    <a:bodyPr/>
                    <a:lstStyle/>
                    <a:p>
                      <a:endParaRPr lang="en-US"/>
                    </a:p>
                  </a:txBody>
                  <a:tcPr/>
                </a:tc>
                <a:tc>
                  <a:txBody>
                    <a:bodyPr/>
                    <a:lstStyle/>
                    <a:p>
                      <a:pPr algn="l" fontAlgn="ctr"/>
                      <a:r>
                        <a:rPr lang="en-US" sz="800" u="none" strike="noStrike" noProof="0" dirty="0">
                          <a:effectLst/>
                        </a:rPr>
                        <a:t>Large</a:t>
                      </a:r>
                      <a:r>
                        <a:rPr lang="en-US" sz="800" u="none" strike="noStrike" baseline="0" noProof="0" dirty="0">
                          <a:effectLst/>
                        </a:rPr>
                        <a:t> cell o</a:t>
                      </a:r>
                      <a:r>
                        <a:rPr lang="en-US" sz="800" u="none" strike="noStrike" noProof="0" dirty="0">
                          <a:effectLst/>
                        </a:rPr>
                        <a:t>ver temperature indication</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err="1">
                          <a:effectLst/>
                        </a:rPr>
                        <a:t>zPTC</a:t>
                      </a:r>
                      <a:r>
                        <a:rPr lang="en-US" sz="800" u="none" strike="noStrike" noProof="0" dirty="0">
                          <a:effectLst/>
                        </a:rPr>
                        <a:t>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solidFill>
                            <a:srgbClr val="008F44"/>
                          </a:solidFill>
                          <a:effectLst/>
                        </a:rPr>
                        <a:t>R&amp;D program</a:t>
                      </a:r>
                      <a:endParaRPr lang="en-US" sz="800" b="0" i="0" u="none" strike="noStrike" noProof="0" dirty="0">
                        <a:solidFill>
                          <a:srgbClr val="008F44"/>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11"/>
                  </a:ext>
                </a:extLst>
              </a:tr>
              <a:tr h="0">
                <a:tc vMerge="1">
                  <a:txBody>
                    <a:bodyPr/>
                    <a:lstStyle/>
                    <a:p>
                      <a:endParaRPr lang="en-US"/>
                    </a:p>
                  </a:txBody>
                  <a:tcPr/>
                </a:tc>
                <a:tc>
                  <a:txBody>
                    <a:bodyPr/>
                    <a:lstStyle/>
                    <a:p>
                      <a:pPr algn="l" fontAlgn="ctr"/>
                      <a:r>
                        <a:rPr lang="en-US" sz="1000" u="none" strike="noStrike" noProof="0" dirty="0">
                          <a:effectLst/>
                        </a:rPr>
                        <a:t>DC output Protection </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Sensing /Balancing lines protection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PTC or Fuse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nanoSMDC016/48 or nanoSMDC010F ,,466,440 438</a:t>
                      </a:r>
                      <a:r>
                        <a:rPr lang="en-US" sz="800" u="none" strike="noStrike" baseline="0" noProof="0" dirty="0">
                          <a:effectLst/>
                        </a:rPr>
                        <a:t> Series</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12"/>
                  </a:ext>
                </a:extLst>
              </a:tr>
              <a:tr h="0">
                <a:tc vMerge="1">
                  <a:txBody>
                    <a:bodyPr/>
                    <a:lstStyle/>
                    <a:p>
                      <a:endParaRPr lang="en-US"/>
                    </a:p>
                  </a:txBody>
                  <a:tcPr/>
                </a:tc>
                <a:tc>
                  <a:txBody>
                    <a:bodyPr/>
                    <a:lstStyle/>
                    <a:p>
                      <a:pPr algn="l" fontAlgn="ctr"/>
                      <a:r>
                        <a:rPr lang="en-US" sz="1000" u="none" strike="noStrike" noProof="0" dirty="0">
                          <a:effectLst/>
                        </a:rPr>
                        <a:t>LED indicators </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ESD protection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b="0" i="0" u="none" strike="noStrike" noProof="0" dirty="0">
                          <a:solidFill>
                            <a:srgbClr val="000000"/>
                          </a:solidFill>
                          <a:effectLst/>
                          <a:latin typeface="Arial" charset="0"/>
                          <a:ea typeface="Arial" charset="0"/>
                          <a:cs typeface="Arial" charset="0"/>
                        </a:rPr>
                        <a:t>SPA,MLV</a:t>
                      </a:r>
                    </a:p>
                  </a:txBody>
                  <a:tcPr marL="7463" marR="7463" marT="7463" marB="0" anchor="ctr"/>
                </a:tc>
                <a:tc>
                  <a:txBody>
                    <a:bodyPr/>
                    <a:lstStyle/>
                    <a:p>
                      <a:pPr algn="l" fontAlgn="ctr"/>
                      <a:r>
                        <a:rPr lang="en-US" sz="800" u="none" strike="noStrike" noProof="0" dirty="0">
                          <a:effectLst/>
                        </a:rPr>
                        <a:t>0201,0402,0603 Series</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13"/>
                  </a:ext>
                </a:extLst>
              </a:tr>
              <a:tr h="0">
                <a:tc vMerge="1">
                  <a:txBody>
                    <a:bodyPr/>
                    <a:lstStyle/>
                    <a:p>
                      <a:endParaRPr lang="en-US"/>
                    </a:p>
                  </a:txBody>
                  <a:tcPr/>
                </a:tc>
                <a:tc>
                  <a:txBody>
                    <a:bodyPr/>
                    <a:lstStyle/>
                    <a:p>
                      <a:pPr algn="l" fontAlgn="ctr"/>
                      <a:r>
                        <a:rPr lang="en-US" sz="1000" u="none" strike="noStrike" noProof="0" dirty="0">
                          <a:effectLst/>
                        </a:rPr>
                        <a:t>Sensors</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Battery Pack locking detection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Reed Switch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14"/>
                  </a:ext>
                </a:extLst>
              </a:tr>
              <a:tr h="0">
                <a:tc rowSpan="2">
                  <a:txBody>
                    <a:bodyPr/>
                    <a:lstStyle/>
                    <a:p>
                      <a:pPr algn="l" fontAlgn="ctr"/>
                      <a:r>
                        <a:rPr lang="en-US" sz="1200" u="none" strike="noStrike" noProof="0" dirty="0">
                          <a:effectLst/>
                        </a:rPr>
                        <a:t>Main</a:t>
                      </a:r>
                      <a:r>
                        <a:rPr lang="en-US" sz="1200" u="none" strike="noStrike" baseline="0" noProof="0" dirty="0">
                          <a:effectLst/>
                        </a:rPr>
                        <a:t> Unit</a:t>
                      </a:r>
                      <a:endParaRPr lang="en-US" sz="1200" b="1" i="0" u="none" strike="noStrike" noProof="0" dirty="0">
                        <a:solidFill>
                          <a:srgbClr val="000000"/>
                        </a:solidFill>
                        <a:effectLst/>
                        <a:latin typeface="Arial" charset="0"/>
                        <a:ea typeface="Arial" charset="0"/>
                        <a:cs typeface="Arial" charset="0"/>
                      </a:endParaRPr>
                    </a:p>
                  </a:txBody>
                  <a:tcPr marL="7463" marR="7463" marT="7463" marB="0" anchor="ctr"/>
                </a:tc>
                <a:tc rowSpan="2">
                  <a:txBody>
                    <a:bodyPr/>
                    <a:lstStyle/>
                    <a:p>
                      <a:pPr algn="l" fontAlgn="ctr"/>
                      <a:r>
                        <a:rPr lang="en-US" sz="1000" u="none" strike="noStrike" noProof="0" dirty="0">
                          <a:effectLst/>
                        </a:rPr>
                        <a:t>Motor </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MOSFET Over temperature Protection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Thermal Fuse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HCRTP mini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15"/>
                  </a:ext>
                </a:extLst>
              </a:tr>
              <a:tr h="64692">
                <a:tc vMerge="1">
                  <a:txBody>
                    <a:bodyPr/>
                    <a:lstStyle/>
                    <a:p>
                      <a:endParaRPr lang="en-US"/>
                    </a:p>
                  </a:txBody>
                  <a:tcPr/>
                </a:tc>
                <a:tc vMerge="1">
                  <a:txBody>
                    <a:bodyPr/>
                    <a:lstStyle/>
                    <a:p>
                      <a:endParaRPr lang="en-US"/>
                    </a:p>
                  </a:txBody>
                  <a:tcPr/>
                </a:tc>
                <a:tc rowSpan="2">
                  <a:txBody>
                    <a:bodyPr/>
                    <a:lstStyle/>
                    <a:p>
                      <a:pPr algn="l" fontAlgn="ctr"/>
                      <a:r>
                        <a:rPr lang="en-US" sz="800" u="none" strike="noStrike" noProof="0" dirty="0">
                          <a:effectLst/>
                        </a:rPr>
                        <a:t>Motor Over temperature detection</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rowSpan="2">
                  <a:txBody>
                    <a:bodyPr/>
                    <a:lstStyle/>
                    <a:p>
                      <a:pPr algn="l" fontAlgn="ctr"/>
                      <a:r>
                        <a:rPr lang="en-US" sz="800" u="none" strike="noStrike" noProof="0" dirty="0" err="1">
                          <a:effectLst/>
                        </a:rPr>
                        <a:t>zPTC</a:t>
                      </a:r>
                      <a:r>
                        <a:rPr lang="en-US" sz="800" u="none" strike="noStrike" noProof="0" dirty="0">
                          <a:effectLst/>
                        </a:rPr>
                        <a:t>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rowSpan="2">
                  <a:txBody>
                    <a:bodyPr/>
                    <a:lstStyle/>
                    <a:p>
                      <a:pPr algn="l" fontAlgn="ctr"/>
                      <a:r>
                        <a:rPr lang="en-US" sz="800" u="none" strike="noStrike" noProof="0" dirty="0">
                          <a:solidFill>
                            <a:srgbClr val="008F44"/>
                          </a:solidFill>
                          <a:effectLst/>
                        </a:rPr>
                        <a:t>R&amp;D program</a:t>
                      </a:r>
                      <a:endParaRPr lang="en-US" sz="800" b="0" i="0" u="none" strike="noStrike" noProof="0" dirty="0">
                        <a:solidFill>
                          <a:srgbClr val="008F44"/>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16"/>
                  </a:ext>
                </a:extLst>
              </a:tr>
              <a:tr h="0">
                <a:tc rowSpan="3">
                  <a:txBody>
                    <a:bodyPr/>
                    <a:lstStyle/>
                    <a:p>
                      <a:pPr algn="l" fontAlgn="ctr"/>
                      <a:endParaRPr lang="en-US" sz="1200" b="1" i="0" u="none" strike="noStrike" noProof="0" dirty="0">
                        <a:solidFill>
                          <a:srgbClr val="000000"/>
                        </a:solidFill>
                        <a:effectLst/>
                        <a:latin typeface="Arial" charset="0"/>
                        <a:ea typeface="Arial" charset="0"/>
                        <a:cs typeface="Arial" charset="0"/>
                      </a:endParaRPr>
                    </a:p>
                  </a:txBody>
                  <a:tcPr marL="7463" marR="7463" marT="7463" marB="0" anchor="ctr"/>
                </a:tc>
                <a:tc rowSpan="3">
                  <a:txBody>
                    <a:bodyPr/>
                    <a:lstStyle/>
                    <a:p>
                      <a:pPr algn="l" fontAlgn="ct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6181639"/>
                  </a:ext>
                </a:extLst>
              </a:tr>
              <a:tr h="64692">
                <a:tc vMerge="1">
                  <a:txBody>
                    <a:bodyPr/>
                    <a:lstStyle/>
                    <a:p>
                      <a:endParaRPr lang="en-US"/>
                    </a:p>
                  </a:txBody>
                  <a:tcPr/>
                </a:tc>
                <a:tc vMerge="1">
                  <a:txBody>
                    <a:bodyPr/>
                    <a:lstStyle/>
                    <a:p>
                      <a:endParaRPr lang="en-US"/>
                    </a:p>
                  </a:txBody>
                  <a:tcPr/>
                </a:tc>
                <a:tc>
                  <a:txBody>
                    <a:bodyPr/>
                    <a:lstStyle/>
                    <a:p>
                      <a:pPr algn="l" fontAlgn="ctr"/>
                      <a:r>
                        <a:rPr lang="en-US" sz="800" u="none" strike="noStrike" noProof="0" dirty="0">
                          <a:effectLst/>
                        </a:rPr>
                        <a:t>Speed measurement</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Hall Sensor + Magnet</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u="none" strike="noStrike" noProof="0" dirty="0">
                          <a:effectLst/>
                        </a:rPr>
                        <a:t> </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17"/>
                  </a:ext>
                </a:extLst>
              </a:tr>
              <a:tr h="0">
                <a:tc vMerge="1">
                  <a:txBody>
                    <a:bodyPr/>
                    <a:lstStyle/>
                    <a:p>
                      <a:endParaRPr lang="en-US"/>
                    </a:p>
                  </a:txBody>
                  <a:tcPr/>
                </a:tc>
                <a:tc vMerge="1">
                  <a:txBody>
                    <a:bodyPr/>
                    <a:lstStyle/>
                    <a:p>
                      <a:endParaRPr lang="en-US"/>
                    </a:p>
                  </a:txBody>
                  <a:tcPr/>
                </a:tc>
                <a:tc>
                  <a:txBody>
                    <a:bodyPr/>
                    <a:lstStyle/>
                    <a:p>
                      <a:pPr algn="l" fontAlgn="ctr"/>
                      <a:r>
                        <a:rPr lang="en-US" sz="800" b="0" i="0" u="none" strike="noStrike" noProof="0" dirty="0">
                          <a:solidFill>
                            <a:srgbClr val="000000"/>
                          </a:solidFill>
                          <a:effectLst/>
                          <a:latin typeface="Arial" charset="0"/>
                          <a:ea typeface="Arial" charset="0"/>
                          <a:cs typeface="Arial" charset="0"/>
                        </a:rPr>
                        <a:t>MOSFET EOS Protection</a:t>
                      </a:r>
                    </a:p>
                  </a:txBody>
                  <a:tcPr marL="7463" marR="7463" marT="7463" marB="0" anchor="ctr"/>
                </a:tc>
                <a:tc>
                  <a:txBody>
                    <a:bodyPr/>
                    <a:lstStyle/>
                    <a:p>
                      <a:pPr algn="l" fontAlgn="ctr"/>
                      <a:r>
                        <a:rPr lang="en-US" sz="800" b="0" i="0" u="none" strike="noStrike" noProof="0" dirty="0">
                          <a:solidFill>
                            <a:srgbClr val="000000"/>
                          </a:solidFill>
                          <a:effectLst/>
                          <a:latin typeface="Arial" charset="0"/>
                          <a:ea typeface="Arial" charset="0"/>
                          <a:cs typeface="Arial" charset="0"/>
                        </a:rPr>
                        <a:t>SPA</a:t>
                      </a:r>
                    </a:p>
                  </a:txBody>
                  <a:tcPr marL="7463" marR="7463" marT="7463" marB="0" anchor="ctr"/>
                </a:tc>
                <a:tc>
                  <a:txBody>
                    <a:bodyPr/>
                    <a:lstStyle/>
                    <a:p>
                      <a:pPr algn="l" fontAlgn="ctr"/>
                      <a:r>
                        <a:rPr lang="en-US" sz="800" b="0" i="0" u="none" strike="noStrike" noProof="0" dirty="0">
                          <a:solidFill>
                            <a:srgbClr val="000000"/>
                          </a:solidFill>
                          <a:effectLst/>
                          <a:latin typeface="Arial" charset="0"/>
                          <a:ea typeface="Arial" charset="0"/>
                          <a:cs typeface="Arial" charset="0"/>
                        </a:rPr>
                        <a:t>SD,SM </a:t>
                      </a:r>
                      <a:r>
                        <a:rPr lang="en-US" sz="800" b="0" i="0" u="none" strike="noStrike" noProof="0" dirty="0" err="1">
                          <a:solidFill>
                            <a:srgbClr val="000000"/>
                          </a:solidFill>
                          <a:effectLst/>
                          <a:latin typeface="Arial" charset="0"/>
                          <a:ea typeface="Arial" charset="0"/>
                          <a:cs typeface="Arial" charset="0"/>
                        </a:rPr>
                        <a:t>series,SMF</a:t>
                      </a:r>
                      <a:r>
                        <a:rPr lang="en-US" sz="800" b="0" i="0" u="none" strike="noStrike" noProof="0" dirty="0">
                          <a:solidFill>
                            <a:srgbClr val="000000"/>
                          </a:solidFill>
                          <a:effectLst/>
                          <a:latin typeface="Arial" charset="0"/>
                          <a:ea typeface="Arial" charset="0"/>
                          <a:cs typeface="Arial" charset="0"/>
                        </a:rPr>
                        <a:t> series</a:t>
                      </a:r>
                    </a:p>
                  </a:txBody>
                  <a:tcPr marL="7463" marR="7463" marT="7463" marB="0" anchor="ctr"/>
                </a:tc>
                <a:extLst>
                  <a:ext uri="{0D108BD9-81ED-4DB2-BD59-A6C34878D82A}">
                    <a16:rowId xmlns:a16="http://schemas.microsoft.com/office/drawing/2014/main" val="2886043947"/>
                  </a:ext>
                </a:extLst>
              </a:tr>
              <a:tr h="0">
                <a:tc rowSpan="3">
                  <a:txBody>
                    <a:bodyPr/>
                    <a:lstStyle/>
                    <a:p>
                      <a:pPr algn="l" fontAlgn="ctr"/>
                      <a:r>
                        <a:rPr lang="en-US" sz="1200" u="none" strike="noStrike" noProof="0" dirty="0">
                          <a:effectLst/>
                        </a:rPr>
                        <a:t>User Interface</a:t>
                      </a:r>
                      <a:endParaRPr lang="en-US" sz="1200" b="1"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1000" b="0" i="0" u="none" strike="noStrike" noProof="0" dirty="0">
                          <a:solidFill>
                            <a:srgbClr val="000000"/>
                          </a:solidFill>
                          <a:effectLst/>
                          <a:latin typeface="Arial" charset="0"/>
                          <a:ea typeface="Arial" charset="0"/>
                          <a:cs typeface="Arial" charset="0"/>
                        </a:rPr>
                        <a:t>Activation</a:t>
                      </a:r>
                      <a:r>
                        <a:rPr lang="en-US" sz="1000" b="0" i="0" u="none" strike="noStrike" baseline="0" noProof="0" dirty="0">
                          <a:solidFill>
                            <a:srgbClr val="000000"/>
                          </a:solidFill>
                          <a:effectLst/>
                          <a:latin typeface="Arial" charset="0"/>
                          <a:ea typeface="Arial" charset="0"/>
                          <a:cs typeface="Arial" charset="0"/>
                        </a:rPr>
                        <a:t> Triggers</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b="0" i="0" u="none" strike="noStrike" noProof="0" dirty="0">
                          <a:solidFill>
                            <a:srgbClr val="000000"/>
                          </a:solidFill>
                          <a:effectLst/>
                          <a:latin typeface="Arial" charset="0"/>
                          <a:ea typeface="Arial" charset="0"/>
                          <a:cs typeface="Arial" charset="0"/>
                        </a:rPr>
                        <a:t>ON/OFF/Gradual </a:t>
                      </a:r>
                    </a:p>
                  </a:txBody>
                  <a:tcPr marL="7463" marR="7463" marT="7463" marB="0" anchor="ctr"/>
                </a:tc>
                <a:tc>
                  <a:txBody>
                    <a:bodyPr/>
                    <a:lstStyle/>
                    <a:p>
                      <a:pPr algn="l" fontAlgn="ctr"/>
                      <a:r>
                        <a:rPr lang="en-US" sz="800" b="0" i="0" u="none" strike="noStrike" noProof="0" dirty="0">
                          <a:solidFill>
                            <a:srgbClr val="000000"/>
                          </a:solidFill>
                          <a:effectLst/>
                          <a:latin typeface="Arial" charset="0"/>
                          <a:ea typeface="Arial" charset="0"/>
                          <a:cs typeface="Arial" charset="0"/>
                        </a:rPr>
                        <a:t>Hall</a:t>
                      </a:r>
                      <a:r>
                        <a:rPr lang="en-US" sz="800" b="0" i="0" u="none" strike="noStrike" baseline="0" noProof="0" dirty="0">
                          <a:solidFill>
                            <a:srgbClr val="000000"/>
                          </a:solidFill>
                          <a:effectLst/>
                          <a:latin typeface="Arial" charset="0"/>
                          <a:ea typeface="Arial" charset="0"/>
                          <a:cs typeface="Arial" charset="0"/>
                        </a:rPr>
                        <a:t> sensor</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noProof="0" dirty="0">
                          <a:solidFill>
                            <a:srgbClr val="000000"/>
                          </a:solidFill>
                          <a:effectLst/>
                          <a:latin typeface="Arial" charset="0"/>
                          <a:ea typeface="Arial" charset="0"/>
                          <a:cs typeface="Arial" charset="0"/>
                        </a:rPr>
                        <a:t>TMR sensor*</a:t>
                      </a:r>
                      <a:r>
                        <a:rPr lang="en-US" sz="800" u="none" strike="noStrike" noProof="0" dirty="0">
                          <a:solidFill>
                            <a:srgbClr val="008F44"/>
                          </a:solidFill>
                          <a:effectLst/>
                        </a:rPr>
                        <a:t>R&amp;D program</a:t>
                      </a:r>
                      <a:endParaRPr lang="en-US" sz="800" b="0" i="0" u="none" strike="noStrike" noProof="0" dirty="0">
                        <a:solidFill>
                          <a:srgbClr val="008F44"/>
                        </a:solidFill>
                        <a:effectLst/>
                        <a:latin typeface="Arial" charset="0"/>
                        <a:ea typeface="Arial" charset="0"/>
                        <a:cs typeface="Arial" charset="0"/>
                      </a:endParaRPr>
                    </a:p>
                  </a:txBody>
                  <a:tcPr marL="7463" marR="7463" marT="7463" marB="0" anchor="ctr"/>
                </a:tc>
                <a:extLst>
                  <a:ext uri="{0D108BD9-81ED-4DB2-BD59-A6C34878D82A}">
                    <a16:rowId xmlns:a16="http://schemas.microsoft.com/office/drawing/2014/main" val="10018"/>
                  </a:ext>
                </a:extLst>
              </a:tr>
              <a:tr h="0">
                <a:tc vMerge="1">
                  <a:txBody>
                    <a:bodyPr/>
                    <a:lstStyle/>
                    <a:p>
                      <a:pPr algn="l" fontAlgn="ctr"/>
                      <a:endParaRPr lang="fr-FR" sz="900" b="1" i="0" u="none" strike="noStrike" noProof="0" dirty="0">
                        <a:solidFill>
                          <a:srgbClr val="000000"/>
                        </a:solidFill>
                        <a:effectLst/>
                        <a:latin typeface="Arial" charset="0"/>
                        <a:ea typeface="Arial" charset="0"/>
                        <a:cs typeface="Arial" charset="0"/>
                      </a:endParaRP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noProof="0" dirty="0">
                          <a:solidFill>
                            <a:srgbClr val="000000"/>
                          </a:solidFill>
                          <a:effectLst/>
                          <a:latin typeface="Arial" charset="0"/>
                          <a:ea typeface="Arial" charset="0"/>
                          <a:cs typeface="Arial" charset="0"/>
                        </a:rPr>
                        <a:t>Displays</a:t>
                      </a:r>
                      <a:r>
                        <a:rPr lang="en-US" sz="1000" b="0" i="0" u="none" strike="noStrike" baseline="0" noProof="0" dirty="0">
                          <a:solidFill>
                            <a:srgbClr val="000000"/>
                          </a:solidFill>
                          <a:effectLst/>
                          <a:latin typeface="Arial" charset="0"/>
                          <a:ea typeface="Arial" charset="0"/>
                          <a:cs typeface="Arial" charset="0"/>
                        </a:rPr>
                        <a:t> &amp; Indicators</a:t>
                      </a:r>
                      <a:endParaRPr lang="en-US" sz="10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b="0" i="0" u="none" strike="noStrike" noProof="0" dirty="0">
                          <a:solidFill>
                            <a:srgbClr val="000000"/>
                          </a:solidFill>
                          <a:effectLst/>
                          <a:latin typeface="Arial" charset="0"/>
                          <a:ea typeface="Arial" charset="0"/>
                          <a:cs typeface="Arial" charset="0"/>
                        </a:rPr>
                        <a:t>ESD and surge protection</a:t>
                      </a:r>
                    </a:p>
                  </a:txBody>
                  <a:tcPr marL="7463" marR="7463" marT="746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b="0" i="0" u="none" strike="noStrike" noProof="0" dirty="0">
                          <a:solidFill>
                            <a:srgbClr val="000000"/>
                          </a:solidFill>
                          <a:effectLst/>
                          <a:latin typeface="Arial" charset="0"/>
                          <a:ea typeface="Arial" charset="0"/>
                          <a:cs typeface="Arial" charset="0"/>
                        </a:rPr>
                        <a:t>ESD</a:t>
                      </a:r>
                      <a:r>
                        <a:rPr lang="en-US" sz="800" b="0" i="0" u="none" strike="noStrike" baseline="0" noProof="0" dirty="0">
                          <a:solidFill>
                            <a:srgbClr val="000000"/>
                          </a:solidFill>
                          <a:effectLst/>
                          <a:latin typeface="Arial" charset="0"/>
                          <a:ea typeface="Arial" charset="0"/>
                          <a:cs typeface="Arial" charset="0"/>
                        </a:rPr>
                        <a:t> protector</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b="0" i="0" u="none" strike="noStrike" noProof="0" dirty="0">
                          <a:solidFill>
                            <a:srgbClr val="000000"/>
                          </a:solidFill>
                          <a:effectLst/>
                          <a:latin typeface="Arial" charset="0"/>
                          <a:ea typeface="Arial" charset="0"/>
                          <a:cs typeface="Arial" charset="0"/>
                        </a:rPr>
                        <a:t>MLV Series</a:t>
                      </a:r>
                    </a:p>
                  </a:txBody>
                  <a:tcPr marL="7463" marR="7463" marT="7463" marB="0" anchor="ctr"/>
                </a:tc>
                <a:extLst>
                  <a:ext uri="{0D108BD9-81ED-4DB2-BD59-A6C34878D82A}">
                    <a16:rowId xmlns:a16="http://schemas.microsoft.com/office/drawing/2014/main" val="10019"/>
                  </a:ext>
                </a:extLst>
              </a:tr>
              <a:tr h="0">
                <a:tc vMerge="1">
                  <a:txBody>
                    <a:bodyPr/>
                    <a:lstStyle/>
                    <a:p>
                      <a:pPr algn="l" fontAlgn="ctr"/>
                      <a:endParaRPr lang="fr-FR" sz="900" b="1" i="0" u="none" strike="noStrike" noProof="0" dirty="0">
                        <a:solidFill>
                          <a:srgbClr val="000000"/>
                        </a:solidFill>
                        <a:effectLst/>
                        <a:latin typeface="Arial" charset="0"/>
                        <a:ea typeface="Arial" charset="0"/>
                        <a:cs typeface="Arial" charset="0"/>
                      </a:endParaRP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noProof="0" dirty="0">
                          <a:solidFill>
                            <a:srgbClr val="000000"/>
                          </a:solidFill>
                          <a:effectLst/>
                          <a:latin typeface="Arial" charset="0"/>
                          <a:ea typeface="Arial" charset="0"/>
                          <a:cs typeface="Arial" charset="0"/>
                        </a:rPr>
                        <a:t>Wireless communication</a:t>
                      </a:r>
                    </a:p>
                  </a:txBody>
                  <a:tcPr marL="7463" marR="7463" marT="746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b="0" i="0" u="none" strike="noStrike" noProof="0" dirty="0">
                          <a:solidFill>
                            <a:srgbClr val="000000"/>
                          </a:solidFill>
                          <a:effectLst/>
                          <a:latin typeface="Arial" charset="0"/>
                          <a:ea typeface="Arial" charset="0"/>
                          <a:cs typeface="Arial" charset="0"/>
                        </a:rPr>
                        <a:t>ESD and surge protection</a:t>
                      </a:r>
                    </a:p>
                  </a:txBody>
                  <a:tcPr marL="7463" marR="7463" marT="7463" marB="0" anchor="ctr"/>
                </a:tc>
                <a:tc>
                  <a:txBody>
                    <a:bodyPr/>
                    <a:lstStyle/>
                    <a:p>
                      <a:pPr algn="l" fontAlgn="ctr"/>
                      <a:r>
                        <a:rPr lang="en-US" sz="800" b="0" i="0" u="none" strike="noStrike" noProof="0" dirty="0">
                          <a:solidFill>
                            <a:srgbClr val="000000"/>
                          </a:solidFill>
                          <a:effectLst/>
                          <a:latin typeface="Arial" charset="0"/>
                          <a:ea typeface="Arial" charset="0"/>
                          <a:cs typeface="Arial" charset="0"/>
                        </a:rPr>
                        <a:t>ESD</a:t>
                      </a:r>
                      <a:r>
                        <a:rPr lang="en-US" sz="800" b="0" i="0" u="none" strike="noStrike" baseline="0" noProof="0" dirty="0">
                          <a:solidFill>
                            <a:srgbClr val="000000"/>
                          </a:solidFill>
                          <a:effectLst/>
                          <a:latin typeface="Arial" charset="0"/>
                          <a:ea typeface="Arial" charset="0"/>
                          <a:cs typeface="Arial" charset="0"/>
                        </a:rPr>
                        <a:t> protector</a:t>
                      </a:r>
                      <a:endParaRPr lang="en-US" sz="800" b="0" i="0" u="none" strike="noStrike" noProof="0" dirty="0">
                        <a:solidFill>
                          <a:srgbClr val="000000"/>
                        </a:solidFill>
                        <a:effectLst/>
                        <a:latin typeface="Arial" charset="0"/>
                        <a:ea typeface="Arial" charset="0"/>
                        <a:cs typeface="Arial" charset="0"/>
                      </a:endParaRPr>
                    </a:p>
                  </a:txBody>
                  <a:tcPr marL="7463" marR="7463" marT="7463" marB="0" anchor="ctr"/>
                </a:tc>
                <a:tc>
                  <a:txBody>
                    <a:bodyPr/>
                    <a:lstStyle/>
                    <a:p>
                      <a:pPr algn="l" fontAlgn="ctr"/>
                      <a:r>
                        <a:rPr lang="en-US" sz="800" b="0" i="0" u="none" strike="noStrike" noProof="0" dirty="0">
                          <a:solidFill>
                            <a:srgbClr val="000000"/>
                          </a:solidFill>
                          <a:effectLst/>
                          <a:latin typeface="Arial" charset="0"/>
                          <a:ea typeface="Arial" charset="0"/>
                          <a:cs typeface="Arial" charset="0"/>
                        </a:rPr>
                        <a:t>TVS Diode</a:t>
                      </a:r>
                    </a:p>
                  </a:txBody>
                  <a:tcPr marL="7463" marR="7463" marT="7463" marB="0" anchor="ctr"/>
                </a:tc>
                <a:extLst>
                  <a:ext uri="{0D108BD9-81ED-4DB2-BD59-A6C34878D82A}">
                    <a16:rowId xmlns:a16="http://schemas.microsoft.com/office/drawing/2014/main" val="10020"/>
                  </a:ext>
                </a:extLst>
              </a:tr>
            </a:tbl>
          </a:graphicData>
        </a:graphic>
      </p:graphicFrame>
      <p:sp>
        <p:nvSpPr>
          <p:cNvPr id="4" name="Title 3"/>
          <p:cNvSpPr>
            <a:spLocks noGrp="1"/>
          </p:cNvSpPr>
          <p:nvPr>
            <p:ph type="title"/>
          </p:nvPr>
        </p:nvSpPr>
        <p:spPr>
          <a:xfrm>
            <a:off x="457200" y="128879"/>
            <a:ext cx="8229600" cy="685800"/>
          </a:xfrm>
        </p:spPr>
        <p:txBody>
          <a:bodyPr>
            <a:normAutofit fontScale="90000"/>
          </a:bodyPr>
          <a:lstStyle/>
          <a:p>
            <a:r>
              <a:rPr lang="en-US" dirty="0" err="1"/>
              <a:t>Littelfuse’s</a:t>
            </a:r>
            <a:r>
              <a:rPr lang="en-US" dirty="0"/>
              <a:t> system level approach is to help </a:t>
            </a:r>
            <a:br>
              <a:rPr lang="en-US" dirty="0"/>
            </a:br>
            <a:r>
              <a:rPr lang="en-US" dirty="0"/>
              <a:t>OEM’s make equipment safer and more reliable</a:t>
            </a:r>
          </a:p>
        </p:txBody>
      </p:sp>
    </p:spTree>
    <p:extLst>
      <p:ext uri="{BB962C8B-B14F-4D97-AF65-F5344CB8AC3E}">
        <p14:creationId xmlns:p14="http://schemas.microsoft.com/office/powerpoint/2010/main" val="153316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06C6-5063-400F-AAC1-259AAC3F3871}"/>
              </a:ext>
            </a:extLst>
          </p:cNvPr>
          <p:cNvSpPr>
            <a:spLocks noGrp="1"/>
          </p:cNvSpPr>
          <p:nvPr>
            <p:ph type="title"/>
          </p:nvPr>
        </p:nvSpPr>
        <p:spPr/>
        <p:txBody>
          <a:bodyPr/>
          <a:lstStyle/>
          <a:p>
            <a:r>
              <a:rPr lang="en-US" dirty="0"/>
              <a:t>Testing Capabilities</a:t>
            </a:r>
          </a:p>
        </p:txBody>
      </p:sp>
      <p:pic>
        <p:nvPicPr>
          <p:cNvPr id="4" name="Picture 3">
            <a:extLst>
              <a:ext uri="{FF2B5EF4-FFF2-40B4-BE49-F238E27FC236}">
                <a16:creationId xmlns:a16="http://schemas.microsoft.com/office/drawing/2014/main" id="{E09C14BB-949D-49E7-A1C8-A4763FCDDB75}"/>
              </a:ext>
            </a:extLst>
          </p:cNvPr>
          <p:cNvPicPr>
            <a:picLocks noChangeAspect="1"/>
          </p:cNvPicPr>
          <p:nvPr/>
        </p:nvPicPr>
        <p:blipFill>
          <a:blip r:embed="rId2"/>
          <a:stretch>
            <a:fillRect/>
          </a:stretch>
        </p:blipFill>
        <p:spPr>
          <a:xfrm>
            <a:off x="3574373" y="984552"/>
            <a:ext cx="5193943" cy="3478464"/>
          </a:xfrm>
          <a:prstGeom prst="rect">
            <a:avLst/>
          </a:prstGeom>
        </p:spPr>
      </p:pic>
      <p:pic>
        <p:nvPicPr>
          <p:cNvPr id="5" name="Picture 4">
            <a:extLst>
              <a:ext uri="{FF2B5EF4-FFF2-40B4-BE49-F238E27FC236}">
                <a16:creationId xmlns:a16="http://schemas.microsoft.com/office/drawing/2014/main" id="{581EA152-2BC8-49FF-B1F3-184D81BD8079}"/>
              </a:ext>
            </a:extLst>
          </p:cNvPr>
          <p:cNvPicPr>
            <a:picLocks noChangeAspect="1"/>
          </p:cNvPicPr>
          <p:nvPr/>
        </p:nvPicPr>
        <p:blipFill>
          <a:blip r:embed="rId3"/>
          <a:stretch>
            <a:fillRect/>
          </a:stretch>
        </p:blipFill>
        <p:spPr>
          <a:xfrm>
            <a:off x="456264" y="991640"/>
            <a:ext cx="3118109" cy="1701451"/>
          </a:xfrm>
          <a:prstGeom prst="rect">
            <a:avLst/>
          </a:prstGeom>
        </p:spPr>
      </p:pic>
      <p:sp>
        <p:nvSpPr>
          <p:cNvPr id="6" name="Rectangle 5">
            <a:extLst>
              <a:ext uri="{FF2B5EF4-FFF2-40B4-BE49-F238E27FC236}">
                <a16:creationId xmlns:a16="http://schemas.microsoft.com/office/drawing/2014/main" id="{51108BBF-B661-4124-A817-27D6DCEA0FC7}"/>
              </a:ext>
            </a:extLst>
          </p:cNvPr>
          <p:cNvSpPr/>
          <p:nvPr/>
        </p:nvSpPr>
        <p:spPr>
          <a:xfrm>
            <a:off x="372119" y="4049665"/>
            <a:ext cx="2917801" cy="338554"/>
          </a:xfrm>
          <a:prstGeom prst="rect">
            <a:avLst/>
          </a:prstGeom>
        </p:spPr>
        <p:txBody>
          <a:bodyPr wrap="square">
            <a:spAutoFit/>
          </a:bodyPr>
          <a:lstStyle/>
          <a:p>
            <a:r>
              <a:rPr lang="en-US" sz="800" dirty="0"/>
              <a:t>http://www.littelfuse.com/about-us/business-overview-video.aspx</a:t>
            </a:r>
          </a:p>
        </p:txBody>
      </p:sp>
      <p:pic>
        <p:nvPicPr>
          <p:cNvPr id="7" name="Picture 6">
            <a:extLst>
              <a:ext uri="{FF2B5EF4-FFF2-40B4-BE49-F238E27FC236}">
                <a16:creationId xmlns:a16="http://schemas.microsoft.com/office/drawing/2014/main" id="{47A8231F-D9B9-41D0-9EAB-005DCA3496C4}"/>
              </a:ext>
            </a:extLst>
          </p:cNvPr>
          <p:cNvPicPr>
            <a:picLocks noChangeAspect="1"/>
          </p:cNvPicPr>
          <p:nvPr/>
        </p:nvPicPr>
        <p:blipFill>
          <a:blip r:embed="rId4"/>
          <a:stretch>
            <a:fillRect/>
          </a:stretch>
        </p:blipFill>
        <p:spPr>
          <a:xfrm>
            <a:off x="456263" y="2792820"/>
            <a:ext cx="3023675" cy="454335"/>
          </a:xfrm>
          <a:prstGeom prst="rect">
            <a:avLst/>
          </a:prstGeom>
        </p:spPr>
      </p:pic>
      <p:sp>
        <p:nvSpPr>
          <p:cNvPr id="8" name="Rectangle 7">
            <a:extLst>
              <a:ext uri="{FF2B5EF4-FFF2-40B4-BE49-F238E27FC236}">
                <a16:creationId xmlns:a16="http://schemas.microsoft.com/office/drawing/2014/main" id="{E8E2AD54-0086-46EC-BC42-E2CD2109940E}"/>
              </a:ext>
            </a:extLst>
          </p:cNvPr>
          <p:cNvSpPr/>
          <p:nvPr/>
        </p:nvSpPr>
        <p:spPr>
          <a:xfrm>
            <a:off x="372119" y="3502216"/>
            <a:ext cx="2817648" cy="461665"/>
          </a:xfrm>
          <a:prstGeom prst="rect">
            <a:avLst/>
          </a:prstGeom>
        </p:spPr>
        <p:txBody>
          <a:bodyPr wrap="square">
            <a:spAutoFit/>
          </a:bodyPr>
          <a:lstStyle/>
          <a:p>
            <a:r>
              <a:rPr lang="en-US" sz="800" dirty="0"/>
              <a:t>http://www.littelfuse.com/~/media/files/littelfuse/technical-resources/documents/capabilities-brochures/littelfuse_global_labs_brochure.pdf</a:t>
            </a:r>
          </a:p>
        </p:txBody>
      </p:sp>
    </p:spTree>
    <p:extLst>
      <p:ext uri="{BB962C8B-B14F-4D97-AF65-F5344CB8AC3E}">
        <p14:creationId xmlns:p14="http://schemas.microsoft.com/office/powerpoint/2010/main" val="3928829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1598613"/>
            <a:ext cx="7772400" cy="1101725"/>
          </a:xfrm>
        </p:spPr>
        <p:txBody>
          <a:bodyPr/>
          <a:lstStyle/>
          <a:p>
            <a:r>
              <a:rPr lang="en-US" dirty="0"/>
              <a:t>Thank you!</a:t>
            </a:r>
          </a:p>
        </p:txBody>
      </p:sp>
      <p:pic>
        <p:nvPicPr>
          <p:cNvPr id="15" name="Picture 14"/>
          <p:cNvPicPr>
            <a:picLocks noChangeAspect="1"/>
          </p:cNvPicPr>
          <p:nvPr/>
        </p:nvPicPr>
        <p:blipFill>
          <a:blip r:embed="rId2"/>
          <a:stretch>
            <a:fillRect/>
          </a:stretch>
        </p:blipFill>
        <p:spPr>
          <a:xfrm>
            <a:off x="176348" y="1191673"/>
            <a:ext cx="8791303" cy="2203371"/>
          </a:xfrm>
          <a:prstGeom prst="rect">
            <a:avLst/>
          </a:prstGeom>
        </p:spPr>
      </p:pic>
    </p:spTree>
    <p:extLst>
      <p:ext uri="{BB962C8B-B14F-4D97-AF65-F5344CB8AC3E}">
        <p14:creationId xmlns:p14="http://schemas.microsoft.com/office/powerpoint/2010/main" val="451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extLst>
      <p:ext uri="{BB962C8B-B14F-4D97-AF65-F5344CB8AC3E}">
        <p14:creationId xmlns:p14="http://schemas.microsoft.com/office/powerpoint/2010/main" val="427705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Protect </a:t>
            </a:r>
            <a:r>
              <a:rPr lang="el-GR" b="0" dirty="0">
                <a:solidFill>
                  <a:srgbClr val="CCCCCC"/>
                </a:solidFill>
              </a:rPr>
              <a:t>Ι</a:t>
            </a:r>
            <a:r>
              <a:rPr lang="en-US" dirty="0"/>
              <a:t> Control </a:t>
            </a:r>
            <a:r>
              <a:rPr lang="el-GR" b="0" dirty="0">
                <a:solidFill>
                  <a:srgbClr val="CCCCCC"/>
                </a:solidFill>
              </a:rPr>
              <a:t>Ι</a:t>
            </a:r>
            <a:r>
              <a:rPr lang="en-US" dirty="0"/>
              <a:t> Sense </a:t>
            </a:r>
            <a:r>
              <a:rPr lang="en-US" dirty="0">
                <a:ea typeface="ＭＳ Ｐゴシック" pitchFamily="34" charset="-128"/>
              </a:rPr>
              <a:t>—</a:t>
            </a:r>
            <a:r>
              <a:rPr lang="en-US" dirty="0"/>
              <a:t> A Global Approach</a:t>
            </a:r>
          </a:p>
        </p:txBody>
      </p:sp>
      <p:sp>
        <p:nvSpPr>
          <p:cNvPr id="44" name="Rectangle 43"/>
          <p:cNvSpPr/>
          <p:nvPr/>
        </p:nvSpPr>
        <p:spPr>
          <a:xfrm>
            <a:off x="6252194" y="928579"/>
            <a:ext cx="2203983" cy="2252924"/>
          </a:xfrm>
          <a:prstGeom prst="rect">
            <a:avLst/>
          </a:prstGeom>
        </p:spPr>
        <p:txBody>
          <a:bodyPr wrap="square">
            <a:spAutoFit/>
          </a:bodyPr>
          <a:lstStyle/>
          <a:p>
            <a:pPr lvl="0">
              <a:spcBef>
                <a:spcPct val="20000"/>
              </a:spcBef>
            </a:pPr>
            <a:r>
              <a:rPr lang="en-US" sz="1800" b="1" dirty="0">
                <a:solidFill>
                  <a:srgbClr val="107952"/>
                </a:solidFill>
                <a:latin typeface="Arial" charset="0"/>
                <a:ea typeface="ＭＳ Ｐゴシック" charset="0"/>
                <a:cs typeface="ＭＳ Ｐゴシック" charset="0"/>
              </a:rPr>
              <a:t>Sense</a:t>
            </a:r>
          </a:p>
          <a:p>
            <a:pPr marL="130302" indent="-130302">
              <a:spcBef>
                <a:spcPct val="20000"/>
              </a:spcBef>
              <a:buClr>
                <a:srgbClr val="107952"/>
              </a:buClr>
              <a:buFont typeface="Wingdings" charset="0"/>
              <a:buChar char="§"/>
            </a:pPr>
            <a:r>
              <a:rPr lang="en-US" sz="1200" dirty="0"/>
              <a:t>Sensing technologies are increasingly used to support complex electronic systems</a:t>
            </a:r>
          </a:p>
          <a:p>
            <a:pPr marL="130302" indent="-130302">
              <a:spcBef>
                <a:spcPct val="20000"/>
              </a:spcBef>
              <a:buClr>
                <a:srgbClr val="107952"/>
              </a:buClr>
              <a:buFont typeface="Wingdings" charset="0"/>
              <a:buChar char="§"/>
            </a:pPr>
            <a:r>
              <a:rPr lang="en-US" sz="1200" dirty="0"/>
              <a:t>Broad platform of technologies help improve product performance, comfort, convenience and safety</a:t>
            </a:r>
            <a:endParaRPr lang="en-US" sz="900" dirty="0">
              <a:latin typeface="Arial" charset="0"/>
              <a:ea typeface="ＭＳ Ｐゴシック" charset="0"/>
              <a:cs typeface="ＭＳ Ｐゴシック" charset="0"/>
            </a:endParaRPr>
          </a:p>
          <a:p>
            <a:pPr marL="169069" indent="-80963">
              <a:spcBef>
                <a:spcPct val="20000"/>
              </a:spcBef>
              <a:buClr>
                <a:srgbClr val="107952"/>
              </a:buClr>
              <a:buFont typeface="Wingdings" charset="0"/>
              <a:buChar char="§"/>
            </a:pPr>
            <a:endParaRPr lang="en-US" sz="900" dirty="0">
              <a:solidFill>
                <a:srgbClr val="FF0000"/>
              </a:solidFill>
              <a:latin typeface="Arial" charset="0"/>
              <a:ea typeface="ＭＳ Ｐゴシック" charset="0"/>
              <a:cs typeface="ＭＳ Ｐゴシック" charset="0"/>
            </a:endParaRPr>
          </a:p>
          <a:p>
            <a:pPr marL="169069" indent="-80963">
              <a:spcBef>
                <a:spcPct val="20000"/>
              </a:spcBef>
              <a:buClr>
                <a:srgbClr val="107952"/>
              </a:buClr>
              <a:buFont typeface="Wingdings" charset="0"/>
              <a:buChar char="§"/>
            </a:pPr>
            <a:endParaRPr lang="en-US" sz="900" dirty="0">
              <a:solidFill>
                <a:srgbClr val="000000"/>
              </a:solidFill>
              <a:latin typeface="Arial" charset="0"/>
              <a:ea typeface="ＭＳ Ｐゴシック" charset="0"/>
              <a:cs typeface="ＭＳ Ｐゴシック" charset="0"/>
            </a:endParaRPr>
          </a:p>
        </p:txBody>
      </p:sp>
      <p:sp>
        <p:nvSpPr>
          <p:cNvPr id="45" name="Rectangle 44"/>
          <p:cNvSpPr/>
          <p:nvPr/>
        </p:nvSpPr>
        <p:spPr>
          <a:xfrm>
            <a:off x="977724" y="935905"/>
            <a:ext cx="1970942" cy="2142125"/>
          </a:xfrm>
          <a:prstGeom prst="rect">
            <a:avLst/>
          </a:prstGeom>
        </p:spPr>
        <p:txBody>
          <a:bodyPr wrap="square">
            <a:spAutoFit/>
          </a:bodyPr>
          <a:lstStyle/>
          <a:p>
            <a:pPr lvl="0">
              <a:spcBef>
                <a:spcPct val="20000"/>
              </a:spcBef>
            </a:pPr>
            <a:r>
              <a:rPr lang="en-US" sz="1800" b="1" dirty="0">
                <a:solidFill>
                  <a:srgbClr val="107952"/>
                </a:solidFill>
                <a:latin typeface="Arial" charset="0"/>
                <a:ea typeface="ＭＳ Ｐゴシック" charset="0"/>
                <a:cs typeface="ＭＳ Ｐゴシック" charset="0"/>
              </a:rPr>
              <a:t>Protect</a:t>
            </a:r>
          </a:p>
          <a:p>
            <a:pPr marL="128588" indent="-128588">
              <a:spcBef>
                <a:spcPct val="20000"/>
              </a:spcBef>
              <a:buClr>
                <a:srgbClr val="107952"/>
              </a:buClr>
              <a:buFont typeface="Wingdings" panose="05000000000000000000" pitchFamily="2" charset="2"/>
              <a:buChar char="§"/>
            </a:pPr>
            <a:r>
              <a:rPr lang="en-US" sz="1200" dirty="0">
                <a:latin typeface="Arial" charset="0"/>
                <a:ea typeface="ＭＳ Ｐゴシック" charset="0"/>
                <a:cs typeface="ＭＳ Ｐゴシック" charset="0"/>
              </a:rPr>
              <a:t>Today’s sophisticated electronics require greater protection from ESD, power surges and other occurrences</a:t>
            </a:r>
          </a:p>
          <a:p>
            <a:pPr marL="128588" indent="-128588">
              <a:spcBef>
                <a:spcPct val="20000"/>
              </a:spcBef>
              <a:buClr>
                <a:srgbClr val="107952"/>
              </a:buClr>
              <a:buFont typeface="Wingdings" panose="05000000000000000000" pitchFamily="2" charset="2"/>
              <a:buChar char="§"/>
            </a:pPr>
            <a:r>
              <a:rPr lang="en-US" sz="1200" dirty="0">
                <a:latin typeface="Arial" charset="0"/>
                <a:ea typeface="ＭＳ Ｐゴシック" charset="0"/>
                <a:cs typeface="ＭＳ Ｐゴシック" charset="0"/>
              </a:rPr>
              <a:t>Handle more power in smaller products</a:t>
            </a:r>
          </a:p>
          <a:p>
            <a:pPr marL="128588" indent="-128588">
              <a:spcBef>
                <a:spcPct val="20000"/>
              </a:spcBef>
              <a:buClr>
                <a:srgbClr val="107952"/>
              </a:buClr>
              <a:buFont typeface="Wingdings" panose="05000000000000000000" pitchFamily="2" charset="2"/>
              <a:buChar char="§"/>
            </a:pPr>
            <a:r>
              <a:rPr lang="en-US" sz="1200" dirty="0">
                <a:latin typeface="Arial" charset="0"/>
                <a:ea typeface="ＭＳ Ｐゴシック" charset="0"/>
                <a:cs typeface="ＭＳ Ｐゴシック" charset="0"/>
              </a:rPr>
              <a:t>Innovative circuit protection solutions</a:t>
            </a:r>
          </a:p>
        </p:txBody>
      </p:sp>
      <p:sp>
        <p:nvSpPr>
          <p:cNvPr id="46" name="Rectangle 45"/>
          <p:cNvSpPr/>
          <p:nvPr/>
        </p:nvSpPr>
        <p:spPr>
          <a:xfrm>
            <a:off x="3473695" y="928578"/>
            <a:ext cx="2191483" cy="2123658"/>
          </a:xfrm>
          <a:prstGeom prst="rect">
            <a:avLst/>
          </a:prstGeom>
        </p:spPr>
        <p:txBody>
          <a:bodyPr wrap="square">
            <a:spAutoFit/>
          </a:bodyPr>
          <a:lstStyle/>
          <a:p>
            <a:pPr lvl="0">
              <a:spcBef>
                <a:spcPct val="20000"/>
              </a:spcBef>
            </a:pPr>
            <a:r>
              <a:rPr lang="en-US" sz="1800" b="1" dirty="0">
                <a:solidFill>
                  <a:srgbClr val="107952"/>
                </a:solidFill>
                <a:latin typeface="Arial" charset="0"/>
                <a:ea typeface="ＭＳ Ｐゴシック" charset="0"/>
                <a:cs typeface="ＭＳ Ｐゴシック" charset="0"/>
              </a:rPr>
              <a:t>Control</a:t>
            </a:r>
          </a:p>
          <a:p>
            <a:pPr marL="128588" indent="-128588">
              <a:spcBef>
                <a:spcPct val="20000"/>
              </a:spcBef>
              <a:buClr>
                <a:srgbClr val="107952"/>
              </a:buClr>
              <a:buFont typeface="Wingdings" panose="05000000000000000000" pitchFamily="2" charset="2"/>
              <a:buChar char="§"/>
            </a:pPr>
            <a:r>
              <a:rPr lang="en-US" sz="1200" dirty="0"/>
              <a:t>Safely and efficiently control power in even the </a:t>
            </a:r>
            <a:r>
              <a:rPr lang="en-US" sz="1200" dirty="0">
                <a:latin typeface="Arial" charset="0"/>
                <a:ea typeface="ＭＳ Ｐゴシック" charset="0"/>
                <a:cs typeface="ＭＳ Ｐゴシック" charset="0"/>
              </a:rPr>
              <a:t>harshest environments</a:t>
            </a:r>
          </a:p>
          <a:p>
            <a:pPr marL="128588" indent="-128588">
              <a:spcBef>
                <a:spcPct val="20000"/>
              </a:spcBef>
              <a:buClr>
                <a:srgbClr val="107952"/>
              </a:buClr>
              <a:buFont typeface="Wingdings" panose="05000000000000000000" pitchFamily="2" charset="2"/>
              <a:buChar char="§"/>
            </a:pPr>
            <a:r>
              <a:rPr lang="en-US" sz="1200" dirty="0">
                <a:latin typeface="Arial" charset="0"/>
                <a:ea typeface="ＭＳ Ｐゴシック" charset="0"/>
                <a:cs typeface="ＭＳ Ｐゴシック" charset="0"/>
              </a:rPr>
              <a:t>Limit equipment damage and minimize electrical hazards</a:t>
            </a:r>
          </a:p>
          <a:p>
            <a:pPr marL="128588" indent="-128588">
              <a:spcBef>
                <a:spcPct val="20000"/>
              </a:spcBef>
              <a:buClr>
                <a:srgbClr val="107952"/>
              </a:buClr>
              <a:buFont typeface="Wingdings" panose="05000000000000000000" pitchFamily="2" charset="2"/>
              <a:buChar char="§"/>
            </a:pPr>
            <a:r>
              <a:rPr lang="en-US" sz="1200" dirty="0">
                <a:latin typeface="Arial" charset="0"/>
                <a:ea typeface="ＭＳ Ｐゴシック" charset="0"/>
                <a:cs typeface="ＭＳ Ｐゴシック" charset="0"/>
              </a:rPr>
              <a:t>Improve productivity and reduce costs</a:t>
            </a:r>
            <a:endParaRPr lang="en-US" sz="900" dirty="0">
              <a:latin typeface="Arial" charset="0"/>
              <a:ea typeface="ＭＳ Ｐゴシック" charset="0"/>
              <a:cs typeface="ＭＳ Ｐゴシック" charset="0"/>
            </a:endParaRPr>
          </a:p>
          <a:p>
            <a:pPr marL="128588" indent="-128588">
              <a:spcBef>
                <a:spcPct val="20000"/>
              </a:spcBef>
              <a:buFont typeface="Wingdings" panose="05000000000000000000" pitchFamily="2" charset="2"/>
              <a:buChar char="§"/>
            </a:pPr>
            <a:endParaRPr lang="en-US" sz="900" dirty="0">
              <a:latin typeface="Arial" charset="0"/>
              <a:ea typeface="ＭＳ Ｐゴシック" charset="0"/>
              <a:cs typeface="ＭＳ Ｐゴシック" charset="0"/>
            </a:endParaRPr>
          </a:p>
        </p:txBody>
      </p:sp>
      <p:grpSp>
        <p:nvGrpSpPr>
          <p:cNvPr id="47" name="Group 10"/>
          <p:cNvGrpSpPr/>
          <p:nvPr/>
        </p:nvGrpSpPr>
        <p:grpSpPr>
          <a:xfrm>
            <a:off x="3175631" y="986800"/>
            <a:ext cx="2752737" cy="3324851"/>
            <a:chOff x="2928338" y="1315733"/>
            <a:chExt cx="3670315" cy="4181231"/>
          </a:xfrm>
        </p:grpSpPr>
        <p:cxnSp>
          <p:nvCxnSpPr>
            <p:cNvPr id="48" name="Straight Connector 47"/>
            <p:cNvCxnSpPr/>
            <p:nvPr/>
          </p:nvCxnSpPr>
          <p:spPr>
            <a:xfrm rot="5400000" flipH="1" flipV="1">
              <a:off x="838516" y="3405555"/>
              <a:ext cx="4181231" cy="1588"/>
            </a:xfrm>
            <a:prstGeom prst="line">
              <a:avLst/>
            </a:prstGeom>
            <a:ln w="12700" cap="flat" cmpd="sng" algn="ctr">
              <a:solidFill>
                <a:schemeClr val="bg1">
                  <a:lumMod val="6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flipV="1">
              <a:off x="4507243" y="3405555"/>
              <a:ext cx="4181231" cy="1588"/>
            </a:xfrm>
            <a:prstGeom prst="line">
              <a:avLst/>
            </a:prstGeom>
            <a:ln w="12700" cap="flat" cmpd="sng" algn="ctr">
              <a:solidFill>
                <a:schemeClr val="bg1">
                  <a:lumMod val="65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0" name="Group 1"/>
          <p:cNvGrpSpPr/>
          <p:nvPr/>
        </p:nvGrpSpPr>
        <p:grpSpPr>
          <a:xfrm>
            <a:off x="914739" y="3076439"/>
            <a:ext cx="1800105" cy="1241003"/>
            <a:chOff x="234626" y="4024609"/>
            <a:chExt cx="2400140" cy="1654671"/>
          </a:xfrm>
        </p:grpSpPr>
        <p:pic>
          <p:nvPicPr>
            <p:cNvPr id="51" name="Picture 5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34626" y="4024609"/>
              <a:ext cx="961459" cy="1040539"/>
            </a:xfrm>
            <a:prstGeom prst="rect">
              <a:avLst/>
            </a:prstGeom>
            <a:ln w="28575" cmpd="sng">
              <a:noFill/>
            </a:ln>
            <a:effectLst/>
          </p:spPr>
        </p:pic>
        <p:pic>
          <p:nvPicPr>
            <p:cNvPr id="52" name="Picture 4" descr="Sola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543590" y="4042386"/>
              <a:ext cx="1091176" cy="1324289"/>
            </a:xfrm>
            <a:prstGeom prst="rect">
              <a:avLst/>
            </a:prstGeom>
            <a:noFill/>
            <a:ln w="9525">
              <a:noFill/>
              <a:miter lim="800000"/>
              <a:headEnd/>
              <a:tailEnd/>
            </a:ln>
          </p:spPr>
        </p:pic>
        <p:pic>
          <p:nvPicPr>
            <p:cNvPr id="53" name="Picture 52" descr="shutterstock_177559694.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17789">
              <a:off x="740362" y="4867086"/>
              <a:ext cx="1082925" cy="812194"/>
            </a:xfrm>
            <a:prstGeom prst="rect">
              <a:avLst/>
            </a:prstGeom>
            <a:effectLst>
              <a:outerShdw blurRad="50800" dist="38100" dir="2700000" algn="tl" rotWithShape="0">
                <a:prstClr val="black">
                  <a:alpha val="8000"/>
                </a:prstClr>
              </a:outerShdw>
            </a:effectLst>
          </p:spPr>
        </p:pic>
      </p:grpSp>
      <p:grpSp>
        <p:nvGrpSpPr>
          <p:cNvPr id="54" name="Group 2"/>
          <p:cNvGrpSpPr/>
          <p:nvPr/>
        </p:nvGrpSpPr>
        <p:grpSpPr>
          <a:xfrm>
            <a:off x="3584242" y="2928974"/>
            <a:ext cx="1951052" cy="1620194"/>
            <a:chOff x="3107593" y="3809698"/>
            <a:chExt cx="2716525" cy="2255859"/>
          </a:xfrm>
        </p:grpSpPr>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231" y="4295925"/>
              <a:ext cx="1305887" cy="869720"/>
            </a:xfrm>
            <a:prstGeom prst="rect">
              <a:avLst/>
            </a:prstGeom>
            <a:ln w="19050">
              <a:solidFill>
                <a:srgbClr val="107952"/>
              </a:solidFill>
            </a:ln>
            <a:effectLst>
              <a:outerShdw blurRad="50800" dist="38100" dir="2700000" algn="tl" rotWithShape="0">
                <a:prstClr val="black">
                  <a:alpha val="40000"/>
                </a:prstClr>
              </a:outerShdw>
            </a:effectLst>
          </p:spPr>
        </p:pic>
        <p:pic>
          <p:nvPicPr>
            <p:cNvPr id="56" name="Picture 55"/>
            <p:cNvPicPr>
              <a:picLocks/>
            </p:cNvPicPr>
            <p:nvPr/>
          </p:nvPicPr>
          <p:blipFill>
            <a:blip r:embed="rId6" cstate="email">
              <a:extLst>
                <a:ext uri="{28A0092B-C50C-407E-A947-70E740481C1C}">
                  <a14:useLocalDpi xmlns:a14="http://schemas.microsoft.com/office/drawing/2010/main"/>
                </a:ext>
              </a:extLst>
            </a:blip>
            <a:stretch>
              <a:fillRect/>
            </a:stretch>
          </p:blipFill>
          <p:spPr>
            <a:xfrm>
              <a:off x="3107593" y="4809517"/>
              <a:ext cx="1937094" cy="1256040"/>
            </a:xfrm>
            <a:prstGeom prst="rect">
              <a:avLst/>
            </a:prstGeom>
            <a:ln w="28575" cmpd="sng">
              <a:noFill/>
            </a:ln>
            <a:effectLst>
              <a:outerShdw blurRad="50800" dist="38100" dir="2700000" algn="tl" rotWithShape="0">
                <a:prstClr val="black">
                  <a:alpha val="40000"/>
                </a:prstClr>
              </a:outerShdw>
            </a:effectLst>
          </p:spPr>
        </p:pic>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l="5314" r="3388"/>
            <a:stretch/>
          </p:blipFill>
          <p:spPr bwMode="auto">
            <a:xfrm flipH="1">
              <a:off x="3244022" y="3809698"/>
              <a:ext cx="1418049" cy="921087"/>
            </a:xfrm>
            <a:prstGeom prst="rect">
              <a:avLst/>
            </a:prstGeom>
            <a:solidFill>
              <a:srgbClr val="107952"/>
            </a:solidFill>
            <a:ln w="19050" cap="flat" cmpd="sng" algn="ctr">
              <a:solidFill>
                <a:srgbClr val="107952"/>
              </a:solidFill>
              <a:prstDash val="solid"/>
              <a:round/>
              <a:headEnd type="none" w="med" len="med"/>
              <a:tailEnd type="none" w="med" len="med"/>
            </a:ln>
            <a:effectLst>
              <a:outerShdw dist="38100" dir="2700000" rotWithShape="0">
                <a:srgbClr val="808080">
                  <a:alpha val="42998"/>
                </a:srgbClr>
              </a:outerShdw>
            </a:effectLst>
          </p:spPr>
        </p:pic>
      </p:grpSp>
      <p:grpSp>
        <p:nvGrpSpPr>
          <p:cNvPr id="58" name="Group 3"/>
          <p:cNvGrpSpPr/>
          <p:nvPr/>
        </p:nvGrpSpPr>
        <p:grpSpPr>
          <a:xfrm>
            <a:off x="6280547" y="2984489"/>
            <a:ext cx="2276098" cy="1564679"/>
            <a:chOff x="6270575" y="3979318"/>
            <a:chExt cx="3034797" cy="2086239"/>
          </a:xfrm>
        </p:grpSpPr>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4159" y="4124344"/>
              <a:ext cx="1941213" cy="1941213"/>
            </a:xfrm>
            <a:prstGeom prst="rect">
              <a:avLst/>
            </a:prstGeom>
            <a:effectLst/>
          </p:spPr>
        </p:pic>
        <p:pic>
          <p:nvPicPr>
            <p:cNvPr id="60" name="Picture 5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270575" y="4399878"/>
              <a:ext cx="1058752" cy="1058752"/>
            </a:xfrm>
            <a:prstGeom prst="rect">
              <a:avLst/>
            </a:prstGeom>
            <a:ln w="38100" cmpd="sng">
              <a:noFill/>
            </a:ln>
            <a:effectLst/>
          </p:spPr>
        </p:pic>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26767" y="3979318"/>
              <a:ext cx="970787" cy="1434447"/>
            </a:xfrm>
            <a:prstGeom prst="rect">
              <a:avLst/>
            </a:prstGeom>
            <a:effectLst/>
          </p:spPr>
        </p:pic>
        <p:pic>
          <p:nvPicPr>
            <p:cNvPr id="62" name="Picture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94672" y="4890839"/>
              <a:ext cx="1144915" cy="1144915"/>
            </a:xfrm>
            <a:prstGeom prst="rect">
              <a:avLst/>
            </a:prstGeom>
            <a:effectLst/>
          </p:spPr>
        </p:pic>
      </p:grpSp>
    </p:spTree>
    <p:extLst>
      <p:ext uri="{BB962C8B-B14F-4D97-AF65-F5344CB8AC3E}">
        <p14:creationId xmlns:p14="http://schemas.microsoft.com/office/powerpoint/2010/main" val="278687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D22BC9-B118-4FA3-9325-F31E9FA93F8D}"/>
              </a:ext>
            </a:extLst>
          </p:cNvPr>
          <p:cNvPicPr>
            <a:picLocks noChangeAspect="1"/>
          </p:cNvPicPr>
          <p:nvPr/>
        </p:nvPicPr>
        <p:blipFill>
          <a:blip r:embed="rId2"/>
          <a:stretch>
            <a:fillRect/>
          </a:stretch>
        </p:blipFill>
        <p:spPr>
          <a:xfrm>
            <a:off x="457200" y="1128309"/>
            <a:ext cx="8323922" cy="2982947"/>
          </a:xfrm>
          <a:prstGeom prst="rect">
            <a:avLst/>
          </a:prstGeom>
        </p:spPr>
      </p:pic>
      <p:sp>
        <p:nvSpPr>
          <p:cNvPr id="6" name="Title 1">
            <a:extLst>
              <a:ext uri="{FF2B5EF4-FFF2-40B4-BE49-F238E27FC236}">
                <a16:creationId xmlns:a16="http://schemas.microsoft.com/office/drawing/2014/main" id="{CAC29D75-BDA7-4A23-B71F-D853C104A6C3}"/>
              </a:ext>
            </a:extLst>
          </p:cNvPr>
          <p:cNvSpPr>
            <a:spLocks noGrp="1"/>
          </p:cNvSpPr>
          <p:nvPr>
            <p:ph type="title"/>
          </p:nvPr>
        </p:nvSpPr>
        <p:spPr>
          <a:xfrm>
            <a:off x="457200" y="59870"/>
            <a:ext cx="8229600" cy="739040"/>
          </a:xfrm>
        </p:spPr>
        <p:txBody>
          <a:bodyPr/>
          <a:lstStyle/>
          <a:p>
            <a:r>
              <a:rPr lang="en-US" dirty="0"/>
              <a:t>Product Portfolio</a:t>
            </a:r>
          </a:p>
        </p:txBody>
      </p:sp>
    </p:spTree>
    <p:extLst>
      <p:ext uri="{BB962C8B-B14F-4D97-AF65-F5344CB8AC3E}">
        <p14:creationId xmlns:p14="http://schemas.microsoft.com/office/powerpoint/2010/main" val="348973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16C888-F4BF-4674-8AC6-F72C38D3283E}"/>
              </a:ext>
            </a:extLst>
          </p:cNvPr>
          <p:cNvSpPr/>
          <p:nvPr/>
        </p:nvSpPr>
        <p:spPr>
          <a:xfrm>
            <a:off x="386316" y="4400549"/>
            <a:ext cx="4572000" cy="215444"/>
          </a:xfrm>
          <a:prstGeom prst="rect">
            <a:avLst/>
          </a:prstGeom>
        </p:spPr>
        <p:txBody>
          <a:bodyPr>
            <a:spAutoFit/>
          </a:bodyPr>
          <a:lstStyle/>
          <a:p>
            <a:r>
              <a:rPr lang="en-US" sz="800" dirty="0"/>
              <a:t>http://www.littelfuse.com/about-us/business-overview-video.aspx</a:t>
            </a:r>
          </a:p>
        </p:txBody>
      </p:sp>
      <p:sp>
        <p:nvSpPr>
          <p:cNvPr id="5" name="Title 1">
            <a:extLst>
              <a:ext uri="{FF2B5EF4-FFF2-40B4-BE49-F238E27FC236}">
                <a16:creationId xmlns:a16="http://schemas.microsoft.com/office/drawing/2014/main" id="{77AB3559-9488-4AE7-9D60-513EA658C653}"/>
              </a:ext>
            </a:extLst>
          </p:cNvPr>
          <p:cNvSpPr>
            <a:spLocks noGrp="1"/>
          </p:cNvSpPr>
          <p:nvPr>
            <p:ph type="title"/>
          </p:nvPr>
        </p:nvSpPr>
        <p:spPr>
          <a:xfrm>
            <a:off x="457200" y="59870"/>
            <a:ext cx="8229600" cy="739040"/>
          </a:xfrm>
        </p:spPr>
        <p:txBody>
          <a:bodyPr/>
          <a:lstStyle/>
          <a:p>
            <a:r>
              <a:rPr lang="en-US" dirty="0"/>
              <a:t>Product Portfolio</a:t>
            </a:r>
          </a:p>
        </p:txBody>
      </p:sp>
      <p:pic>
        <p:nvPicPr>
          <p:cNvPr id="6" name="Picture 5">
            <a:extLst>
              <a:ext uri="{FF2B5EF4-FFF2-40B4-BE49-F238E27FC236}">
                <a16:creationId xmlns:a16="http://schemas.microsoft.com/office/drawing/2014/main" id="{9869A90D-89A3-40AA-9D08-1D71FE910FC6}"/>
              </a:ext>
            </a:extLst>
          </p:cNvPr>
          <p:cNvPicPr>
            <a:picLocks noChangeAspect="1"/>
          </p:cNvPicPr>
          <p:nvPr/>
        </p:nvPicPr>
        <p:blipFill>
          <a:blip r:embed="rId2"/>
          <a:stretch>
            <a:fillRect/>
          </a:stretch>
        </p:blipFill>
        <p:spPr>
          <a:xfrm>
            <a:off x="457199" y="1372838"/>
            <a:ext cx="8282763" cy="2382532"/>
          </a:xfrm>
          <a:prstGeom prst="rect">
            <a:avLst/>
          </a:prstGeom>
        </p:spPr>
      </p:pic>
    </p:spTree>
    <p:extLst>
      <p:ext uri="{BB962C8B-B14F-4D97-AF65-F5344CB8AC3E}">
        <p14:creationId xmlns:p14="http://schemas.microsoft.com/office/powerpoint/2010/main" val="181625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174-32C4-4ACA-8580-36504B681D1E}"/>
              </a:ext>
            </a:extLst>
          </p:cNvPr>
          <p:cNvSpPr>
            <a:spLocks noGrp="1"/>
          </p:cNvSpPr>
          <p:nvPr>
            <p:ph type="title"/>
          </p:nvPr>
        </p:nvSpPr>
        <p:spPr/>
        <p:txBody>
          <a:bodyPr/>
          <a:lstStyle/>
          <a:p>
            <a:r>
              <a:rPr lang="en-US" dirty="0"/>
              <a:t>Product Portfolio</a:t>
            </a:r>
          </a:p>
        </p:txBody>
      </p:sp>
      <p:pic>
        <p:nvPicPr>
          <p:cNvPr id="6" name="Picture 5">
            <a:extLst>
              <a:ext uri="{FF2B5EF4-FFF2-40B4-BE49-F238E27FC236}">
                <a16:creationId xmlns:a16="http://schemas.microsoft.com/office/drawing/2014/main" id="{0FC212A7-6A99-46A5-90FE-705DDFE885A5}"/>
              </a:ext>
            </a:extLst>
          </p:cNvPr>
          <p:cNvPicPr>
            <a:picLocks noChangeAspect="1"/>
          </p:cNvPicPr>
          <p:nvPr/>
        </p:nvPicPr>
        <p:blipFill>
          <a:blip r:embed="rId2"/>
          <a:stretch>
            <a:fillRect/>
          </a:stretch>
        </p:blipFill>
        <p:spPr>
          <a:xfrm>
            <a:off x="350874" y="1380640"/>
            <a:ext cx="8442251" cy="2582728"/>
          </a:xfrm>
          <a:prstGeom prst="rect">
            <a:avLst/>
          </a:prstGeom>
        </p:spPr>
      </p:pic>
    </p:spTree>
    <p:extLst>
      <p:ext uri="{BB962C8B-B14F-4D97-AF65-F5344CB8AC3E}">
        <p14:creationId xmlns:p14="http://schemas.microsoft.com/office/powerpoint/2010/main" val="32690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A81E35-B869-45D7-B3EC-2F31206B0D13}"/>
              </a:ext>
            </a:extLst>
          </p:cNvPr>
          <p:cNvPicPr>
            <a:picLocks noChangeAspect="1"/>
          </p:cNvPicPr>
          <p:nvPr/>
        </p:nvPicPr>
        <p:blipFill>
          <a:blip r:embed="rId2"/>
          <a:stretch>
            <a:fillRect/>
          </a:stretch>
        </p:blipFill>
        <p:spPr>
          <a:xfrm>
            <a:off x="457200" y="1615154"/>
            <a:ext cx="2645597" cy="2297297"/>
          </a:xfrm>
          <a:prstGeom prst="rect">
            <a:avLst/>
          </a:prstGeom>
        </p:spPr>
      </p:pic>
      <p:pic>
        <p:nvPicPr>
          <p:cNvPr id="5" name="Picture 4">
            <a:extLst>
              <a:ext uri="{FF2B5EF4-FFF2-40B4-BE49-F238E27FC236}">
                <a16:creationId xmlns:a16="http://schemas.microsoft.com/office/drawing/2014/main" id="{67134E23-1E78-4502-A8EE-8284CBAE139E}"/>
              </a:ext>
            </a:extLst>
          </p:cNvPr>
          <p:cNvPicPr>
            <a:picLocks noChangeAspect="1"/>
          </p:cNvPicPr>
          <p:nvPr/>
        </p:nvPicPr>
        <p:blipFill>
          <a:blip r:embed="rId3"/>
          <a:stretch>
            <a:fillRect/>
          </a:stretch>
        </p:blipFill>
        <p:spPr>
          <a:xfrm>
            <a:off x="3232298" y="1496948"/>
            <a:ext cx="5108058" cy="2095295"/>
          </a:xfrm>
          <a:prstGeom prst="rect">
            <a:avLst/>
          </a:prstGeom>
        </p:spPr>
      </p:pic>
      <p:sp>
        <p:nvSpPr>
          <p:cNvPr id="6" name="Title 1">
            <a:extLst>
              <a:ext uri="{FF2B5EF4-FFF2-40B4-BE49-F238E27FC236}">
                <a16:creationId xmlns:a16="http://schemas.microsoft.com/office/drawing/2014/main" id="{6AA4792D-90F8-48E1-A20C-4C9E5A0111F6}"/>
              </a:ext>
            </a:extLst>
          </p:cNvPr>
          <p:cNvSpPr>
            <a:spLocks noGrp="1"/>
          </p:cNvSpPr>
          <p:nvPr>
            <p:ph type="title"/>
          </p:nvPr>
        </p:nvSpPr>
        <p:spPr>
          <a:xfrm>
            <a:off x="457200" y="59870"/>
            <a:ext cx="8229600" cy="739040"/>
          </a:xfrm>
        </p:spPr>
        <p:txBody>
          <a:bodyPr/>
          <a:lstStyle/>
          <a:p>
            <a:r>
              <a:rPr lang="en-US" dirty="0"/>
              <a:t>Product Portfolio</a:t>
            </a:r>
          </a:p>
        </p:txBody>
      </p:sp>
    </p:spTree>
    <p:extLst>
      <p:ext uri="{BB962C8B-B14F-4D97-AF65-F5344CB8AC3E}">
        <p14:creationId xmlns:p14="http://schemas.microsoft.com/office/powerpoint/2010/main" val="159164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Tools Class</a:t>
            </a:r>
          </a:p>
        </p:txBody>
      </p:sp>
    </p:spTree>
    <p:extLst>
      <p:ext uri="{BB962C8B-B14F-4D97-AF65-F5344CB8AC3E}">
        <p14:creationId xmlns:p14="http://schemas.microsoft.com/office/powerpoint/2010/main" val="3916039577"/>
      </p:ext>
    </p:extLst>
  </p:cSld>
  <p:clrMapOvr>
    <a:masterClrMapping/>
  </p:clrMapOvr>
</p:sld>
</file>

<file path=ppt/theme/theme1.xml><?xml version="1.0" encoding="utf-8"?>
<a:theme xmlns:a="http://schemas.openxmlformats.org/drawingml/2006/main" name="Littelfuse Official Theme">
  <a:themeElements>
    <a:clrScheme name="Littelfuse Secondary Colors for Charts and Graphs">
      <a:dk1>
        <a:srgbClr val="000000"/>
      </a:dk1>
      <a:lt1>
        <a:srgbClr val="FFFFFF"/>
      </a:lt1>
      <a:dk2>
        <a:srgbClr val="FEFFFF"/>
      </a:dk2>
      <a:lt2>
        <a:srgbClr val="FEFFFF"/>
      </a:lt2>
      <a:accent1>
        <a:srgbClr val="57AB81"/>
      </a:accent1>
      <a:accent2>
        <a:srgbClr val="CCCCCC"/>
      </a:accent2>
      <a:accent3>
        <a:srgbClr val="67A8BA"/>
      </a:accent3>
      <a:accent4>
        <a:srgbClr val="D7CDA5"/>
      </a:accent4>
      <a:accent5>
        <a:srgbClr val="ACD3C0"/>
      </a:accent5>
      <a:accent6>
        <a:srgbClr val="C8C8E2"/>
      </a:accent6>
      <a:hlink>
        <a:srgbClr val="6890FF"/>
      </a:hlink>
      <a:folHlink>
        <a:srgbClr val="1A708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ttelfuse Green">
      <a:srgbClr val="007E3A"/>
    </a:custClr>
    <a:custClr name="Gray">
      <a:srgbClr val="77787B"/>
    </a:custClr>
    <a:custClr name="Blue">
      <a:srgbClr val="1D7690"/>
    </a:custClr>
    <a:custClr name="Purple">
      <a:srgbClr val="42469D"/>
    </a:custClr>
  </a:custClrLst>
  <a:extLst>
    <a:ext uri="{05A4C25C-085E-4340-85A3-A5531E510DB2}">
      <thm15:themeFamily xmlns:thm15="http://schemas.microsoft.com/office/thememl/2012/main" name="Corporate PowerPoint Template 020717 16-9 BG" id="{776C7AAC-1F4E-F242-882D-EB40872E2509}" vid="{B87CD43F-974A-3F42-87CF-DA9D61E36F68}"/>
    </a:ext>
  </a:extLst>
</a:theme>
</file>

<file path=ppt/theme/theme2.xml><?xml version="1.0" encoding="utf-8"?>
<a:theme xmlns:a="http://schemas.openxmlformats.org/drawingml/2006/main" name="TE_Light_120706_v2">
  <a:themeElements>
    <a:clrScheme name="TE_Light_120706_v2 1">
      <a:dk1>
        <a:srgbClr val="005480"/>
      </a:dk1>
      <a:lt1>
        <a:srgbClr val="FFFFFF"/>
      </a:lt1>
      <a:dk2>
        <a:srgbClr val="005480"/>
      </a:dk2>
      <a:lt2>
        <a:srgbClr val="A2A2A2"/>
      </a:lt2>
      <a:accent1>
        <a:srgbClr val="98002E"/>
      </a:accent1>
      <a:accent2>
        <a:srgbClr val="F68933"/>
      </a:accent2>
      <a:accent3>
        <a:srgbClr val="FFFFFF"/>
      </a:accent3>
      <a:accent4>
        <a:srgbClr val="00466C"/>
      </a:accent4>
      <a:accent5>
        <a:srgbClr val="CAAAAD"/>
      </a:accent5>
      <a:accent6>
        <a:srgbClr val="DF7C2D"/>
      </a:accent6>
      <a:hlink>
        <a:srgbClr val="C1D72F"/>
      </a:hlink>
      <a:folHlink>
        <a:srgbClr val="78BDE8"/>
      </a:folHlink>
    </a:clrScheme>
    <a:fontScheme name="TE_Light_120706_v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_Light_120706_v2 1">
        <a:dk1>
          <a:srgbClr val="005480"/>
        </a:dk1>
        <a:lt1>
          <a:srgbClr val="FFFFFF"/>
        </a:lt1>
        <a:dk2>
          <a:srgbClr val="005480"/>
        </a:dk2>
        <a:lt2>
          <a:srgbClr val="A2A2A2"/>
        </a:lt2>
        <a:accent1>
          <a:srgbClr val="98002E"/>
        </a:accent1>
        <a:accent2>
          <a:srgbClr val="F68933"/>
        </a:accent2>
        <a:accent3>
          <a:srgbClr val="FFFFFF"/>
        </a:accent3>
        <a:accent4>
          <a:srgbClr val="00466C"/>
        </a:accent4>
        <a:accent5>
          <a:srgbClr val="CAAAAD"/>
        </a:accent5>
        <a:accent6>
          <a:srgbClr val="DF7C2D"/>
        </a:accent6>
        <a:hlink>
          <a:srgbClr val="C1D72F"/>
        </a:hlink>
        <a:folHlink>
          <a:srgbClr val="78BD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9B1B5B499B2C46B40691ABE7AF5821" ma:contentTypeVersion="2" ma:contentTypeDescription="Create a new document." ma:contentTypeScope="" ma:versionID="6da776e72fe1a59d0c2a30705fec84ca">
  <xsd:schema xmlns:xsd="http://www.w3.org/2001/XMLSchema" xmlns:xs="http://www.w3.org/2001/XMLSchema" xmlns:p="http://schemas.microsoft.com/office/2006/metadata/properties" xmlns:ns2="7a5bf079-4365-4390-b436-8a52e174735f" targetNamespace="http://schemas.microsoft.com/office/2006/metadata/properties" ma:root="true" ma:fieldsID="5e507ad2594788051892e9da8caff525" ns2:_="">
    <xsd:import namespace="7a5bf079-4365-4390-b436-8a52e17473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5bf079-4365-4390-b436-8a52e174735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844986-80DE-47FE-B238-4D62B6E67A21}">
  <ds:schemaRefs>
    <ds:schemaRef ds:uri="http://schemas.microsoft.com/sharepoint/v3/contenttype/forms"/>
  </ds:schemaRefs>
</ds:datastoreItem>
</file>

<file path=customXml/itemProps2.xml><?xml version="1.0" encoding="utf-8"?>
<ds:datastoreItem xmlns:ds="http://schemas.openxmlformats.org/officeDocument/2006/customXml" ds:itemID="{D22730A4-FBED-4DC1-B4DA-BFC73A4797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5bf079-4365-4390-b436-8a52e1747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8F5FC2-F716-41D0-8737-28B36A35D511}">
  <ds:schemaRefs>
    <ds:schemaRef ds:uri="http://purl.org/dc/dcmitype/"/>
    <ds:schemaRef ds:uri="http://purl.org/dc/terms/"/>
    <ds:schemaRef ds:uri="http://schemas.microsoft.com/office/2006/documentManagement/types"/>
    <ds:schemaRef ds:uri="7a5bf079-4365-4390-b436-8a52e174735f"/>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Corporate PowerPoint Template 020717 16-9 BG</Template>
  <TotalTime>8575</TotalTime>
  <Words>1915</Words>
  <Application>Microsoft Office PowerPoint</Application>
  <PresentationFormat>On-screen Show (16:9)</PresentationFormat>
  <Paragraphs>486</Paragraphs>
  <Slides>36</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Arial Hebrew</vt:lpstr>
      <vt:lpstr>Lucida Grande</vt:lpstr>
      <vt:lpstr>Monotype Sorts</vt:lpstr>
      <vt:lpstr>MS PGothic</vt:lpstr>
      <vt:lpstr>MS PGothic</vt:lpstr>
      <vt:lpstr>宋体</vt:lpstr>
      <vt:lpstr>Arial</vt:lpstr>
      <vt:lpstr>Calibri</vt:lpstr>
      <vt:lpstr>Mangal</vt:lpstr>
      <vt:lpstr>Times New Roman</vt:lpstr>
      <vt:lpstr>Wingdings</vt:lpstr>
      <vt:lpstr>Littelfuse Official Theme</vt:lpstr>
      <vt:lpstr>TE_Light_120706_v2</vt:lpstr>
      <vt:lpstr>Power Tools</vt:lpstr>
      <vt:lpstr>Littelfuse Overview</vt:lpstr>
      <vt:lpstr>PowerPoint Presentation</vt:lpstr>
      <vt:lpstr>Protect Ι Control Ι Sense — A Global Approach</vt:lpstr>
      <vt:lpstr>Product Portfolio</vt:lpstr>
      <vt:lpstr>Product Portfolio</vt:lpstr>
      <vt:lpstr>Product Portfolio</vt:lpstr>
      <vt:lpstr>Product Portfolio</vt:lpstr>
      <vt:lpstr>Power Tools Class</vt:lpstr>
      <vt:lpstr>Hand-Held Electric Motor Operated Tools (IEC60745-1/GB3883-1)</vt:lpstr>
      <vt:lpstr>Wide range of protection &amp; sensing solutions addressing portable &amp; robotic devices</vt:lpstr>
      <vt:lpstr>Littelfuse has solutions for all functional blocks of power tools device</vt:lpstr>
      <vt:lpstr>Power Input Unit </vt:lpstr>
      <vt:lpstr>Power Face OV threat</vt:lpstr>
      <vt:lpstr> (with reference to IEEE C.62.41-2002) </vt:lpstr>
      <vt:lpstr>IEC61000-4-5 Standard </vt:lpstr>
      <vt:lpstr>Overvoltage Product Family </vt:lpstr>
      <vt:lpstr>GDT/SIDACtor/MOV/TVS comparison</vt:lpstr>
      <vt:lpstr>CC/CV charger(Without Wire) </vt:lpstr>
      <vt:lpstr>OC/OV Unit with Wire</vt:lpstr>
      <vt:lpstr>Battery Pack protection</vt:lpstr>
      <vt:lpstr>BMS Sense Line face Risk</vt:lpstr>
      <vt:lpstr>BMS Component failure =&gt; Battery Pack Thermal runaway </vt:lpstr>
      <vt:lpstr>Several failure modes need to be considered  when implementing battery safety circuitry</vt:lpstr>
      <vt:lpstr>Battery pack protection &amp; BMS </vt:lpstr>
      <vt:lpstr>AC /DC Motor protection</vt:lpstr>
      <vt:lpstr>Motor Drive Power tool (BLDC example) </vt:lpstr>
      <vt:lpstr>AC Motor Protection</vt:lpstr>
      <vt:lpstr>MOV energy for 8/20 surge and AC follow on </vt:lpstr>
      <vt:lpstr>AC Motor Control</vt:lpstr>
      <vt:lpstr>DC Motor Drive Circuit </vt:lpstr>
      <vt:lpstr>Overall Littelfuse Power tools product overview summary</vt:lpstr>
      <vt:lpstr>Littelfuse’s system level approach is to help  OEM’s make equipment safer and more reliable</vt:lpstr>
      <vt:lpstr>Testing Capabilities</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Littelfuse expertise applied to portable tools &amp; appliances</dc:title>
  <dc:subject/>
  <dc:creator>BG</dc:creator>
  <cp:keywords/>
  <dc:description/>
  <cp:lastModifiedBy>Steven Li</cp:lastModifiedBy>
  <cp:revision>254</cp:revision>
  <dcterms:created xsi:type="dcterms:W3CDTF">2017-06-26T05:56:52Z</dcterms:created>
  <dcterms:modified xsi:type="dcterms:W3CDTF">2018-05-10T05:55:19Z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0x010100C89B1B5B499B2C46B40691ABE7AF5821</vt:lpwstr>
  </property>
  <property fmtid="{D5CDD505-2E9C-101B-9397-08002B2CF9AE}" pid="3" name="_dlc_DocIdItemGuid">
    <vt:lpwstr>ea41ef6f-328e-40de-944c-ad3641406509</vt:lpwstr>
  </property>
</Properties>
</file>