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4"/>
  </p:handoutMasterIdLst>
  <p:sldIdLst>
    <p:sldId id="281" r:id="rId3"/>
    <p:sldId id="308" r:id="rId4"/>
    <p:sldId id="528" r:id="rId6"/>
    <p:sldId id="543" r:id="rId7"/>
    <p:sldId id="546" r:id="rId8"/>
    <p:sldId id="376" r:id="rId9"/>
    <p:sldId id="375" r:id="rId10"/>
    <p:sldId id="534" r:id="rId11"/>
    <p:sldId id="453" r:id="rId12"/>
    <p:sldId id="527" r:id="rId13"/>
    <p:sldId id="536" r:id="rId14"/>
    <p:sldId id="377" r:id="rId15"/>
    <p:sldId id="529" r:id="rId16"/>
    <p:sldId id="544" r:id="rId17"/>
    <p:sldId id="545" r:id="rId18"/>
    <p:sldId id="437" r:id="rId19"/>
    <p:sldId id="548" r:id="rId20"/>
    <p:sldId id="441" r:id="rId21"/>
    <p:sldId id="438" r:id="rId22"/>
    <p:sldId id="440" r:id="rId23"/>
    <p:sldId id="442" r:id="rId24"/>
    <p:sldId id="325" r:id="rId25"/>
    <p:sldId id="518" r:id="rId26"/>
    <p:sldId id="428" r:id="rId27"/>
    <p:sldId id="468" r:id="rId28"/>
    <p:sldId id="519" r:id="rId29"/>
    <p:sldId id="327" r:id="rId30"/>
    <p:sldId id="541" r:id="rId31"/>
    <p:sldId id="517" r:id="rId32"/>
    <p:sldId id="277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24" autoAdjust="0"/>
    <p:restoredTop sz="92995" autoAdjust="0"/>
  </p:normalViewPr>
  <p:slideViewPr>
    <p:cSldViewPr snapToGrid="0">
      <p:cViewPr>
        <p:scale>
          <a:sx n="66" d="100"/>
          <a:sy n="66" d="100"/>
        </p:scale>
        <p:origin x="-2064" y="-456"/>
      </p:cViewPr>
      <p:guideLst>
        <p:guide orient="horz" pos="2160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02E2A-526B-4329-9BA6-7A5F62C71583}" type="doc">
      <dgm:prSet loTypeId="urn:microsoft.com/office/officeart/2005/8/layout/radial4#1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F9DF5B1C-EA0A-48FC-8D79-11F789363D8F}">
      <dgm:prSet phldrT="[文本]"/>
      <dgm:spPr/>
      <dgm:t>
        <a:bodyPr/>
        <a:lstStyle/>
        <a:p>
          <a:r>
            <a:rPr lang="zh-CN" altLang="en-US" dirty="0" smtClean="0"/>
            <a:t>电感器件要求</a:t>
          </a:r>
          <a:endParaRPr lang="zh-CN" altLang="en-US" dirty="0"/>
        </a:p>
      </dgm:t>
    </dgm:pt>
    <dgm:pt modelId="{0D421E66-8BE4-48F9-AAD6-F13C28392078}" cxnId="{249A79A4-657E-44DA-8B27-B7578E2F2999}" type="parTrans">
      <dgm:prSet/>
      <dgm:spPr/>
      <dgm:t>
        <a:bodyPr/>
        <a:lstStyle/>
        <a:p>
          <a:endParaRPr lang="zh-CN" altLang="en-US"/>
        </a:p>
      </dgm:t>
    </dgm:pt>
    <dgm:pt modelId="{BF9BB185-7C64-4E37-ACFD-4FDDBE6BCA9C}" cxnId="{249A79A4-657E-44DA-8B27-B7578E2F2999}" type="sibTrans">
      <dgm:prSet/>
      <dgm:spPr/>
      <dgm:t>
        <a:bodyPr/>
        <a:lstStyle/>
        <a:p>
          <a:endParaRPr lang="zh-CN" altLang="en-US"/>
        </a:p>
      </dgm:t>
    </dgm:pt>
    <dgm:pt modelId="{83B509D1-45D4-4F59-A0F1-6F882FC8A44D}">
      <dgm:prSet phldrT="[文本]"/>
      <dgm:spPr>
        <a:solidFill>
          <a:srgbClr val="92D050"/>
        </a:solidFill>
      </dgm:spPr>
      <dgm:t>
        <a:bodyPr/>
        <a:lstStyle/>
        <a:p>
          <a:r>
            <a:rPr lang="zh-CN" altLang="en-US" dirty="0" smtClean="0"/>
            <a:t>直流偏置特性高</a:t>
          </a:r>
          <a:endParaRPr lang="zh-CN" altLang="en-US" dirty="0"/>
        </a:p>
      </dgm:t>
    </dgm:pt>
    <dgm:pt modelId="{91999719-59C9-44A1-9356-C981D3E9EA7F}" cxnId="{B0520105-89C6-4F75-8CA5-6C11741F5151}" type="parTrans">
      <dgm:prSet/>
      <dgm:spPr/>
      <dgm:t>
        <a:bodyPr/>
        <a:lstStyle/>
        <a:p>
          <a:endParaRPr lang="zh-CN" altLang="en-US"/>
        </a:p>
      </dgm:t>
    </dgm:pt>
    <dgm:pt modelId="{4B8FB71D-2104-4ECE-8E1D-D98EA6075F82}" cxnId="{B0520105-89C6-4F75-8CA5-6C11741F5151}" type="sibTrans">
      <dgm:prSet/>
      <dgm:spPr/>
      <dgm:t>
        <a:bodyPr/>
        <a:lstStyle/>
        <a:p>
          <a:endParaRPr lang="zh-CN" altLang="en-US"/>
        </a:p>
      </dgm:t>
    </dgm:pt>
    <dgm:pt modelId="{38A282CC-B7A5-4498-B54A-219B7B09BDBD}">
      <dgm:prSet phldrT="[文本]"/>
      <dgm:spPr>
        <a:solidFill>
          <a:srgbClr val="00B0F0"/>
        </a:solidFill>
      </dgm:spPr>
      <dgm:t>
        <a:bodyPr/>
        <a:lstStyle/>
        <a:p>
          <a:r>
            <a:rPr lang="zh-CN" altLang="en-US" dirty="0" smtClean="0"/>
            <a:t>高频性能宽</a:t>
          </a:r>
          <a:endParaRPr lang="zh-CN" altLang="en-US" dirty="0"/>
        </a:p>
      </dgm:t>
    </dgm:pt>
    <dgm:pt modelId="{FFED6B44-7E7D-4E18-B83F-288CCB091FC2}" cxnId="{10DDE9A8-FD90-447F-A06F-398EED75B2F5}" type="parTrans">
      <dgm:prSet/>
      <dgm:spPr/>
      <dgm:t>
        <a:bodyPr/>
        <a:lstStyle/>
        <a:p>
          <a:endParaRPr lang="zh-CN" altLang="en-US"/>
        </a:p>
      </dgm:t>
    </dgm:pt>
    <dgm:pt modelId="{1AF5A032-AB38-41F5-9923-E98907748558}" cxnId="{10DDE9A8-FD90-447F-A06F-398EED75B2F5}" type="sibTrans">
      <dgm:prSet/>
      <dgm:spPr/>
      <dgm:t>
        <a:bodyPr/>
        <a:lstStyle/>
        <a:p>
          <a:endParaRPr lang="zh-CN" altLang="en-US"/>
        </a:p>
      </dgm:t>
    </dgm:pt>
    <dgm:pt modelId="{0A9EB722-6C35-45AA-B960-242459F0DFE1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 smtClean="0"/>
            <a:t>损耗低</a:t>
          </a:r>
          <a:endParaRPr lang="zh-CN" altLang="en-US" dirty="0"/>
        </a:p>
      </dgm:t>
    </dgm:pt>
    <dgm:pt modelId="{EF2DCBF0-623F-4F65-ADD3-EEBF5A30A246}" cxnId="{A97B6875-CA26-4D9C-A8F6-F0494474FFF4}" type="parTrans">
      <dgm:prSet/>
      <dgm:spPr/>
      <dgm:t>
        <a:bodyPr/>
        <a:lstStyle/>
        <a:p>
          <a:endParaRPr lang="zh-CN" altLang="en-US"/>
        </a:p>
      </dgm:t>
    </dgm:pt>
    <dgm:pt modelId="{E0FFACF1-0EFB-4D5A-A003-785C29CE7DB0}" cxnId="{A97B6875-CA26-4D9C-A8F6-F0494474FFF4}" type="sibTrans">
      <dgm:prSet/>
      <dgm:spPr/>
      <dgm:t>
        <a:bodyPr/>
        <a:lstStyle/>
        <a:p>
          <a:endParaRPr lang="zh-CN" altLang="en-US"/>
        </a:p>
      </dgm:t>
    </dgm:pt>
    <dgm:pt modelId="{1038FD6F-EB18-41A9-A7D6-FD8E022F9E23}" type="pres">
      <dgm:prSet presAssocID="{44902E2A-526B-4329-9BA6-7A5F62C715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9A8EA63-A3CA-4B9E-81B4-5E4750A8AAC5}" type="pres">
      <dgm:prSet presAssocID="{F9DF5B1C-EA0A-48FC-8D79-11F789363D8F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B671CBA6-015B-4A83-B3ED-6157D595A6E9}" type="pres">
      <dgm:prSet presAssocID="{91999719-59C9-44A1-9356-C981D3E9EA7F}" presName="parTrans" presStyleLbl="bgSibTrans2D1" presStyleIdx="0" presStyleCnt="3"/>
      <dgm:spPr/>
      <dgm:t>
        <a:bodyPr/>
        <a:lstStyle/>
        <a:p>
          <a:endParaRPr lang="zh-CN" altLang="en-US"/>
        </a:p>
      </dgm:t>
    </dgm:pt>
    <dgm:pt modelId="{B0FD2D83-10D0-4AEC-95BA-BDB757B84527}" type="pres">
      <dgm:prSet presAssocID="{83B509D1-45D4-4F59-A0F1-6F882FC8A4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7A17ED-3E9F-48F1-80DE-169215A352DE}" type="pres">
      <dgm:prSet presAssocID="{FFED6B44-7E7D-4E18-B83F-288CCB091FC2}" presName="parTrans" presStyleLbl="bgSibTrans2D1" presStyleIdx="1" presStyleCnt="3"/>
      <dgm:spPr/>
      <dgm:t>
        <a:bodyPr/>
        <a:lstStyle/>
        <a:p>
          <a:endParaRPr lang="zh-CN" altLang="en-US"/>
        </a:p>
      </dgm:t>
    </dgm:pt>
    <dgm:pt modelId="{ACDC1786-242C-4F4F-81D7-5F8369FB29F0}" type="pres">
      <dgm:prSet presAssocID="{38A282CC-B7A5-4498-B54A-219B7B09BD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264625-C54C-4C15-99DD-0A9B82D4D14E}" type="pres">
      <dgm:prSet presAssocID="{EF2DCBF0-623F-4F65-ADD3-EEBF5A30A246}" presName="parTrans" presStyleLbl="bgSibTrans2D1" presStyleIdx="2" presStyleCnt="3"/>
      <dgm:spPr/>
      <dgm:t>
        <a:bodyPr/>
        <a:lstStyle/>
        <a:p>
          <a:endParaRPr lang="zh-CN" altLang="en-US"/>
        </a:p>
      </dgm:t>
    </dgm:pt>
    <dgm:pt modelId="{5CFB47B8-3169-4A1A-A067-EA307597243F}" type="pres">
      <dgm:prSet presAssocID="{0A9EB722-6C35-45AA-B960-242459F0DF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0520105-89C6-4F75-8CA5-6C11741F5151}" srcId="{F9DF5B1C-EA0A-48FC-8D79-11F789363D8F}" destId="{83B509D1-45D4-4F59-A0F1-6F882FC8A44D}" srcOrd="0" destOrd="0" parTransId="{91999719-59C9-44A1-9356-C981D3E9EA7F}" sibTransId="{4B8FB71D-2104-4ECE-8E1D-D98EA6075F82}"/>
    <dgm:cxn modelId="{A97B6875-CA26-4D9C-A8F6-F0494474FFF4}" srcId="{F9DF5B1C-EA0A-48FC-8D79-11F789363D8F}" destId="{0A9EB722-6C35-45AA-B960-242459F0DFE1}" srcOrd="2" destOrd="0" parTransId="{EF2DCBF0-623F-4F65-ADD3-EEBF5A30A246}" sibTransId="{E0FFACF1-0EFB-4D5A-A003-785C29CE7DB0}"/>
    <dgm:cxn modelId="{98C96D02-905E-421F-AAAD-402495236ABA}" type="presOf" srcId="{38A282CC-B7A5-4498-B54A-219B7B09BDBD}" destId="{ACDC1786-242C-4F4F-81D7-5F8369FB29F0}" srcOrd="0" destOrd="0" presId="urn:microsoft.com/office/officeart/2005/8/layout/radial4#1"/>
    <dgm:cxn modelId="{979AA36A-2422-4CC5-9DA9-1B410887904A}" type="presOf" srcId="{EF2DCBF0-623F-4F65-ADD3-EEBF5A30A246}" destId="{DD264625-C54C-4C15-99DD-0A9B82D4D14E}" srcOrd="0" destOrd="0" presId="urn:microsoft.com/office/officeart/2005/8/layout/radial4#1"/>
    <dgm:cxn modelId="{249A79A4-657E-44DA-8B27-B7578E2F2999}" srcId="{44902E2A-526B-4329-9BA6-7A5F62C71583}" destId="{F9DF5B1C-EA0A-48FC-8D79-11F789363D8F}" srcOrd="0" destOrd="0" parTransId="{0D421E66-8BE4-48F9-AAD6-F13C28392078}" sibTransId="{BF9BB185-7C64-4E37-ACFD-4FDDBE6BCA9C}"/>
    <dgm:cxn modelId="{DD9FFDFC-C45F-478A-842A-ED1F97DB862B}" type="presOf" srcId="{44902E2A-526B-4329-9BA6-7A5F62C71583}" destId="{1038FD6F-EB18-41A9-A7D6-FD8E022F9E23}" srcOrd="0" destOrd="0" presId="urn:microsoft.com/office/officeart/2005/8/layout/radial4#1"/>
    <dgm:cxn modelId="{D73210AF-7EFA-4562-BAA9-EBC3B18BC5B5}" type="presOf" srcId="{F9DF5B1C-EA0A-48FC-8D79-11F789363D8F}" destId="{49A8EA63-A3CA-4B9E-81B4-5E4750A8AAC5}" srcOrd="0" destOrd="0" presId="urn:microsoft.com/office/officeart/2005/8/layout/radial4#1"/>
    <dgm:cxn modelId="{01EA1F71-FEE4-4146-9086-272D4A9D753B}" type="presOf" srcId="{83B509D1-45D4-4F59-A0F1-6F882FC8A44D}" destId="{B0FD2D83-10D0-4AEC-95BA-BDB757B84527}" srcOrd="0" destOrd="0" presId="urn:microsoft.com/office/officeart/2005/8/layout/radial4#1"/>
    <dgm:cxn modelId="{6F2B2F96-6D6B-4B0E-81EC-90542E4C8D22}" type="presOf" srcId="{FFED6B44-7E7D-4E18-B83F-288CCB091FC2}" destId="{327A17ED-3E9F-48F1-80DE-169215A352DE}" srcOrd="0" destOrd="0" presId="urn:microsoft.com/office/officeart/2005/8/layout/radial4#1"/>
    <dgm:cxn modelId="{A491CF96-94A0-4579-A7A7-A239A2372058}" type="presOf" srcId="{0A9EB722-6C35-45AA-B960-242459F0DFE1}" destId="{5CFB47B8-3169-4A1A-A067-EA307597243F}" srcOrd="0" destOrd="0" presId="urn:microsoft.com/office/officeart/2005/8/layout/radial4#1"/>
    <dgm:cxn modelId="{10DDE9A8-FD90-447F-A06F-398EED75B2F5}" srcId="{F9DF5B1C-EA0A-48FC-8D79-11F789363D8F}" destId="{38A282CC-B7A5-4498-B54A-219B7B09BDBD}" srcOrd="1" destOrd="0" parTransId="{FFED6B44-7E7D-4E18-B83F-288CCB091FC2}" sibTransId="{1AF5A032-AB38-41F5-9923-E98907748558}"/>
    <dgm:cxn modelId="{1A481693-24FA-45B8-9546-940D1B62AFB1}" type="presOf" srcId="{91999719-59C9-44A1-9356-C981D3E9EA7F}" destId="{B671CBA6-015B-4A83-B3ED-6157D595A6E9}" srcOrd="0" destOrd="0" presId="urn:microsoft.com/office/officeart/2005/8/layout/radial4#1"/>
    <dgm:cxn modelId="{B289D4E7-C4F4-4A7A-B488-1B6E488FCAC4}" type="presParOf" srcId="{1038FD6F-EB18-41A9-A7D6-FD8E022F9E23}" destId="{49A8EA63-A3CA-4B9E-81B4-5E4750A8AAC5}" srcOrd="0" destOrd="0" presId="urn:microsoft.com/office/officeart/2005/8/layout/radial4#1"/>
    <dgm:cxn modelId="{2D3EF51E-6B8F-4085-A81A-BB59DB251A24}" type="presParOf" srcId="{1038FD6F-EB18-41A9-A7D6-FD8E022F9E23}" destId="{B671CBA6-015B-4A83-B3ED-6157D595A6E9}" srcOrd="1" destOrd="0" presId="urn:microsoft.com/office/officeart/2005/8/layout/radial4#1"/>
    <dgm:cxn modelId="{2B9C64C3-1A17-4CA5-B4FF-122B6EEEE7DA}" type="presParOf" srcId="{1038FD6F-EB18-41A9-A7D6-FD8E022F9E23}" destId="{B0FD2D83-10D0-4AEC-95BA-BDB757B84527}" srcOrd="2" destOrd="0" presId="urn:microsoft.com/office/officeart/2005/8/layout/radial4#1"/>
    <dgm:cxn modelId="{B492CEBD-1F4F-40B5-9CA3-E1DB441CA513}" type="presParOf" srcId="{1038FD6F-EB18-41A9-A7D6-FD8E022F9E23}" destId="{327A17ED-3E9F-48F1-80DE-169215A352DE}" srcOrd="3" destOrd="0" presId="urn:microsoft.com/office/officeart/2005/8/layout/radial4#1"/>
    <dgm:cxn modelId="{24762BFA-5F7D-49CF-82AA-1ECEC66D7EF5}" type="presParOf" srcId="{1038FD6F-EB18-41A9-A7D6-FD8E022F9E23}" destId="{ACDC1786-242C-4F4F-81D7-5F8369FB29F0}" srcOrd="4" destOrd="0" presId="urn:microsoft.com/office/officeart/2005/8/layout/radial4#1"/>
    <dgm:cxn modelId="{688EFAB4-A294-4F86-98DB-E69D6A00645F}" type="presParOf" srcId="{1038FD6F-EB18-41A9-A7D6-FD8E022F9E23}" destId="{DD264625-C54C-4C15-99DD-0A9B82D4D14E}" srcOrd="5" destOrd="0" presId="urn:microsoft.com/office/officeart/2005/8/layout/radial4#1"/>
    <dgm:cxn modelId="{56E6724D-EDF9-41F5-92F1-720C19D9E3E7}" type="presParOf" srcId="{1038FD6F-EB18-41A9-A7D6-FD8E022F9E23}" destId="{5CFB47B8-3169-4A1A-A067-EA307597243F}" srcOrd="6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A8EA63-A3CA-4B9E-81B4-5E4750A8AAC5}">
      <dsp:nvSpPr>
        <dsp:cNvPr id="0" name=""/>
        <dsp:cNvSpPr/>
      </dsp:nvSpPr>
      <dsp:spPr>
        <a:xfrm>
          <a:off x="2213089" y="2600910"/>
          <a:ext cx="2041296" cy="2041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电感器件要求</a:t>
          </a:r>
          <a:endParaRPr lang="zh-CN" altLang="en-US" sz="3600" kern="1200" dirty="0"/>
        </a:p>
      </dsp:txBody>
      <dsp:txXfrm>
        <a:off x="2213089" y="2600910"/>
        <a:ext cx="2041296" cy="2041296"/>
      </dsp:txXfrm>
    </dsp:sp>
    <dsp:sp modelId="{B671CBA6-015B-4A83-B3ED-6157D595A6E9}">
      <dsp:nvSpPr>
        <dsp:cNvPr id="0" name=""/>
        <dsp:cNvSpPr/>
      </dsp:nvSpPr>
      <dsp:spPr>
        <a:xfrm rot="12900000">
          <a:off x="823798" y="2218842"/>
          <a:ext cx="1644158" cy="58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2D83-10D0-4AEC-95BA-BDB757B84527}">
      <dsp:nvSpPr>
        <dsp:cNvPr id="0" name=""/>
        <dsp:cNvSpPr/>
      </dsp:nvSpPr>
      <dsp:spPr>
        <a:xfrm>
          <a:off x="2853" y="1262509"/>
          <a:ext cx="1939231" cy="155138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直流偏置特性高</a:t>
          </a:r>
          <a:endParaRPr lang="zh-CN" altLang="en-US" sz="3300" kern="1200" dirty="0"/>
        </a:p>
      </dsp:txBody>
      <dsp:txXfrm>
        <a:off x="2853" y="1262509"/>
        <a:ext cx="1939231" cy="1551385"/>
      </dsp:txXfrm>
    </dsp:sp>
    <dsp:sp modelId="{327A17ED-3E9F-48F1-80DE-169215A352DE}">
      <dsp:nvSpPr>
        <dsp:cNvPr id="0" name=""/>
        <dsp:cNvSpPr/>
      </dsp:nvSpPr>
      <dsp:spPr>
        <a:xfrm rot="16200000">
          <a:off x="2411658" y="1392254"/>
          <a:ext cx="1644158" cy="58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C1786-242C-4F4F-81D7-5F8369FB29F0}">
      <dsp:nvSpPr>
        <dsp:cNvPr id="0" name=""/>
        <dsp:cNvSpPr/>
      </dsp:nvSpPr>
      <dsp:spPr>
        <a:xfrm>
          <a:off x="2264121" y="85367"/>
          <a:ext cx="1939231" cy="155138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高频性能宽</a:t>
          </a:r>
          <a:endParaRPr lang="zh-CN" altLang="en-US" sz="3300" kern="1200" dirty="0"/>
        </a:p>
      </dsp:txBody>
      <dsp:txXfrm>
        <a:off x="2264121" y="85367"/>
        <a:ext cx="1939231" cy="1551385"/>
      </dsp:txXfrm>
    </dsp:sp>
    <dsp:sp modelId="{DD264625-C54C-4C15-99DD-0A9B82D4D14E}">
      <dsp:nvSpPr>
        <dsp:cNvPr id="0" name=""/>
        <dsp:cNvSpPr/>
      </dsp:nvSpPr>
      <dsp:spPr>
        <a:xfrm rot="19500000">
          <a:off x="3999518" y="2218842"/>
          <a:ext cx="1644158" cy="5817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B47B8-3169-4A1A-A067-EA307597243F}">
      <dsp:nvSpPr>
        <dsp:cNvPr id="0" name=""/>
        <dsp:cNvSpPr/>
      </dsp:nvSpPr>
      <dsp:spPr>
        <a:xfrm>
          <a:off x="4525389" y="1262509"/>
          <a:ext cx="1939231" cy="1551385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损耗低</a:t>
          </a:r>
          <a:endParaRPr lang="zh-CN" altLang="en-US" sz="3300" kern="1200" dirty="0"/>
        </a:p>
      </dsp:txBody>
      <dsp:txXfrm>
        <a:off x="4525389" y="1262509"/>
        <a:ext cx="1939231" cy="1551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1C7190-C13B-4041-8A30-78EE9F3233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D520DC-30C4-4E72-B35A-4EB3548DDC5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http://meihua.docer.com/</a:t>
            </a:r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8091917-36B7-454E-8595-2FC929329053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CD1067B-BF6B-49E2-ADD1-8E52610E489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2113" cy="4154488"/>
          </a:xfrm>
          <a:noFill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</a:tabLst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3291972-77A3-4444-A709-C521A4D98A4B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D07B2E5-0EF1-4989-8503-BCDC792C028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73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C5C29F1-EAB3-4962-A929-29F4BCEDA5C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73700" cy="4156075"/>
          </a:xfrm>
          <a:noFill/>
        </p:spPr>
        <p:txBody>
          <a:bodyPr wrap="none" anchor="ctr"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 noChangeArrowheads="1"/>
          </p:cNvPicPr>
          <p:nvPr/>
        </p:nvPicPr>
        <p:blipFill>
          <a:blip r:embed="rId2" cstate="print"/>
          <a:srcRect l="6473" t="1097" r="13150" b="183"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3" cstate="print"/>
          <a:srcRect l="16104" t="13231" r="15164" b="16873"/>
          <a:stretch>
            <a:fillRect/>
          </a:stretch>
        </p:blipFill>
        <p:spPr bwMode="auto">
          <a:xfrm>
            <a:off x="1114425" y="1195388"/>
            <a:ext cx="30511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123950" y="3725114"/>
            <a:ext cx="5616884" cy="591299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098241" y="2322535"/>
            <a:ext cx="5616884" cy="1334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1" kern="1000" baseline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F1D9-3A89-4B27-869F-751113585D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AD58-AA9F-4746-ACF0-CE7280D88A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365125"/>
            <a:ext cx="886883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3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1C1E-5776-4132-8537-62FC6DE709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1387475"/>
            <a:ext cx="8204200" cy="1117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>
          <a:xfrm>
            <a:off x="6553200" y="6356350"/>
            <a:ext cx="2108200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94A9-8A2D-4560-90CC-739D73BD2682}" type="slidenum">
              <a:rPr lang="en-US" altLang="zh-CN"/>
            </a:fld>
            <a:endParaRPr lang="en-US" altLang="zh-CN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17526" y="50801"/>
            <a:ext cx="8139644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783E-2CB2-4CF7-91D6-72FEB279995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8" y="2108203"/>
            <a:ext cx="5995988" cy="1235075"/>
          </a:xfrm>
        </p:spPr>
        <p:txBody>
          <a:bodyPr anchor="b">
            <a:normAutofit/>
          </a:bodyPr>
          <a:lstStyle>
            <a:lvl1pPr algn="ctr">
              <a:defRPr sz="2025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F9D4-649B-46A3-84CF-0DB8279F172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5277-EC36-439E-BE01-45B44B12AA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3F07E-8152-405D-BE09-98E100802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1E66-2035-42BE-B07E-2910664EE1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27A70-FA60-4739-B77D-77436FDE71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2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5"/>
            </a:lvl2pPr>
            <a:lvl3pPr>
              <a:defRPr sz="900"/>
            </a:lvl3pPr>
            <a:lvl4pPr>
              <a:defRPr sz="790"/>
            </a:lvl4pPr>
            <a:lvl5pPr>
              <a:defRPr sz="79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784B-C567-4041-AB72-D92D7A0FC5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EFF9-DCCF-4C48-B63A-F10D34108F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8.jpeg"/><Relationship Id="rId17" Type="http://schemas.openxmlformats.org/officeDocument/2006/relationships/image" Target="../media/image7.jpeg"/><Relationship Id="rId16" Type="http://schemas.openxmlformats.org/officeDocument/2006/relationships/image" Target="../media/image6.png"/><Relationship Id="rId15" Type="http://schemas.openxmlformats.org/officeDocument/2006/relationships/image" Target="../media/image5.jpeg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1588" y="0"/>
            <a:ext cx="9144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sp>
        <p:nvSpPr>
          <p:cNvPr id="18" name="矩形 17"/>
          <p:cNvSpPr/>
          <p:nvPr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sz="135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4198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Tx/>
              <a:buNone/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198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Tx/>
              <a:buNone/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198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959696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C02D44-D158-4316-9AFB-0B97319FC861}" type="slidenum">
              <a:rPr lang="zh-CN" altLang="en-US"/>
            </a:fld>
            <a:endParaRPr lang="zh-CN" altLang="en-US"/>
          </a:p>
        </p:txBody>
      </p:sp>
      <p:sp>
        <p:nvSpPr>
          <p:cNvPr id="2056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4350" y="1133475"/>
            <a:ext cx="8139113" cy="5213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</p:txBody>
      </p:sp>
      <p:sp>
        <p:nvSpPr>
          <p:cNvPr id="2057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14350" y="61913"/>
            <a:ext cx="8139113" cy="795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2058" name="Picture 9" descr="底色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25413"/>
            <a:ext cx="9144000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4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94463" y="414338"/>
            <a:ext cx="2368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1" descr="底边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30788" y="6521450"/>
            <a:ext cx="411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底边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523038"/>
            <a:ext cx="58896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ea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71780" indent="-271780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u"/>
        <a:defRPr lang="zh-CN" altLang="en-US" sz="2400" kern="1200" dirty="0">
          <a:solidFill>
            <a:schemeClr val="accent1"/>
          </a:solidFill>
          <a:latin typeface="+mj-ea"/>
          <a:ea typeface="+mj-ea"/>
          <a:cs typeface="+mn-cs"/>
        </a:defRPr>
      </a:lvl1pPr>
      <a:lvl2pPr marL="271780" indent="-271780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CD846D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ea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9.xml"/><Relationship Id="rId4" Type="http://schemas.openxmlformats.org/officeDocument/2006/relationships/image" Target="../media/image23.png"/><Relationship Id="rId3" Type="http://schemas.openxmlformats.org/officeDocument/2006/relationships/tags" Target="../tags/tag28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slide" Target="slide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35.xml"/><Relationship Id="rId5" Type="http://schemas.openxmlformats.org/officeDocument/2006/relationships/image" Target="../media/image30.jpeg"/><Relationship Id="rId4" Type="http://schemas.openxmlformats.org/officeDocument/2006/relationships/tags" Target="../tags/tag34.xml"/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slide" Target="slide1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39.xml"/><Relationship Id="rId7" Type="http://schemas.openxmlformats.org/officeDocument/2006/relationships/image" Target="../media/image38.png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Relationship Id="rId3" Type="http://schemas.openxmlformats.org/officeDocument/2006/relationships/tags" Target="../tags/tag38.xml"/><Relationship Id="rId2" Type="http://schemas.openxmlformats.org/officeDocument/2006/relationships/slide" Target="slide1.xml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slide" Target="slide1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slide" Target="slide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slide" Target="slide1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slide" Target="slide1.xml"/><Relationship Id="rId2" Type="http://schemas.openxmlformats.org/officeDocument/2006/relationships/image" Target="../media/image44.jpe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slide" Target="slide1.xml"/><Relationship Id="rId3" Type="http://schemas.openxmlformats.org/officeDocument/2006/relationships/image" Target="../media/image47.jpeg"/><Relationship Id="rId2" Type="http://schemas.openxmlformats.org/officeDocument/2006/relationships/image" Target="../media/image46.emf"/><Relationship Id="rId1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tags" Target="../tags/tag48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slide" Target="slide1.xm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3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Relationship Id="rId3" Type="http://schemas.openxmlformats.org/officeDocument/2006/relationships/tags" Target="../tags/tag52.xml"/><Relationship Id="rId2" Type="http://schemas.openxmlformats.org/officeDocument/2006/relationships/slide" Target="slide1.xml"/><Relationship Id="rId1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tags" Target="../tags/tag54.xml"/><Relationship Id="rId2" Type="http://schemas.openxmlformats.org/officeDocument/2006/relationships/slide" Target="slide1.xml"/><Relationship Id="rId1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7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3" Type="http://schemas.openxmlformats.org/officeDocument/2006/relationships/tags" Target="../tags/tag56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9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3" Type="http://schemas.openxmlformats.org/officeDocument/2006/relationships/tags" Target="../tags/tag58.xml"/><Relationship Id="rId2" Type="http://schemas.openxmlformats.org/officeDocument/2006/relationships/slide" Target="slide1.xml"/><Relationship Id="rId1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2.png"/><Relationship Id="rId1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14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diagramDrawing" Target="../diagrams/drawing1.xml"/><Relationship Id="rId8" Type="http://schemas.openxmlformats.org/officeDocument/2006/relationships/diagramColors" Target="../diagrams/colors1.xml"/><Relationship Id="rId7" Type="http://schemas.openxmlformats.org/officeDocument/2006/relationships/diagramQuickStyle" Target="../diagrams/quickStyl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slide" Target="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7.png"/><Relationship Id="rId12" Type="http://schemas.openxmlformats.org/officeDocument/2006/relationships/image" Target="../media/image16.jpe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slide" Target="slide1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slide" Target="slide1.xml"/><Relationship Id="rId10" Type="http://schemas.openxmlformats.org/officeDocument/2006/relationships/image" Target="../media/image22.wmf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13498" y="3703955"/>
            <a:ext cx="6516687" cy="70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</a:tabLst>
            </a:pP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罗洪波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研发总监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737870" y="2097564"/>
            <a:ext cx="7772400" cy="784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  <a:tab pos="5791200" algn="l"/>
                <a:tab pos="6515100" algn="l"/>
                <a:tab pos="7239000" algn="l"/>
              </a:tabLst>
            </a:pPr>
            <a:r>
              <a:rPr lang="zh-CN" altLang="en-US" sz="4500" b="1" dirty="0">
                <a:solidFill>
                  <a:srgbClr val="0033CC"/>
                </a:solidFill>
                <a:latin typeface="幼圆" panose="02010509060101010101" pitchFamily="49" charset="-122"/>
              </a:rPr>
              <a:t>适应变频新技术的新型电感器</a:t>
            </a:r>
            <a:endParaRPr lang="zh-CN" altLang="en-US" sz="4500" b="1" dirty="0">
              <a:solidFill>
                <a:srgbClr val="0033CC"/>
              </a:solidFill>
              <a:latin typeface="幼圆" panose="020105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55663" y="1820545"/>
          <a:ext cx="7800625" cy="44028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0125"/>
                <a:gridCol w="1560125"/>
                <a:gridCol w="1560195"/>
                <a:gridCol w="1560055"/>
                <a:gridCol w="1560125"/>
              </a:tblGrid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>
                          <a:ln>
                            <a:noFill/>
                          </a:ln>
                          <a:sym typeface="+mn-ea"/>
                        </a:rPr>
                        <a:t>类别</a:t>
                      </a:r>
                      <a:endParaRPr lang="en-US" alt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磁粉芯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硅钢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铁氧体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非晶</a:t>
                      </a:r>
                      <a:endParaRPr lang="zh-CN" altLang="en-US" sz="2000" dirty="0"/>
                    </a:p>
                  </a:txBody>
                  <a:tcPr/>
                </a:tc>
              </a:tr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磁导率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0" dirty="0">
                          <a:sym typeface="+mn-ea"/>
                        </a:rPr>
                        <a:t>低</a:t>
                      </a:r>
                      <a:endParaRPr lang="zh-CN" altLang="en-US" sz="2000" b="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0" dirty="0">
                          <a:sym typeface="+mn-ea"/>
                        </a:rPr>
                        <a:t>中</a:t>
                      </a:r>
                      <a:endParaRPr lang="zh-CN" altLang="en-US" sz="2000" b="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sz="2000" b="0" dirty="0">
                          <a:sym typeface="+mn-ea"/>
                        </a:rPr>
                        <a:t>高</a:t>
                      </a:r>
                      <a:endParaRPr lang="zh-CN" sz="2000" b="0" dirty="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sym typeface="+mn-ea"/>
                        </a:rPr>
                        <a:t>最高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/>
                </a:tc>
              </a:tr>
              <a:tr h="88074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直流叠加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</a:rPr>
                        <a:t>高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中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低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低</a:t>
                      </a:r>
                      <a:endParaRPr lang="zh-CN" altLang="en-US" sz="2000" dirty="0"/>
                    </a:p>
                  </a:txBody>
                  <a:tcPr/>
                </a:tc>
              </a:tr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损耗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</a:rPr>
                        <a:t>小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大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中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>
                        <a:lnSpc>
                          <a:spcPct val="200000"/>
                        </a:lnSpc>
                      </a:pPr>
                      <a:r>
                        <a:rPr lang="zh-CN" alt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</a:t>
                      </a:r>
                      <a:endParaRPr lang="zh-CN" alt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053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频率特性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</a:rPr>
                        <a:t>好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差</a:t>
                      </a:r>
                      <a:endParaRPr 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一般</a:t>
                      </a:r>
                      <a:endParaRPr lang="zh-C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CN" altLang="en-US" sz="2000" dirty="0" smtClean="0"/>
                        <a:t>一般</a:t>
                      </a:r>
                      <a:endParaRPr lang="zh-CN" altLang="zh-C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5" y="275960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几种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常用磁材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r>
              <a:rPr 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对比</a:t>
            </a:r>
            <a:endParaRPr lang="zh-CN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276225"/>
            <a:ext cx="528638" cy="5254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1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软磁材料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非晶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纳米晶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486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8" y="1792923"/>
            <a:ext cx="6091237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文本框 2"/>
          <p:cNvSpPr txBox="1">
            <a:spLocks noChangeArrowheads="1"/>
          </p:cNvSpPr>
          <p:nvPr/>
        </p:nvSpPr>
        <p:spPr bwMode="auto">
          <a:xfrm>
            <a:off x="1119188" y="5313363"/>
            <a:ext cx="7275512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采用真空熔炼、喷带、热处理等工序制备而来，喷带时，采用超急冷凝固技术（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10</a:t>
            </a:r>
            <a:r>
              <a:rPr lang="en-US" altLang="zh-CN" sz="2000" baseline="30000">
                <a:latin typeface="Arial" panose="020B0604020202020204" pitchFamily="34" charset="0"/>
                <a:ea typeface="微软雅黑" panose="020B0503020204020204" pitchFamily="34" charset="-122"/>
              </a:rPr>
              <a:t>-6</a:t>
            </a:r>
            <a:r>
              <a:rPr lang="en-US" altLang="zh-CN" sz="2000">
                <a:latin typeface="Arial" panose="020B0604020202020204" pitchFamily="34" charset="0"/>
                <a:ea typeface="微软雅黑" panose="020B0503020204020204" pitchFamily="34" charset="-122"/>
              </a:rPr>
              <a:t>℃/s</a:t>
            </a:r>
            <a:r>
              <a:rPr lang="zh-CN" altLang="en-US" sz="2000">
                <a:latin typeface="Arial" panose="020B0604020202020204" pitchFamily="34" charset="0"/>
                <a:ea typeface="微软雅黑" panose="020B0503020204020204" pitchFamily="34" charset="-122"/>
              </a:rPr>
              <a:t>），工艺较硅钢生产环保，成分可调。</a:t>
            </a:r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MH_Number_1">
            <a:hlinkClick r:id="rId2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图片 4" descr="气隙磁路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2205038"/>
            <a:ext cx="2582862" cy="272415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2" name="图片 5" descr="分布磁路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2108200"/>
            <a:ext cx="302895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609600" y="5248275"/>
            <a:ext cx="8139113" cy="1163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514350" eaLnBrk="0" hangingPunct="0">
              <a:lnSpc>
                <a:spcPct val="9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金属软磁磁粉芯磁材市场巨大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具有分布气隙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应用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高频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PFC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电感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150KHZ),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诣振电感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＜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100KHZ),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软磁材料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磁粉芯结构特点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7" name="MH_Entry_1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20695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0658" y="2934927"/>
            <a:ext cx="309716" cy="1477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开气硬饱和</a:t>
            </a:r>
            <a:endParaRPr lang="zh-CN" alt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5303" y="2895599"/>
            <a:ext cx="398207" cy="175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磁粉芯</a:t>
            </a:r>
            <a:endParaRPr lang="en-US" altLang="zh-CN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zh-CN" altLang="en-U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软饱和</a:t>
            </a:r>
            <a:endParaRPr lang="zh-CN" alt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6" name="MH_Number_1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654050" y="2078038"/>
            <a:ext cx="7767638" cy="3927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tIns="108000" bIns="108000"/>
          <a:lstStyle/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常用种类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：铁粉芯、铁硅铝、铁硅、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MPP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和</a:t>
            </a:r>
            <a:r>
              <a:rPr lang="en-US" altLang="zh-CN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High Flux</a:t>
            </a: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中小功率应用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：一体成型插件电感、贴片电感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endParaRPr lang="en-US" altLang="zh-CN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3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u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大功率应用</a:t>
            </a:r>
            <a:r>
              <a:rPr lang="zh-CN" altLang="en-US" sz="24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：铁硅铝，铁硅，矽钢片，非晶</a:t>
            </a:r>
            <a:endParaRPr lang="en-US" altLang="en-US" sz="24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3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		</a:t>
            </a:r>
            <a:endParaRPr lang="en-US" altLang="en-US" sz="20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71780" indent="-271780" algn="just" defTabSz="514350" eaLnBrk="0" hangingPunct="0">
              <a:lnSpc>
                <a:spcPct val="130000"/>
              </a:lnSpc>
              <a:spcBef>
                <a:spcPts val="9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			(  </a:t>
            </a:r>
            <a:r>
              <a:rPr lang="zh-CN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成本、损耗、高饱和度、磁致伸缩、热老化、频率  </a:t>
            </a:r>
            <a:r>
              <a:rPr lang="en-US" altLang="en-US" sz="200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en-US" altLang="zh-CN" sz="200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功率电感软磁材料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磁粉芯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733" y="-8382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359728" y="481965"/>
            <a:ext cx="2430462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公司简介</a:t>
            </a:r>
            <a:endParaRPr lang="zh-CN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268" name="图片 2" descr="20151210_15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215" y="4163695"/>
            <a:ext cx="3491865" cy="221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" y="1463040"/>
            <a:ext cx="3413125" cy="240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42360" y="1235710"/>
            <a:ext cx="5634990" cy="28613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indent="266700" eaLnBrk="0" hangingPunct="0">
              <a:lnSpc>
                <a:spcPct val="150000"/>
              </a:lnSpc>
              <a:buFontTx/>
              <a:buNone/>
              <a:defRPr/>
            </a:pPr>
            <a:r>
              <a:rPr lang="en-US" sz="1000" b="1" dirty="0">
                <a:latin typeface="+mn-ea"/>
                <a:ea typeface="+mn-ea"/>
              </a:rPr>
              <a:t> </a:t>
            </a:r>
            <a:r>
              <a:rPr lang="en-US" sz="1500" b="1" dirty="0">
                <a:latin typeface="+mn-ea"/>
                <a:ea typeface="+mn-ea"/>
              </a:rPr>
              <a:t> </a:t>
            </a:r>
            <a:r>
              <a:rPr sz="1500" b="1" dirty="0">
                <a:latin typeface="+mn-ea"/>
              </a:rPr>
              <a:t>广州德珑磁电科技股份有限公司（股票代码835069，简称“德珑磁电”），成立于2010年，注册资本2500万元，总部设在广州。目前在广州、东莞、中山、云浮等地拥有多家全资子公司。</a:t>
            </a:r>
            <a:endParaRPr sz="1500" b="1" dirty="0">
              <a:latin typeface="+mn-ea"/>
            </a:endParaRPr>
          </a:p>
          <a:p>
            <a:pPr indent="266700" eaLnBrk="0" hangingPunct="0">
              <a:lnSpc>
                <a:spcPct val="150000"/>
              </a:lnSpc>
              <a:buFontTx/>
              <a:buNone/>
              <a:defRPr/>
            </a:pPr>
            <a:r>
              <a:rPr sz="1500" b="1" dirty="0">
                <a:latin typeface="+mn-ea"/>
              </a:rPr>
              <a:t> 公司致力于电磁器件、磁性材料、绝缘材料的研发与生产，属于节能新器件、节能新材料，广泛应用于智能家电、新能源、电动汽车、智能电网、节能照明、IT/通信设备等多个领域。</a:t>
            </a:r>
            <a:endParaRPr sz="1500" b="1" dirty="0">
              <a:latin typeface="+mn-ea"/>
            </a:endParaRPr>
          </a:p>
          <a:p>
            <a:pPr indent="266700" eaLnBrk="0" hangingPunct="0">
              <a:lnSpc>
                <a:spcPct val="150000"/>
              </a:lnSpc>
              <a:buFontTx/>
              <a:buNone/>
              <a:defRPr/>
            </a:pPr>
            <a:r>
              <a:rPr sz="1500" b="1" dirty="0">
                <a:latin typeface="+mn-ea"/>
              </a:rPr>
              <a:t>  公司</a:t>
            </a:r>
            <a:r>
              <a:rPr lang="zh-CN" sz="1500" b="1" dirty="0">
                <a:latin typeface="+mn-ea"/>
              </a:rPr>
              <a:t>现</a:t>
            </a:r>
            <a:r>
              <a:rPr sz="1500" b="1" dirty="0">
                <a:latin typeface="+mn-ea"/>
              </a:rPr>
              <a:t>已发展成为一家集研发、生产、销售、服务于一体的综合性企业，拥有数十项发明专利和实用新型专利</a:t>
            </a:r>
            <a:r>
              <a:rPr lang="zh-CN" sz="1500" b="1" dirty="0">
                <a:latin typeface="+mn-ea"/>
              </a:rPr>
              <a:t>。</a:t>
            </a:r>
            <a:endParaRPr lang="zh-CN" sz="1500" b="1" dirty="0"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0825" y="4210050"/>
            <a:ext cx="52806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eaLnBrk="0" hangingPunct="0">
              <a:lnSpc>
                <a:spcPct val="150000"/>
              </a:lnSpc>
              <a:buFontTx/>
              <a:buNone/>
              <a:defRPr/>
            </a:pPr>
            <a:r>
              <a:rPr lang="en-US" sz="1400" b="1" dirty="0">
                <a:latin typeface="+mn-ea"/>
                <a:sym typeface="+mn-ea"/>
              </a:rPr>
              <a:t> </a:t>
            </a:r>
            <a:r>
              <a:rPr sz="1500" b="1" dirty="0">
                <a:latin typeface="+mn-ea"/>
                <a:sym typeface="+mn-ea"/>
              </a:rPr>
              <a:t>公司具有</a:t>
            </a:r>
            <a:r>
              <a:rPr lang="zh-CN" sz="1500" b="1" dirty="0">
                <a:latin typeface="+mn-ea"/>
                <a:sym typeface="+mn-ea"/>
              </a:rPr>
              <a:t>多个生产基地</a:t>
            </a:r>
            <a:r>
              <a:rPr sz="1500" b="1" dirty="0">
                <a:latin typeface="+mn-ea"/>
                <a:sym typeface="+mn-ea"/>
              </a:rPr>
              <a:t>，</a:t>
            </a:r>
            <a:r>
              <a:rPr lang="zh-CN" sz="1500" b="1" dirty="0">
                <a:latin typeface="+mn-ea"/>
                <a:sym typeface="+mn-ea"/>
              </a:rPr>
              <a:t>数百</a:t>
            </a:r>
            <a:r>
              <a:rPr sz="1500" b="1" dirty="0">
                <a:latin typeface="+mn-ea"/>
                <a:sym typeface="+mn-ea"/>
              </a:rPr>
              <a:t>名员工，采用国内外先进的自动化制造设备和高效标准的生产线，严格执行</a:t>
            </a:r>
            <a:r>
              <a:rPr sz="1500" b="1" dirty="0">
                <a:latin typeface="+mn-ea"/>
                <a:sym typeface="+mn-ea"/>
              </a:rPr>
              <a:t>CQC、UL</a:t>
            </a:r>
            <a:r>
              <a:rPr lang="zh-CN" sz="1500" b="1" dirty="0">
                <a:latin typeface="+mn-ea"/>
                <a:sym typeface="+mn-ea"/>
              </a:rPr>
              <a:t>、</a:t>
            </a:r>
            <a:r>
              <a:rPr sz="1500" b="1" dirty="0">
                <a:latin typeface="+mn-ea"/>
                <a:sym typeface="+mn-ea"/>
              </a:rPr>
              <a:t>ISO9001:2015等认证、满足欧盟ROHS指令等要求。</a:t>
            </a:r>
            <a:endParaRPr sz="1500" b="1" dirty="0">
              <a:latin typeface="+mn-ea"/>
            </a:endParaRPr>
          </a:p>
          <a:p>
            <a:pPr indent="266700" eaLnBrk="0" hangingPunct="0">
              <a:lnSpc>
                <a:spcPct val="150000"/>
              </a:lnSpc>
              <a:buFontTx/>
              <a:buNone/>
              <a:defRPr/>
            </a:pPr>
            <a:r>
              <a:rPr sz="1500" b="1" dirty="0">
                <a:latin typeface="+mn-ea"/>
                <a:sym typeface="+mn-ea"/>
              </a:rPr>
              <a:t> 未来，我们继续秉承“以德治企，创造精品”的企业宗旨，竭诚欢迎国内外客户莅临指导，洽谈合作，携手共创辉煌明天。</a:t>
            </a:r>
            <a:endParaRPr lang="zh-CN" altLang="en-US" sz="15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-17463"/>
            <a:ext cx="9509126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5900" y="819150"/>
            <a:ext cx="292735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产品分布领域</a:t>
            </a:r>
            <a:endParaRPr lang="zh-CN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292" name="图片 3" descr="E:\节能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293" y="1793558"/>
            <a:ext cx="7847012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2292350"/>
            <a:ext cx="2238375" cy="1851025"/>
          </a:xfrm>
          <a:prstGeom prst="rect">
            <a:avLst/>
          </a:prstGeom>
          <a:noFill/>
          <a:ln w="25200">
            <a:noFill/>
            <a:miter lim="800000"/>
            <a:headEnd/>
            <a:tailEnd/>
          </a:ln>
        </p:spPr>
      </p:pic>
      <p:sp>
        <p:nvSpPr>
          <p:cNvPr id="5" name="MH_Entry_2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器件的创新设计一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563" y="4678363"/>
            <a:ext cx="8269287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特点（插件）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65100" y="2201863"/>
            <a:ext cx="62960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屏蔽结构，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漏磁小，</a:t>
            </a:r>
            <a:r>
              <a:rPr lang="en-US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抗</a:t>
            </a:r>
            <a:r>
              <a:rPr lang="en-US" altLang="zh-CN" sz="20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EMI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性能佳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损耗损小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236538" y="3625850"/>
            <a:ext cx="495300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模压成型，一致性好，客制化程度高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198438" y="2921000"/>
            <a:ext cx="4803775" cy="500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直流叠加特性好，温度稳定性好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4" name="MH_Number_2">
            <a:hlinkClick r:id="rId3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4288" y="0"/>
            <a:ext cx="9509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4"/>
          <p:cNvGrpSpPr/>
          <p:nvPr/>
        </p:nvGrpSpPr>
        <p:grpSpPr bwMode="auto">
          <a:xfrm>
            <a:off x="476250" y="2171700"/>
            <a:ext cx="7869238" cy="473075"/>
            <a:chOff x="785786" y="2214945"/>
            <a:chExt cx="6423654" cy="348960"/>
          </a:xfrm>
        </p:grpSpPr>
        <p:sp>
          <p:nvSpPr>
            <p:cNvPr id="32777" name="圆角矩形 8"/>
            <p:cNvSpPr>
              <a:spLocks noChangeArrowheads="1"/>
            </p:cNvSpPr>
            <p:nvPr/>
          </p:nvSpPr>
          <p:spPr bwMode="auto">
            <a:xfrm>
              <a:off x="785786" y="221494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铁粉芯磁环电感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一体成型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方型圆边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插件电感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63321" y="2313310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性能对比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器件的创新设计一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MH_Number_2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480" y="2928620"/>
            <a:ext cx="4277360" cy="2920365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5000" y="2931795"/>
            <a:ext cx="4751070" cy="291719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57150" y="-241300"/>
            <a:ext cx="9509125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产品应用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器件的创新设计一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3798" name="图片 6" descr="电磁炉上的一体成型电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963" y="2100263"/>
            <a:ext cx="397668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3503613" y="2327275"/>
            <a:ext cx="766762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0" name="圆角矩形标注 10"/>
          <p:cNvSpPr>
            <a:spLocks noChangeArrowheads="1"/>
          </p:cNvSpPr>
          <p:nvPr/>
        </p:nvSpPr>
        <p:spPr bwMode="auto">
          <a:xfrm>
            <a:off x="5143500" y="2979738"/>
            <a:ext cx="2405063" cy="1363662"/>
          </a:xfrm>
          <a:prstGeom prst="wedgeRoundRectCallout">
            <a:avLst>
              <a:gd name="adj1" fmla="val -89844"/>
              <a:gd name="adj2" fmla="val -6004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电磁炉输入端使用一体成型电感，直流叠加特性更好、温升更低。</a:t>
            </a:r>
            <a:endParaRPr lang="zh-CN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7645" y="4599305"/>
            <a:ext cx="23450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5294313" y="5016500"/>
            <a:ext cx="766762" cy="75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pic>
        <p:nvPicPr>
          <p:cNvPr id="3380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4599305"/>
            <a:ext cx="1974215" cy="16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613910"/>
            <a:ext cx="3094990" cy="17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H_Number_2">
            <a:hlinkClick r:id="rId2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8575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图片 5" descr="SMD电感剖面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74875"/>
            <a:ext cx="27082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特点（贴片）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165100" y="2201863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全</a:t>
            </a:r>
            <a:r>
              <a:rPr 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屏蔽结构，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漏磁小，抗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EMI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性能佳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7800" y="4330700"/>
            <a:ext cx="544195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尺寸规范，可高密度安装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211138" y="3613150"/>
            <a:ext cx="4803775" cy="5000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直流叠加特性好，温度稳定性好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65100" y="2871788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均匀磁场分布，损耗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小，温升低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4825" name="图片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5003800"/>
            <a:ext cx="860679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器件的创新设计二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810" y="-84456"/>
            <a:ext cx="9509125" cy="702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H_Others_1"/>
          <p:cNvSpPr txBox="1"/>
          <p:nvPr>
            <p:custDataLst>
              <p:tags r:id="rId2"/>
            </p:custDataLst>
          </p:nvPr>
        </p:nvSpPr>
        <p:spPr>
          <a:xfrm>
            <a:off x="3526790" y="1557020"/>
            <a:ext cx="22463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spc="400" dirty="0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rgbClr val="DDD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MH_Others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58248" y="788670"/>
            <a:ext cx="1627187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400" b="1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4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460625" y="3698875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电感器磁材介绍</a:t>
            </a:r>
            <a:endParaRPr lang="zh-CN" altLang="en-US" spc="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181225" y="3698875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3">
            <a:hlinkClick r:id="rId4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2460625" y="4481513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  <a:sym typeface="+mn-ea"/>
              </a:rPr>
              <a:t>电感器件的创新设计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MH_Number_3">
            <a:hlinkClick r:id="rId4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181225" y="4481513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2">
            <a:hlinkClick r:id="rId4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2470150" y="2913063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  <a:sym typeface="+mn-ea"/>
              </a:rPr>
              <a:t>电感器件的主要特性</a:t>
            </a:r>
            <a:endParaRPr lang="zh-CN" altLang="en-US" spc="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MH_Entry_2">
            <a:hlinkClick r:id="rId4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2485361" y="2173748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开关电源发展方向</a:t>
            </a:r>
            <a:endParaRPr lang="en-US" altLang="zh-CN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MH_Number_1">
            <a:hlinkClick r:id="rId4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2186603" y="2167090"/>
            <a:ext cx="528637" cy="525463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MH_Number_1">
            <a:hlinkClick r:id="rId4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2181225" y="291623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组合 14"/>
          <p:cNvGrpSpPr/>
          <p:nvPr/>
        </p:nvGrpSpPr>
        <p:grpSpPr bwMode="auto">
          <a:xfrm>
            <a:off x="374650" y="2124075"/>
            <a:ext cx="7869238" cy="473075"/>
            <a:chOff x="785786" y="2162015"/>
            <a:chExt cx="6423654" cy="348960"/>
          </a:xfrm>
        </p:grpSpPr>
        <p:sp>
          <p:nvSpPr>
            <p:cNvPr id="35849" name="圆角矩形 8"/>
            <p:cNvSpPr>
              <a:spLocks noChangeArrowheads="1"/>
            </p:cNvSpPr>
            <p:nvPr/>
          </p:nvSpPr>
          <p:spPr bwMode="auto">
            <a:xfrm>
              <a:off x="785786" y="216201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组装屏蔽贴片电感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一体成型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贴片电感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63321" y="2313075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35844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2927350"/>
            <a:ext cx="440531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图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95588"/>
            <a:ext cx="4427538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性能对比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器件的创新设计二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827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图片 5" descr="一体SMD用于笔记本主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463" y="2357438"/>
            <a:ext cx="58054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圆角矩形标注 6"/>
          <p:cNvSpPr>
            <a:spLocks noChangeArrowheads="1"/>
          </p:cNvSpPr>
          <p:nvPr/>
        </p:nvSpPr>
        <p:spPr bwMode="auto">
          <a:xfrm>
            <a:off x="233363" y="2273300"/>
            <a:ext cx="2643187" cy="1357313"/>
          </a:xfrm>
          <a:prstGeom prst="wedgeRoundRectCallout">
            <a:avLst>
              <a:gd name="adj1" fmla="val 82132"/>
              <a:gd name="adj2" fmla="val 71146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Tx/>
              <a:buNone/>
              <a:defRPr/>
            </a:pP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笔记本主板一体成型</a:t>
            </a:r>
            <a:r>
              <a:rPr lang="en-US" altLang="zh-CN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SMD</a:t>
            </a:r>
            <a:r>
              <a:rPr lang="zh-CN" altLang="en-US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电感，在较小的体积限制内，提供高饱和电流、低损耗支持。</a:t>
            </a:r>
            <a:endParaRPr lang="en-US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1450" y="117792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一体成型电感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产品应用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844800" y="2536825"/>
            <a:ext cx="2312988" cy="1908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2830513" y="2522538"/>
            <a:ext cx="1630362" cy="128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2816225" y="2508250"/>
            <a:ext cx="3136900" cy="2090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Entry_2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pc="200" dirty="0" smtClean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电感器件的创新设计二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MH_Number_2">
            <a:hlinkClick r:id="rId3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60325"/>
            <a:ext cx="9509125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2850" y="2255838"/>
            <a:ext cx="2192338" cy="2079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4671378"/>
            <a:ext cx="82613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器件的创新设计三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结构创新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UC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共模电感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9388" y="2201863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高效率，高阻抗，频率范围宽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佳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65100" y="2870200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设计革新，出色的噪点对策效果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176213" y="3527425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可根据客户要求定制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3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14538" y="285749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0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15" name="组合 14"/>
          <p:cNvGrpSpPr/>
          <p:nvPr/>
        </p:nvGrpSpPr>
        <p:grpSpPr bwMode="auto">
          <a:xfrm>
            <a:off x="374650" y="2124075"/>
            <a:ext cx="7869238" cy="473075"/>
            <a:chOff x="785786" y="2162015"/>
            <a:chExt cx="6423654" cy="348960"/>
          </a:xfrm>
        </p:grpSpPr>
        <p:sp>
          <p:nvSpPr>
            <p:cNvPr id="38921" name="圆角矩形 8"/>
            <p:cNvSpPr>
              <a:spLocks noChangeArrowheads="1"/>
            </p:cNvSpPr>
            <p:nvPr/>
          </p:nvSpPr>
          <p:spPr bwMode="auto">
            <a:xfrm>
              <a:off x="785786" y="216201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传统共模电感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结构创新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UC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型共模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39996" y="2238131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器件的创新设计三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结构创新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UC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共模电感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性能对比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8919" name="Chart 4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75" y="2822575"/>
            <a:ext cx="4497388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Chart 3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2860675"/>
            <a:ext cx="4022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73025" y="-6032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6038" y="2757488"/>
            <a:ext cx="46418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0" name="Group 33"/>
          <p:cNvGrpSpPr/>
          <p:nvPr/>
        </p:nvGrpSpPr>
        <p:grpSpPr bwMode="auto">
          <a:xfrm>
            <a:off x="552450" y="2968625"/>
            <a:ext cx="2212975" cy="1778000"/>
            <a:chOff x="793" y="781"/>
            <a:chExt cx="3615" cy="3375"/>
          </a:xfrm>
        </p:grpSpPr>
        <p:sp>
          <p:nvSpPr>
            <p:cNvPr id="39946" name="Rectangle 34"/>
            <p:cNvSpPr>
              <a:spLocks noChangeArrowheads="1"/>
            </p:cNvSpPr>
            <p:nvPr/>
          </p:nvSpPr>
          <p:spPr bwMode="auto">
            <a:xfrm>
              <a:off x="1383" y="1207"/>
              <a:ext cx="2495" cy="22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pic>
          <p:nvPicPr>
            <p:cNvPr id="39947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3" y="781"/>
              <a:ext cx="3615" cy="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右箭头 5"/>
          <p:cNvSpPr/>
          <p:nvPr/>
        </p:nvSpPr>
        <p:spPr>
          <a:xfrm>
            <a:off x="3025775" y="3441700"/>
            <a:ext cx="1490663" cy="379413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654550" y="3262313"/>
            <a:ext cx="650875" cy="693737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9" name="MH_Entry_2">
            <a:hlinkClick r:id="rId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器件的创新设计三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结构创新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UC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共模电感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产品应用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MH_Number_2">
            <a:hlinkClick r:id="rId4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</a:t>
            </a: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计四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材料创新</a:t>
            </a:r>
            <a:r>
              <a:rPr lang="zh-CN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大功率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9388" y="2201863"/>
            <a:ext cx="876300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用于变频空调电源PFC电路设计中，采用铁硅或超级铁硅铝型磁材制作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65100" y="2870200"/>
            <a:ext cx="711835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体积小，电感值偏差小，低损耗，高效率设计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41992" name="图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550" y="3900488"/>
            <a:ext cx="2638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3868738"/>
            <a:ext cx="23749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AutoShape 18"/>
          <p:cNvSpPr>
            <a:spLocks noChangeArrowheads="1"/>
          </p:cNvSpPr>
          <p:nvPr/>
        </p:nvSpPr>
        <p:spPr bwMode="auto">
          <a:xfrm>
            <a:off x="3971925" y="4776788"/>
            <a:ext cx="1204913" cy="790575"/>
          </a:xfrm>
          <a:prstGeom prst="rightArrow">
            <a:avLst>
              <a:gd name="adj1" fmla="val 50000"/>
              <a:gd name="adj2" fmla="val 43296"/>
            </a:avLst>
          </a:prstGeom>
          <a:gradFill rotWithShape="1">
            <a:gsLst>
              <a:gs pos="0">
                <a:srgbClr val="FF9176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1995" name="Text Box 15"/>
          <p:cNvSpPr txBox="1">
            <a:spLocks noChangeArrowheads="1"/>
          </p:cNvSpPr>
          <p:nvPr/>
        </p:nvSpPr>
        <p:spPr bwMode="auto">
          <a:xfrm>
            <a:off x="3732213" y="4162425"/>
            <a:ext cx="16716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3111500"/>
            <a:r>
              <a:rPr lang="en-US" altLang="ja-JP" sz="3200" b="1">
                <a:solidFill>
                  <a:srgbClr val="FF0000"/>
                </a:solidFill>
                <a:ea typeface="宋体" panose="02010600030101010101" pitchFamily="2" charset="-122"/>
              </a:rPr>
              <a:t>Change</a:t>
            </a:r>
            <a:endParaRPr lang="en-US" altLang="ja-JP" sz="3200" b="1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0"/>
            <a:ext cx="946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组合 14"/>
          <p:cNvGrpSpPr/>
          <p:nvPr/>
        </p:nvGrpSpPr>
        <p:grpSpPr bwMode="auto">
          <a:xfrm>
            <a:off x="315595" y="2135188"/>
            <a:ext cx="7869238" cy="473075"/>
            <a:chOff x="785786" y="2162015"/>
            <a:chExt cx="6423654" cy="348960"/>
          </a:xfrm>
        </p:grpSpPr>
        <p:sp>
          <p:nvSpPr>
            <p:cNvPr id="43017" name="圆角矩形 8"/>
            <p:cNvSpPr>
              <a:spLocks noChangeArrowheads="1"/>
            </p:cNvSpPr>
            <p:nvPr/>
          </p:nvSpPr>
          <p:spPr bwMode="auto">
            <a:xfrm>
              <a:off x="785786" y="2162015"/>
              <a:ext cx="6423654" cy="34896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noFill/>
              <a:round/>
            </a:ln>
          </p:spPr>
          <p:txBody>
            <a:bodyPr/>
            <a:lstStyle/>
            <a:p>
              <a:pPr defTabSz="263525" eaLnBrk="0" hangingPunct="0">
                <a:tabLst>
                  <a:tab pos="0" algn="l"/>
                  <a:tab pos="263525" algn="l"/>
                  <a:tab pos="527050" algn="l"/>
                  <a:tab pos="793750" algn="l"/>
                  <a:tab pos="1057275" algn="l"/>
                  <a:tab pos="1323975" algn="l"/>
                  <a:tab pos="1587500" algn="l"/>
                  <a:tab pos="1854200" algn="l"/>
                  <a:tab pos="2117725" algn="l"/>
                  <a:tab pos="2384425" algn="l"/>
                  <a:tab pos="2647950" algn="l"/>
                  <a:tab pos="2914650" algn="l"/>
                  <a:tab pos="3178175" algn="l"/>
                  <a:tab pos="3444875" algn="l"/>
                  <a:tab pos="3708400" algn="l"/>
                  <a:tab pos="3975100" algn="l"/>
                  <a:tab pos="4238625" algn="l"/>
                  <a:tab pos="4505325" algn="l"/>
                  <a:tab pos="4768850" algn="l"/>
                  <a:tab pos="5035550" algn="l"/>
                  <a:tab pos="5299075" algn="l"/>
                </a:tabLst>
              </a:pP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传统硅钢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PFC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电感 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VS 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新材料铁硅</a:t>
              </a:r>
              <a:r>
                <a:rPr lang="en-US" altLang="zh-CN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PFC</a:t>
              </a:r>
              <a:r>
                <a:rPr lang="zh-CN" altLang="en-US" sz="2400">
                  <a:solidFill>
                    <a:srgbClr val="FFFF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电感</a:t>
              </a:r>
              <a:r>
                <a:rPr lang="zh-CN" altLang="en-US" sz="2400">
                  <a:solidFill>
                    <a:srgbClr val="FFC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lang="en-US" altLang="en-US" sz="24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939996" y="2238130"/>
              <a:ext cx="180126" cy="167454"/>
            </a:xfrm>
            <a:prstGeom prst="chevron">
              <a:avLst>
                <a:gd name="adj" fmla="val 40000"/>
              </a:avLst>
            </a:prstGeom>
            <a:gradFill rotWithShape="0">
              <a:gsLst>
                <a:gs pos="0">
                  <a:srgbClr val="E4F9FF"/>
                </a:gs>
                <a:gs pos="100000">
                  <a:srgbClr val="9EEAFF"/>
                </a:gs>
              </a:gsLst>
              <a:lin ang="16200000" scaled="1"/>
            </a:gradFill>
            <a:ln w="9360">
              <a:solidFill>
                <a:srgbClr val="46AAC5"/>
              </a:solidFill>
              <a:miter lim="800000"/>
            </a:ln>
            <a:effectLst>
              <a:outerShdw dist="20160" dir="5400000" algn="ctr" rotWithShape="0">
                <a:srgbClr val="000000">
                  <a:alpha val="38034"/>
                </a:srgbClr>
              </a:outerShdw>
            </a:effectLst>
          </p:spPr>
          <p:txBody>
            <a:bodyPr wrap="none" anchor="ctr"/>
            <a:lstStyle/>
            <a:p>
              <a:pPr defTabSz="264795" eaLnBrk="0" hangingPunct="0">
                <a:buClr>
                  <a:srgbClr val="000000"/>
                </a:buClr>
                <a:buFontTx/>
                <a:buNone/>
                <a:defRPr/>
              </a:pPr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器件的创新设计五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材料创新大功率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—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性能对比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3015" name="图表 1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2746375"/>
            <a:ext cx="38290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图表 23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425" y="2705100"/>
            <a:ext cx="4049713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</a:t>
            </a: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计五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创新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复合材料</a:t>
            </a:r>
            <a:r>
              <a:rPr lang="zh-CN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大功率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PFC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电感</a:t>
            </a:r>
            <a:r>
              <a:rPr lang="en-US" altLang="zh-CN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9388" y="2201863"/>
            <a:ext cx="707775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采用磁组合方式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,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合理搭配可降低成本、提高效率</a:t>
            </a:r>
            <a:r>
              <a:rPr lang="en-US" altLang="zh-CN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.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165100" y="2739574"/>
            <a:ext cx="7118350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专业的核心材料保证低噪声，高靠的制造和绕线工艺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643" y="3958590"/>
            <a:ext cx="24511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9188" y="4021455"/>
            <a:ext cx="339883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619432" y="3333135"/>
            <a:ext cx="800837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2000" b="1" dirty="0" smtClean="0">
                <a:solidFill>
                  <a:schemeClr val="accent3"/>
                </a:solidFill>
              </a:rPr>
              <a:t>各种磁粉芯、铁</a:t>
            </a:r>
            <a:r>
              <a:rPr lang="zh-CN" altLang="en-US" sz="2000" b="1" dirty="0">
                <a:solidFill>
                  <a:schemeClr val="accent3"/>
                </a:solidFill>
              </a:rPr>
              <a:t>氧</a:t>
            </a:r>
            <a:r>
              <a:rPr lang="zh-CN" altLang="en-US" sz="2000" b="1" dirty="0" smtClean="0">
                <a:solidFill>
                  <a:schemeClr val="accent3"/>
                </a:solidFill>
              </a:rPr>
              <a:t>体等复合磁芯</a:t>
            </a:r>
            <a:endParaRPr lang="zh-CN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3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46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33400" y="280988"/>
            <a:ext cx="4570413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器件的创新设计六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9863" y="1409700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频微波炉</a:t>
            </a:r>
            <a:r>
              <a:rPr lang="en-US" altLang="zh-CN" sz="3200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LLC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谐振变压</a:t>
            </a:r>
            <a:r>
              <a:rPr lang="zh-CN" altLang="en-US" sz="3200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器</a:t>
            </a:r>
            <a:r>
              <a:rPr lang="en-US" altLang="zh-CN" sz="3200" b="1" dirty="0" smtClean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产品</a:t>
            </a: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特点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38" name="圆角矩形 12"/>
          <p:cNvSpPr>
            <a:spLocks noChangeArrowheads="1"/>
          </p:cNvSpPr>
          <p:nvPr/>
        </p:nvSpPr>
        <p:spPr bwMode="auto">
          <a:xfrm>
            <a:off x="184150" y="2147888"/>
            <a:ext cx="6275388" cy="4984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/>
          <a:lstStyle/>
          <a:p>
            <a:pPr marL="342900" indent="-342900" defTabSz="263525" eaLnBrk="0" hangingPunct="0">
              <a:buFont typeface="Wingdings" panose="05000000000000000000" pitchFamily="2" charset="2"/>
              <a:buChar char="Ø"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采用铁氧体高品质材料、小型化设计、高效节能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177800" y="2684463"/>
            <a:ext cx="5724525" cy="4984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defTabSz="264795" eaLnBrk="0" hangingPunct="0"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专业核心材料保证低噪声、低损耗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40" name="圆角矩形 15"/>
          <p:cNvSpPr>
            <a:spLocks noChangeArrowheads="1"/>
          </p:cNvSpPr>
          <p:nvPr/>
        </p:nvSpPr>
        <p:spPr bwMode="auto">
          <a:xfrm>
            <a:off x="223838" y="3249613"/>
            <a:ext cx="6796087" cy="4984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</a:ln>
        </p:spPr>
        <p:txBody>
          <a:bodyPr/>
          <a:lstStyle/>
          <a:p>
            <a:pPr marL="342900" indent="-342900" defTabSz="263525" eaLnBrk="0" hangingPunct="0">
              <a:buFont typeface="Wingdings" panose="05000000000000000000" pitchFamily="2" charset="2"/>
              <a:buChar char="Ø"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高安规可靠性设计、高耐压线材、绝缘等级更高更可靠</a:t>
            </a:r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041" name="AutoShape 1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2" name="AutoShape 2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3" name="AutoShape 3" descr="\\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4044" name="Picture 4" descr="C:\Users\005\Documents\Tencent Files\18434911\Image\C2C\WV}WB(486RL])KH9O[ZH0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525" y="4100513"/>
            <a:ext cx="2916238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663" y="4100513"/>
            <a:ext cx="323691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H_Number_2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00025" y="285750"/>
            <a:ext cx="528638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2863" y="-49213"/>
            <a:ext cx="9348788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628650" y="2000250"/>
            <a:ext cx="4606925" cy="2705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定制工程设计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</a:rPr>
              <a:t>-- 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满足对特定电感值、电气性能和外形限制。</a:t>
            </a:r>
            <a:endParaRPr lang="en-US" altLang="zh-CN" sz="20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设计最优化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</a:rPr>
              <a:t>-- 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最大程度地缩短设计、测试时间。</a:t>
            </a:r>
            <a:endParaRPr lang="zh-CN" altLang="en-US" sz="20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加快产品开发速度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2000">
                <a:latin typeface="华文行楷" panose="02010800040101010101" pitchFamily="2" charset="-122"/>
                <a:ea typeface="华文行楷" panose="02010800040101010101" pitchFamily="2" charset="-122"/>
              </a:rPr>
              <a:t>--</a:t>
            </a:r>
            <a:r>
              <a:rPr lang="zh-CN" altLang="en-US" sz="2000">
                <a:latin typeface="华文行楷" panose="02010800040101010101" pitchFamily="2" charset="-122"/>
                <a:ea typeface="华文行楷" panose="02010800040101010101" pitchFamily="2" charset="-122"/>
              </a:rPr>
              <a:t>加速开关电源产品开发上市</a:t>
            </a:r>
            <a:endParaRPr lang="zh-CN" altLang="en-US" sz="200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8650" y="846138"/>
            <a:ext cx="2441575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结束语：</a:t>
            </a:r>
            <a:endParaRPr lang="zh-CN" alt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7109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075" y="1736725"/>
            <a:ext cx="33226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475530" y="5133338"/>
            <a:ext cx="2170010" cy="4356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2000" b="1" dirty="0">
                <a:solidFill>
                  <a:schemeClr val="accent3">
                    <a:lumMod val="7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关  注  有  礼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5878" y="-84455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652780" y="1411605"/>
            <a:ext cx="8280400" cy="4716780"/>
            <a:chOff x="1028" y="1945"/>
            <a:chExt cx="13040" cy="7428"/>
          </a:xfrm>
        </p:grpSpPr>
        <p:pic>
          <p:nvPicPr>
            <p:cNvPr id="8195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28" y="2673"/>
              <a:ext cx="13040" cy="6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6" name="Rectangle 20"/>
            <p:cNvSpPr>
              <a:spLocks noChangeArrowheads="1"/>
            </p:cNvSpPr>
            <p:nvPr/>
          </p:nvSpPr>
          <p:spPr bwMode="auto">
            <a:xfrm>
              <a:off x="1213" y="1945"/>
              <a:ext cx="2715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marL="177800" indent="-177800" eaLnBrk="0" hangingPunct="0"/>
              <a:r>
                <a:rPr lang="zh-CN" altLang="en-US" sz="2000">
                  <a:solidFill>
                    <a:srgbClr val="FF0000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共模电感线圈</a:t>
              </a:r>
              <a:endParaRPr lang="zh-TW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8197" name="Rectangle 21"/>
            <p:cNvSpPr>
              <a:spLocks noChangeArrowheads="1"/>
            </p:cNvSpPr>
            <p:nvPr/>
          </p:nvSpPr>
          <p:spPr bwMode="auto">
            <a:xfrm>
              <a:off x="4050" y="1973"/>
              <a:ext cx="2718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en-US" altLang="zh-TW" sz="2000">
                  <a:solidFill>
                    <a:srgbClr val="FF0000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PFC</a:t>
              </a:r>
              <a:r>
                <a:rPr lang="zh-CN" altLang="en-US" sz="2000">
                  <a:solidFill>
                    <a:srgbClr val="FF0000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电感线圈</a:t>
              </a:r>
              <a:endParaRPr lang="zh-TW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8198" name="Rectangle 22"/>
            <p:cNvSpPr>
              <a:spLocks noChangeArrowheads="1"/>
            </p:cNvSpPr>
            <p:nvPr/>
          </p:nvSpPr>
          <p:spPr bwMode="auto">
            <a:xfrm>
              <a:off x="7435" y="1963"/>
              <a:ext cx="3003" cy="6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marL="177800" indent="-177800" eaLnBrk="0" hangingPunct="0"/>
              <a:r>
                <a:rPr lang="zh-CN" altLang="zh-TW" sz="2000">
                  <a:solidFill>
                    <a:srgbClr val="C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输出耦合电感</a:t>
              </a:r>
              <a:endParaRPr lang="zh-CN" altLang="zh-TW" sz="20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99" name="Rectangle 23"/>
            <p:cNvSpPr>
              <a:spLocks noChangeArrowheads="1"/>
            </p:cNvSpPr>
            <p:nvPr/>
          </p:nvSpPr>
          <p:spPr bwMode="auto">
            <a:xfrm>
              <a:off x="10823" y="1960"/>
              <a:ext cx="2715" cy="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CN" altLang="en-US" sz="2000">
                  <a:solidFill>
                    <a:srgbClr val="FF0000"/>
                  </a:solidFill>
                  <a:ea typeface="宋体" panose="02010600030101010101" pitchFamily="2" charset="-122"/>
                </a:rPr>
                <a:t>输出滤波电感</a:t>
              </a:r>
              <a:endParaRPr lang="zh-TW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8200" name="Rectangle 24"/>
            <p:cNvSpPr>
              <a:spLocks noChangeArrowheads="1"/>
            </p:cNvSpPr>
            <p:nvPr/>
          </p:nvSpPr>
          <p:spPr bwMode="auto">
            <a:xfrm>
              <a:off x="10268" y="8939"/>
              <a:ext cx="1493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CN" altLang="en-US" sz="1200" b="1">
                  <a:solidFill>
                    <a:srgbClr val="00B0F0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电流变压器</a:t>
              </a:r>
              <a:endParaRPr lang="zh-TW" altLang="en-US" sz="1200" b="1">
                <a:solidFill>
                  <a:srgbClr val="00B0F0"/>
                </a:solidFill>
                <a:latin typeface="Arial" panose="020B060402020202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8201" name="Rectangle 25"/>
            <p:cNvSpPr>
              <a:spLocks noChangeArrowheads="1"/>
            </p:cNvSpPr>
            <p:nvPr/>
          </p:nvSpPr>
          <p:spPr bwMode="auto">
            <a:xfrm>
              <a:off x="5665" y="8903"/>
              <a:ext cx="1493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CN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驱动变压</a:t>
              </a:r>
              <a:r>
                <a:rPr lang="zh-TW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器</a:t>
              </a:r>
              <a:endParaRPr lang="zh-TW" altLang="en-US" sz="1400" b="1">
                <a:solidFill>
                  <a:schemeClr val="accent2"/>
                </a:solidFill>
                <a:latin typeface="Arial" panose="020B060402020202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8202" name="Rectangle 26"/>
            <p:cNvSpPr>
              <a:spLocks noChangeArrowheads="1"/>
            </p:cNvSpPr>
            <p:nvPr/>
          </p:nvSpPr>
          <p:spPr bwMode="auto">
            <a:xfrm>
              <a:off x="1515" y="8813"/>
              <a:ext cx="1493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marL="177800" indent="-177800" eaLnBrk="0" hangingPunct="0"/>
              <a:r>
                <a:rPr lang="zh-TW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輔助</a:t>
              </a:r>
              <a:r>
                <a:rPr lang="zh-CN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变压</a:t>
              </a:r>
              <a:r>
                <a:rPr lang="zh-TW" altLang="en-US" sz="1200" b="1">
                  <a:solidFill>
                    <a:srgbClr val="0000FF"/>
                  </a:solidFill>
                  <a:latin typeface="Arial" panose="020B0604020202020204" pitchFamily="34" charset="0"/>
                  <a:ea typeface="PMingLiU" panose="02020300000000000000" pitchFamily="18" charset="-120"/>
                </a:rPr>
                <a:t>器</a:t>
              </a:r>
              <a:endParaRPr lang="zh-TW" altLang="en-US" sz="1400" b="1">
                <a:solidFill>
                  <a:schemeClr val="accent2"/>
                </a:solidFill>
                <a:latin typeface="Arial" panose="020B0604020202020204" pitchFamily="34" charset="0"/>
                <a:ea typeface="PMingLiU" panose="02020300000000000000" pitchFamily="18" charset="-120"/>
              </a:endParaRPr>
            </a:p>
          </p:txBody>
        </p:sp>
      </p:grpSp>
      <p:cxnSp>
        <p:nvCxnSpPr>
          <p:cNvPr id="5" name="直接箭头连接符 4"/>
          <p:cNvCxnSpPr/>
          <p:nvPr/>
        </p:nvCxnSpPr>
        <p:spPr>
          <a:xfrm flipV="1">
            <a:off x="1300163" y="3557588"/>
            <a:ext cx="747712" cy="693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Rectangle 21"/>
          <p:cNvSpPr>
            <a:spLocks noChangeArrowheads="1"/>
          </p:cNvSpPr>
          <p:nvPr/>
        </p:nvSpPr>
        <p:spPr bwMode="auto">
          <a:xfrm>
            <a:off x="823913" y="4233863"/>
            <a:ext cx="13684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marL="177800" indent="-177800" eaLnBrk="0" hangingPunct="0"/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PMingLiU" panose="02020300000000000000" pitchFamily="18" charset="-120"/>
              </a:rPr>
              <a:t>RFI</a:t>
            </a:r>
            <a:r>
              <a:rPr lang="zh-CN" altLang="en-US" sz="2000">
                <a:solidFill>
                  <a:srgbClr val="FF0000"/>
                </a:solidFill>
                <a:latin typeface="Arial" panose="020B0604020202020204" pitchFamily="34" charset="0"/>
                <a:ea typeface="PMingLiU" panose="02020300000000000000" pitchFamily="18" charset="-120"/>
              </a:rPr>
              <a:t>滤波器</a:t>
            </a:r>
            <a:endParaRPr lang="zh-TW" altLang="en-US" sz="2000">
              <a:solidFill>
                <a:srgbClr val="FF0000"/>
              </a:solidFill>
              <a:latin typeface="Arial" panose="020B0604020202020204" pitchFamily="34" charset="0"/>
              <a:ea typeface="PMingLiU" panose="02020300000000000000" pitchFamily="18" charset="-12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1300" y="207645"/>
            <a:ext cx="4809490" cy="525780"/>
            <a:chOff x="380" y="221"/>
            <a:chExt cx="7574" cy="828"/>
          </a:xfrm>
        </p:grpSpPr>
        <p:sp>
          <p:nvSpPr>
            <p:cNvPr id="19" name="MH_Number_1">
              <a:hlinkClick r:id="rId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380" y="223"/>
              <a:ext cx="833" cy="827"/>
            </a:xfrm>
            <a:prstGeom prst="round1Rect">
              <a:avLst>
                <a:gd name="adj" fmla="val 50000"/>
              </a:avLst>
            </a:prstGeom>
            <a:solidFill>
              <a:schemeClr val="accent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0" bIns="0" anchor="ctr"/>
            <a:lstStyle/>
            <a:p>
              <a:pPr algn="ctr" eaLnBrk="0" hangingPunct="0">
                <a:buFontTx/>
                <a:buNone/>
                <a:defRPr/>
              </a:pPr>
              <a:r>
                <a:rPr lang="en-US" altLang="zh-CN" sz="24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01</a:t>
              </a:r>
              <a:endParaRPr lang="zh-CN" alt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MH_Entry_1">
              <a:hlinkClick r:id="rId3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0" y="221"/>
              <a:ext cx="7135" cy="827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tIns="0" rIns="0" bIns="0" anchor="ctr">
              <a:normAutofit/>
              <a:scene3d>
                <a:camera prst="orthographicFront"/>
                <a:lightRig rig="threePt" dir="t"/>
              </a:scene3d>
              <a:sp3d extrusionH="57150">
                <a:extrusionClr>
                  <a:schemeClr val="accent1">
                    <a:lumMod val="75000"/>
                  </a:schemeClr>
                </a:extrusionClr>
              </a:sp3d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pc="200" dirty="0" smtClean="0">
                  <a:solidFill>
                    <a:schemeClr val="tx1"/>
                  </a:solidFill>
                  <a:latin typeface="+mn-ea"/>
                </a:rPr>
                <a:t>开关电源发展方向</a:t>
              </a:r>
              <a:endParaRPr lang="en-US" altLang="zh-CN" spc="20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1282" y="-8445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552450" y="2054860"/>
            <a:ext cx="8446135" cy="7696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 anchor="ctr">
            <a:spAutoFit/>
          </a:bodyPr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  <a:tab pos="6515100" algn="l"/>
                <a:tab pos="7239000" algn="l"/>
              </a:tabLst>
            </a:pPr>
            <a:r>
              <a:rPr lang="en-US" altLang="zh-CN" sz="4400" b="1">
                <a:solidFill>
                  <a:srgbClr val="0033CC"/>
                </a:solidFill>
                <a:latin typeface="新宋体" panose="02010609030101010101" charset="-122"/>
                <a:ea typeface="新宋体" panose="02010609030101010101" charset="-122"/>
              </a:rPr>
              <a:t>广州德珑磁电科技股份有限公司</a:t>
            </a:r>
            <a:endParaRPr lang="en-US" altLang="zh-CN" sz="4400" b="1">
              <a:solidFill>
                <a:srgbClr val="0033CC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881505" y="3678873"/>
            <a:ext cx="5940425" cy="7096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</a:tabLst>
            </a:pPr>
            <a:r>
              <a:rPr lang="en-US" altLang="zh-CN" sz="7200" b="1">
                <a:solidFill>
                  <a:srgbClr val="CC0000"/>
                </a:solidFill>
                <a:latin typeface="Rockwell Extra Bold" panose="02060903040505020403" pitchFamily="18" charset="0"/>
                <a:ea typeface="宋体" panose="02010600030101010101" pitchFamily="2" charset="-122"/>
              </a:rPr>
              <a:t>谢谢！</a:t>
            </a:r>
            <a:endParaRPr lang="en-US" altLang="zh-CN" sz="7200" b="1">
              <a:solidFill>
                <a:srgbClr val="CC0000"/>
              </a:solidFill>
              <a:latin typeface="Rockwell Extra Bold" panose="02060903040505020403" pitchFamily="18" charset="0"/>
              <a:ea typeface="宋体" panose="02010600030101010101" pitchFamily="2" charset="-122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1275080" y="2458085"/>
            <a:ext cx="7000875" cy="90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 anchor="ctr"/>
          <a:lstStyle/>
          <a:p>
            <a:pPr algn="ctr" eaLnBrk="0" hangingPunct="0">
              <a:tabLst>
                <a:tab pos="0" algn="l"/>
                <a:tab pos="263525" algn="l"/>
                <a:tab pos="527050" algn="l"/>
                <a:tab pos="793750" algn="l"/>
                <a:tab pos="1057275" algn="l"/>
                <a:tab pos="1323975" algn="l"/>
                <a:tab pos="1587500" algn="l"/>
                <a:tab pos="1854200" algn="l"/>
                <a:tab pos="2117725" algn="l"/>
                <a:tab pos="2384425" algn="l"/>
                <a:tab pos="2647950" algn="l"/>
                <a:tab pos="2914650" algn="l"/>
                <a:tab pos="3178175" algn="l"/>
                <a:tab pos="3444875" algn="l"/>
                <a:tab pos="3708400" algn="l"/>
                <a:tab pos="3975100" algn="l"/>
                <a:tab pos="4238625" algn="l"/>
                <a:tab pos="4505325" algn="l"/>
                <a:tab pos="4768850" algn="l"/>
                <a:tab pos="5035550" algn="l"/>
                <a:tab pos="5299075" algn="l"/>
                <a:tab pos="5791200" algn="l"/>
                <a:tab pos="6515100" algn="l"/>
              </a:tabLst>
            </a:pPr>
            <a:r>
              <a:rPr lang="en-US" altLang="zh-CN" sz="20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Guangzhou Deloop Magnetoelectric Technology Corp.Ltd.</a:t>
            </a:r>
            <a:endParaRPr lang="en-US" altLang="zh-CN" sz="2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6605" y="4810125"/>
            <a:ext cx="5610225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solidFill>
                  <a:schemeClr val="bg1">
                    <a:lumMod val="6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以德治企     创造精品</a:t>
            </a:r>
            <a:endParaRPr lang="zh-CN" altLang="en-US" sz="4400" dirty="0" smtClean="0">
              <a:solidFill>
                <a:schemeClr val="bg1">
                  <a:lumMod val="6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6988" y="-130175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开关电源发展方向</a:t>
            </a:r>
            <a:endParaRPr lang="en-US" altLang="zh-CN" spc="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40" y="1238250"/>
            <a:ext cx="5109210" cy="24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6424" y="4211201"/>
            <a:ext cx="4727473" cy="225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爆炸形 2 16"/>
          <p:cNvSpPr/>
          <p:nvPr/>
        </p:nvSpPr>
        <p:spPr>
          <a:xfrm>
            <a:off x="5766619" y="943896"/>
            <a:ext cx="3377381" cy="3170903"/>
          </a:xfrm>
          <a:prstGeom prst="irregularSeal2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SiC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GaN</a:t>
            </a:r>
            <a:r>
              <a:rPr lang="zh-CN" altLang="en-US" dirty="0" smtClean="0"/>
              <a:t>技术是功率半导体器件发展方向</a:t>
            </a:r>
            <a:endParaRPr lang="zh-CN" altLang="en-US" dirty="0"/>
          </a:p>
        </p:txBody>
      </p:sp>
      <p:sp>
        <p:nvSpPr>
          <p:cNvPr id="21" name="下箭头 20"/>
          <p:cNvSpPr/>
          <p:nvPr/>
        </p:nvSpPr>
        <p:spPr>
          <a:xfrm>
            <a:off x="1642602" y="4082230"/>
            <a:ext cx="1135626" cy="6341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剪去单角的矩形 22"/>
          <p:cNvSpPr/>
          <p:nvPr/>
        </p:nvSpPr>
        <p:spPr>
          <a:xfrm>
            <a:off x="949427" y="4908139"/>
            <a:ext cx="2713703" cy="1297858"/>
          </a:xfrm>
          <a:prstGeom prst="snip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002060"/>
                </a:solidFill>
              </a:rPr>
              <a:t>耐高压、速度快的开关特性可带来变频电源高频化、高效化、小型化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9" name="MH_Number_1">
            <a:hlinkClick r:id="rId2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88913" y="-168275"/>
            <a:ext cx="9509126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开关电源发展方向</a:t>
            </a:r>
            <a:endParaRPr lang="en-US" altLang="zh-CN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1221105" y="1134745"/>
          <a:ext cx="6055360" cy="426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0" cstate="print">
            <a:lum bright="6000"/>
          </a:blip>
          <a:srcRect/>
          <a:stretch>
            <a:fillRect/>
          </a:stretch>
        </p:blipFill>
        <p:spPr bwMode="auto">
          <a:xfrm>
            <a:off x="1924685" y="5176520"/>
            <a:ext cx="1499870" cy="115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68900" y="5059680"/>
            <a:ext cx="1878965" cy="127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3190" y="3732530"/>
            <a:ext cx="1375410" cy="14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6465" y="3917950"/>
            <a:ext cx="1648460" cy="135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425133" y="2181225"/>
            <a:ext cx="8661400" cy="428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电感</a:t>
            </a:r>
            <a:r>
              <a:rPr lang="en-US" altLang="zh-CN" sz="2000" dirty="0">
                <a:latin typeface="+mn-ea"/>
                <a:ea typeface="+mn-ea"/>
              </a:rPr>
              <a:t>L--------</a:t>
            </a:r>
            <a:r>
              <a:rPr lang="zh-CN" altLang="en-US" sz="2000" dirty="0">
                <a:latin typeface="+mn-ea"/>
                <a:ea typeface="+mn-ea"/>
              </a:rPr>
              <a:t>影响</a:t>
            </a:r>
            <a:r>
              <a:rPr lang="en-US" altLang="zh-CN" sz="2000" dirty="0">
                <a:latin typeface="+mn-ea"/>
                <a:ea typeface="+mn-ea"/>
              </a:rPr>
              <a:t>EMI</a:t>
            </a:r>
            <a:endParaRPr lang="en-US" altLang="zh-CN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TW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由公式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XL=2</a:t>
            </a:r>
            <a:r>
              <a:rPr lang="en-US" altLang="zh-TW" sz="1600" dirty="0">
                <a:solidFill>
                  <a:srgbClr val="0070C0"/>
                </a:solidFill>
                <a:latin typeface="+mn-ea"/>
                <a:ea typeface="+mn-ea"/>
              </a:rPr>
              <a:t>π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fL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知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L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值直接影响阻抗，同一产品结构电感越大阻抗越大，</a:t>
            </a:r>
            <a:r>
              <a:rPr lang="zh-TW" altLang="en-US" sz="1600" dirty="0">
                <a:solidFill>
                  <a:srgbClr val="0070C0"/>
                </a:solidFill>
                <a:latin typeface="+mn-ea"/>
                <a:ea typeface="+mn-ea"/>
              </a:rPr>
              <a:t>抑制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EMI</a:t>
            </a:r>
            <a:r>
              <a:rPr lang="zh-TW" altLang="en-US" sz="1600" dirty="0">
                <a:solidFill>
                  <a:srgbClr val="0070C0"/>
                </a:solidFill>
                <a:latin typeface="+mn-ea"/>
                <a:ea typeface="+mn-ea"/>
              </a:rPr>
              <a:t>性能越好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直流叠加</a:t>
            </a:r>
            <a:r>
              <a:rPr lang="en-US" altLang="zh-CN" sz="2000" dirty="0">
                <a:latin typeface="+mn-ea"/>
                <a:ea typeface="+mn-ea"/>
              </a:rPr>
              <a:t>L</a:t>
            </a:r>
            <a:r>
              <a:rPr lang="en-US" altLang="zh-CN" sz="2000" baseline="-25000" dirty="0">
                <a:latin typeface="+mn-ea"/>
                <a:ea typeface="+mn-ea"/>
              </a:rPr>
              <a:t>DC</a:t>
            </a:r>
            <a:r>
              <a:rPr lang="en-US" altLang="zh-CN" sz="2000" dirty="0">
                <a:latin typeface="+mn-ea"/>
                <a:ea typeface="+mn-ea"/>
              </a:rPr>
              <a:t>---------</a:t>
            </a:r>
            <a:r>
              <a:rPr lang="zh-CN" altLang="en-US" sz="2000" dirty="0">
                <a:latin typeface="+mn-ea"/>
                <a:ea typeface="+mn-ea"/>
              </a:rPr>
              <a:t>影响纹波电流</a:t>
            </a:r>
            <a:endParaRPr lang="en-US" altLang="zh-CN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zh-CN" altLang="en-US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由公式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L=Eout*Toff/0.25Iout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得知输出电流会影响电感大小，反过来讲直流叠加电感越小输出电流纹波越大，同时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LDC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直接反应磁芯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BS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设计是否合理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TW" altLang="en-US" sz="2000" dirty="0">
                <a:latin typeface="+mn-ea"/>
                <a:ea typeface="+mn-ea"/>
              </a:rPr>
              <a:t>漏感</a:t>
            </a:r>
            <a:r>
              <a:rPr lang="en-US" altLang="zh-CN" sz="2000" dirty="0">
                <a:latin typeface="+mn-ea"/>
                <a:ea typeface="+mn-ea"/>
              </a:rPr>
              <a:t> Lk   -----------</a:t>
            </a:r>
            <a:r>
              <a:rPr lang="zh-CN" altLang="en-US" sz="2000" dirty="0">
                <a:latin typeface="+mn-ea"/>
                <a:ea typeface="+mn-ea"/>
              </a:rPr>
              <a:t>影响</a:t>
            </a:r>
            <a:r>
              <a:rPr lang="en-US" altLang="zh-CN" sz="2000" dirty="0">
                <a:latin typeface="+mn-ea"/>
                <a:ea typeface="+mn-ea"/>
              </a:rPr>
              <a:t>EMI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分布电容</a:t>
            </a:r>
            <a:r>
              <a:rPr lang="en-US" altLang="zh-CN" sz="2000" dirty="0">
                <a:latin typeface="+mn-ea"/>
                <a:ea typeface="+mn-ea"/>
              </a:rPr>
              <a:t> Cw/w ------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--</a:t>
            </a:r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TW" altLang="en-US" sz="2000" dirty="0">
                <a:latin typeface="+mn-ea"/>
                <a:ea typeface="+mn-ea"/>
              </a:rPr>
              <a:t>影響</a:t>
            </a:r>
            <a:r>
              <a:rPr lang="en-US" altLang="zh-CN" sz="2000" dirty="0">
                <a:latin typeface="+mn-ea"/>
                <a:ea typeface="+mn-ea"/>
              </a:rPr>
              <a:t>EMI</a:t>
            </a:r>
            <a:endParaRPr lang="zh-CN" altLang="en-US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大的分布电容会造成高频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EMI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不良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电阻</a:t>
            </a:r>
            <a:r>
              <a:rPr lang="en-US" altLang="zh-CN" sz="2000" dirty="0">
                <a:latin typeface="+mn-ea"/>
                <a:ea typeface="+mn-ea"/>
              </a:rPr>
              <a:t>DCR ------ </a:t>
            </a:r>
            <a:r>
              <a:rPr lang="en-US" altLang="zh-CN" sz="2000" dirty="0">
                <a:latin typeface="+mn-ea"/>
                <a:ea typeface="+mn-ea"/>
                <a:sym typeface="+mn-ea"/>
              </a:rPr>
              <a:t>--</a:t>
            </a:r>
            <a:r>
              <a:rPr lang="en-US" altLang="zh-CN" sz="2000" dirty="0">
                <a:latin typeface="+mn-ea"/>
                <a:ea typeface="+mn-ea"/>
              </a:rPr>
              <a:t>  </a:t>
            </a:r>
            <a:r>
              <a:rPr lang="zh-CN" altLang="en-US" sz="2000" dirty="0">
                <a:latin typeface="+mn-ea"/>
                <a:ea typeface="+mn-ea"/>
              </a:rPr>
              <a:t>影响输出电压及温度</a:t>
            </a:r>
            <a:endParaRPr lang="zh-CN" altLang="en-US" sz="2000" dirty="0">
              <a:latin typeface="+mn-ea"/>
              <a:ea typeface="+mn-ea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000" dirty="0">
                <a:latin typeface="+mn-ea"/>
                <a:ea typeface="+mn-ea"/>
              </a:rPr>
              <a:t>   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大电阻会产生较大的电压</a:t>
            </a:r>
            <a:r>
              <a:rPr lang="zh-TW" altLang="en-US" sz="1600" dirty="0">
                <a:solidFill>
                  <a:srgbClr val="0070C0"/>
                </a:solidFill>
                <a:latin typeface="+mn-ea"/>
                <a:ea typeface="+mn-ea"/>
              </a:rPr>
              <a:t>降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及造成电感温度高。</a:t>
            </a:r>
            <a:endParaRPr lang="zh-CN" altLang="en-US" sz="1600" dirty="0">
              <a:solidFill>
                <a:srgbClr val="0070C0"/>
              </a:solidFill>
              <a:latin typeface="+mn-ea"/>
              <a:ea typeface="+mn-ea"/>
            </a:endParaRPr>
          </a:p>
          <a:p>
            <a:pPr eaLnBrk="0" hangingPunct="0">
              <a:buFontTx/>
              <a:buNone/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MH_Entry_4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17538" y="311150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  <a:sym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  <a:sym typeface="+mn-ea"/>
              </a:rPr>
              <a:t>器件的主要特性</a:t>
            </a:r>
            <a:endParaRPr lang="zh-CN" altLang="en-US" spc="2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5" name="MH_Number_4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338138" y="311150"/>
            <a:ext cx="528637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电气性能参数对电源的影响（一）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419100" y="2168752"/>
            <a:ext cx="8724900" cy="41426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 typeface="Wingdings" panose="05000000000000000000" charset="0"/>
              <a:buNone/>
              <a:defRPr/>
            </a:pP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品质因数Q ------ 影响EMI及整体效率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2400" dirty="0">
                <a:ea typeface="宋体" panose="02010600030101010101" pitchFamily="2" charset="-122"/>
              </a:rPr>
              <a:t>      </a:t>
            </a:r>
            <a:r>
              <a:rPr lang="en-US" altLang="zh-CN" sz="2000" dirty="0">
                <a:solidFill>
                  <a:srgbClr val="0070C0"/>
                </a:solidFill>
                <a:ea typeface="宋体" panose="02010600030101010101" pitchFamily="2" charset="-122"/>
              </a:rPr>
              <a:t>Q=2</a:t>
            </a:r>
            <a:r>
              <a:rPr lang="en-US" altLang="zh-TW" sz="2000" dirty="0">
                <a:solidFill>
                  <a:srgbClr val="0070C0"/>
                </a:solidFill>
                <a:ea typeface="宋体" panose="02010600030101010101" pitchFamily="2" charset="-122"/>
              </a:rPr>
              <a:t>π</a:t>
            </a:r>
            <a:r>
              <a:rPr lang="en-US" altLang="zh-CN" sz="2000" dirty="0">
                <a:solidFill>
                  <a:srgbClr val="0070C0"/>
                </a:solidFill>
                <a:ea typeface="宋体" panose="02010600030101010101" pitchFamily="2" charset="-122"/>
              </a:rPr>
              <a:t>fL / R     Q=</a:t>
            </a:r>
            <a:r>
              <a:rPr lang="zh-CN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能量储存</a:t>
            </a:r>
            <a:r>
              <a:rPr lang="en-US" altLang="zh-CN" sz="2000" dirty="0">
                <a:solidFill>
                  <a:srgbClr val="0070C0"/>
                </a:solidFill>
                <a:ea typeface="宋体" panose="02010600030101010101" pitchFamily="2" charset="-122"/>
              </a:rPr>
              <a:t>/</a:t>
            </a:r>
            <a:r>
              <a:rPr lang="zh-TW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能量</a:t>
            </a:r>
            <a:r>
              <a:rPr lang="zh-CN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损</a:t>
            </a:r>
            <a:r>
              <a:rPr lang="zh-TW" altLang="en-US" sz="2000" dirty="0">
                <a:solidFill>
                  <a:srgbClr val="0070C0"/>
                </a:solidFill>
                <a:ea typeface="宋体" panose="02010600030101010101" pitchFamily="2" charset="-122"/>
              </a:rPr>
              <a:t>耗</a:t>
            </a:r>
            <a:endParaRPr lang="zh-TW" altLang="en-US" sz="2000" dirty="0">
              <a:solidFill>
                <a:srgbClr val="0070C0"/>
              </a:solidFill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相位 ------   影响电压相位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圈数比TR   ------   影响电压高低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耐压Hi-pot  ------   影响使用安全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层间绝缘L.S ------   影响使用安全与电压高低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谐振頻率 SRF ------影响EMI</a:t>
            </a:r>
            <a:endParaRPr lang="zh-CN" altLang="en-US" sz="2000" dirty="0"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charset="0"/>
              <a:buChar char="Ø"/>
              <a:defRPr/>
            </a:pPr>
            <a:r>
              <a:rPr lang="zh-CN" altLang="en-US" sz="2000" dirty="0">
                <a:latin typeface="+mn-ea"/>
                <a:ea typeface="+mn-ea"/>
              </a:rPr>
              <a:t>阻抗 Z  ------影响EMI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 eaLnBrk="0" hangingPunct="0">
              <a:buFontTx/>
              <a:buNone/>
              <a:defRPr/>
            </a:pPr>
            <a:r>
              <a:rPr lang="en-US" altLang="zh-CN" sz="2400" dirty="0">
                <a:ea typeface="宋体" panose="02010600030101010101" pitchFamily="2" charset="-122"/>
              </a:rPr>
              <a:t>            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MH_Entry_4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17538" y="311150"/>
            <a:ext cx="4530725" cy="52387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</a:bodyPr>
          <a:lstStyle/>
          <a:p>
            <a:pPr eaLnBrk="0" hangingPunct="0"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  <a:sym typeface="+mn-ea"/>
              </a:rPr>
              <a:t>电感</a:t>
            </a:r>
            <a:r>
              <a:rPr lang="zh-CN" altLang="en-US" spc="200" dirty="0">
                <a:solidFill>
                  <a:schemeClr val="tx1"/>
                </a:solidFill>
                <a:latin typeface="+mn-ea"/>
                <a:sym typeface="+mn-ea"/>
              </a:rPr>
              <a:t>器件的主要特性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MH_Number_4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338138" y="311150"/>
            <a:ext cx="528637" cy="52387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7163" y="1247775"/>
            <a:ext cx="8394700" cy="5848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 err="1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电气性能参数对电源的影响（二）</a:t>
            </a:r>
            <a:endParaRPr lang="zh-CN" altLang="en-US" sz="3200" b="1" dirty="0" err="1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68275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H_Entry_1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软磁材料的发展与优缺点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4342" name="组合 200706"/>
          <p:cNvGrpSpPr/>
          <p:nvPr/>
        </p:nvGrpSpPr>
        <p:grpSpPr bwMode="auto">
          <a:xfrm>
            <a:off x="427038" y="1725613"/>
            <a:ext cx="7994650" cy="4541837"/>
            <a:chOff x="168" y="960"/>
            <a:chExt cx="5367" cy="2792"/>
          </a:xfrm>
        </p:grpSpPr>
        <p:sp>
          <p:nvSpPr>
            <p:cNvPr id="14345" name="任意多边形 200707"/>
            <p:cNvSpPr>
              <a:spLocks noChangeArrowheads="1"/>
            </p:cNvSpPr>
            <p:nvPr/>
          </p:nvSpPr>
          <p:spPr bwMode="auto">
            <a:xfrm>
              <a:off x="5089" y="960"/>
              <a:ext cx="441" cy="705"/>
            </a:xfrm>
            <a:custGeom>
              <a:avLst/>
              <a:gdLst>
                <a:gd name="T0" fmla="*/ 441 w 308"/>
                <a:gd name="T1" fmla="*/ 191 h 444"/>
                <a:gd name="T2" fmla="*/ 0 w 308"/>
                <a:gd name="T3" fmla="*/ 705 h 444"/>
                <a:gd name="T4" fmla="*/ 0 w 308"/>
                <a:gd name="T5" fmla="*/ 454 h 444"/>
                <a:gd name="T6" fmla="*/ 441 w 308"/>
                <a:gd name="T7" fmla="*/ 0 h 444"/>
                <a:gd name="T8" fmla="*/ 441 w 308"/>
                <a:gd name="T9" fmla="*/ 191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281D"/>
                </a:gs>
                <a:gs pos="50000">
                  <a:srgbClr val="00563F"/>
                </a:gs>
                <a:gs pos="100000">
                  <a:srgbClr val="00281D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任意多边形 200708"/>
            <p:cNvSpPr>
              <a:spLocks noChangeArrowheads="1"/>
            </p:cNvSpPr>
            <p:nvPr/>
          </p:nvSpPr>
          <p:spPr bwMode="auto">
            <a:xfrm>
              <a:off x="2976" y="960"/>
              <a:ext cx="2559" cy="451"/>
            </a:xfrm>
            <a:custGeom>
              <a:avLst/>
              <a:gdLst>
                <a:gd name="T0" fmla="*/ 2118 w 1786"/>
                <a:gd name="T1" fmla="*/ 451 h 284"/>
                <a:gd name="T2" fmla="*/ 0 w 1786"/>
                <a:gd name="T3" fmla="*/ 451 h 284"/>
                <a:gd name="T4" fmla="*/ 639 w 1786"/>
                <a:gd name="T5" fmla="*/ 0 h 284"/>
                <a:gd name="T6" fmla="*/ 2559 w 1786"/>
                <a:gd name="T7" fmla="*/ 0 h 284"/>
                <a:gd name="T8" fmla="*/ 2118 w 1786"/>
                <a:gd name="T9" fmla="*/ 45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任意多边形 200709"/>
            <p:cNvSpPr>
              <a:spLocks noChangeArrowheads="1"/>
            </p:cNvSpPr>
            <p:nvPr/>
          </p:nvSpPr>
          <p:spPr bwMode="auto">
            <a:xfrm>
              <a:off x="4645" y="1660"/>
              <a:ext cx="441" cy="701"/>
            </a:xfrm>
            <a:custGeom>
              <a:avLst/>
              <a:gdLst>
                <a:gd name="T0" fmla="*/ 441 w 308"/>
                <a:gd name="T1" fmla="*/ 190 h 442"/>
                <a:gd name="T2" fmla="*/ 0 w 308"/>
                <a:gd name="T3" fmla="*/ 701 h 442"/>
                <a:gd name="T4" fmla="*/ 0 w 308"/>
                <a:gd name="T5" fmla="*/ 454 h 442"/>
                <a:gd name="T6" fmla="*/ 441 w 308"/>
                <a:gd name="T7" fmla="*/ 0 h 442"/>
                <a:gd name="T8" fmla="*/ 441 w 308"/>
                <a:gd name="T9" fmla="*/ 190 h 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2"/>
                <a:gd name="T17" fmla="*/ 308 w 308"/>
                <a:gd name="T18" fmla="*/ 442 h 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230744"/>
                </a:gs>
                <a:gs pos="50000">
                  <a:srgbClr val="4B1092"/>
                </a:gs>
                <a:gs pos="100000">
                  <a:srgbClr val="230744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任意多边形 200710"/>
            <p:cNvSpPr>
              <a:spLocks noChangeArrowheads="1"/>
            </p:cNvSpPr>
            <p:nvPr/>
          </p:nvSpPr>
          <p:spPr bwMode="auto">
            <a:xfrm>
              <a:off x="2340" y="1660"/>
              <a:ext cx="2751" cy="450"/>
            </a:xfrm>
            <a:custGeom>
              <a:avLst/>
              <a:gdLst>
                <a:gd name="T0" fmla="*/ 2310 w 1920"/>
                <a:gd name="T1" fmla="*/ 450 h 284"/>
                <a:gd name="T2" fmla="*/ 0 w 1920"/>
                <a:gd name="T3" fmla="*/ 450 h 284"/>
                <a:gd name="T4" fmla="*/ 639 w 1920"/>
                <a:gd name="T5" fmla="*/ 0 h 284"/>
                <a:gd name="T6" fmla="*/ 2751 w 1920"/>
                <a:gd name="T7" fmla="*/ 0 h 284"/>
                <a:gd name="T8" fmla="*/ 2310 w 1920"/>
                <a:gd name="T9" fmla="*/ 4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9" name="任意多边形 200711"/>
            <p:cNvSpPr>
              <a:spLocks noChangeArrowheads="1"/>
            </p:cNvSpPr>
            <p:nvPr/>
          </p:nvSpPr>
          <p:spPr bwMode="auto">
            <a:xfrm>
              <a:off x="4200" y="2353"/>
              <a:ext cx="439" cy="704"/>
            </a:xfrm>
            <a:custGeom>
              <a:avLst/>
              <a:gdLst>
                <a:gd name="T0" fmla="*/ 439 w 306"/>
                <a:gd name="T1" fmla="*/ 193 h 444"/>
                <a:gd name="T2" fmla="*/ 0 w 306"/>
                <a:gd name="T3" fmla="*/ 704 h 444"/>
                <a:gd name="T4" fmla="*/ 0 w 306"/>
                <a:gd name="T5" fmla="*/ 453 h 444"/>
                <a:gd name="T6" fmla="*/ 439 w 306"/>
                <a:gd name="T7" fmla="*/ 0 h 444"/>
                <a:gd name="T8" fmla="*/ 439 w 306"/>
                <a:gd name="T9" fmla="*/ 193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444"/>
                <a:gd name="T17" fmla="*/ 306 w 306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1805"/>
                </a:gs>
                <a:gs pos="50000">
                  <a:srgbClr val="90330A"/>
                </a:gs>
                <a:gs pos="100000">
                  <a:srgbClr val="431805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任意多边形 200712"/>
            <p:cNvSpPr>
              <a:spLocks noChangeArrowheads="1"/>
            </p:cNvSpPr>
            <p:nvPr/>
          </p:nvSpPr>
          <p:spPr bwMode="auto">
            <a:xfrm>
              <a:off x="3758" y="3047"/>
              <a:ext cx="442" cy="705"/>
            </a:xfrm>
            <a:custGeom>
              <a:avLst/>
              <a:gdLst>
                <a:gd name="T0" fmla="*/ 442 w 308"/>
                <a:gd name="T1" fmla="*/ 194 h 444"/>
                <a:gd name="T2" fmla="*/ 0 w 308"/>
                <a:gd name="T3" fmla="*/ 705 h 444"/>
                <a:gd name="T4" fmla="*/ 0 w 308"/>
                <a:gd name="T5" fmla="*/ 454 h 444"/>
                <a:gd name="T6" fmla="*/ 442 w 308"/>
                <a:gd name="T7" fmla="*/ 0 h 444"/>
                <a:gd name="T8" fmla="*/ 442 w 308"/>
                <a:gd name="T9" fmla="*/ 194 h 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444"/>
                <a:gd name="T17" fmla="*/ 308 w 308"/>
                <a:gd name="T18" fmla="*/ 444 h 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433206"/>
                </a:gs>
                <a:gs pos="50000">
                  <a:srgbClr val="906B0E"/>
                </a:gs>
                <a:gs pos="100000">
                  <a:srgbClr val="433206"/>
                </a:gs>
              </a:gsLst>
              <a:lin ang="27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任意多边形 200713"/>
            <p:cNvSpPr>
              <a:spLocks noChangeArrowheads="1"/>
            </p:cNvSpPr>
            <p:nvPr/>
          </p:nvSpPr>
          <p:spPr bwMode="auto">
            <a:xfrm>
              <a:off x="1076" y="3051"/>
              <a:ext cx="3124" cy="450"/>
            </a:xfrm>
            <a:custGeom>
              <a:avLst/>
              <a:gdLst>
                <a:gd name="T0" fmla="*/ 2683 w 2180"/>
                <a:gd name="T1" fmla="*/ 450 h 284"/>
                <a:gd name="T2" fmla="*/ 0 w 2180"/>
                <a:gd name="T3" fmla="*/ 450 h 284"/>
                <a:gd name="T4" fmla="*/ 639 w 2180"/>
                <a:gd name="T5" fmla="*/ 0 h 284"/>
                <a:gd name="T6" fmla="*/ 3124 w 2180"/>
                <a:gd name="T7" fmla="*/ 0 h 284"/>
                <a:gd name="T8" fmla="*/ 2683 w 2180"/>
                <a:gd name="T9" fmla="*/ 45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直接连接符 200714"/>
            <p:cNvSpPr>
              <a:spLocks noChangeShapeType="1"/>
            </p:cNvSpPr>
            <p:nvPr/>
          </p:nvSpPr>
          <p:spPr bwMode="auto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直接连接符 200715"/>
            <p:cNvSpPr>
              <a:spLocks noChangeShapeType="1"/>
            </p:cNvSpPr>
            <p:nvPr/>
          </p:nvSpPr>
          <p:spPr bwMode="auto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直接连接符 200716"/>
            <p:cNvSpPr>
              <a:spLocks noChangeShapeType="1"/>
            </p:cNvSpPr>
            <p:nvPr/>
          </p:nvSpPr>
          <p:spPr bwMode="auto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直接连接符 200717"/>
            <p:cNvSpPr>
              <a:spLocks noChangeShapeType="1"/>
            </p:cNvSpPr>
            <p:nvPr/>
          </p:nvSpPr>
          <p:spPr bwMode="auto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直接连接符 200718"/>
            <p:cNvSpPr>
              <a:spLocks noChangeShapeType="1"/>
            </p:cNvSpPr>
            <p:nvPr/>
          </p:nvSpPr>
          <p:spPr bwMode="auto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直接连接符 200719"/>
            <p:cNvSpPr>
              <a:spLocks noChangeShapeType="1"/>
            </p:cNvSpPr>
            <p:nvPr/>
          </p:nvSpPr>
          <p:spPr bwMode="auto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直接连接符 200720"/>
            <p:cNvSpPr>
              <a:spLocks noChangeShapeType="1"/>
            </p:cNvSpPr>
            <p:nvPr/>
          </p:nvSpPr>
          <p:spPr bwMode="auto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直接连接符 200721"/>
            <p:cNvSpPr>
              <a:spLocks noChangeShapeType="1"/>
            </p:cNvSpPr>
            <p:nvPr/>
          </p:nvSpPr>
          <p:spPr bwMode="auto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直接连接符 200722"/>
            <p:cNvSpPr>
              <a:spLocks noChangeShapeType="1"/>
            </p:cNvSpPr>
            <p:nvPr/>
          </p:nvSpPr>
          <p:spPr bwMode="auto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任意多边形 200723"/>
            <p:cNvSpPr>
              <a:spLocks noChangeArrowheads="1"/>
            </p:cNvSpPr>
            <p:nvPr/>
          </p:nvSpPr>
          <p:spPr bwMode="auto">
            <a:xfrm>
              <a:off x="1529" y="1096"/>
              <a:ext cx="1407" cy="2268"/>
            </a:xfrm>
            <a:custGeom>
              <a:avLst/>
              <a:gdLst>
                <a:gd name="T0" fmla="*/ 9 w 1824"/>
                <a:gd name="T1" fmla="*/ 2110 h 2648"/>
                <a:gd name="T2" fmla="*/ 43 w 1824"/>
                <a:gd name="T3" fmla="*/ 1816 h 2648"/>
                <a:gd name="T4" fmla="*/ 96 w 1824"/>
                <a:gd name="T5" fmla="*/ 1549 h 2648"/>
                <a:gd name="T6" fmla="*/ 164 w 1824"/>
                <a:gd name="T7" fmla="*/ 1305 h 2648"/>
                <a:gd name="T8" fmla="*/ 244 w 1824"/>
                <a:gd name="T9" fmla="*/ 1088 h 2648"/>
                <a:gd name="T10" fmla="*/ 332 w 1824"/>
                <a:gd name="T11" fmla="*/ 894 h 2648"/>
                <a:gd name="T12" fmla="*/ 424 w 1824"/>
                <a:gd name="T13" fmla="*/ 725 h 2648"/>
                <a:gd name="T14" fmla="*/ 518 w 1824"/>
                <a:gd name="T15" fmla="*/ 577 h 2648"/>
                <a:gd name="T16" fmla="*/ 611 w 1824"/>
                <a:gd name="T17" fmla="*/ 452 h 2648"/>
                <a:gd name="T18" fmla="*/ 699 w 1824"/>
                <a:gd name="T19" fmla="*/ 349 h 2648"/>
                <a:gd name="T20" fmla="*/ 779 w 1824"/>
                <a:gd name="T21" fmla="*/ 266 h 2648"/>
                <a:gd name="T22" fmla="*/ 845 w 1824"/>
                <a:gd name="T23" fmla="*/ 202 h 2648"/>
                <a:gd name="T24" fmla="*/ 898 w 1824"/>
                <a:gd name="T25" fmla="*/ 158 h 2648"/>
                <a:gd name="T26" fmla="*/ 932 w 1824"/>
                <a:gd name="T27" fmla="*/ 132 h 2648"/>
                <a:gd name="T28" fmla="*/ 944 w 1824"/>
                <a:gd name="T29" fmla="*/ 123 h 2648"/>
                <a:gd name="T30" fmla="*/ 1333 w 1824"/>
                <a:gd name="T31" fmla="*/ 48 h 2648"/>
                <a:gd name="T32" fmla="*/ 1210 w 1824"/>
                <a:gd name="T33" fmla="*/ 281 h 2648"/>
                <a:gd name="T34" fmla="*/ 1199 w 1824"/>
                <a:gd name="T35" fmla="*/ 284 h 2648"/>
                <a:gd name="T36" fmla="*/ 1168 w 1824"/>
                <a:gd name="T37" fmla="*/ 296 h 2648"/>
                <a:gd name="T38" fmla="*/ 1120 w 1824"/>
                <a:gd name="T39" fmla="*/ 317 h 2648"/>
                <a:gd name="T40" fmla="*/ 1057 w 1824"/>
                <a:gd name="T41" fmla="*/ 351 h 2648"/>
                <a:gd name="T42" fmla="*/ 980 w 1824"/>
                <a:gd name="T43" fmla="*/ 399 h 2648"/>
                <a:gd name="T44" fmla="*/ 893 w 1824"/>
                <a:gd name="T45" fmla="*/ 463 h 2648"/>
                <a:gd name="T46" fmla="*/ 798 w 1824"/>
                <a:gd name="T47" fmla="*/ 545 h 2648"/>
                <a:gd name="T48" fmla="*/ 697 w 1824"/>
                <a:gd name="T49" fmla="*/ 648 h 2648"/>
                <a:gd name="T50" fmla="*/ 594 w 1824"/>
                <a:gd name="T51" fmla="*/ 771 h 2648"/>
                <a:gd name="T52" fmla="*/ 488 w 1824"/>
                <a:gd name="T53" fmla="*/ 922 h 2648"/>
                <a:gd name="T54" fmla="*/ 384 w 1824"/>
                <a:gd name="T55" fmla="*/ 1096 h 2648"/>
                <a:gd name="T56" fmla="*/ 285 w 1824"/>
                <a:gd name="T57" fmla="*/ 1300 h 2648"/>
                <a:gd name="T58" fmla="*/ 191 w 1824"/>
                <a:gd name="T59" fmla="*/ 1535 h 2648"/>
                <a:gd name="T60" fmla="*/ 106 w 1824"/>
                <a:gd name="T61" fmla="*/ 1802 h 2648"/>
                <a:gd name="T62" fmla="*/ 32 w 1824"/>
                <a:gd name="T63" fmla="*/ 2104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矩形 200724"/>
            <p:cNvSpPr>
              <a:spLocks noChangeArrowheads="1"/>
            </p:cNvSpPr>
            <p:nvPr/>
          </p:nvSpPr>
          <p:spPr bwMode="auto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684D"/>
                </a:gs>
                <a:gs pos="50000">
                  <a:srgbClr val="00906A"/>
                </a:gs>
                <a:gs pos="100000">
                  <a:srgbClr val="00684D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新一代</a:t>
              </a:r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(</a:t>
              </a:r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磁粉芯</a:t>
              </a:r>
              <a:r>
                <a:rPr lang="en-US" altLang="zh-CN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)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3" name="矩形 200725"/>
            <p:cNvSpPr>
              <a:spLocks noChangeArrowheads="1"/>
            </p:cNvSpPr>
            <p:nvPr/>
          </p:nvSpPr>
          <p:spPr bwMode="auto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5D2FB9"/>
                </a:gs>
                <a:gs pos="50000">
                  <a:srgbClr val="8041FF"/>
                </a:gs>
                <a:gs pos="100000">
                  <a:srgbClr val="5D2FB9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非晶带材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4" name="任意多边形 200726"/>
            <p:cNvSpPr>
              <a:spLocks noChangeArrowheads="1"/>
            </p:cNvSpPr>
            <p:nvPr/>
          </p:nvSpPr>
          <p:spPr bwMode="auto">
            <a:xfrm>
              <a:off x="1709" y="2353"/>
              <a:ext cx="2935" cy="454"/>
            </a:xfrm>
            <a:custGeom>
              <a:avLst/>
              <a:gdLst>
                <a:gd name="T0" fmla="*/ 2496 w 2048"/>
                <a:gd name="T1" fmla="*/ 454 h 286"/>
                <a:gd name="T2" fmla="*/ 0 w 2048"/>
                <a:gd name="T3" fmla="*/ 454 h 286"/>
                <a:gd name="T4" fmla="*/ 639 w 2048"/>
                <a:gd name="T5" fmla="*/ 0 h 286"/>
                <a:gd name="T6" fmla="*/ 2935 w 2048"/>
                <a:gd name="T7" fmla="*/ 0 h 286"/>
                <a:gd name="T8" fmla="*/ 2496 w 2048"/>
                <a:gd name="T9" fmla="*/ 454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矩形 200727"/>
            <p:cNvSpPr>
              <a:spLocks noChangeArrowheads="1"/>
            </p:cNvSpPr>
            <p:nvPr/>
          </p:nvSpPr>
          <p:spPr bwMode="auto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A0523A"/>
                </a:gs>
                <a:gs pos="50000">
                  <a:srgbClr val="DC7150"/>
                </a:gs>
                <a:gs pos="100000">
                  <a:srgbClr val="A0523A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铁氧体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6" name="矩形 200728"/>
            <p:cNvSpPr>
              <a:spLocks noChangeArrowheads="1"/>
            </p:cNvSpPr>
            <p:nvPr/>
          </p:nvSpPr>
          <p:spPr bwMode="auto">
            <a:xfrm>
              <a:off x="1069" y="3501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977514"/>
                </a:gs>
                <a:gs pos="50000">
                  <a:srgbClr val="D0A11C"/>
                </a:gs>
                <a:gs pos="100000">
                  <a:srgbClr val="977514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硅钢片</a:t>
              </a:r>
              <a:endParaRPr lang="en-US" altLang="zh-CN">
                <a:solidFill>
                  <a:schemeClr val="bg1"/>
                </a:solidFill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文本框 200729"/>
            <p:cNvSpPr txBox="1"/>
            <p:nvPr/>
          </p:nvSpPr>
          <p:spPr>
            <a:xfrm>
              <a:off x="292" y="1007"/>
              <a:ext cx="1765" cy="7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altLang="zh-CN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</a:t>
              </a:r>
              <a:r>
                <a:rPr lang="zh-CN" alt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磁通密度高 ●体积小 噪音低</a:t>
              </a: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●搞饱和能力强 ●频率稳定性好</a:t>
              </a: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●温度稳定性好  ●可加工性强</a:t>
              </a: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ρ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: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几百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-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几千</a:t>
              </a: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endParaRPr lang="en-US" altLang="zh-CN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68" name="文本框 200730"/>
            <p:cNvSpPr txBox="1">
              <a:spLocks noChangeArrowheads="1"/>
            </p:cNvSpPr>
            <p:nvPr/>
          </p:nvSpPr>
          <p:spPr bwMode="auto">
            <a:xfrm>
              <a:off x="298" y="1918"/>
              <a:ext cx="126" cy="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altLang="zh-CN" sz="140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文本框 200731"/>
            <p:cNvSpPr txBox="1"/>
            <p:nvPr/>
          </p:nvSpPr>
          <p:spPr>
            <a:xfrm>
              <a:off x="282" y="2435"/>
              <a:ext cx="1418" cy="7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●磁通密度小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体积大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●热稳定性差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ρ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:</a:t>
              </a:r>
              <a:r>
                <a:rPr lang="en-US" altLang="zh-CN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Mn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-Zn: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几千</a:t>
              </a: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Ni-Zn:</a:t>
              </a:r>
              <a:r>
                <a:rPr lang="zh-CN" alt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百万</a:t>
              </a:r>
              <a:r>
                <a:rPr lang="el-GR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endParaRPr lang="en-US" altLang="zh-CN" sz="1400" dirty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文本框 200732"/>
            <p:cNvSpPr txBox="1"/>
            <p:nvPr/>
          </p:nvSpPr>
          <p:spPr>
            <a:xfrm>
              <a:off x="298" y="3129"/>
              <a:ext cx="1041" cy="4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CN" alt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●涡流损耗高</a:t>
              </a:r>
              <a:endPara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zh-CN" alt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●噪音大</a:t>
              </a:r>
              <a:endPara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  <a:p>
              <a:pPr eaLnBrk="0" hangingPunct="0">
                <a:defRPr/>
              </a:pPr>
              <a:r>
                <a:rPr lang="el-GR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ρ</a:t>
              </a:r>
              <a:r>
                <a:rPr lang="en-US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:</a:t>
              </a:r>
              <a:r>
                <a:rPr lang="zh-CN" altLang="en-US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几十</a:t>
              </a:r>
              <a:r>
                <a:rPr lang="en-US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µ</a:t>
              </a:r>
              <a:r>
                <a:rPr lang="el-GR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Ω∙</a:t>
              </a:r>
              <a:r>
                <a:rPr lang="en-US" altLang="zh-CN" sz="1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宋体" panose="02010600030101010101" pitchFamily="2" charset="-122"/>
                </a:rPr>
                <a:t>cm</a:t>
              </a:r>
              <a:endParaRPr lang="en-US" altLang="zh-CN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6" name="文本框 200732"/>
          <p:cNvSpPr txBox="1"/>
          <p:nvPr/>
        </p:nvSpPr>
        <p:spPr>
          <a:xfrm>
            <a:off x="604838" y="3186113"/>
            <a:ext cx="1809750" cy="742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●磁导率极高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defRPr/>
            </a:pP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●高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BS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值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约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1.2T)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0" hangingPunct="0">
              <a:defRPr/>
            </a:pPr>
            <a:r>
              <a:rPr lang="el-GR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ρ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: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一两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µ</a:t>
            </a:r>
            <a:r>
              <a:rPr lang="el-GR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Ω∙</a:t>
            </a:r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宋体" panose="02010600030101010101" pitchFamily="2" charset="-122"/>
              </a:rPr>
              <a:t>cm</a:t>
            </a:r>
            <a:endParaRPr lang="en-US" altLang="zh-C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8" name="上箭头 57"/>
          <p:cNvSpPr/>
          <p:nvPr/>
        </p:nvSpPr>
        <p:spPr>
          <a:xfrm>
            <a:off x="7919882" y="2064774"/>
            <a:ext cx="1224118" cy="4304824"/>
          </a:xfrm>
          <a:prstGeom prst="upArrow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器件配套软磁铁芯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H_Number_1">
            <a:hlinkClick r:id="rId2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88" y="-101600"/>
            <a:ext cx="9509125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1839913"/>
            <a:ext cx="23764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3"/>
          <p:cNvSpPr>
            <a:spLocks noGrp="1" noChangeArrowheads="1"/>
          </p:cNvSpPr>
          <p:nvPr>
            <p:ph idx="1"/>
          </p:nvPr>
        </p:nvSpPr>
        <p:spPr>
          <a:xfrm>
            <a:off x="520383" y="1789113"/>
            <a:ext cx="8229600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a. </a:t>
            </a:r>
            <a:r>
              <a:rPr sz="2000" smtClean="0"/>
              <a:t>初始磁导率</a:t>
            </a:r>
            <a:r>
              <a:rPr lang="en-US" altLang="zh-CN" sz="2000" i="1" smtClean="0"/>
              <a:t>µ</a:t>
            </a:r>
            <a:r>
              <a:rPr lang="en-US" altLang="zh-CN" sz="2000" i="1" baseline="-25000" smtClean="0"/>
              <a:t>i</a:t>
            </a:r>
            <a:r>
              <a:rPr sz="2000" smtClean="0"/>
              <a:t>和</a:t>
            </a:r>
            <a:r>
              <a:rPr lang="en-US" altLang="zh-CN" sz="2000" i="1" smtClean="0"/>
              <a:t>µ</a:t>
            </a:r>
            <a:r>
              <a:rPr lang="en-US" altLang="zh-CN" sz="2000" i="1" baseline="-25000" smtClean="0"/>
              <a:t>max</a:t>
            </a:r>
            <a:r>
              <a:rPr sz="2000" smtClean="0"/>
              <a:t>要高</a:t>
            </a:r>
            <a:r>
              <a:rPr sz="2000" smtClean="0">
                <a:solidFill>
                  <a:srgbClr val="0000FF"/>
                </a:solidFill>
              </a:rPr>
              <a:t>（</a:t>
            </a:r>
            <a:r>
              <a:rPr sz="2000" b="1" smtClean="0">
                <a:solidFill>
                  <a:srgbClr val="0000FF"/>
                </a:solidFill>
              </a:rPr>
              <a:t>灵敏度高</a:t>
            </a:r>
            <a:r>
              <a:rPr sz="1800" smtClean="0">
                <a:solidFill>
                  <a:srgbClr val="0000FF"/>
                </a:solidFill>
              </a:rPr>
              <a:t>）</a:t>
            </a:r>
            <a:endParaRPr sz="180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b. </a:t>
            </a:r>
            <a:r>
              <a:rPr sz="2000" smtClean="0"/>
              <a:t>饱和磁感应强度</a:t>
            </a:r>
            <a:r>
              <a:rPr lang="en-US" altLang="zh-CN" sz="2000" i="1" smtClean="0"/>
              <a:t>M</a:t>
            </a:r>
            <a:r>
              <a:rPr lang="en-US" altLang="zh-CN" sz="2000" baseline="-25000" smtClean="0"/>
              <a:t>s</a:t>
            </a:r>
            <a:r>
              <a:rPr sz="2000" smtClean="0"/>
              <a:t>要高</a:t>
            </a:r>
            <a:r>
              <a:rPr sz="1800" b="1" smtClean="0">
                <a:solidFill>
                  <a:srgbClr val="0000FF"/>
                </a:solidFill>
              </a:rPr>
              <a:t>（贮能高）</a:t>
            </a:r>
            <a:endParaRPr sz="1800" b="1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c. </a:t>
            </a:r>
            <a:r>
              <a:rPr sz="2000" smtClean="0"/>
              <a:t>矫顽力</a:t>
            </a:r>
            <a:r>
              <a:rPr lang="en-US" altLang="zh-CN" sz="2000" i="1" smtClean="0"/>
              <a:t>H</a:t>
            </a:r>
            <a:r>
              <a:rPr lang="en-US" altLang="zh-CN" sz="2000" baseline="-25000" smtClean="0"/>
              <a:t>c</a:t>
            </a:r>
            <a:r>
              <a:rPr sz="1800" smtClean="0"/>
              <a:t>小</a:t>
            </a:r>
            <a:endParaRPr sz="1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d. </a:t>
            </a:r>
            <a:r>
              <a:rPr sz="2000" smtClean="0"/>
              <a:t>功率损耗</a:t>
            </a:r>
            <a:r>
              <a:rPr lang="en-US" altLang="zh-CN" sz="2000" i="1" smtClean="0"/>
              <a:t>P </a:t>
            </a:r>
            <a:r>
              <a:rPr sz="1800" smtClean="0"/>
              <a:t>要低</a:t>
            </a:r>
            <a:endParaRPr sz="1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e. </a:t>
            </a:r>
            <a:r>
              <a:rPr sz="2000" smtClean="0"/>
              <a:t>温度稳定性高（</a:t>
            </a:r>
            <a:r>
              <a:rPr sz="2000" smtClean="0">
                <a:latin typeface="Times New Roman" panose="02020603050405020304" pitchFamily="18" charset="0"/>
              </a:rPr>
              <a:t>系数</a:t>
            </a:r>
            <a:r>
              <a:rPr lang="el-GR" altLang="zh-CN" sz="2000" i="1" smtClean="0">
                <a:latin typeface="Times New Roman" panose="02020603050405020304" pitchFamily="18" charset="0"/>
              </a:rPr>
              <a:t>α</a:t>
            </a:r>
            <a:r>
              <a:rPr lang="el-GR" altLang="zh-CN" sz="2000" i="1" baseline="-25000" smtClean="0">
                <a:latin typeface="Times New Roman" panose="02020603050405020304" pitchFamily="18" charset="0"/>
              </a:rPr>
              <a:t>μ</a:t>
            </a:r>
            <a:r>
              <a:rPr lang="el-GR" altLang="zh-CN" sz="2000" smtClean="0">
                <a:latin typeface="Times New Roman" panose="02020603050405020304" pitchFamily="18" charset="0"/>
              </a:rPr>
              <a:t> </a:t>
            </a:r>
            <a:r>
              <a:rPr sz="2000" smtClean="0"/>
              <a:t>）</a:t>
            </a:r>
            <a:r>
              <a:rPr sz="2000" b="1" smtClean="0">
                <a:solidFill>
                  <a:srgbClr val="0000FF"/>
                </a:solidFill>
              </a:rPr>
              <a:t>（稳定性好）</a:t>
            </a:r>
            <a:endParaRPr lang="en-US" altLang="zh-CN" sz="1800" b="1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f.  </a:t>
            </a:r>
            <a:r>
              <a:rPr sz="2000" smtClean="0"/>
              <a:t>截止频率 </a:t>
            </a:r>
            <a:r>
              <a:rPr lang="en-US" altLang="zh-CN" sz="2000" i="1" smtClean="0"/>
              <a:t>f</a:t>
            </a:r>
            <a:r>
              <a:rPr lang="en-US" altLang="zh-CN" sz="2000" i="1" baseline="-25000" smtClean="0"/>
              <a:t>r</a:t>
            </a:r>
            <a:r>
              <a:rPr lang="en-US" altLang="zh-CN" sz="2000" smtClean="0"/>
              <a:t>  </a:t>
            </a:r>
            <a:r>
              <a:rPr sz="1800" smtClean="0"/>
              <a:t>要求越来越高</a:t>
            </a:r>
            <a:endParaRPr sz="1800" smtClean="0"/>
          </a:p>
          <a:p>
            <a:pPr>
              <a:buFont typeface="Wingdings" panose="05000000000000000000" pitchFamily="2" charset="2"/>
              <a:buNone/>
            </a:pPr>
            <a:r>
              <a:rPr lang="en-US" sz="2000" smtClean="0"/>
              <a:t>g. </a:t>
            </a:r>
            <a:r>
              <a:rPr sz="2000" smtClean="0"/>
              <a:t>居里温度点</a:t>
            </a:r>
            <a:r>
              <a:rPr lang="en-US" altLang="zh-CN" sz="2000" i="1" smtClean="0"/>
              <a:t>Tc </a:t>
            </a:r>
            <a:r>
              <a:rPr sz="2000" smtClean="0"/>
              <a:t>高</a:t>
            </a:r>
            <a:endParaRPr lang="en-US" altLang="zh-CN" sz="180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smtClean="0"/>
              <a:t>h. </a:t>
            </a:r>
            <a:r>
              <a:rPr sz="2000" smtClean="0"/>
              <a:t>磁致伸缩系数 </a:t>
            </a:r>
            <a:r>
              <a:rPr sz="2000" smtClean="0">
                <a:sym typeface="Symbol" panose="05050102010706020507" pitchFamily="18" charset="2"/>
              </a:rPr>
              <a:t></a:t>
            </a:r>
            <a:r>
              <a:rPr lang="en-US" altLang="zh-CN" sz="2000" smtClean="0"/>
              <a:t>s </a:t>
            </a:r>
            <a:r>
              <a:rPr sz="2000" smtClean="0"/>
              <a:t>小</a:t>
            </a:r>
            <a:r>
              <a:rPr lang="en-US" altLang="zh-CN" smtClean="0"/>
              <a:t> </a:t>
            </a:r>
            <a:r>
              <a:rPr sz="1800" b="1" smtClean="0">
                <a:solidFill>
                  <a:srgbClr val="0000FF"/>
                </a:solidFill>
              </a:rPr>
              <a:t>（是否有复位）</a:t>
            </a:r>
            <a:endParaRPr sz="1800" b="1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smtClean="0"/>
          </a:p>
          <a:p>
            <a:pPr>
              <a:buFont typeface="Wingdings" panose="05000000000000000000" pitchFamily="2" charset="2"/>
              <a:buChar char="•"/>
            </a:pPr>
            <a:endParaRPr lang="en-US" altLang="zh-CN" smtClean="0"/>
          </a:p>
        </p:txBody>
      </p:sp>
      <p:graphicFrame>
        <p:nvGraphicFramePr>
          <p:cNvPr id="1026" name="Object 1" descr="image26"/>
          <p:cNvGraphicFramePr>
            <a:graphicFrameLocks noChangeAspect="1"/>
          </p:cNvGraphicFramePr>
          <p:nvPr/>
        </p:nvGraphicFramePr>
        <p:xfrm>
          <a:off x="7608888" y="4413250"/>
          <a:ext cx="10715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2496800" imgH="9144000" progId="Equation.3">
                  <p:embed/>
                </p:oleObj>
              </mc:Choice>
              <mc:Fallback>
                <p:oleObj name="" r:id="rId3" imgW="12496800" imgH="9144000" progId="Equation.3">
                  <p:embed/>
                  <p:pic>
                    <p:nvPicPr>
                      <p:cNvPr id="0" name="Object 1" descr="image2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8888" y="4413250"/>
                        <a:ext cx="1071562" cy="723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6605588" y="4560888"/>
            <a:ext cx="954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>
                <a:ea typeface="宋体" panose="02010600030101010101" pitchFamily="2" charset="-122"/>
              </a:rPr>
              <a:t>磁损耗</a:t>
            </a:r>
            <a:endParaRPr lang="zh-CN" altLang="en-US" sz="2000">
              <a:ea typeface="宋体" panose="02010600030101010101" pitchFamily="2" charset="-122"/>
            </a:endParaRPr>
          </a:p>
        </p:txBody>
      </p:sp>
      <p:graphicFrame>
        <p:nvGraphicFramePr>
          <p:cNvPr id="1027" name="Object 2" descr="image27"/>
          <p:cNvGraphicFramePr>
            <a:graphicFrameLocks noGrp="1" noChangeAspect="1"/>
          </p:cNvGraphicFramePr>
          <p:nvPr/>
        </p:nvGraphicFramePr>
        <p:xfrm>
          <a:off x="7416800" y="5519738"/>
          <a:ext cx="1444625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22555200" imgH="9448800" progId="Equation.3">
                  <p:embed/>
                </p:oleObj>
              </mc:Choice>
              <mc:Fallback>
                <p:oleObj name="" r:id="rId5" imgW="22555200" imgH="9448800" progId="Equation.3">
                  <p:embed/>
                  <p:pic>
                    <p:nvPicPr>
                      <p:cNvPr id="0" name="Object 2" descr="image27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6800" y="5519738"/>
                        <a:ext cx="1444625" cy="6588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组合 27"/>
          <p:cNvGrpSpPr/>
          <p:nvPr/>
        </p:nvGrpSpPr>
        <p:grpSpPr bwMode="auto">
          <a:xfrm>
            <a:off x="4108450" y="4270375"/>
            <a:ext cx="3241675" cy="2187575"/>
            <a:chOff x="3646312" y="4224882"/>
            <a:chExt cx="3240357" cy="2187208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646312" y="5921635"/>
              <a:ext cx="3075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4262012" y="4559789"/>
              <a:ext cx="0" cy="1852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4262012" y="4867712"/>
              <a:ext cx="1396432" cy="836472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76" y="112"/>
                </a:cxn>
                <a:cxn ang="0">
                  <a:pos x="1056" y="736"/>
                </a:cxn>
              </a:cxnLst>
              <a:rect l="0" t="0" r="r" b="b"/>
              <a:pathLst>
                <a:path w="1056" h="736">
                  <a:moveTo>
                    <a:pt x="0" y="64"/>
                  </a:moveTo>
                  <a:cubicBezTo>
                    <a:pt x="200" y="32"/>
                    <a:pt x="400" y="0"/>
                    <a:pt x="576" y="112"/>
                  </a:cubicBezTo>
                  <a:cubicBezTo>
                    <a:pt x="752" y="224"/>
                    <a:pt x="968" y="624"/>
                    <a:pt x="1056" y="73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5379157" y="4777239"/>
              <a:ext cx="46019" cy="1153919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4373091" y="4721687"/>
              <a:ext cx="1788386" cy="1145983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240" y="960"/>
                </a:cxn>
                <a:cxn ang="0">
                  <a:pos x="528" y="816"/>
                </a:cxn>
                <a:cxn ang="0">
                  <a:pos x="720" y="144"/>
                </a:cxn>
                <a:cxn ang="0">
                  <a:pos x="768" y="48"/>
                </a:cxn>
                <a:cxn ang="0">
                  <a:pos x="864" y="0"/>
                </a:cxn>
                <a:cxn ang="0">
                  <a:pos x="960" y="48"/>
                </a:cxn>
                <a:cxn ang="0">
                  <a:pos x="1056" y="240"/>
                </a:cxn>
                <a:cxn ang="0">
                  <a:pos x="1152" y="816"/>
                </a:cxn>
                <a:cxn ang="0">
                  <a:pos x="1344" y="960"/>
                </a:cxn>
                <a:cxn ang="0">
                  <a:pos x="1536" y="1008"/>
                </a:cxn>
              </a:cxnLst>
              <a:rect l="0" t="0" r="r" b="b"/>
              <a:pathLst>
                <a:path w="1536" h="1008">
                  <a:moveTo>
                    <a:pt x="0" y="960"/>
                  </a:moveTo>
                  <a:cubicBezTo>
                    <a:pt x="76" y="972"/>
                    <a:pt x="152" y="984"/>
                    <a:pt x="240" y="960"/>
                  </a:cubicBezTo>
                  <a:cubicBezTo>
                    <a:pt x="328" y="936"/>
                    <a:pt x="448" y="952"/>
                    <a:pt x="528" y="816"/>
                  </a:cubicBezTo>
                  <a:cubicBezTo>
                    <a:pt x="608" y="680"/>
                    <a:pt x="680" y="272"/>
                    <a:pt x="720" y="144"/>
                  </a:cubicBezTo>
                  <a:cubicBezTo>
                    <a:pt x="760" y="16"/>
                    <a:pt x="744" y="72"/>
                    <a:pt x="768" y="48"/>
                  </a:cubicBezTo>
                  <a:cubicBezTo>
                    <a:pt x="792" y="24"/>
                    <a:pt x="832" y="0"/>
                    <a:pt x="864" y="0"/>
                  </a:cubicBezTo>
                  <a:cubicBezTo>
                    <a:pt x="896" y="0"/>
                    <a:pt x="928" y="8"/>
                    <a:pt x="960" y="48"/>
                  </a:cubicBezTo>
                  <a:cubicBezTo>
                    <a:pt x="992" y="88"/>
                    <a:pt x="1024" y="112"/>
                    <a:pt x="1056" y="240"/>
                  </a:cubicBezTo>
                  <a:cubicBezTo>
                    <a:pt x="1088" y="368"/>
                    <a:pt x="1104" y="696"/>
                    <a:pt x="1152" y="816"/>
                  </a:cubicBezTo>
                  <a:cubicBezTo>
                    <a:pt x="1200" y="936"/>
                    <a:pt x="1280" y="928"/>
                    <a:pt x="1344" y="960"/>
                  </a:cubicBezTo>
                  <a:cubicBezTo>
                    <a:pt x="1408" y="992"/>
                    <a:pt x="1472" y="1000"/>
                    <a:pt x="1536" y="1008"/>
                  </a:cubicBezTo>
                </a:path>
              </a:pathLst>
            </a:cu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</a:endParaRPr>
            </a:p>
          </p:txBody>
        </p:sp>
        <p:sp>
          <p:nvSpPr>
            <p:cNvPr id="1045" name="Text Box 11"/>
            <p:cNvSpPr txBox="1">
              <a:spLocks noChangeArrowheads="1"/>
            </p:cNvSpPr>
            <p:nvPr/>
          </p:nvSpPr>
          <p:spPr bwMode="auto">
            <a:xfrm>
              <a:off x="6570132" y="5610578"/>
              <a:ext cx="316537" cy="369332"/>
            </a:xfrm>
            <a:prstGeom prst="rect">
              <a:avLst/>
            </a:prstGeom>
            <a:noFill/>
            <a:ln w="6350">
              <a:solidFill>
                <a:srgbClr val="F2F2F2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幼圆" panose="02010509060101010101" pitchFamily="49" charset="-122"/>
                  <a:ea typeface="宋体" panose="02010600030101010101" pitchFamily="2" charset="-122"/>
                </a:rPr>
                <a:t>f</a:t>
              </a:r>
              <a:endParaRPr lang="en-US" altLang="zh-CN">
                <a:latin typeface="幼圆" panose="02010509060101010101" pitchFamily="49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6497890" y="5921635"/>
              <a:ext cx="279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V="1">
              <a:off x="4262012" y="4504235"/>
              <a:ext cx="0" cy="2730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ffectLst/>
          </p:spPr>
          <p:txBody>
            <a:bodyPr wrap="none" anchor="ctr"/>
            <a:lstStyle/>
            <a:p>
              <a:pPr eaLnBrk="0" hangingPunct="0">
                <a:buFontTx/>
                <a:buNone/>
                <a:defRPr/>
              </a:pPr>
              <a:endParaRPr lang="zh-CN" altLang="en-US">
                <a:latin typeface="+mn-ea"/>
                <a:ea typeface="宋体" panose="02010600030101010101" pitchFamily="2" charset="-122"/>
              </a:endParaRPr>
            </a:p>
          </p:txBody>
        </p:sp>
        <p:graphicFrame>
          <p:nvGraphicFramePr>
            <p:cNvPr id="1028" name="Object 3" descr="image28"/>
            <p:cNvGraphicFramePr>
              <a:graphicFrameLocks noChangeAspect="1"/>
            </p:cNvGraphicFramePr>
            <p:nvPr/>
          </p:nvGraphicFramePr>
          <p:xfrm>
            <a:off x="4596755" y="5254886"/>
            <a:ext cx="335450" cy="352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" name="" r:id="rId7" imgW="4876800" imgH="5181600" progId="Equation.3">
                    <p:embed/>
                  </p:oleObj>
                </mc:Choice>
                <mc:Fallback>
                  <p:oleObj name="" r:id="rId7" imgW="4876800" imgH="5181600" progId="Equation.3">
                    <p:embed/>
                    <p:pic>
                      <p:nvPicPr>
                        <p:cNvPr id="0" name="Object 3" descr="image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596755" y="5254886"/>
                          <a:ext cx="335450" cy="352969"/>
                        </a:xfrm>
                        <a:prstGeom prst="rect">
                          <a:avLst/>
                        </a:prstGeom>
                        <a:solidFill>
                          <a:srgbClr val="8B4F6B"/>
                        </a:solidFill>
                        <a:ln w="9525" cap="flat" cmpd="sng">
                          <a:solidFill>
                            <a:srgbClr val="FFFFFF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" descr="image29"/>
            <p:cNvGraphicFramePr>
              <a:graphicFrameLocks noChangeAspect="1"/>
            </p:cNvGraphicFramePr>
            <p:nvPr/>
          </p:nvGraphicFramePr>
          <p:xfrm>
            <a:off x="4373121" y="4613733"/>
            <a:ext cx="288860" cy="316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" name="" r:id="rId9" imgW="4572000" imgH="5181600" progId="Equation.3">
                    <p:embed/>
                  </p:oleObj>
                </mc:Choice>
                <mc:Fallback>
                  <p:oleObj name="" r:id="rId9" imgW="4572000" imgH="5181600" progId="Equation.3">
                    <p:embed/>
                    <p:pic>
                      <p:nvPicPr>
                        <p:cNvPr id="0" name="Object 4" descr="image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373121" y="4613733"/>
                          <a:ext cx="288860" cy="316109"/>
                        </a:xfrm>
                        <a:prstGeom prst="rect">
                          <a:avLst/>
                        </a:prstGeom>
                        <a:solidFill>
                          <a:srgbClr val="8B4F6B"/>
                        </a:solidFill>
                        <a:ln w="9525" cap="flat" cmpd="sng">
                          <a:solidFill>
                            <a:srgbClr val="FFFFFF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8" name="TextBox 22"/>
            <p:cNvSpPr txBox="1">
              <a:spLocks noChangeArrowheads="1"/>
            </p:cNvSpPr>
            <p:nvPr/>
          </p:nvSpPr>
          <p:spPr bwMode="auto">
            <a:xfrm>
              <a:off x="5207310" y="4224882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i="1">
                  <a:ea typeface="宋体" panose="02010600030101010101" pitchFamily="2" charset="-122"/>
                </a:rPr>
                <a:t>f</a:t>
              </a:r>
              <a:r>
                <a:rPr lang="en-US" altLang="zh-CN" sz="2400" baseline="-25000">
                  <a:ea typeface="宋体" panose="02010600030101010101" pitchFamily="2" charset="-122"/>
                </a:rPr>
                <a:t>r</a:t>
              </a:r>
              <a:endParaRPr lang="zh-CN" altLang="en-US" sz="2400" baseline="-25000">
                <a:ea typeface="宋体" panose="02010600030101010101" pitchFamily="2" charset="-122"/>
              </a:endParaRPr>
            </a:p>
          </p:txBody>
        </p:sp>
      </p:grpSp>
      <p:sp>
        <p:nvSpPr>
          <p:cNvPr id="25" name="右大括号 24"/>
          <p:cNvSpPr/>
          <p:nvPr/>
        </p:nvSpPr>
        <p:spPr>
          <a:xfrm>
            <a:off x="2878138" y="2782888"/>
            <a:ext cx="152400" cy="6826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036" name="TextBox 25"/>
          <p:cNvSpPr txBox="1">
            <a:spLocks noChangeArrowheads="1"/>
          </p:cNvSpPr>
          <p:nvPr/>
        </p:nvSpPr>
        <p:spPr bwMode="auto">
          <a:xfrm>
            <a:off x="3206750" y="2868613"/>
            <a:ext cx="247491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（效率高，损耗小）</a:t>
            </a:r>
            <a:endParaRPr lang="zh-CN" altLang="en-US" sz="2000" b="1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MH_Entry_1">
            <a:hlinkClick r:id="rId11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520694" y="140495"/>
            <a:ext cx="4530725" cy="52546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0" rIns="0" bIns="0" anchor="ctr"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>
                  <a:lumMod val="75000"/>
                </a:schemeClr>
              </a:extrusionClr>
            </a:sp3d>
          </a:bodyPr>
          <a:lstStyle/>
          <a:p>
            <a:pPr eaLnBrk="0" hangingPunct="0">
              <a:buFontTx/>
              <a:buNone/>
              <a:defRPr/>
            </a:pPr>
            <a:r>
              <a:rPr lang="zh-CN" altLang="en-US" spc="200" dirty="0" smtClean="0">
                <a:solidFill>
                  <a:schemeClr val="tx1"/>
                </a:solidFill>
                <a:latin typeface="+mn-ea"/>
              </a:rPr>
              <a:t>电感器</a:t>
            </a:r>
            <a:r>
              <a:rPr lang="zh-CN" altLang="en-US" spc="200" dirty="0">
                <a:solidFill>
                  <a:schemeClr val="tx1"/>
                </a:solidFill>
                <a:latin typeface="+mn-ea"/>
              </a:rPr>
              <a:t>磁材介绍</a:t>
            </a:r>
            <a:endParaRPr lang="zh-CN" altLang="en-US" spc="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4150" y="1065213"/>
            <a:ext cx="83947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60">
            <a:solidFill>
              <a:srgbClr val="FFFFFF"/>
            </a:solidFill>
            <a:miter lim="800000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264795" eaLnBrk="0" hangingPunct="0">
              <a:buFontTx/>
              <a:buNone/>
              <a:tabLst>
                <a:tab pos="0" algn="l"/>
                <a:tab pos="263525" algn="l"/>
                <a:tab pos="528320" algn="l"/>
                <a:tab pos="793750" algn="l"/>
                <a:tab pos="1058545" algn="l"/>
                <a:tab pos="1323975" algn="l"/>
                <a:tab pos="1588770" algn="l"/>
                <a:tab pos="1854200" algn="l"/>
                <a:tab pos="2118995" algn="l"/>
                <a:tab pos="2384425" algn="l"/>
                <a:tab pos="2649220" algn="l"/>
                <a:tab pos="2914650" algn="l"/>
                <a:tab pos="3179445" algn="l"/>
                <a:tab pos="3444875" algn="l"/>
                <a:tab pos="3709670" algn="l"/>
                <a:tab pos="3975100" algn="l"/>
                <a:tab pos="4239895" algn="l"/>
                <a:tab pos="4505325" algn="l"/>
                <a:tab pos="4770120" algn="l"/>
                <a:tab pos="5035550" algn="l"/>
                <a:tab pos="5300345" algn="l"/>
              </a:tabLst>
              <a:defRPr/>
            </a:pPr>
            <a:r>
              <a:rPr lang="zh-CN" altLang="en-US" sz="3200" b="1" dirty="0">
                <a:solidFill>
                  <a:schemeClr val="accent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软磁材料评价指标</a:t>
            </a:r>
            <a:endParaRPr lang="zh-CN" altLang="en-US" sz="3200" b="1" dirty="0">
              <a:solidFill>
                <a:schemeClr val="accent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MH_Number_1">
            <a:hlinkClick r:id="rId11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241300" y="141288"/>
            <a:ext cx="528638" cy="525462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0" anchor="ctr"/>
          <a:lstStyle/>
          <a:p>
            <a:pPr algn="ctr" eaLnBrk="0" hangingPunct="0">
              <a:buFontTx/>
              <a:buNone/>
              <a:defRPr/>
            </a:pPr>
            <a:r>
              <a:rPr lang="en-US" altLang="zh-CN" sz="2400" dirty="0" smtClean="0">
                <a:solidFill>
                  <a:srgbClr val="FFFF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411141748"/>
  <p:tag name="MH_LIBRARY" val="CONTENTS"/>
  <p:tag name="MH_TYPE" val="OTHERS"/>
  <p:tag name="ID" val="553529"/>
</p:tagLst>
</file>

<file path=ppt/tags/tag10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1.xml><?xml version="1.0" encoding="utf-8"?>
<p:tagLst xmlns:p="http://schemas.openxmlformats.org/presentationml/2006/main">
  <p:tag name="MH" val="20160411141748"/>
  <p:tag name="MH_LIBRARY" val="CONTENTS"/>
  <p:tag name="MH_AUTOCOLOR" val="TRUE"/>
  <p:tag name="MH_TYPE" val="CONTENTS"/>
  <p:tag name="ID" val="553529"/>
</p:tagLst>
</file>

<file path=ppt/tags/tag12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3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1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1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1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1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4"/>
</p:tagLst>
</file>

<file path=ppt/tags/tag1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4"/>
</p:tagLst>
</file>

<file path=ppt/tags/tag2.xml><?xml version="1.0" encoding="utf-8"?>
<p:tagLst xmlns:p="http://schemas.openxmlformats.org/presentationml/2006/main">
  <p:tag name="MH" val="20160411141748"/>
  <p:tag name="MH_LIBRARY" val="CONTENTS"/>
  <p:tag name="MH_TYPE" val="OTHERS"/>
  <p:tag name="ID" val="553529"/>
</p:tagLst>
</file>

<file path=ppt/tags/tag2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4"/>
</p:tagLst>
</file>

<file path=ppt/tags/tag2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4"/>
</p:tagLst>
</file>

<file path=ppt/tags/tag2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2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2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2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2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3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3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3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1"/>
</p:tagLst>
</file>

<file path=ppt/tags/tag3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ags/tag3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3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3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3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4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4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3"/>
</p:tagLst>
</file>

<file path=ppt/tags/tag50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1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2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3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4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5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6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7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5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5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2"/>
</p:tagLst>
</file>

<file path=ppt/tags/tag6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3"/>
</p:tagLst>
</file>

<file path=ppt/tags/tag7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8.xml><?xml version="1.0" encoding="utf-8"?>
<p:tagLst xmlns:p="http://schemas.openxmlformats.org/presentationml/2006/main">
  <p:tag name="MH" val="20160411141748"/>
  <p:tag name="MH_LIBRARY" val="CONTENTS"/>
  <p:tag name="MH_TYPE" val="ENTRY"/>
  <p:tag name="ID" val="553529"/>
  <p:tag name="MH_ORDER" val="2"/>
</p:tagLst>
</file>

<file path=ppt/tags/tag9.xml><?xml version="1.0" encoding="utf-8"?>
<p:tagLst xmlns:p="http://schemas.openxmlformats.org/presentationml/2006/main">
  <p:tag name="MH" val="20160411141748"/>
  <p:tag name="MH_LIBRARY" val="CONTENTS"/>
  <p:tag name="MH_TYPE" val="NUMBER"/>
  <p:tag name="ID" val="553529"/>
  <p:tag name="MH_ORDER" val="1"/>
</p:tagLst>
</file>

<file path=ppt/theme/theme1.xml><?xml version="1.0" encoding="utf-8"?>
<a:theme xmlns:a="http://schemas.openxmlformats.org/drawingml/2006/main" name="A000120140530A99PPBG">
  <a:themeElements>
    <a:clrScheme name="kso_RED5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8B4F6B"/>
      </a:accent1>
      <a:accent2>
        <a:srgbClr val="89442F"/>
      </a:accent2>
      <a:accent3>
        <a:srgbClr val="E38279"/>
      </a:accent3>
      <a:accent4>
        <a:srgbClr val="9686BF"/>
      </a:accent4>
      <a:accent5>
        <a:srgbClr val="4FA0AB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5">
      <a:majorFont>
        <a:latin typeface="Broadway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A000120151104A11PPBG</Template>
  <TotalTime>0</TotalTime>
  <Words>2856</Words>
  <Application>WPS 演示</Application>
  <PresentationFormat>全屏显示(4:3)</PresentationFormat>
  <Paragraphs>396</Paragraphs>
  <Slides>30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幼圆</vt:lpstr>
      <vt:lpstr>微软雅黑</vt:lpstr>
      <vt:lpstr>Times New Roman</vt:lpstr>
      <vt:lpstr>方正姚体</vt:lpstr>
      <vt:lpstr>PMingLiU</vt:lpstr>
      <vt:lpstr>Wingdings</vt:lpstr>
      <vt:lpstr>华文楷体</vt:lpstr>
      <vt:lpstr>Verdana</vt:lpstr>
      <vt:lpstr>Symbol</vt:lpstr>
      <vt:lpstr>Arial Unicode MS</vt:lpstr>
      <vt:lpstr>华文行楷</vt:lpstr>
      <vt:lpstr>新宋体</vt:lpstr>
      <vt:lpstr>Rockwell Extra Bold</vt:lpstr>
      <vt:lpstr>A000120140530A99PPBG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Administrator</cp:lastModifiedBy>
  <cp:revision>747</cp:revision>
  <dcterms:created xsi:type="dcterms:W3CDTF">2015-09-24T07:58:00Z</dcterms:created>
  <dcterms:modified xsi:type="dcterms:W3CDTF">2018-03-13T08:18:01Z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