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21" r:id="rId1"/>
  </p:sldMasterIdLst>
  <p:notesMasterIdLst>
    <p:notesMasterId r:id="rId33"/>
  </p:notesMasterIdLst>
  <p:handoutMasterIdLst>
    <p:handoutMasterId r:id="rId34"/>
  </p:handoutMasterIdLst>
  <p:sldIdLst>
    <p:sldId id="610" r:id="rId2"/>
    <p:sldId id="639" r:id="rId3"/>
    <p:sldId id="666" r:id="rId4"/>
    <p:sldId id="613" r:id="rId5"/>
    <p:sldId id="623" r:id="rId6"/>
    <p:sldId id="667" r:id="rId7"/>
    <p:sldId id="630" r:id="rId8"/>
    <p:sldId id="668" r:id="rId9"/>
    <p:sldId id="654" r:id="rId10"/>
    <p:sldId id="650" r:id="rId11"/>
    <p:sldId id="642" r:id="rId12"/>
    <p:sldId id="669" r:id="rId13"/>
    <p:sldId id="670" r:id="rId14"/>
    <p:sldId id="671" r:id="rId15"/>
    <p:sldId id="675" r:id="rId16"/>
    <p:sldId id="676" r:id="rId17"/>
    <p:sldId id="677" r:id="rId18"/>
    <p:sldId id="636" r:id="rId19"/>
    <p:sldId id="653" r:id="rId20"/>
    <p:sldId id="661" r:id="rId21"/>
    <p:sldId id="646" r:id="rId22"/>
    <p:sldId id="679" r:id="rId23"/>
    <p:sldId id="680" r:id="rId24"/>
    <p:sldId id="644" r:id="rId25"/>
    <p:sldId id="655" r:id="rId26"/>
    <p:sldId id="656" r:id="rId27"/>
    <p:sldId id="686" r:id="rId28"/>
    <p:sldId id="657" r:id="rId29"/>
    <p:sldId id="684" r:id="rId30"/>
    <p:sldId id="685" r:id="rId31"/>
    <p:sldId id="663" r:id="rId32"/>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58" autoAdjust="0"/>
    <p:restoredTop sz="78537" autoAdjust="0"/>
  </p:normalViewPr>
  <p:slideViewPr>
    <p:cSldViewPr snapToGrid="0" snapToObjects="1">
      <p:cViewPr varScale="1">
        <p:scale>
          <a:sx n="61" d="100"/>
          <a:sy n="61" d="100"/>
        </p:scale>
        <p:origin x="1854"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51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68650" cy="479425"/>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defTabSz="484188">
              <a:defRPr sz="1200"/>
            </a:lvl1pPr>
          </a:lstStyle>
          <a:p>
            <a:pPr>
              <a:defRPr/>
            </a:pPr>
            <a:endParaRPr lang="en-US"/>
          </a:p>
        </p:txBody>
      </p:sp>
      <p:sp>
        <p:nvSpPr>
          <p:cNvPr id="3" name="Date Placeholder 2"/>
          <p:cNvSpPr>
            <a:spLocks noGrp="1"/>
          </p:cNvSpPr>
          <p:nvPr>
            <p:ph type="dt" sz="quarter" idx="1"/>
          </p:nvPr>
        </p:nvSpPr>
        <p:spPr bwMode="auto">
          <a:xfrm>
            <a:off x="4144963" y="0"/>
            <a:ext cx="3168650" cy="479425"/>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lgn="r" defTabSz="484188">
              <a:defRPr sz="1200"/>
            </a:lvl1pPr>
          </a:lstStyle>
          <a:p>
            <a:pPr>
              <a:defRPr/>
            </a:pPr>
            <a:fld id="{505B46CD-7135-B94C-8D89-EFE4B80A56CE}" type="datetime1">
              <a:rPr lang="en-US"/>
              <a:pPr>
                <a:defRPr/>
              </a:pPr>
              <a:t>6/29/2018</a:t>
            </a:fld>
            <a:endParaRPr lang="en-US"/>
          </a:p>
        </p:txBody>
      </p:sp>
      <p:sp>
        <p:nvSpPr>
          <p:cNvPr id="4" name="Footer Placeholder 3"/>
          <p:cNvSpPr>
            <a:spLocks noGrp="1"/>
          </p:cNvSpPr>
          <p:nvPr>
            <p:ph type="ftr" sz="quarter" idx="2"/>
          </p:nvPr>
        </p:nvSpPr>
        <p:spPr bwMode="auto">
          <a:xfrm>
            <a:off x="0" y="9120188"/>
            <a:ext cx="3168650" cy="479425"/>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defTabSz="484188">
              <a:defRPr sz="1200"/>
            </a:lvl1pPr>
          </a:lstStyle>
          <a:p>
            <a:pPr>
              <a:defRPr/>
            </a:pPr>
            <a:endParaRPr lang="en-US"/>
          </a:p>
        </p:txBody>
      </p:sp>
      <p:sp>
        <p:nvSpPr>
          <p:cNvPr id="5" name="Slide Number Placeholder 4"/>
          <p:cNvSpPr>
            <a:spLocks noGrp="1"/>
          </p:cNvSpPr>
          <p:nvPr>
            <p:ph type="sldNum" sz="quarter" idx="3"/>
          </p:nvPr>
        </p:nvSpPr>
        <p:spPr bwMode="auto">
          <a:xfrm>
            <a:off x="4144963" y="9120188"/>
            <a:ext cx="3168650" cy="479425"/>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lgn="r" defTabSz="484188">
              <a:defRPr sz="1200"/>
            </a:lvl1pPr>
          </a:lstStyle>
          <a:p>
            <a:pPr>
              <a:defRPr/>
            </a:pPr>
            <a:fld id="{82AFE45C-D1CD-7645-95CE-F0A58ED667E7}" type="slidenum">
              <a:rPr lang="en-US"/>
              <a:pPr>
                <a:defRPr/>
              </a:pPr>
              <a:t>‹#›</a:t>
            </a:fld>
            <a:endParaRPr lang="en-US"/>
          </a:p>
        </p:txBody>
      </p:sp>
    </p:spTree>
    <p:extLst>
      <p:ext uri="{BB962C8B-B14F-4D97-AF65-F5344CB8AC3E}">
        <p14:creationId xmlns:p14="http://schemas.microsoft.com/office/powerpoint/2010/main" val="9353540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68650" cy="479425"/>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defTabSz="484188">
              <a:defRPr sz="1200"/>
            </a:lvl1pPr>
          </a:lstStyle>
          <a:p>
            <a:pPr>
              <a:defRPr/>
            </a:pPr>
            <a:endParaRPr lang="en-US"/>
          </a:p>
        </p:txBody>
      </p:sp>
      <p:sp>
        <p:nvSpPr>
          <p:cNvPr id="3" name="Date Placeholder 2"/>
          <p:cNvSpPr>
            <a:spLocks noGrp="1"/>
          </p:cNvSpPr>
          <p:nvPr>
            <p:ph type="dt" idx="1"/>
          </p:nvPr>
        </p:nvSpPr>
        <p:spPr bwMode="auto">
          <a:xfrm>
            <a:off x="4144963" y="0"/>
            <a:ext cx="3168650" cy="479425"/>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lvl1pPr algn="r" defTabSz="484188">
              <a:defRPr sz="1200"/>
            </a:lvl1pPr>
          </a:lstStyle>
          <a:p>
            <a:pPr>
              <a:defRPr/>
            </a:pPr>
            <a:fld id="{B5877F7B-8D96-A84A-B51B-8F5ABD17BFF2}" type="datetime1">
              <a:rPr lang="en-US"/>
              <a:pPr>
                <a:defRPr/>
              </a:pPr>
              <a:t>6/29/2018</a:t>
            </a:fld>
            <a:endParaRPr lang="en-US"/>
          </a:p>
        </p:txBody>
      </p:sp>
      <p:sp>
        <p:nvSpPr>
          <p:cNvPr id="4" name="Slide Image Placeholder 3"/>
          <p:cNvSpPr>
            <a:spLocks noGrp="1" noRot="1" noChangeAspect="1"/>
          </p:cNvSpPr>
          <p:nvPr>
            <p:ph type="sldImg" idx="2"/>
          </p:nvPr>
        </p:nvSpPr>
        <p:spPr bwMode="auto">
          <a:xfrm>
            <a:off x="1257300" y="720725"/>
            <a:ext cx="4800600" cy="3600450"/>
          </a:xfrm>
          <a:prstGeom prst="rect">
            <a:avLst/>
          </a:prstGeom>
          <a:noFill/>
          <a:ln w="12700">
            <a:solidFill>
              <a:srgbClr val="000000"/>
            </a:solidFill>
            <a:miter lim="800000"/>
            <a:headEnd/>
            <a:tailEnd/>
          </a:ln>
        </p:spPr>
        <p:txBody>
          <a:bodyPr vert="horz" wrap="square" lIns="96624" tIns="48313" rIns="96624" bIns="48313"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bwMode="auto">
          <a:xfrm>
            <a:off x="731838" y="4559300"/>
            <a:ext cx="5851525" cy="4321175"/>
          </a:xfrm>
          <a:prstGeom prst="rect">
            <a:avLst/>
          </a:prstGeom>
          <a:noFill/>
          <a:ln w="9525">
            <a:noFill/>
            <a:miter lim="800000"/>
            <a:headEnd/>
            <a:tailEnd/>
          </a:ln>
        </p:spPr>
        <p:txBody>
          <a:bodyPr vert="horz" wrap="square" lIns="96624" tIns="48313" rIns="96624" bIns="483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120188"/>
            <a:ext cx="3168650" cy="479425"/>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defTabSz="484188">
              <a:defRPr sz="1200"/>
            </a:lvl1pPr>
          </a:lstStyle>
          <a:p>
            <a:pPr>
              <a:defRPr/>
            </a:pPr>
            <a:endParaRPr lang="en-US"/>
          </a:p>
        </p:txBody>
      </p:sp>
      <p:sp>
        <p:nvSpPr>
          <p:cNvPr id="7" name="Slide Number Placeholder 6"/>
          <p:cNvSpPr>
            <a:spLocks noGrp="1"/>
          </p:cNvSpPr>
          <p:nvPr>
            <p:ph type="sldNum" sz="quarter" idx="5"/>
          </p:nvPr>
        </p:nvSpPr>
        <p:spPr bwMode="auto">
          <a:xfrm>
            <a:off x="4144963" y="9120188"/>
            <a:ext cx="3168650" cy="479425"/>
          </a:xfrm>
          <a:prstGeom prst="rect">
            <a:avLst/>
          </a:prstGeom>
          <a:noFill/>
          <a:ln w="9525">
            <a:noFill/>
            <a:miter lim="800000"/>
            <a:headEnd/>
            <a:tailEnd/>
          </a:ln>
        </p:spPr>
        <p:txBody>
          <a:bodyPr vert="horz" wrap="square" lIns="96624" tIns="48313" rIns="96624" bIns="48313" numCol="1" anchor="b" anchorCtr="0" compatLnSpc="1">
            <a:prstTxWarp prst="textNoShape">
              <a:avLst/>
            </a:prstTxWarp>
          </a:bodyPr>
          <a:lstStyle>
            <a:lvl1pPr algn="r" defTabSz="484188">
              <a:defRPr sz="1200"/>
            </a:lvl1pPr>
          </a:lstStyle>
          <a:p>
            <a:pPr>
              <a:defRPr/>
            </a:pPr>
            <a:fld id="{4D36D372-AA9D-AF41-BBBE-96042F62123D}" type="slidenum">
              <a:rPr lang="en-US"/>
              <a:pPr>
                <a:defRPr/>
              </a:pPr>
              <a:t>‹#›</a:t>
            </a:fld>
            <a:endParaRPr lang="en-US"/>
          </a:p>
        </p:txBody>
      </p:sp>
    </p:spTree>
    <p:extLst>
      <p:ext uri="{BB962C8B-B14F-4D97-AF65-F5344CB8AC3E}">
        <p14:creationId xmlns:p14="http://schemas.microsoft.com/office/powerpoint/2010/main" val="541448369"/>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26" charset="-128"/>
        <a:cs typeface="ＭＳ Ｐゴシック" pitchFamily="2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2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2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2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a:xfrm>
            <a:off x="1257300" y="720725"/>
            <a:ext cx="4800600" cy="3600450"/>
          </a:xfrm>
          <a:noFill/>
        </p:spPr>
      </p:sp>
      <p:sp>
        <p:nvSpPr>
          <p:cNvPr id="24579" name="Rectangle 3"/>
          <p:cNvSpPr>
            <a:spLocks noGrp="1"/>
          </p:cNvSpPr>
          <p:nvPr>
            <p:ph type="body" idx="1"/>
          </p:nvPr>
        </p:nvSpPr>
        <p:spPr>
          <a:noFill/>
          <a:ln/>
        </p:spPr>
        <p:txBody>
          <a:bodyPr/>
          <a:lstStyle/>
          <a:p>
            <a:r>
              <a:rPr lang="en-US" altLang="zh-TW" dirty="0">
                <a:ea typeface="ＭＳ Ｐゴシック" charset="-128"/>
                <a:cs typeface="ＭＳ Ｐゴシック" charset="-128"/>
              </a:rPr>
              <a:t>Hello</a:t>
            </a:r>
            <a:r>
              <a:rPr lang="en-US" altLang="zh-TW" baseline="0" dirty="0">
                <a:ea typeface="ＭＳ Ｐゴシック" charset="-128"/>
                <a:cs typeface="ＭＳ Ｐゴシック" charset="-128"/>
              </a:rPr>
              <a:t> </a:t>
            </a:r>
            <a:r>
              <a:rPr lang="zh-TW" altLang="en-US" baseline="0" dirty="0">
                <a:ea typeface="ＭＳ Ｐゴシック" charset="-128"/>
                <a:cs typeface="ＭＳ Ｐゴシック" charset="-128"/>
              </a:rPr>
              <a:t>大家好我是ＧＲＬ　Ｌｕｋｅ，今天很高興來到這位大家介紹 </a:t>
            </a:r>
            <a:r>
              <a:rPr lang="en-US" altLang="zh-TW" baseline="0" dirty="0">
                <a:ea typeface="ＭＳ Ｐゴシック" charset="-128"/>
                <a:cs typeface="ＭＳ Ｐゴシック" charset="-128"/>
              </a:rPr>
              <a:t>Type-C Power delivery</a:t>
            </a:r>
            <a:r>
              <a:rPr lang="zh-TW" altLang="en-US" baseline="0" dirty="0">
                <a:ea typeface="ＭＳ Ｐゴシック" charset="-128"/>
                <a:cs typeface="ＭＳ Ｐゴシック" charset="-128"/>
              </a:rPr>
              <a:t> 和  </a:t>
            </a:r>
            <a:r>
              <a:rPr lang="en-US" altLang="zh-TW" baseline="0" dirty="0">
                <a:ea typeface="ＭＳ Ｐゴシック" charset="-128"/>
                <a:cs typeface="ＭＳ Ｐゴシック" charset="-128"/>
              </a:rPr>
              <a:t>Quick charge </a:t>
            </a:r>
            <a:r>
              <a:rPr lang="en-US" altLang="zh-TW" sz="1200" b="1" dirty="0"/>
              <a:t>Compliance Tests</a:t>
            </a:r>
            <a:r>
              <a:rPr lang="zh-TW" altLang="en-US" sz="1200" b="1" dirty="0"/>
              <a:t> 確保您設計出來的東西有符合協會所規定的規範以及安全性。</a:t>
            </a:r>
            <a:endParaRPr lang="en-US" dirty="0">
              <a:ea typeface="ＭＳ Ｐゴシック" charset="-128"/>
              <a:cs typeface="ＭＳ Ｐゴシック" charset="-128"/>
            </a:endParaRPr>
          </a:p>
        </p:txBody>
      </p:sp>
    </p:spTree>
    <p:extLst>
      <p:ext uri="{BB962C8B-B14F-4D97-AF65-F5344CB8AC3E}">
        <p14:creationId xmlns:p14="http://schemas.microsoft.com/office/powerpoint/2010/main" val="1694569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那整個的連接電路確認完後，我們才可以真正的進行所謂的</a:t>
            </a:r>
            <a:r>
              <a:rPr lang="en-US" altLang="zh-TW" b="1" dirty="0"/>
              <a:t>PD</a:t>
            </a:r>
            <a:r>
              <a:rPr lang="zh-TW" altLang="en-US" b="1" dirty="0"/>
              <a:t>功率的傳輸與協議溝通，那在進行快速充電的協議之前，我們一定要有相同的標準，所以在</a:t>
            </a:r>
            <a:r>
              <a:rPr lang="en-US" altLang="zh-TW" b="1" dirty="0"/>
              <a:t>PD2.0 </a:t>
            </a:r>
            <a:r>
              <a:rPr lang="zh-TW" altLang="en-US" b="1" dirty="0"/>
              <a:t>中協會有定義所謂的</a:t>
            </a:r>
            <a:r>
              <a:rPr lang="en-US" altLang="zh-TW" b="1" dirty="0"/>
              <a:t>Power Rules</a:t>
            </a:r>
            <a:r>
              <a:rPr lang="zh-TW" altLang="en-US" b="1" dirty="0"/>
              <a:t>，我們以上面這個表為大家講解一下什麼</a:t>
            </a:r>
            <a:r>
              <a:rPr lang="en-US" altLang="zh-TW" b="1" dirty="0"/>
              <a:t>Power </a:t>
            </a:r>
            <a:r>
              <a:rPr lang="en-US" altLang="zh-TW" b="1" dirty="0" err="1"/>
              <a:t>Rult</a:t>
            </a:r>
            <a:r>
              <a:rPr lang="zh-TW" altLang="en-US" b="1" dirty="0"/>
              <a:t>，橫坐標的部分表示電壓的範圍，縱座標的部份表示我的充電頭所能夠提供的最大瓦特數的範圍，這邊舉一個</a:t>
            </a:r>
            <a:r>
              <a:rPr lang="en-US" altLang="zh-TW" b="1" dirty="0"/>
              <a:t>50 W</a:t>
            </a:r>
            <a:r>
              <a:rPr lang="zh-TW" altLang="en-US" b="1" dirty="0"/>
              <a:t>為例子的充電頭，那</a:t>
            </a:r>
            <a:r>
              <a:rPr lang="en-US" altLang="zh-TW" b="1" dirty="0"/>
              <a:t>50 W</a:t>
            </a:r>
            <a:r>
              <a:rPr lang="zh-TW" altLang="en-US" b="1" dirty="0"/>
              <a:t>是坐落在這個範圍，所以以</a:t>
            </a:r>
            <a:r>
              <a:rPr lang="en-US" altLang="zh-TW" b="1" dirty="0"/>
              <a:t>Spec</a:t>
            </a:r>
            <a:r>
              <a:rPr lang="zh-TW" altLang="en-US" b="1" dirty="0"/>
              <a:t>的規定，這個</a:t>
            </a:r>
            <a:r>
              <a:rPr lang="en-US" altLang="zh-TW" b="1" dirty="0"/>
              <a:t>50W</a:t>
            </a:r>
            <a:r>
              <a:rPr lang="zh-TW" altLang="en-US" b="1" dirty="0"/>
              <a:t>的充電頭就必須要支援</a:t>
            </a:r>
            <a:r>
              <a:rPr lang="en-US" altLang="zh-TW" b="1" dirty="0"/>
              <a:t>5V3A</a:t>
            </a:r>
            <a:r>
              <a:rPr lang="zh-TW" altLang="en-US" b="1" dirty="0"/>
              <a:t>、</a:t>
            </a:r>
            <a:r>
              <a:rPr lang="en-US" altLang="zh-TW" b="1" dirty="0"/>
              <a:t>9V3A</a:t>
            </a:r>
            <a:r>
              <a:rPr lang="zh-TW" altLang="en-US" b="1" dirty="0"/>
              <a:t>、</a:t>
            </a:r>
            <a:r>
              <a:rPr lang="en-US" altLang="zh-TW" b="1" dirty="0"/>
              <a:t>15V3</a:t>
            </a:r>
            <a:r>
              <a:rPr lang="zh-TW" altLang="en-US" b="1" dirty="0"/>
              <a:t>以及</a:t>
            </a:r>
            <a:r>
              <a:rPr lang="en-US" altLang="zh-TW" b="1" dirty="0"/>
              <a:t>20V 2.5A</a:t>
            </a:r>
            <a:r>
              <a:rPr lang="zh-TW" altLang="en-US" b="1" dirty="0"/>
              <a:t>的輸出。當大家的表準一致後才可達到所謂的快速充電的功能。</a:t>
            </a:r>
            <a:endParaRPr lang="zh-TW" altLang="en-US" dirty="0"/>
          </a:p>
        </p:txBody>
      </p:sp>
      <p:sp>
        <p:nvSpPr>
          <p:cNvPr id="4" name="投影片編號版面配置區 3"/>
          <p:cNvSpPr>
            <a:spLocks noGrp="1"/>
          </p:cNvSpPr>
          <p:nvPr>
            <p:ph type="sldNum" sz="quarter" idx="10"/>
          </p:nvPr>
        </p:nvSpPr>
        <p:spPr/>
        <p:txBody>
          <a:bodyPr/>
          <a:lstStyle/>
          <a:p>
            <a:pPr>
              <a:defRPr/>
            </a:pPr>
            <a:fld id="{4D36D372-AA9D-AF41-BBBE-96042F62123D}" type="slidenum">
              <a:rPr lang="en-US" smtClean="0"/>
              <a:pPr>
                <a:defRPr/>
              </a:pPr>
              <a:t>10</a:t>
            </a:fld>
            <a:endParaRPr lang="en-US"/>
          </a:p>
        </p:txBody>
      </p:sp>
    </p:spTree>
    <p:extLst>
      <p:ext uri="{BB962C8B-B14F-4D97-AF65-F5344CB8AC3E}">
        <p14:creationId xmlns:p14="http://schemas.microsoft.com/office/powerpoint/2010/main" val="1134622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257300" y="720725"/>
            <a:ext cx="4800600" cy="3600450"/>
          </a:xfrm>
        </p:spPr>
      </p:sp>
      <p:sp>
        <p:nvSpPr>
          <p:cNvPr id="3" name="備忘稿版面配置區 2"/>
          <p:cNvSpPr>
            <a:spLocks noGrp="1"/>
          </p:cNvSpPr>
          <p:nvPr>
            <p:ph type="body" idx="1"/>
          </p:nvPr>
        </p:nvSpPr>
        <p:spPr/>
        <p:txBody>
          <a:bodyPr>
            <a:normAutofit/>
          </a:bodyPr>
          <a:lstStyle/>
          <a:p>
            <a:r>
              <a:rPr lang="zh-TW" altLang="en-US" dirty="0"/>
              <a:t>當有了一致的標準後，這個圖的部分是由</a:t>
            </a:r>
            <a:r>
              <a:rPr lang="en-US" altLang="zh-TW" dirty="0"/>
              <a:t>GRL </a:t>
            </a:r>
            <a:r>
              <a:rPr lang="zh-TW" altLang="en-US" dirty="0"/>
              <a:t>的軟體去截入分析的一個相對應過程，我們可以看到圖的一開始就是我們前面所提到的，</a:t>
            </a:r>
            <a:endParaRPr lang="en-US" altLang="zh-TW" dirty="0"/>
          </a:p>
          <a:p>
            <a:r>
              <a:rPr lang="en-US" altLang="zh-TW" dirty="0"/>
              <a:t>Host </a:t>
            </a:r>
            <a:r>
              <a:rPr lang="zh-TW" altLang="en-US" dirty="0"/>
              <a:t>端會發一個</a:t>
            </a:r>
            <a:r>
              <a:rPr lang="en-US" altLang="zh-TW" dirty="0"/>
              <a:t>Sop’</a:t>
            </a:r>
            <a:r>
              <a:rPr lang="zh-TW" altLang="en-US" dirty="0"/>
              <a:t>的訊號去探尋整段路徑的是否有</a:t>
            </a:r>
            <a:r>
              <a:rPr lang="en-US" altLang="zh-TW" dirty="0"/>
              <a:t>Cable </a:t>
            </a:r>
            <a:r>
              <a:rPr lang="zh-TW" altLang="en-US" dirty="0"/>
              <a:t>以及這條</a:t>
            </a:r>
            <a:r>
              <a:rPr lang="en-US" altLang="zh-TW" dirty="0"/>
              <a:t>Cable </a:t>
            </a:r>
            <a:r>
              <a:rPr lang="zh-TW" altLang="en-US" dirty="0"/>
              <a:t>的能力可以到哪是否可以大於</a:t>
            </a:r>
            <a:r>
              <a:rPr lang="en-US" altLang="zh-TW" dirty="0"/>
              <a:t>3A</a:t>
            </a:r>
            <a:r>
              <a:rPr lang="zh-TW" altLang="en-US" dirty="0"/>
              <a:t>之類。</a:t>
            </a:r>
            <a:endParaRPr lang="en-US" altLang="zh-TW" dirty="0"/>
          </a:p>
          <a:p>
            <a:r>
              <a:rPr lang="zh-TW" altLang="en-US" dirty="0"/>
              <a:t>當確認完</a:t>
            </a:r>
            <a:r>
              <a:rPr lang="en-US" altLang="zh-TW" dirty="0"/>
              <a:t>Cable </a:t>
            </a:r>
            <a:r>
              <a:rPr lang="zh-TW" altLang="en-US" dirty="0"/>
              <a:t>的能力後，</a:t>
            </a:r>
            <a:r>
              <a:rPr lang="en-US" altLang="zh-TW" dirty="0"/>
              <a:t>Source </a:t>
            </a:r>
            <a:r>
              <a:rPr lang="zh-TW" altLang="en-US" dirty="0"/>
              <a:t>端會提供</a:t>
            </a:r>
            <a:r>
              <a:rPr lang="en-US" altLang="zh-TW" dirty="0"/>
              <a:t>Source </a:t>
            </a:r>
            <a:r>
              <a:rPr lang="zh-TW" altLang="en-US" dirty="0"/>
              <a:t>的能力給</a:t>
            </a:r>
            <a:r>
              <a:rPr lang="en-US" altLang="zh-TW" dirty="0"/>
              <a:t>Sink</a:t>
            </a:r>
            <a:r>
              <a:rPr lang="en-US" altLang="zh-TW" baseline="0" dirty="0"/>
              <a:t> </a:t>
            </a:r>
            <a:r>
              <a:rPr lang="zh-TW" altLang="en-US" baseline="0" dirty="0"/>
              <a:t>端，當</a:t>
            </a:r>
            <a:r>
              <a:rPr lang="en-US" altLang="zh-TW" baseline="0" dirty="0"/>
              <a:t>Sink</a:t>
            </a:r>
            <a:r>
              <a:rPr lang="zh-TW" altLang="en-US" baseline="0" dirty="0"/>
              <a:t>端接收到</a:t>
            </a:r>
            <a:r>
              <a:rPr lang="en-US" altLang="zh-TW" baseline="0" dirty="0"/>
              <a:t>Source </a:t>
            </a:r>
            <a:r>
              <a:rPr lang="zh-TW" altLang="en-US" baseline="0" dirty="0"/>
              <a:t>端的能力後，</a:t>
            </a:r>
            <a:r>
              <a:rPr lang="en-US" altLang="zh-TW" baseline="0" dirty="0"/>
              <a:t>Sink </a:t>
            </a:r>
            <a:r>
              <a:rPr lang="zh-TW" altLang="en-US" baseline="0" dirty="0"/>
              <a:t>端本身的能力去要求</a:t>
            </a:r>
            <a:r>
              <a:rPr lang="en-US" altLang="zh-TW" baseline="0" dirty="0"/>
              <a:t>Source</a:t>
            </a:r>
            <a:r>
              <a:rPr lang="zh-TW" altLang="en-US" baseline="0" dirty="0"/>
              <a:t>提供哪一組電壓電流來進行所謂的快速充電。</a:t>
            </a:r>
            <a:endParaRPr lang="en-US" altLang="zh-TW" baseline="0" dirty="0"/>
          </a:p>
          <a:p>
            <a:endParaRPr lang="en-US" altLang="zh-TW" baseline="0" dirty="0"/>
          </a:p>
          <a:p>
            <a:r>
              <a:rPr lang="zh-TW" altLang="en-US" baseline="0" dirty="0"/>
              <a:t>利用這樣一來一往的溝通，來達到所謂</a:t>
            </a:r>
            <a:r>
              <a:rPr lang="en-US" altLang="zh-TW" baseline="0" dirty="0"/>
              <a:t>PD </a:t>
            </a:r>
            <a:r>
              <a:rPr lang="zh-TW" altLang="en-US" baseline="0" dirty="0"/>
              <a:t>協議的溝通。</a:t>
            </a:r>
            <a:endParaRPr lang="zh-TW" altLang="en-US" dirty="0"/>
          </a:p>
        </p:txBody>
      </p:sp>
      <p:sp>
        <p:nvSpPr>
          <p:cNvPr id="4" name="投影片編號版面配置區 3"/>
          <p:cNvSpPr>
            <a:spLocks noGrp="1"/>
          </p:cNvSpPr>
          <p:nvPr>
            <p:ph type="sldNum" sz="quarter" idx="10"/>
          </p:nvPr>
        </p:nvSpPr>
        <p:spPr/>
        <p:txBody>
          <a:bodyPr/>
          <a:lstStyle/>
          <a:p>
            <a:fld id="{24A11F94-1552-4A8B-9E32-DC7FC2D508BF}" type="slidenum">
              <a:rPr lang="zh-TW" altLang="en-US" smtClean="0"/>
              <a:pPr/>
              <a:t>11</a:t>
            </a:fld>
            <a:endParaRPr lang="zh-TW" altLang="en-US"/>
          </a:p>
        </p:txBody>
      </p:sp>
    </p:spTree>
    <p:extLst>
      <p:ext uri="{BB962C8B-B14F-4D97-AF65-F5344CB8AC3E}">
        <p14:creationId xmlns:p14="http://schemas.microsoft.com/office/powerpoint/2010/main" val="2832160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截至目前為止都是</a:t>
            </a:r>
            <a:r>
              <a:rPr lang="en-US" altLang="zh-TW" dirty="0"/>
              <a:t>PD2.0 </a:t>
            </a:r>
            <a:r>
              <a:rPr lang="zh-TW" altLang="en-US" dirty="0"/>
              <a:t>的一些相對應的內容，那在整個</a:t>
            </a:r>
            <a:r>
              <a:rPr lang="en-US" altLang="zh-TW" dirty="0"/>
              <a:t>PD </a:t>
            </a:r>
            <a:r>
              <a:rPr lang="zh-TW" altLang="en-US" dirty="0"/>
              <a:t>協議的過程中其實最重要的就是控制訊號，是透過</a:t>
            </a:r>
            <a:r>
              <a:rPr lang="en-US" altLang="zh-TW" dirty="0"/>
              <a:t>BMC</a:t>
            </a:r>
            <a:r>
              <a:rPr lang="zh-TW" altLang="en-US" dirty="0"/>
              <a:t>的訊號去進行傳送。</a:t>
            </a:r>
            <a:endParaRPr lang="en-US" altLang="zh-TW" dirty="0"/>
          </a:p>
          <a:p>
            <a:r>
              <a:rPr lang="zh-TW" altLang="en-US" dirty="0"/>
              <a:t>也就是剛前面所提到的</a:t>
            </a:r>
            <a:r>
              <a:rPr lang="en-US" altLang="zh-TW" dirty="0"/>
              <a:t>CC</a:t>
            </a:r>
            <a:r>
              <a:rPr lang="zh-TW" altLang="en-US" dirty="0"/>
              <a:t> </a:t>
            </a:r>
            <a:r>
              <a:rPr lang="en-US" altLang="zh-TW" dirty="0"/>
              <a:t>Pin</a:t>
            </a:r>
            <a:r>
              <a:rPr lang="zh-TW" altLang="en-US" dirty="0"/>
              <a:t>上所傳送的訊號，藉由</a:t>
            </a:r>
            <a:r>
              <a:rPr lang="en-US" altLang="zh-TW" dirty="0"/>
              <a:t>BMC</a:t>
            </a:r>
            <a:r>
              <a:rPr lang="zh-TW" altLang="en-US" dirty="0"/>
              <a:t>訊號的傳送與轉換，來達到</a:t>
            </a:r>
            <a:r>
              <a:rPr lang="en-US" altLang="zh-TW" dirty="0"/>
              <a:t>PD</a:t>
            </a:r>
            <a:r>
              <a:rPr lang="zh-TW" altLang="en-US" dirty="0"/>
              <a:t>協議的相對應溝通訊息給傳送出去。所以在整體的過程當中很重要的一件事情，就是</a:t>
            </a:r>
            <a:r>
              <a:rPr lang="en-US" altLang="zh-TW" dirty="0"/>
              <a:t>BMC</a:t>
            </a:r>
            <a:r>
              <a:rPr lang="zh-TW" altLang="en-US" dirty="0"/>
              <a:t>訊號的完整性，當</a:t>
            </a:r>
            <a:r>
              <a:rPr lang="en-US" altLang="zh-TW" dirty="0"/>
              <a:t>BMC </a:t>
            </a:r>
            <a:r>
              <a:rPr lang="zh-TW" altLang="en-US" dirty="0"/>
              <a:t>訊號傳送的完整性不好的話，對方不清楚你想表達什麼，而且導致</a:t>
            </a:r>
            <a:r>
              <a:rPr lang="en-US" altLang="zh-TW" sz="1200" b="1" dirty="0" err="1"/>
              <a:t>Nego</a:t>
            </a:r>
            <a:r>
              <a:rPr lang="zh-TW" altLang="en-US" sz="1200" b="1" dirty="0"/>
              <a:t>不起來，所以</a:t>
            </a:r>
            <a:r>
              <a:rPr lang="en-US" altLang="zh-TW" sz="1200" b="1" dirty="0"/>
              <a:t>BMC</a:t>
            </a:r>
            <a:r>
              <a:rPr lang="zh-TW" altLang="en-US" sz="1200" b="1" dirty="0"/>
              <a:t>訊號的完整信非常的重要。</a:t>
            </a:r>
            <a:endParaRPr lang="zh-TW" altLang="en-US" dirty="0"/>
          </a:p>
        </p:txBody>
      </p:sp>
      <p:sp>
        <p:nvSpPr>
          <p:cNvPr id="4" name="投影片編號版面配置區 3"/>
          <p:cNvSpPr>
            <a:spLocks noGrp="1"/>
          </p:cNvSpPr>
          <p:nvPr>
            <p:ph type="sldNum" sz="quarter" idx="10"/>
          </p:nvPr>
        </p:nvSpPr>
        <p:spPr/>
        <p:txBody>
          <a:bodyPr/>
          <a:lstStyle/>
          <a:p>
            <a:pPr>
              <a:defRPr/>
            </a:pPr>
            <a:fld id="{4D36D372-AA9D-AF41-BBBE-96042F62123D}" type="slidenum">
              <a:rPr lang="en-US" smtClean="0"/>
              <a:pPr>
                <a:defRPr/>
              </a:pPr>
              <a:t>12</a:t>
            </a:fld>
            <a:endParaRPr lang="en-US"/>
          </a:p>
        </p:txBody>
      </p:sp>
    </p:spTree>
    <p:extLst>
      <p:ext uri="{BB962C8B-B14F-4D97-AF65-F5344CB8AC3E}">
        <p14:creationId xmlns:p14="http://schemas.microsoft.com/office/powerpoint/2010/main" val="4165251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以上是</a:t>
            </a:r>
            <a:r>
              <a:rPr lang="en-US" altLang="zh-TW" dirty="0"/>
              <a:t>PD2.0</a:t>
            </a:r>
            <a:r>
              <a:rPr lang="zh-TW" altLang="en-US" dirty="0"/>
              <a:t>的介紹，那在</a:t>
            </a:r>
            <a:r>
              <a:rPr lang="en-US" altLang="zh-TW" dirty="0"/>
              <a:t>PD3.0</a:t>
            </a:r>
            <a:r>
              <a:rPr lang="zh-TW" altLang="en-US" dirty="0"/>
              <a:t>更新的部分從一開始</a:t>
            </a:r>
            <a:r>
              <a:rPr lang="en-US" altLang="zh-TW" dirty="0"/>
              <a:t>2012</a:t>
            </a:r>
            <a:r>
              <a:rPr lang="zh-TW" altLang="en-US" dirty="0"/>
              <a:t>的版本一直 </a:t>
            </a:r>
            <a:r>
              <a:rPr lang="en-US" altLang="zh-TW" dirty="0"/>
              <a:t>2018</a:t>
            </a:r>
            <a:r>
              <a:rPr lang="zh-TW" altLang="en-US" dirty="0"/>
              <a:t>年的版本最新的</a:t>
            </a:r>
            <a:r>
              <a:rPr lang="en-US" altLang="zh-TW" dirty="0"/>
              <a:t>1.2</a:t>
            </a:r>
            <a:r>
              <a:rPr lang="zh-TW" altLang="en-US" dirty="0"/>
              <a:t>版本，中間經歷了了</a:t>
            </a:r>
            <a:r>
              <a:rPr lang="en-US" altLang="zh-TW" dirty="0"/>
              <a:t>6~7</a:t>
            </a:r>
            <a:r>
              <a:rPr lang="zh-TW" altLang="en-US" dirty="0"/>
              <a:t>年的時間，不斷的更新與改善，主要就是為了改善</a:t>
            </a:r>
            <a:r>
              <a:rPr lang="en-US" altLang="zh-TW" dirty="0"/>
              <a:t>PD2.0</a:t>
            </a:r>
            <a:r>
              <a:rPr lang="zh-TW" altLang="en-US" dirty="0"/>
              <a:t>的問題，以及提供給使用的一個更快速充電與安全的一個環境。</a:t>
            </a:r>
          </a:p>
        </p:txBody>
      </p:sp>
      <p:sp>
        <p:nvSpPr>
          <p:cNvPr id="4" name="投影片編號版面配置區 3"/>
          <p:cNvSpPr>
            <a:spLocks noGrp="1"/>
          </p:cNvSpPr>
          <p:nvPr>
            <p:ph type="sldNum" sz="quarter" idx="10"/>
          </p:nvPr>
        </p:nvSpPr>
        <p:spPr/>
        <p:txBody>
          <a:bodyPr/>
          <a:lstStyle/>
          <a:p>
            <a:pPr>
              <a:defRPr/>
            </a:pPr>
            <a:fld id="{4D36D372-AA9D-AF41-BBBE-96042F62123D}" type="slidenum">
              <a:rPr lang="en-US" smtClean="0"/>
              <a:pPr>
                <a:defRPr/>
              </a:pPr>
              <a:t>13</a:t>
            </a:fld>
            <a:endParaRPr lang="en-US"/>
          </a:p>
        </p:txBody>
      </p:sp>
    </p:spTree>
    <p:extLst>
      <p:ext uri="{BB962C8B-B14F-4D97-AF65-F5344CB8AC3E}">
        <p14:creationId xmlns:p14="http://schemas.microsoft.com/office/powerpoint/2010/main" val="1877533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a:t>
            </a:r>
            <a:r>
              <a:rPr lang="en-US" altLang="zh-TW" dirty="0"/>
              <a:t>PD3.0</a:t>
            </a:r>
            <a:r>
              <a:rPr lang="zh-TW" altLang="en-US" dirty="0"/>
              <a:t>的部分為大家總結一下，他大概那些主要特性與優點的部分，他增加了封包傳輸的長度，讓我們的使用者或著製造端可以增加更多的</a:t>
            </a:r>
            <a:r>
              <a:rPr lang="en-US" altLang="zh-TW" dirty="0"/>
              <a:t>Source </a:t>
            </a:r>
            <a:r>
              <a:rPr lang="zh-TW" altLang="en-US" dirty="0"/>
              <a:t>本身的能力與電池本身的信息以及一些製造商的相關信息。當然也加入的很多安全的機制，以及</a:t>
            </a:r>
            <a:r>
              <a:rPr lang="en-US" altLang="zh-TW" dirty="0"/>
              <a:t>PD</a:t>
            </a:r>
            <a:r>
              <a:rPr lang="zh-TW" altLang="en-US" dirty="0"/>
              <a:t> </a:t>
            </a:r>
            <a:r>
              <a:rPr lang="en-US" altLang="zh-TW" dirty="0"/>
              <a:t>FW</a:t>
            </a:r>
            <a:r>
              <a:rPr lang="zh-TW" altLang="en-US" dirty="0"/>
              <a:t>的</a:t>
            </a:r>
            <a:r>
              <a:rPr lang="en-US" altLang="zh-TW" dirty="0"/>
              <a:t>Update</a:t>
            </a:r>
            <a:r>
              <a:rPr lang="zh-TW" altLang="en-US" dirty="0"/>
              <a:t>的方法，那當然最重要的在座各位所最在乎的</a:t>
            </a:r>
            <a:r>
              <a:rPr lang="en-US" altLang="zh-TW" dirty="0"/>
              <a:t>PPS</a:t>
            </a:r>
            <a:r>
              <a:rPr lang="zh-TW" altLang="en-US" dirty="0"/>
              <a:t>的分部，也就是所謂的可適性的電力傳輸。</a:t>
            </a:r>
          </a:p>
        </p:txBody>
      </p:sp>
      <p:sp>
        <p:nvSpPr>
          <p:cNvPr id="4" name="投影片編號版面配置區 3"/>
          <p:cNvSpPr>
            <a:spLocks noGrp="1"/>
          </p:cNvSpPr>
          <p:nvPr>
            <p:ph type="sldNum" sz="quarter" idx="10"/>
          </p:nvPr>
        </p:nvSpPr>
        <p:spPr/>
        <p:txBody>
          <a:bodyPr/>
          <a:lstStyle/>
          <a:p>
            <a:pPr>
              <a:defRPr/>
            </a:pPr>
            <a:fld id="{4D36D372-AA9D-AF41-BBBE-96042F62123D}" type="slidenum">
              <a:rPr lang="en-US" smtClean="0"/>
              <a:pPr>
                <a:defRPr/>
              </a:pPr>
              <a:t>14</a:t>
            </a:fld>
            <a:endParaRPr lang="en-US"/>
          </a:p>
        </p:txBody>
      </p:sp>
    </p:spTree>
    <p:extLst>
      <p:ext uri="{BB962C8B-B14F-4D97-AF65-F5344CB8AC3E}">
        <p14:creationId xmlns:p14="http://schemas.microsoft.com/office/powerpoint/2010/main" val="4183571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所謂的可適性</a:t>
            </a:r>
            <a:r>
              <a:rPr lang="en-US" altLang="zh-TW" dirty="0"/>
              <a:t>PPS</a:t>
            </a:r>
            <a:r>
              <a:rPr lang="zh-TW" altLang="en-US" dirty="0"/>
              <a:t>的部分簡單來說他不像</a:t>
            </a:r>
            <a:r>
              <a:rPr lang="en-US" altLang="zh-TW" dirty="0"/>
              <a:t>PD2.0</a:t>
            </a:r>
            <a:r>
              <a:rPr lang="zh-TW" altLang="en-US" dirty="0"/>
              <a:t>所提提到的</a:t>
            </a:r>
            <a:r>
              <a:rPr lang="en-US" altLang="zh-TW" dirty="0"/>
              <a:t>Fixed</a:t>
            </a:r>
            <a:r>
              <a:rPr lang="zh-TW" altLang="en-US" baseline="0" dirty="0"/>
              <a:t> </a:t>
            </a:r>
            <a:r>
              <a:rPr lang="en-US" altLang="zh-TW" baseline="0" dirty="0"/>
              <a:t>5V</a:t>
            </a:r>
            <a:r>
              <a:rPr lang="zh-TW" altLang="en-US" baseline="0" dirty="0"/>
              <a:t> </a:t>
            </a:r>
            <a:r>
              <a:rPr lang="en-US" altLang="zh-TW" baseline="0" dirty="0"/>
              <a:t>9V 15 V 20 V</a:t>
            </a:r>
            <a:r>
              <a:rPr lang="zh-TW" altLang="en-US" baseline="0" dirty="0"/>
              <a:t>的電壓傳輸，而在</a:t>
            </a:r>
            <a:r>
              <a:rPr lang="en-US" altLang="zh-TW" baseline="0" dirty="0"/>
              <a:t>PPS </a:t>
            </a:r>
            <a:r>
              <a:rPr lang="zh-TW" altLang="en-US" baseline="0" dirty="0"/>
              <a:t>裡是一個電壓範圍，也就我告你我最大與最小的電壓跟電流，</a:t>
            </a:r>
            <a:endParaRPr lang="en-US" altLang="zh-TW" baseline="0" dirty="0"/>
          </a:p>
          <a:p>
            <a:r>
              <a:rPr lang="zh-TW" altLang="en-US" baseline="0" dirty="0"/>
              <a:t>讓受電端自行去決定這時候我因該用什麼樣的電壓與電流進行充電，也就是說不再受限於固定的電壓電流進行功率的傳輸，也就是說我可以依造我受電端自行想要的電壓電流進行傳輸，來達到好的功率傳輸，以電壓的部分每</a:t>
            </a:r>
            <a:r>
              <a:rPr lang="en-US" altLang="zh-TW" baseline="0" dirty="0"/>
              <a:t>20mV</a:t>
            </a:r>
            <a:r>
              <a:rPr lang="zh-TW" altLang="en-US" baseline="0" dirty="0"/>
              <a:t>為最小步階，電流的部分為每</a:t>
            </a:r>
            <a:r>
              <a:rPr lang="en-US" altLang="zh-TW" baseline="0" dirty="0"/>
              <a:t>50mA</a:t>
            </a:r>
            <a:r>
              <a:rPr lang="zh-TW" altLang="en-US" baseline="0" dirty="0"/>
              <a:t>為最小步階，藉由這樣的方事來達到最佳功率的傳輸以及電子產品的相對應安全性的保護。</a:t>
            </a:r>
            <a:endParaRPr lang="zh-TW" altLang="en-US" dirty="0"/>
          </a:p>
        </p:txBody>
      </p:sp>
      <p:sp>
        <p:nvSpPr>
          <p:cNvPr id="4" name="投影片編號版面配置區 3"/>
          <p:cNvSpPr>
            <a:spLocks noGrp="1"/>
          </p:cNvSpPr>
          <p:nvPr>
            <p:ph type="sldNum" sz="quarter" idx="10"/>
          </p:nvPr>
        </p:nvSpPr>
        <p:spPr/>
        <p:txBody>
          <a:bodyPr/>
          <a:lstStyle/>
          <a:p>
            <a:pPr>
              <a:defRPr/>
            </a:pPr>
            <a:fld id="{4D36D372-AA9D-AF41-BBBE-96042F62123D}" type="slidenum">
              <a:rPr lang="en-US" smtClean="0"/>
              <a:pPr>
                <a:defRPr/>
              </a:pPr>
              <a:t>15</a:t>
            </a:fld>
            <a:endParaRPr lang="en-US"/>
          </a:p>
        </p:txBody>
      </p:sp>
    </p:spTree>
    <p:extLst>
      <p:ext uri="{BB962C8B-B14F-4D97-AF65-F5344CB8AC3E}">
        <p14:creationId xmlns:p14="http://schemas.microsoft.com/office/powerpoint/2010/main" val="2662452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所以整合</a:t>
            </a:r>
            <a:r>
              <a:rPr lang="en-US" altLang="zh-TW" dirty="0"/>
              <a:t>PD2.0</a:t>
            </a:r>
            <a:r>
              <a:rPr lang="zh-TW" altLang="en-US" dirty="0"/>
              <a:t>與 </a:t>
            </a:r>
            <a:r>
              <a:rPr lang="en-US" altLang="zh-TW" dirty="0"/>
              <a:t>3.0</a:t>
            </a:r>
            <a:r>
              <a:rPr lang="zh-TW" altLang="en-US" dirty="0"/>
              <a:t>的部分我們可以可整合成這樣的一個表，左半邊的部分為</a:t>
            </a:r>
            <a:r>
              <a:rPr lang="en-US" altLang="zh-TW" dirty="0"/>
              <a:t>PD2.0 Fixed </a:t>
            </a:r>
            <a:r>
              <a:rPr lang="zh-TW" altLang="en-US" dirty="0"/>
              <a:t>的電壓電流傳輸，右邊的部分就是</a:t>
            </a:r>
            <a:r>
              <a:rPr lang="en-US" altLang="zh-TW" dirty="0"/>
              <a:t>PPS</a:t>
            </a:r>
            <a:r>
              <a:rPr lang="zh-TW" altLang="en-US" dirty="0"/>
              <a:t>可調式的電壓電流，例如</a:t>
            </a:r>
            <a:r>
              <a:rPr lang="en-US" altLang="zh-TW" dirty="0"/>
              <a:t>9V</a:t>
            </a:r>
            <a:r>
              <a:rPr lang="zh-TW" altLang="en-US" dirty="0"/>
              <a:t>這功率準則來說，當我的受電端也就是手機跟我要了</a:t>
            </a:r>
            <a:r>
              <a:rPr lang="en-US" altLang="zh-TW" dirty="0"/>
              <a:t>9V</a:t>
            </a:r>
            <a:r>
              <a:rPr lang="zh-TW" altLang="en-US" dirty="0"/>
              <a:t>這個範圍的時候，這時候他可以跟我要的電壓範圍就是</a:t>
            </a:r>
            <a:r>
              <a:rPr lang="en-US" altLang="zh-TW" dirty="0"/>
              <a:t>3.3V-11V</a:t>
            </a:r>
            <a:r>
              <a:rPr lang="zh-TW" altLang="en-US" dirty="0"/>
              <a:t>，電流的部分會依據適配器所支援的最大能力去進行條配。</a:t>
            </a:r>
            <a:endParaRPr lang="en-US" altLang="zh-TW" dirty="0"/>
          </a:p>
        </p:txBody>
      </p:sp>
      <p:sp>
        <p:nvSpPr>
          <p:cNvPr id="4" name="投影片編號版面配置區 3"/>
          <p:cNvSpPr>
            <a:spLocks noGrp="1"/>
          </p:cNvSpPr>
          <p:nvPr>
            <p:ph type="sldNum" sz="quarter" idx="10"/>
          </p:nvPr>
        </p:nvSpPr>
        <p:spPr/>
        <p:txBody>
          <a:bodyPr/>
          <a:lstStyle/>
          <a:p>
            <a:pPr>
              <a:defRPr/>
            </a:pPr>
            <a:fld id="{4D36D372-AA9D-AF41-BBBE-96042F62123D}" type="slidenum">
              <a:rPr lang="en-US" smtClean="0"/>
              <a:pPr>
                <a:defRPr/>
              </a:pPr>
              <a:t>16</a:t>
            </a:fld>
            <a:endParaRPr lang="en-US"/>
          </a:p>
        </p:txBody>
      </p:sp>
    </p:spTree>
    <p:extLst>
      <p:ext uri="{BB962C8B-B14F-4D97-AF65-F5344CB8AC3E}">
        <p14:creationId xmlns:p14="http://schemas.microsoft.com/office/powerpoint/2010/main" val="4228434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Type-C</a:t>
            </a:r>
            <a:r>
              <a:rPr lang="en-US" altLang="zh-TW" baseline="0" dirty="0"/>
              <a:t> PD </a:t>
            </a:r>
            <a:r>
              <a:rPr lang="zh-TW" altLang="en-US" baseline="0" dirty="0"/>
              <a:t>認證的話我們分四個區塊，第一個就是</a:t>
            </a:r>
            <a:endParaRPr lang="zh-TW" altLang="en-US" dirty="0"/>
          </a:p>
        </p:txBody>
      </p:sp>
      <p:sp>
        <p:nvSpPr>
          <p:cNvPr id="4" name="投影片編號版面配置區 3"/>
          <p:cNvSpPr>
            <a:spLocks noGrp="1"/>
          </p:cNvSpPr>
          <p:nvPr>
            <p:ph type="sldNum" sz="quarter" idx="10"/>
          </p:nvPr>
        </p:nvSpPr>
        <p:spPr/>
        <p:txBody>
          <a:bodyPr/>
          <a:lstStyle/>
          <a:p>
            <a:pPr>
              <a:defRPr/>
            </a:pPr>
            <a:fld id="{4D36D372-AA9D-AF41-BBBE-96042F62123D}" type="slidenum">
              <a:rPr lang="en-US" smtClean="0"/>
              <a:pPr>
                <a:defRPr/>
              </a:pPr>
              <a:t>17</a:t>
            </a:fld>
            <a:endParaRPr lang="en-US"/>
          </a:p>
        </p:txBody>
      </p:sp>
    </p:spTree>
    <p:extLst>
      <p:ext uri="{BB962C8B-B14F-4D97-AF65-F5344CB8AC3E}">
        <p14:creationId xmlns:p14="http://schemas.microsoft.com/office/powerpoint/2010/main" val="2976656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257300" y="720725"/>
            <a:ext cx="4800600" cy="3600450"/>
          </a:xfrm>
        </p:spPr>
      </p:sp>
      <p:sp>
        <p:nvSpPr>
          <p:cNvPr id="3" name="備忘稿版面配置區 2"/>
          <p:cNvSpPr>
            <a:spLocks noGrp="1"/>
          </p:cNvSpPr>
          <p:nvPr>
            <p:ph type="body" idx="1"/>
          </p:nvPr>
        </p:nvSpPr>
        <p:spPr/>
        <p:txBody>
          <a:bodyPr>
            <a:normAutofit/>
          </a:bodyPr>
          <a:lstStyle/>
          <a:p>
            <a:r>
              <a:rPr lang="zh-TW" altLang="en-US" dirty="0"/>
              <a:t>以上就是</a:t>
            </a:r>
            <a:r>
              <a:rPr lang="en-US" altLang="zh-TW" dirty="0"/>
              <a:t>PD3.0 </a:t>
            </a:r>
            <a:r>
              <a:rPr lang="zh-TW" altLang="en-US" dirty="0"/>
              <a:t>與</a:t>
            </a:r>
            <a:r>
              <a:rPr lang="en-US" altLang="zh-TW" dirty="0"/>
              <a:t>PD2.0</a:t>
            </a:r>
            <a:r>
              <a:rPr lang="zh-TW" altLang="en-US" dirty="0"/>
              <a:t>的一些差異。接下來介紹一下當有支援</a:t>
            </a:r>
            <a:r>
              <a:rPr lang="en-US" altLang="zh-TW" dirty="0"/>
              <a:t>PPS</a:t>
            </a:r>
            <a:r>
              <a:rPr lang="zh-TW" altLang="en-US" dirty="0"/>
              <a:t>與沒有支援</a:t>
            </a:r>
            <a:r>
              <a:rPr lang="en-US" altLang="zh-TW" dirty="0"/>
              <a:t>PPS</a:t>
            </a:r>
            <a:r>
              <a:rPr lang="zh-TW" altLang="en-US" dirty="0"/>
              <a:t>的充電頭產品通過認證後所拿到的</a:t>
            </a:r>
            <a:r>
              <a:rPr lang="en-US" altLang="zh-TW" dirty="0"/>
              <a:t>Logo</a:t>
            </a:r>
            <a:r>
              <a:rPr lang="zh-TW" altLang="en-US" dirty="0"/>
              <a:t>會如這兩張圖所示，左邊的是沒有支援</a:t>
            </a:r>
            <a:r>
              <a:rPr lang="en-US" altLang="zh-TW" dirty="0"/>
              <a:t>PPS</a:t>
            </a:r>
            <a:r>
              <a:rPr lang="zh-TW" altLang="en-US" dirty="0"/>
              <a:t>的產品所拿到的</a:t>
            </a:r>
            <a:r>
              <a:rPr lang="en-US" altLang="zh-TW" dirty="0"/>
              <a:t>Logo</a:t>
            </a:r>
            <a:r>
              <a:rPr lang="zh-TW" altLang="en-US" dirty="0"/>
              <a:t>，右邊是有支援</a:t>
            </a:r>
            <a:r>
              <a:rPr lang="en-US" altLang="zh-TW" dirty="0"/>
              <a:t>PPS</a:t>
            </a:r>
            <a:r>
              <a:rPr lang="zh-TW" altLang="en-US" dirty="0"/>
              <a:t>的產品所拿到的</a:t>
            </a:r>
            <a:r>
              <a:rPr lang="en-US" altLang="zh-TW" dirty="0"/>
              <a:t>Logo</a:t>
            </a:r>
            <a:r>
              <a:rPr lang="zh-TW" altLang="en-US" dirty="0"/>
              <a:t>。 </a:t>
            </a:r>
            <a:r>
              <a:rPr lang="en-US" altLang="zh-TW" dirty="0"/>
              <a:t>USB</a:t>
            </a:r>
            <a:r>
              <a:rPr lang="zh-TW" altLang="en-US" dirty="0"/>
              <a:t> </a:t>
            </a:r>
            <a:r>
              <a:rPr lang="en-US" altLang="zh-TW" dirty="0"/>
              <a:t>PD</a:t>
            </a:r>
            <a:r>
              <a:rPr lang="zh-TW" altLang="en-US" dirty="0"/>
              <a:t> 如果要認證拿</a:t>
            </a:r>
            <a:r>
              <a:rPr lang="en-US" altLang="zh-TW" dirty="0"/>
              <a:t>Logo</a:t>
            </a:r>
            <a:r>
              <a:rPr lang="zh-TW" altLang="en-US" dirty="0"/>
              <a:t>的話需要通過那些測試才可以拿</a:t>
            </a:r>
            <a:r>
              <a:rPr lang="en-US" altLang="zh-TW" dirty="0"/>
              <a:t>Logo.</a:t>
            </a:r>
          </a:p>
          <a:p>
            <a:endParaRPr lang="zh-TW" altLang="en-US" dirty="0"/>
          </a:p>
        </p:txBody>
      </p:sp>
      <p:sp>
        <p:nvSpPr>
          <p:cNvPr id="4" name="投影片編號版面配置區 3"/>
          <p:cNvSpPr>
            <a:spLocks noGrp="1"/>
          </p:cNvSpPr>
          <p:nvPr>
            <p:ph type="sldNum" sz="quarter" idx="10"/>
          </p:nvPr>
        </p:nvSpPr>
        <p:spPr/>
        <p:txBody>
          <a:bodyPr/>
          <a:lstStyle/>
          <a:p>
            <a:fld id="{24A11F94-1552-4A8B-9E32-DC7FC2D508BF}" type="slidenum">
              <a:rPr lang="zh-TW" altLang="en-US" smtClean="0"/>
              <a:pPr/>
              <a:t>18</a:t>
            </a:fld>
            <a:endParaRPr lang="zh-TW" altLang="en-US"/>
          </a:p>
        </p:txBody>
      </p:sp>
    </p:spTree>
    <p:extLst>
      <p:ext uri="{BB962C8B-B14F-4D97-AF65-F5344CB8AC3E}">
        <p14:creationId xmlns:p14="http://schemas.microsoft.com/office/powerpoint/2010/main" val="2185379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257300" y="720725"/>
            <a:ext cx="4800600" cy="3600450"/>
          </a:xfrm>
        </p:spPr>
      </p:sp>
      <p:sp>
        <p:nvSpPr>
          <p:cNvPr id="3" name="備忘稿版面配置區 2"/>
          <p:cNvSpPr>
            <a:spLocks noGrp="1"/>
          </p:cNvSpPr>
          <p:nvPr>
            <p:ph type="body" idx="1"/>
          </p:nvPr>
        </p:nvSpPr>
        <p:spPr/>
        <p:txBody>
          <a:bodyPr>
            <a:normAutofit/>
          </a:bodyPr>
          <a:lstStyle/>
          <a:p>
            <a:r>
              <a:rPr lang="en-US" altLang="zh-TW" dirty="0"/>
              <a:t>Quick Charge </a:t>
            </a:r>
            <a:r>
              <a:rPr lang="zh-TW" altLang="en-US" dirty="0"/>
              <a:t>技術由</a:t>
            </a:r>
            <a:r>
              <a:rPr lang="en-US" altLang="zh-TW" dirty="0" err="1"/>
              <a:t>Quadcomm</a:t>
            </a:r>
            <a:r>
              <a:rPr lang="en-US" altLang="zh-TW" dirty="0"/>
              <a:t> </a:t>
            </a:r>
            <a:r>
              <a:rPr lang="zh-TW" altLang="en-US" dirty="0"/>
              <a:t>從</a:t>
            </a:r>
            <a:r>
              <a:rPr lang="en-US" altLang="zh-TW" dirty="0"/>
              <a:t>2013</a:t>
            </a:r>
            <a:r>
              <a:rPr lang="zh-TW" altLang="en-US" dirty="0"/>
              <a:t>年發展至今已經越來越成熟</a:t>
            </a:r>
            <a:endParaRPr lang="en-US" altLang="zh-TW" dirty="0"/>
          </a:p>
          <a:p>
            <a:r>
              <a:rPr lang="zh-TW" altLang="en-US" dirty="0"/>
              <a:t>我們知道電池充電會分成幾個階段</a:t>
            </a:r>
            <a:endParaRPr lang="en-US" altLang="zh-TW" dirty="0"/>
          </a:p>
          <a:p>
            <a:r>
              <a:rPr lang="en-US" altLang="zh-TW" dirty="0"/>
              <a:t>Pre-charge fast-charge constant voltage</a:t>
            </a:r>
          </a:p>
          <a:p>
            <a:r>
              <a:rPr lang="zh-TW" altLang="en-US" dirty="0"/>
              <a:t>在</a:t>
            </a:r>
            <a:r>
              <a:rPr lang="en-US" altLang="zh-TW" dirty="0"/>
              <a:t>fast charge </a:t>
            </a:r>
            <a:r>
              <a:rPr lang="zh-TW" altLang="en-US" dirty="0"/>
              <a:t>的階段其實就是透過大電流的方式對其充電</a:t>
            </a:r>
            <a:r>
              <a:rPr lang="en-US" altLang="zh-TW" dirty="0"/>
              <a:t>,</a:t>
            </a:r>
          </a:p>
          <a:p>
            <a:r>
              <a:rPr lang="en-US" altLang="zh-TW" dirty="0"/>
              <a:t>PPS</a:t>
            </a:r>
            <a:r>
              <a:rPr lang="zh-TW" altLang="en-US" dirty="0"/>
              <a:t>提供了一個可變的電壓和電流範圍</a:t>
            </a:r>
            <a:r>
              <a:rPr lang="en-US" altLang="zh-TW" dirty="0"/>
              <a:t>,</a:t>
            </a:r>
            <a:r>
              <a:rPr lang="zh-TW" altLang="en-US" dirty="0"/>
              <a:t>又有</a:t>
            </a:r>
            <a:r>
              <a:rPr lang="en-US" altLang="zh-TW" dirty="0"/>
              <a:t>CV</a:t>
            </a:r>
            <a:r>
              <a:rPr lang="zh-TW" altLang="en-US" dirty="0"/>
              <a:t>和</a:t>
            </a:r>
            <a:r>
              <a:rPr lang="en-US" altLang="zh-TW" dirty="0"/>
              <a:t>CL</a:t>
            </a:r>
            <a:r>
              <a:rPr lang="zh-TW" altLang="en-US" dirty="0"/>
              <a:t>模式可以操作</a:t>
            </a:r>
            <a:endParaRPr lang="en-US" altLang="zh-TW" dirty="0"/>
          </a:p>
          <a:p>
            <a:r>
              <a:rPr lang="zh-TW" altLang="en-US" dirty="0"/>
              <a:t>對快充技術提供了良好的電源架構。</a:t>
            </a:r>
            <a:endParaRPr lang="en-US" altLang="zh-TW" dirty="0"/>
          </a:p>
          <a:p>
            <a:r>
              <a:rPr lang="en-US" altLang="zh-TW" dirty="0"/>
              <a:t>20mv</a:t>
            </a:r>
            <a:r>
              <a:rPr lang="zh-TW" altLang="en-US" dirty="0"/>
              <a:t>的調整又對整體的電源效率做進一步的提升</a:t>
            </a:r>
            <a:endParaRPr lang="en-US" altLang="zh-TW" dirty="0"/>
          </a:p>
          <a:p>
            <a:r>
              <a:rPr lang="zh-TW" altLang="en-US" dirty="0"/>
              <a:t>那針對安全性的部分呢</a:t>
            </a:r>
            <a:r>
              <a:rPr lang="en-US" altLang="zh-TW" dirty="0"/>
              <a:t>?</a:t>
            </a:r>
            <a:r>
              <a:rPr lang="zh-TW" altLang="en-US" dirty="0"/>
              <a:t> 在</a:t>
            </a:r>
            <a:r>
              <a:rPr lang="en-US" altLang="zh-TW" dirty="0"/>
              <a:t>QC4</a:t>
            </a:r>
            <a:r>
              <a:rPr lang="zh-TW" altLang="en-US" dirty="0"/>
              <a:t>，</a:t>
            </a:r>
            <a:r>
              <a:rPr lang="en-US" altLang="zh-TW" dirty="0" err="1"/>
              <a:t>Quadcomm</a:t>
            </a:r>
            <a:r>
              <a:rPr lang="zh-TW" altLang="en-US" dirty="0"/>
              <a:t>就定義了一些</a:t>
            </a:r>
            <a:r>
              <a:rPr lang="en-US" altLang="zh-TW" dirty="0"/>
              <a:t>VDM, </a:t>
            </a:r>
          </a:p>
          <a:p>
            <a:r>
              <a:rPr lang="en-US" altLang="zh-TW" dirty="0"/>
              <a:t>Sink</a:t>
            </a:r>
            <a:r>
              <a:rPr lang="zh-TW" altLang="en-US" dirty="0"/>
              <a:t>端可以讀取</a:t>
            </a:r>
            <a:r>
              <a:rPr lang="en-US" altLang="zh-TW" dirty="0"/>
              <a:t>Source</a:t>
            </a:r>
            <a:r>
              <a:rPr lang="zh-TW" altLang="en-US" dirty="0"/>
              <a:t>端的參數來調整充電的狀況。</a:t>
            </a:r>
            <a:endParaRPr lang="en-US" altLang="zh-TW" dirty="0"/>
          </a:p>
          <a:p>
            <a:r>
              <a:rPr lang="en-US" altLang="zh-TW" dirty="0"/>
              <a:t>Sink</a:t>
            </a:r>
            <a:r>
              <a:rPr lang="zh-TW" altLang="en-US" dirty="0"/>
              <a:t>端利用</a:t>
            </a:r>
            <a:r>
              <a:rPr lang="en-US" altLang="zh-TW" dirty="0" err="1"/>
              <a:t>Quadcomm</a:t>
            </a:r>
            <a:r>
              <a:rPr lang="zh-TW" altLang="en-US" dirty="0"/>
              <a:t>的智慧演算法 來對</a:t>
            </a:r>
            <a:r>
              <a:rPr lang="en-US" altLang="zh-TW" dirty="0"/>
              <a:t>Source</a:t>
            </a:r>
            <a:r>
              <a:rPr lang="zh-TW" altLang="en-US" dirty="0"/>
              <a:t>不斷地做</a:t>
            </a:r>
            <a:r>
              <a:rPr lang="en-US" altLang="zh-TW" dirty="0"/>
              <a:t>request</a:t>
            </a:r>
            <a:r>
              <a:rPr lang="zh-TW" altLang="en-US" dirty="0"/>
              <a:t>來調整充電曲線</a:t>
            </a:r>
            <a:endParaRPr lang="en-US" altLang="zh-TW" dirty="0"/>
          </a:p>
          <a:p>
            <a:r>
              <a:rPr lang="zh-TW" altLang="en-US" dirty="0"/>
              <a:t>來達到安全又快速的目的</a:t>
            </a:r>
            <a:endParaRPr lang="en-US" altLang="zh-TW" dirty="0"/>
          </a:p>
        </p:txBody>
      </p:sp>
      <p:sp>
        <p:nvSpPr>
          <p:cNvPr id="4" name="投影片編號版面配置區 3"/>
          <p:cNvSpPr>
            <a:spLocks noGrp="1"/>
          </p:cNvSpPr>
          <p:nvPr>
            <p:ph type="sldNum" sz="quarter" idx="10"/>
          </p:nvPr>
        </p:nvSpPr>
        <p:spPr/>
        <p:txBody>
          <a:bodyPr/>
          <a:lstStyle/>
          <a:p>
            <a:fld id="{24A11F94-1552-4A8B-9E32-DC7FC2D508BF}" type="slidenum">
              <a:rPr lang="zh-TW" altLang="en-US" smtClean="0"/>
              <a:pPr/>
              <a:t>19</a:t>
            </a:fld>
            <a:endParaRPr lang="zh-TW" altLang="en-US"/>
          </a:p>
        </p:txBody>
      </p:sp>
    </p:spTree>
    <p:extLst>
      <p:ext uri="{BB962C8B-B14F-4D97-AF65-F5344CB8AC3E}">
        <p14:creationId xmlns:p14="http://schemas.microsoft.com/office/powerpoint/2010/main" val="3234331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257300" y="720725"/>
            <a:ext cx="4800600" cy="3600450"/>
          </a:xfrm>
        </p:spPr>
      </p:sp>
      <p:sp>
        <p:nvSpPr>
          <p:cNvPr id="3" name="備忘稿版面配置區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zh-TW" altLang="en-US" dirty="0"/>
              <a:t>今天首先會為大家簡單介紹</a:t>
            </a:r>
            <a:r>
              <a:rPr lang="en-US" altLang="zh-TW" sz="1200" b="1" kern="1200" dirty="0">
                <a:solidFill>
                  <a:schemeClr val="tx1"/>
                </a:solidFill>
                <a:latin typeface="+mn-lt"/>
                <a:ea typeface="ＭＳ Ｐゴシック" pitchFamily="26" charset="-128"/>
                <a:cs typeface="ＭＳ Ｐゴシック" pitchFamily="26" charset="-128"/>
              </a:rPr>
              <a:t>USB Type-C and Power Delivery  Introduction </a:t>
            </a:r>
            <a:r>
              <a:rPr lang="zh-TW" altLang="en-US" sz="1200" b="1" kern="1200" dirty="0">
                <a:solidFill>
                  <a:schemeClr val="tx1"/>
                </a:solidFill>
                <a:latin typeface="+mn-lt"/>
                <a:ea typeface="ＭＳ Ｐゴシック" pitchFamily="26" charset="-128"/>
                <a:cs typeface="ＭＳ Ｐゴシック" pitchFamily="26" charset="-128"/>
              </a:rPr>
              <a:t>，接下來會為大家介紹</a:t>
            </a:r>
            <a:r>
              <a:rPr lang="en-US" altLang="zh-TW" sz="1200" b="1" kern="1200" dirty="0">
                <a:solidFill>
                  <a:schemeClr val="tx1"/>
                </a:solidFill>
                <a:latin typeface="+mn-lt"/>
                <a:ea typeface="ＭＳ Ｐゴシック" pitchFamily="26" charset="-128"/>
                <a:cs typeface="ＭＳ Ｐゴシック" pitchFamily="26" charset="-128"/>
              </a:rPr>
              <a:t>PD</a:t>
            </a:r>
            <a:r>
              <a:rPr lang="zh-TW" altLang="en-US" sz="1200" b="1" kern="1200" dirty="0">
                <a:solidFill>
                  <a:schemeClr val="tx1"/>
                </a:solidFill>
                <a:latin typeface="+mn-lt"/>
                <a:ea typeface="ＭＳ Ｐゴシック" pitchFamily="26" charset="-128"/>
                <a:cs typeface="ＭＳ Ｐゴシック" pitchFamily="26" charset="-128"/>
              </a:rPr>
              <a:t> </a:t>
            </a:r>
            <a:r>
              <a:rPr lang="en-US" altLang="zh-TW" sz="1200" b="1" kern="1200" dirty="0">
                <a:solidFill>
                  <a:schemeClr val="tx1"/>
                </a:solidFill>
                <a:latin typeface="+mn-lt"/>
                <a:ea typeface="ＭＳ Ｐゴシック" pitchFamily="26" charset="-128"/>
                <a:cs typeface="ＭＳ Ｐゴシック" pitchFamily="26" charset="-128"/>
              </a:rPr>
              <a:t>3.0 </a:t>
            </a:r>
            <a:r>
              <a:rPr lang="zh-TW" altLang="en-US" sz="1200" b="1" kern="1200" dirty="0">
                <a:solidFill>
                  <a:schemeClr val="tx1"/>
                </a:solidFill>
                <a:latin typeface="+mn-lt"/>
                <a:ea typeface="ＭＳ Ｐゴシック" pitchFamily="26" charset="-128"/>
                <a:cs typeface="ＭＳ Ｐゴシック" pitchFamily="26" charset="-128"/>
              </a:rPr>
              <a:t>與 </a:t>
            </a:r>
            <a:r>
              <a:rPr lang="en-US" altLang="zh-TW" sz="1200" b="1" kern="1200" dirty="0">
                <a:solidFill>
                  <a:schemeClr val="tx1"/>
                </a:solidFill>
                <a:latin typeface="+mn-lt"/>
                <a:ea typeface="ＭＳ Ｐゴシック" pitchFamily="26" charset="-128"/>
                <a:cs typeface="ＭＳ Ｐゴシック" pitchFamily="26" charset="-128"/>
              </a:rPr>
              <a:t>PD 2.0 </a:t>
            </a:r>
            <a:r>
              <a:rPr lang="zh-TW" altLang="en-US" sz="1200" b="1" kern="1200" dirty="0">
                <a:solidFill>
                  <a:schemeClr val="tx1"/>
                </a:solidFill>
                <a:latin typeface="+mn-lt"/>
                <a:ea typeface="ＭＳ Ｐゴシック" pitchFamily="26" charset="-128"/>
                <a:cs typeface="ＭＳ Ｐゴシック" pitchFamily="26" charset="-128"/>
              </a:rPr>
              <a:t>相比的話多了那些新的更新再 </a:t>
            </a:r>
            <a:r>
              <a:rPr lang="en-US" altLang="zh-TW" sz="1200" b="1" kern="1200" dirty="0">
                <a:solidFill>
                  <a:schemeClr val="tx1"/>
                </a:solidFill>
                <a:latin typeface="+mn-lt"/>
                <a:ea typeface="ＭＳ Ｐゴシック" pitchFamily="26" charset="-128"/>
                <a:cs typeface="ＭＳ Ｐゴシック" pitchFamily="26" charset="-128"/>
              </a:rPr>
              <a:t>PD 3.0</a:t>
            </a:r>
            <a:r>
              <a:rPr lang="zh-TW" altLang="en-US" sz="1200" b="1" kern="1200" dirty="0">
                <a:solidFill>
                  <a:schemeClr val="tx1"/>
                </a:solidFill>
                <a:latin typeface="+mn-lt"/>
                <a:ea typeface="ＭＳ Ｐゴシック" pitchFamily="26" charset="-128"/>
                <a:cs typeface="ＭＳ Ｐゴシック" pitchFamily="26" charset="-128"/>
              </a:rPr>
              <a:t>上。</a:t>
            </a:r>
            <a:endParaRPr lang="en-US" altLang="zh-TW" sz="1200" b="1" kern="1200" dirty="0">
              <a:solidFill>
                <a:schemeClr val="tx1"/>
              </a:solidFill>
              <a:latin typeface="+mn-lt"/>
              <a:ea typeface="ＭＳ Ｐゴシック" pitchFamily="26" charset="-128"/>
              <a:cs typeface="ＭＳ Ｐゴシック" pitchFamily="26"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zh-TW" sz="1200" b="1" kern="1200" dirty="0">
                <a:solidFill>
                  <a:schemeClr val="tx1"/>
                </a:solidFill>
                <a:latin typeface="+mn-lt"/>
                <a:ea typeface="ＭＳ Ｐゴシック" pitchFamily="26" charset="-128"/>
                <a:cs typeface="ＭＳ Ｐゴシック" pitchFamily="26" charset="-128"/>
              </a:rPr>
              <a:t>PD</a:t>
            </a:r>
            <a:r>
              <a:rPr lang="zh-TW" altLang="en-US" sz="1200" b="1" kern="1200" baseline="0" dirty="0">
                <a:solidFill>
                  <a:schemeClr val="tx1"/>
                </a:solidFill>
                <a:latin typeface="+mn-lt"/>
                <a:ea typeface="ＭＳ Ｐゴシック" pitchFamily="26" charset="-128"/>
                <a:cs typeface="ＭＳ Ｐゴシック" pitchFamily="26" charset="-128"/>
              </a:rPr>
              <a:t> 結束後會簡單的為大家介紹一下 </a:t>
            </a:r>
            <a:r>
              <a:rPr lang="en-US" altLang="zh-TW" sz="1200" b="1" dirty="0">
                <a:solidFill>
                  <a:schemeClr val="tx1"/>
                </a:solidFill>
              </a:rPr>
              <a:t>Quick Charge </a:t>
            </a:r>
            <a:r>
              <a:rPr lang="zh-TW" altLang="en-US" sz="1200" b="1" dirty="0">
                <a:solidFill>
                  <a:schemeClr val="tx1"/>
                </a:solidFill>
              </a:rPr>
              <a:t>，</a:t>
            </a:r>
            <a:r>
              <a:rPr lang="en-US" altLang="zh-TW" sz="1200" b="1" dirty="0">
                <a:solidFill>
                  <a:schemeClr val="tx1"/>
                </a:solidFill>
              </a:rPr>
              <a:t>QC</a:t>
            </a:r>
            <a:r>
              <a:rPr lang="zh-TW" altLang="en-US" sz="1200" b="1" dirty="0">
                <a:solidFill>
                  <a:schemeClr val="tx1"/>
                </a:solidFill>
              </a:rPr>
              <a:t> 要做哪一些認證測試才可以確保您的產品有符合協會的規範與安全性。</a:t>
            </a:r>
            <a:endParaRPr lang="en-US" altLang="zh-TW" sz="1200" b="1" kern="1200" dirty="0">
              <a:solidFill>
                <a:schemeClr val="tx1"/>
              </a:solidFill>
              <a:latin typeface="+mn-lt"/>
              <a:ea typeface="ＭＳ Ｐゴシック" pitchFamily="26" charset="-128"/>
              <a:cs typeface="ＭＳ Ｐゴシック" pitchFamily="26" charset="-128"/>
            </a:endParaRPr>
          </a:p>
          <a:p>
            <a:endParaRPr lang="zh-TW" altLang="en-US" dirty="0"/>
          </a:p>
        </p:txBody>
      </p:sp>
      <p:sp>
        <p:nvSpPr>
          <p:cNvPr id="4" name="投影片編號版面配置區 3"/>
          <p:cNvSpPr>
            <a:spLocks noGrp="1"/>
          </p:cNvSpPr>
          <p:nvPr>
            <p:ph type="sldNum" sz="quarter" idx="10"/>
          </p:nvPr>
        </p:nvSpPr>
        <p:spPr/>
        <p:txBody>
          <a:bodyPr/>
          <a:lstStyle/>
          <a:p>
            <a:fld id="{24A11F94-1552-4A8B-9E32-DC7FC2D508BF}" type="slidenum">
              <a:rPr lang="zh-TW" altLang="en-US" smtClean="0"/>
              <a:pPr/>
              <a:t>2</a:t>
            </a:fld>
            <a:endParaRPr lang="zh-TW" altLang="en-US"/>
          </a:p>
        </p:txBody>
      </p:sp>
    </p:spTree>
    <p:extLst>
      <p:ext uri="{BB962C8B-B14F-4D97-AF65-F5344CB8AC3E}">
        <p14:creationId xmlns:p14="http://schemas.microsoft.com/office/powerpoint/2010/main" val="3893512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257300" y="720725"/>
            <a:ext cx="4800600" cy="3600450"/>
          </a:xfrm>
        </p:spPr>
      </p:sp>
      <p:sp>
        <p:nvSpPr>
          <p:cNvPr id="3" name="備忘稿版面配置區 2"/>
          <p:cNvSpPr>
            <a:spLocks noGrp="1"/>
          </p:cNvSpPr>
          <p:nvPr>
            <p:ph type="body" idx="1"/>
          </p:nvPr>
        </p:nvSpPr>
        <p:spPr/>
        <p:txBody>
          <a:bodyPr>
            <a:normAutofit/>
          </a:bodyPr>
          <a:lstStyle/>
          <a:p>
            <a:r>
              <a:rPr lang="en-US" altLang="zh-TW" dirty="0"/>
              <a:t>QC4</a:t>
            </a:r>
            <a:r>
              <a:rPr lang="zh-TW" altLang="en-US" dirty="0"/>
              <a:t>其實是一套完整的</a:t>
            </a:r>
            <a:r>
              <a:rPr lang="en-US" altLang="zh-TW" dirty="0"/>
              <a:t>Solution</a:t>
            </a:r>
          </a:p>
          <a:p>
            <a:r>
              <a:rPr lang="zh-TW" altLang="en-US" dirty="0"/>
              <a:t>其中包括了兩個區塊，手機端和供電端</a:t>
            </a:r>
            <a:endParaRPr lang="en-US" altLang="zh-TW" dirty="0"/>
          </a:p>
          <a:p>
            <a:r>
              <a:rPr lang="en-US" altLang="zh-TW" dirty="0"/>
              <a:t>GRL</a:t>
            </a:r>
            <a:r>
              <a:rPr lang="zh-TW" altLang="en-US" dirty="0"/>
              <a:t>和</a:t>
            </a:r>
            <a:r>
              <a:rPr lang="en-US" altLang="zh-TW" dirty="0" err="1"/>
              <a:t>Quadcomm</a:t>
            </a:r>
            <a:r>
              <a:rPr lang="zh-TW" altLang="en-US" dirty="0"/>
              <a:t>合作，制定</a:t>
            </a:r>
            <a:r>
              <a:rPr lang="en-US" altLang="zh-TW" dirty="0"/>
              <a:t>CTS,</a:t>
            </a:r>
            <a:r>
              <a:rPr lang="zh-TW" altLang="en-US" dirty="0"/>
              <a:t>提供</a:t>
            </a:r>
            <a:r>
              <a:rPr lang="en-US" altLang="zh-TW" dirty="0"/>
              <a:t>QC4</a:t>
            </a:r>
            <a:r>
              <a:rPr lang="zh-TW" altLang="en-US" dirty="0"/>
              <a:t>供電端的驗證服務</a:t>
            </a:r>
            <a:endParaRPr lang="en-US" altLang="zh-TW" dirty="0"/>
          </a:p>
          <a:p>
            <a:r>
              <a:rPr lang="zh-TW" altLang="en-US" dirty="0"/>
              <a:t>驗證完</a:t>
            </a:r>
            <a:r>
              <a:rPr lang="en-US" altLang="zh-TW" dirty="0"/>
              <a:t>,</a:t>
            </a:r>
            <a:r>
              <a:rPr lang="zh-TW" altLang="en-US" dirty="0"/>
              <a:t>我們會把報告</a:t>
            </a:r>
            <a:r>
              <a:rPr lang="en-US" altLang="zh-TW" dirty="0"/>
              <a:t>submit</a:t>
            </a:r>
            <a:r>
              <a:rPr lang="zh-TW" altLang="en-US" dirty="0"/>
              <a:t>給</a:t>
            </a:r>
            <a:r>
              <a:rPr lang="en-US" altLang="zh-TW" dirty="0" err="1"/>
              <a:t>Quadcomm</a:t>
            </a:r>
            <a:r>
              <a:rPr lang="zh-TW" altLang="en-US" dirty="0"/>
              <a:t>去拿</a:t>
            </a:r>
            <a:r>
              <a:rPr lang="en-US" altLang="zh-TW" dirty="0"/>
              <a:t>Certification</a:t>
            </a:r>
          </a:p>
          <a:p>
            <a:endParaRPr lang="en-US" altLang="zh-TW" dirty="0"/>
          </a:p>
          <a:p>
            <a:r>
              <a:rPr lang="zh-TW" altLang="en-US" dirty="0"/>
              <a:t>那</a:t>
            </a:r>
            <a:r>
              <a:rPr lang="en-US" altLang="zh-TW" dirty="0"/>
              <a:t>QC4Compliance tests </a:t>
            </a:r>
            <a:r>
              <a:rPr lang="zh-TW" altLang="en-US" dirty="0"/>
              <a:t>涵蓋那些測試項目呢</a:t>
            </a:r>
            <a:r>
              <a:rPr lang="en-US" altLang="zh-TW" dirty="0"/>
              <a:t>?</a:t>
            </a:r>
          </a:p>
          <a:p>
            <a:endParaRPr lang="en-US" altLang="zh-TW" dirty="0"/>
          </a:p>
        </p:txBody>
      </p:sp>
      <p:sp>
        <p:nvSpPr>
          <p:cNvPr id="4" name="投影片編號版面配置區 3"/>
          <p:cNvSpPr>
            <a:spLocks noGrp="1"/>
          </p:cNvSpPr>
          <p:nvPr>
            <p:ph type="sldNum" sz="quarter" idx="10"/>
          </p:nvPr>
        </p:nvSpPr>
        <p:spPr/>
        <p:txBody>
          <a:bodyPr/>
          <a:lstStyle/>
          <a:p>
            <a:fld id="{24A11F94-1552-4A8B-9E32-DC7FC2D508BF}" type="slidenum">
              <a:rPr lang="zh-TW" altLang="en-US" smtClean="0"/>
              <a:pPr/>
              <a:t>20</a:t>
            </a:fld>
            <a:endParaRPr lang="zh-TW" altLang="en-US"/>
          </a:p>
        </p:txBody>
      </p:sp>
    </p:spTree>
    <p:extLst>
      <p:ext uri="{BB962C8B-B14F-4D97-AF65-F5344CB8AC3E}">
        <p14:creationId xmlns:p14="http://schemas.microsoft.com/office/powerpoint/2010/main" val="488803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257300" y="720725"/>
            <a:ext cx="4800600" cy="3600450"/>
          </a:xfrm>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24A11F94-1552-4A8B-9E32-DC7FC2D508BF}" type="slidenum">
              <a:rPr lang="zh-TW" altLang="en-US" smtClean="0"/>
              <a:pPr/>
              <a:t>21</a:t>
            </a:fld>
            <a:endParaRPr lang="zh-TW" altLang="en-US"/>
          </a:p>
        </p:txBody>
      </p:sp>
    </p:spTree>
    <p:extLst>
      <p:ext uri="{BB962C8B-B14F-4D97-AF65-F5344CB8AC3E}">
        <p14:creationId xmlns:p14="http://schemas.microsoft.com/office/powerpoint/2010/main" val="2422112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其實大家可以看到，每一項的測試其實就是一份</a:t>
            </a:r>
            <a:r>
              <a:rPr lang="en-US" altLang="zh-TW" dirty="0"/>
              <a:t>Spec</a:t>
            </a:r>
            <a:r>
              <a:rPr lang="zh-TW" altLang="en-US" dirty="0"/>
              <a:t>，那這些</a:t>
            </a:r>
            <a:r>
              <a:rPr lang="en-US" altLang="zh-TW" dirty="0"/>
              <a:t>Spec</a:t>
            </a:r>
            <a:r>
              <a:rPr lang="zh-TW" altLang="en-US" dirty="0"/>
              <a:t>到目前為止都還持續地在更新中，所以我們的想法是那有沒有一台測試器是符合上面所有的</a:t>
            </a:r>
            <a:r>
              <a:rPr lang="en-US" altLang="zh-TW" dirty="0"/>
              <a:t>Spec</a:t>
            </a:r>
            <a:r>
              <a:rPr lang="zh-TW" altLang="en-US" dirty="0"/>
              <a:t>，目前沒有。所以</a:t>
            </a:r>
            <a:r>
              <a:rPr lang="en-US" altLang="zh-TW" dirty="0"/>
              <a:t>GRL </a:t>
            </a:r>
            <a:r>
              <a:rPr lang="zh-TW" altLang="en-US" dirty="0"/>
              <a:t>推出了</a:t>
            </a:r>
            <a:r>
              <a:rPr lang="en-US" altLang="zh-TW" dirty="0"/>
              <a:t>C2 </a:t>
            </a:r>
            <a:r>
              <a:rPr lang="zh-TW" altLang="en-US" dirty="0"/>
              <a:t>的</a:t>
            </a:r>
            <a:r>
              <a:rPr lang="en-US" altLang="zh-TW" dirty="0"/>
              <a:t>Solution</a:t>
            </a:r>
            <a:r>
              <a:rPr lang="zh-TW" altLang="en-US" dirty="0"/>
              <a:t>。</a:t>
            </a:r>
          </a:p>
        </p:txBody>
      </p:sp>
      <p:sp>
        <p:nvSpPr>
          <p:cNvPr id="4" name="投影片編號版面配置區 3"/>
          <p:cNvSpPr>
            <a:spLocks noGrp="1"/>
          </p:cNvSpPr>
          <p:nvPr>
            <p:ph type="sldNum" sz="quarter" idx="10"/>
          </p:nvPr>
        </p:nvSpPr>
        <p:spPr/>
        <p:txBody>
          <a:bodyPr/>
          <a:lstStyle/>
          <a:p>
            <a:pPr>
              <a:defRPr/>
            </a:pPr>
            <a:fld id="{4D36D372-AA9D-AF41-BBBE-96042F62123D}" type="slidenum">
              <a:rPr lang="en-US" smtClean="0"/>
              <a:pPr>
                <a:defRPr/>
              </a:pPr>
              <a:t>22</a:t>
            </a:fld>
            <a:endParaRPr lang="en-US"/>
          </a:p>
        </p:txBody>
      </p:sp>
    </p:spTree>
    <p:extLst>
      <p:ext uri="{BB962C8B-B14F-4D97-AF65-F5344CB8AC3E}">
        <p14:creationId xmlns:p14="http://schemas.microsoft.com/office/powerpoint/2010/main" val="221394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那</a:t>
            </a:r>
            <a:r>
              <a:rPr lang="en-US" altLang="zh-TW" dirty="0"/>
              <a:t>C2 </a:t>
            </a:r>
            <a:r>
              <a:rPr lang="zh-TW" altLang="en-US" dirty="0"/>
              <a:t>的</a:t>
            </a:r>
            <a:r>
              <a:rPr lang="en-US" altLang="zh-TW" dirty="0"/>
              <a:t>Solution </a:t>
            </a:r>
            <a:r>
              <a:rPr lang="zh-TW" altLang="en-US" dirty="0"/>
              <a:t>簡單來說就是一台綜合測試儀器，他是</a:t>
            </a:r>
            <a:r>
              <a:rPr lang="en-US" altLang="zh-TW" dirty="0"/>
              <a:t>Type-C</a:t>
            </a:r>
            <a:r>
              <a:rPr lang="zh-TW" altLang="en-US" dirty="0"/>
              <a:t>的綜合測試儀。所以在</a:t>
            </a:r>
            <a:r>
              <a:rPr lang="en-US" altLang="zh-TW" dirty="0"/>
              <a:t>C2 </a:t>
            </a:r>
            <a:r>
              <a:rPr lang="zh-TW" altLang="en-US" dirty="0"/>
              <a:t>裡頭它可以同時幫您去驗證到</a:t>
            </a:r>
            <a:r>
              <a:rPr lang="en-US" altLang="zh-TW" dirty="0"/>
              <a:t>PD2.0</a:t>
            </a:r>
            <a:r>
              <a:rPr lang="zh-TW" altLang="en-US" dirty="0"/>
              <a:t>、</a:t>
            </a:r>
            <a:r>
              <a:rPr lang="en-US" altLang="zh-TW" dirty="0"/>
              <a:t>3.0</a:t>
            </a:r>
            <a:r>
              <a:rPr lang="zh-TW" altLang="en-US" dirty="0"/>
              <a:t>、</a:t>
            </a:r>
            <a:r>
              <a:rPr lang="en-US" altLang="zh-TW" dirty="0"/>
              <a:t>Function Source Power</a:t>
            </a:r>
            <a:r>
              <a:rPr lang="zh-TW" altLang="en-US" dirty="0"/>
              <a:t>的驗證，除了</a:t>
            </a:r>
            <a:r>
              <a:rPr lang="en-US" altLang="zh-TW" dirty="0"/>
              <a:t>USB </a:t>
            </a:r>
            <a:r>
              <a:rPr lang="zh-TW" altLang="en-US" dirty="0"/>
              <a:t>協會所規定的測試。</a:t>
            </a:r>
            <a:endParaRPr lang="en-US" altLang="zh-TW" dirty="0"/>
          </a:p>
          <a:p>
            <a:endParaRPr lang="en-US" altLang="zh-TW" dirty="0"/>
          </a:p>
          <a:p>
            <a:r>
              <a:rPr lang="en-US" altLang="zh-TW" dirty="0"/>
              <a:t>C2</a:t>
            </a:r>
            <a:r>
              <a:rPr lang="en-US" altLang="zh-TW" baseline="0" dirty="0"/>
              <a:t> </a:t>
            </a:r>
            <a:r>
              <a:rPr lang="zh-TW" altLang="en-US" baseline="0" dirty="0"/>
              <a:t>還可進行</a:t>
            </a:r>
            <a:r>
              <a:rPr lang="en-US" altLang="zh-TW" baseline="0" dirty="0"/>
              <a:t>Alt mode </a:t>
            </a:r>
            <a:r>
              <a:rPr lang="zh-TW" altLang="en-US" baseline="0" dirty="0"/>
              <a:t>的部分，例如</a:t>
            </a:r>
            <a:r>
              <a:rPr lang="en-US" altLang="zh-TW" baseline="0" dirty="0"/>
              <a:t>VESA</a:t>
            </a:r>
            <a:r>
              <a:rPr lang="zh-TW" altLang="en-US" baseline="0" dirty="0"/>
              <a:t> </a:t>
            </a:r>
            <a:r>
              <a:rPr lang="en-US" altLang="zh-TW" baseline="0" dirty="0"/>
              <a:t>DPC </a:t>
            </a:r>
            <a:r>
              <a:rPr lang="zh-TW" altLang="en-US" baseline="0" dirty="0"/>
              <a:t>的規範，以及現在最火紅的雷電與</a:t>
            </a:r>
            <a:r>
              <a:rPr lang="en-US" altLang="zh-TW" baseline="0" dirty="0"/>
              <a:t>QC</a:t>
            </a:r>
            <a:r>
              <a:rPr lang="zh-TW" altLang="en-US" baseline="0" dirty="0"/>
              <a:t>的測試。</a:t>
            </a:r>
            <a:endParaRPr lang="en-US" altLang="zh-TW" dirty="0"/>
          </a:p>
        </p:txBody>
      </p:sp>
      <p:sp>
        <p:nvSpPr>
          <p:cNvPr id="4" name="Slide Number Placeholder 3"/>
          <p:cNvSpPr>
            <a:spLocks noGrp="1"/>
          </p:cNvSpPr>
          <p:nvPr>
            <p:ph type="sldNum" sz="quarter" idx="10"/>
          </p:nvPr>
        </p:nvSpPr>
        <p:spPr/>
        <p:txBody>
          <a:bodyPr/>
          <a:lstStyle/>
          <a:p>
            <a:fld id="{8134F2F5-06AF-417A-AFE1-223F835D7232}" type="slidenum">
              <a:rPr lang="en-US" smtClean="0"/>
              <a:pPr/>
              <a:t>23</a:t>
            </a:fld>
            <a:endParaRPr lang="en-US"/>
          </a:p>
        </p:txBody>
      </p:sp>
    </p:spTree>
    <p:extLst>
      <p:ext uri="{BB962C8B-B14F-4D97-AF65-F5344CB8AC3E}">
        <p14:creationId xmlns:p14="http://schemas.microsoft.com/office/powerpoint/2010/main" val="331646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257300" y="720725"/>
            <a:ext cx="4800600" cy="3600450"/>
          </a:xfrm>
        </p:spPr>
      </p:sp>
      <p:sp>
        <p:nvSpPr>
          <p:cNvPr id="3" name="備忘稿版面配置區 2"/>
          <p:cNvSpPr>
            <a:spLocks noGrp="1"/>
          </p:cNvSpPr>
          <p:nvPr>
            <p:ph type="body" idx="1"/>
          </p:nvPr>
        </p:nvSpPr>
        <p:spPr/>
        <p:txBody>
          <a:bodyPr>
            <a:normAutofit/>
          </a:bodyPr>
          <a:lstStyle/>
          <a:p>
            <a:r>
              <a:rPr lang="zh-TW" altLang="en-US" dirty="0"/>
              <a:t>這是我們</a:t>
            </a:r>
            <a:r>
              <a:rPr lang="en-US" altLang="zh-TW" dirty="0"/>
              <a:t>C2 </a:t>
            </a:r>
            <a:r>
              <a:rPr lang="zh-TW" altLang="en-US" dirty="0"/>
              <a:t>的部分，前面講了這麼多認證，不是因為</a:t>
            </a:r>
            <a:r>
              <a:rPr lang="en-US" altLang="zh-TW" dirty="0"/>
              <a:t>GRL</a:t>
            </a:r>
            <a:r>
              <a:rPr lang="zh-TW" altLang="en-US" dirty="0"/>
              <a:t>是認證實驗室所以這講這些，如何定義一個好的產品，怎麼樣叫好的產品使用者買了之後有使用起來使用經驗非常的好，</a:t>
            </a:r>
            <a:endParaRPr lang="en-US" altLang="zh-TW" dirty="0"/>
          </a:p>
          <a:p>
            <a:r>
              <a:rPr lang="zh-TW" altLang="en-US" dirty="0"/>
              <a:t>那如何讓使用者有這樣個感官，很簡單您設計出來的產品有依照協會所定義的完善規範去設計，以及相對應的完善的檢測和各個國家相對應的安全規範。有了這三隻腳的把關，才會有使用者最佳的使用者經驗。</a:t>
            </a:r>
          </a:p>
        </p:txBody>
      </p:sp>
      <p:sp>
        <p:nvSpPr>
          <p:cNvPr id="4" name="投影片編號版面配置區 3"/>
          <p:cNvSpPr>
            <a:spLocks noGrp="1"/>
          </p:cNvSpPr>
          <p:nvPr>
            <p:ph type="sldNum" sz="quarter" idx="10"/>
          </p:nvPr>
        </p:nvSpPr>
        <p:spPr/>
        <p:txBody>
          <a:bodyPr/>
          <a:lstStyle/>
          <a:p>
            <a:fld id="{24A11F94-1552-4A8B-9E32-DC7FC2D508BF}" type="slidenum">
              <a:rPr lang="zh-TW" altLang="en-US" smtClean="0"/>
              <a:pPr/>
              <a:t>24</a:t>
            </a:fld>
            <a:endParaRPr lang="zh-TW" altLang="en-US"/>
          </a:p>
        </p:txBody>
      </p:sp>
    </p:spTree>
    <p:extLst>
      <p:ext uri="{BB962C8B-B14F-4D97-AF65-F5344CB8AC3E}">
        <p14:creationId xmlns:p14="http://schemas.microsoft.com/office/powerpoint/2010/main" val="2450916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4D36D372-AA9D-AF41-BBBE-96042F62123D}" type="slidenum">
              <a:rPr lang="en-US" smtClean="0"/>
              <a:pPr>
                <a:defRPr/>
              </a:pPr>
              <a:t>25</a:t>
            </a:fld>
            <a:endParaRPr lang="en-US"/>
          </a:p>
        </p:txBody>
      </p:sp>
    </p:spTree>
    <p:extLst>
      <p:ext uri="{BB962C8B-B14F-4D97-AF65-F5344CB8AC3E}">
        <p14:creationId xmlns:p14="http://schemas.microsoft.com/office/powerpoint/2010/main" val="926915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4D36D372-AA9D-AF41-BBBE-96042F62123D}" type="slidenum">
              <a:rPr lang="en-US" smtClean="0"/>
              <a:pPr>
                <a:defRPr/>
              </a:pPr>
              <a:t>26</a:t>
            </a:fld>
            <a:endParaRPr lang="en-US"/>
          </a:p>
        </p:txBody>
      </p:sp>
    </p:spTree>
    <p:extLst>
      <p:ext uri="{BB962C8B-B14F-4D97-AF65-F5344CB8AC3E}">
        <p14:creationId xmlns:p14="http://schemas.microsoft.com/office/powerpoint/2010/main" val="1246866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a:xfrm>
            <a:off x="1257300" y="720725"/>
            <a:ext cx="4800600" cy="3600450"/>
          </a:xfrm>
          <a:noFill/>
        </p:spPr>
      </p:sp>
      <p:sp>
        <p:nvSpPr>
          <p:cNvPr id="24579" name="Rectangle 3"/>
          <p:cNvSpPr>
            <a:spLocks noGrp="1"/>
          </p:cNvSpPr>
          <p:nvPr>
            <p:ph type="body" idx="1"/>
          </p:nvPr>
        </p:nvSpPr>
        <p:spPr>
          <a:noFill/>
          <a:ln/>
        </p:spPr>
        <p:txBody>
          <a:bodyPr/>
          <a:lstStyle/>
          <a:p>
            <a:endParaRPr lang="en-US">
              <a:ea typeface="ＭＳ Ｐゴシック" charset="-128"/>
              <a:cs typeface="ＭＳ Ｐゴシック" charset="-128"/>
            </a:endParaRPr>
          </a:p>
        </p:txBody>
      </p:sp>
    </p:spTree>
    <p:extLst>
      <p:ext uri="{BB962C8B-B14F-4D97-AF65-F5344CB8AC3E}">
        <p14:creationId xmlns:p14="http://schemas.microsoft.com/office/powerpoint/2010/main" val="105882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zh-TW" altLang="en-US" dirty="0"/>
              <a:t>首先為大家介紹一下</a:t>
            </a:r>
            <a:r>
              <a:rPr lang="en-US" altLang="zh-TW" dirty="0"/>
              <a:t>Type</a:t>
            </a:r>
            <a:r>
              <a:rPr lang="en-US" altLang="zh-TW" baseline="0" dirty="0"/>
              <a:t>-C </a:t>
            </a:r>
            <a:r>
              <a:rPr lang="zh-TW" altLang="en-US" baseline="0" dirty="0"/>
              <a:t>，現在越來越多的</a:t>
            </a:r>
            <a:r>
              <a:rPr lang="en-US" altLang="zh-TW" baseline="0" dirty="0"/>
              <a:t>3C </a:t>
            </a:r>
            <a:r>
              <a:rPr lang="zh-TW" altLang="en-US" baseline="0" dirty="0"/>
              <a:t>電子產品以及周邊設備搭載</a:t>
            </a:r>
            <a:r>
              <a:rPr lang="en-US" altLang="zh-TW" baseline="0" dirty="0"/>
              <a:t>Type-C </a:t>
            </a:r>
            <a:r>
              <a:rPr lang="zh-TW" altLang="en-US" baseline="0" dirty="0"/>
              <a:t>，</a:t>
            </a:r>
            <a:r>
              <a:rPr lang="en-US" altLang="zh-TW" baseline="0" dirty="0"/>
              <a:t>Type-C </a:t>
            </a:r>
            <a:r>
              <a:rPr lang="zh-TW" altLang="en-US" baseline="0" dirty="0"/>
              <a:t>介面是由</a:t>
            </a:r>
            <a:r>
              <a:rPr lang="en-US" altLang="zh-TW" baseline="0" dirty="0"/>
              <a:t>USB </a:t>
            </a:r>
            <a:r>
              <a:rPr lang="zh-TW" altLang="en-US" baseline="0" dirty="0"/>
              <a:t>協會所開發出的一款介面，他沒有方向性的限制可以正反插，可以做影音的傳輸、</a:t>
            </a:r>
            <a:r>
              <a:rPr lang="en-US" altLang="zh-TW" baseline="0" dirty="0"/>
              <a:t> </a:t>
            </a:r>
            <a:r>
              <a:rPr lang="zh-TW" altLang="en-US" baseline="0" dirty="0"/>
              <a:t>資料的傳輸以及電壓電流的傳輸，簡單來說有了</a:t>
            </a:r>
            <a:r>
              <a:rPr lang="en-US" altLang="zh-TW" baseline="0" dirty="0"/>
              <a:t>Type-C </a:t>
            </a:r>
            <a:r>
              <a:rPr lang="zh-TW" altLang="en-US" baseline="0" dirty="0"/>
              <a:t>的介面，統一了很多的傳輸介面以及</a:t>
            </a:r>
            <a:r>
              <a:rPr lang="en-US" altLang="zh-TW" baseline="0" dirty="0"/>
              <a:t>3C </a:t>
            </a:r>
            <a:r>
              <a:rPr lang="zh-TW" altLang="en-US" baseline="0" dirty="0"/>
              <a:t>產品在充電方面的介面。怎麼說</a:t>
            </a:r>
            <a:r>
              <a:rPr lang="en-US" altLang="zh-TW" baseline="0" dirty="0"/>
              <a:t>3C </a:t>
            </a:r>
            <a:r>
              <a:rPr lang="zh-TW" altLang="en-US" baseline="0" dirty="0"/>
              <a:t>電子產品的充電介面也被統一了呢</a:t>
            </a:r>
            <a:endParaRPr lang="zh-TW" altLang="en-US" dirty="0"/>
          </a:p>
        </p:txBody>
      </p:sp>
      <p:sp>
        <p:nvSpPr>
          <p:cNvPr id="4" name="投影片編號版面配置區 3"/>
          <p:cNvSpPr>
            <a:spLocks noGrp="1"/>
          </p:cNvSpPr>
          <p:nvPr>
            <p:ph type="sldNum" sz="quarter" idx="10"/>
          </p:nvPr>
        </p:nvSpPr>
        <p:spPr/>
        <p:txBody>
          <a:bodyPr/>
          <a:lstStyle/>
          <a:p>
            <a:pPr>
              <a:defRPr/>
            </a:pPr>
            <a:fld id="{4D36D372-AA9D-AF41-BBBE-96042F62123D}" type="slidenum">
              <a:rPr lang="en-US" smtClean="0"/>
              <a:pPr>
                <a:defRPr/>
              </a:pPr>
              <a:t>3</a:t>
            </a:fld>
            <a:endParaRPr lang="en-US"/>
          </a:p>
        </p:txBody>
      </p:sp>
    </p:spTree>
    <p:extLst>
      <p:ext uri="{BB962C8B-B14F-4D97-AF65-F5344CB8AC3E}">
        <p14:creationId xmlns:p14="http://schemas.microsoft.com/office/powerpoint/2010/main" val="1188930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257300" y="720725"/>
            <a:ext cx="4800600" cy="3600450"/>
          </a:xfrm>
        </p:spPr>
      </p:sp>
      <p:sp>
        <p:nvSpPr>
          <p:cNvPr id="3" name="備忘稿版面配置區 2"/>
          <p:cNvSpPr>
            <a:spLocks noGrp="1"/>
          </p:cNvSpPr>
          <p:nvPr>
            <p:ph type="body" idx="1"/>
          </p:nvPr>
        </p:nvSpPr>
        <p:spPr/>
        <p:txBody>
          <a:bodyPr>
            <a:normAutofit fontScale="92500" lnSpcReduction="10000"/>
          </a:bodyPr>
          <a:lstStyle/>
          <a:p>
            <a:r>
              <a:rPr lang="zh-TW" altLang="en-US" dirty="0"/>
              <a:t>我們可以看到這張圖，在</a:t>
            </a:r>
            <a:r>
              <a:rPr lang="en-US" altLang="zh-TW" dirty="0"/>
              <a:t>Type-C</a:t>
            </a:r>
            <a:r>
              <a:rPr lang="en-US" altLang="zh-TW" baseline="0" dirty="0"/>
              <a:t> </a:t>
            </a:r>
            <a:r>
              <a:rPr lang="zh-TW" altLang="en-US" baseline="0" dirty="0"/>
              <a:t>的介面中</a:t>
            </a:r>
            <a:r>
              <a:rPr lang="en-US" altLang="zh-TW" baseline="0" dirty="0"/>
              <a:t>USB</a:t>
            </a:r>
            <a:r>
              <a:rPr lang="zh-TW" altLang="en-US" baseline="0" dirty="0"/>
              <a:t> 協會又開發了一個名為</a:t>
            </a:r>
            <a:r>
              <a:rPr lang="en-US" altLang="zh-TW" baseline="0" dirty="0"/>
              <a:t>Power Delivery</a:t>
            </a:r>
            <a:r>
              <a:rPr lang="zh-TW" altLang="en-US" baseline="0" dirty="0"/>
              <a:t>的快速充電技術，</a:t>
            </a:r>
            <a:r>
              <a:rPr lang="en-US" altLang="zh-TW" baseline="0" dirty="0"/>
              <a:t>Power Delivery</a:t>
            </a:r>
            <a:r>
              <a:rPr lang="zh-TW" altLang="en-US" baseline="0" dirty="0"/>
              <a:t> 的快速充電技術可以透過</a:t>
            </a:r>
            <a:r>
              <a:rPr lang="en-US" altLang="zh-TW" baseline="0" dirty="0"/>
              <a:t>Type-C </a:t>
            </a:r>
            <a:r>
              <a:rPr lang="zh-TW" altLang="en-US" baseline="0" dirty="0"/>
              <a:t>介面傳輸最大</a:t>
            </a:r>
            <a:r>
              <a:rPr lang="en-US" altLang="zh-TW" baseline="0" dirty="0"/>
              <a:t>100W</a:t>
            </a:r>
            <a:r>
              <a:rPr lang="zh-TW" altLang="en-US" baseline="0" dirty="0"/>
              <a:t>的電力傳輸。</a:t>
            </a:r>
            <a:endParaRPr lang="en-US" altLang="zh-TW"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zh-TW" dirty="0"/>
              <a:t>PD</a:t>
            </a:r>
            <a:r>
              <a:rPr lang="zh-TW" altLang="en-US" dirty="0"/>
              <a:t>的標準已經被</a:t>
            </a:r>
            <a:r>
              <a:rPr lang="en-US" altLang="zh-TW" dirty="0"/>
              <a:t>IEC</a:t>
            </a:r>
            <a:r>
              <a:rPr lang="zh-TW" altLang="en-US" dirty="0"/>
              <a:t>所採用，在</a:t>
            </a:r>
            <a:r>
              <a:rPr lang="en-US" altLang="zh-TW" dirty="0"/>
              <a:t>IEC63002</a:t>
            </a:r>
            <a:r>
              <a:rPr lang="zh-TW" altLang="en-US" dirty="0"/>
              <a:t>就提到使用</a:t>
            </a:r>
            <a:r>
              <a:rPr lang="en-US" altLang="zh-TW" dirty="0"/>
              <a:t>PD</a:t>
            </a:r>
            <a:r>
              <a:rPr lang="zh-TW" altLang="en-US" dirty="0"/>
              <a:t>當作統一充電器的連接方案。以後不再是每一家電子產品有自己獨特的充電設備，不再是</a:t>
            </a:r>
            <a:r>
              <a:rPr lang="en-US" altLang="zh-TW" dirty="0"/>
              <a:t>A</a:t>
            </a:r>
            <a:r>
              <a:rPr lang="zh-TW" altLang="en-US" dirty="0"/>
              <a:t> 廠家只能用</a:t>
            </a:r>
            <a:r>
              <a:rPr lang="en-US" altLang="zh-TW" dirty="0"/>
              <a:t>A</a:t>
            </a:r>
            <a:r>
              <a:rPr lang="zh-TW" altLang="en-US" dirty="0"/>
              <a:t>廠家的充電頭進行充電，</a:t>
            </a:r>
            <a:r>
              <a:rPr lang="en-US" altLang="zh-TW" dirty="0"/>
              <a:t>B</a:t>
            </a:r>
            <a:r>
              <a:rPr lang="zh-TW" altLang="en-US" dirty="0"/>
              <a:t>廠家只能用</a:t>
            </a:r>
            <a:r>
              <a:rPr lang="en-US" altLang="zh-TW" dirty="0"/>
              <a:t>B</a:t>
            </a:r>
            <a:r>
              <a:rPr lang="zh-TW" altLang="en-US" dirty="0"/>
              <a:t>廠家進行充電，簡單來說也就是 以後只要有一個</a:t>
            </a:r>
            <a:r>
              <a:rPr lang="en-US" altLang="zh-TW" dirty="0"/>
              <a:t>Type-C </a:t>
            </a:r>
            <a:r>
              <a:rPr lang="zh-TW" altLang="en-US" dirty="0"/>
              <a:t>的充電頭，就可以對</a:t>
            </a:r>
            <a:r>
              <a:rPr lang="en-US" altLang="zh-TW" dirty="0"/>
              <a:t>A </a:t>
            </a:r>
            <a:r>
              <a:rPr lang="zh-TW" altLang="en-US" dirty="0"/>
              <a:t>廠家 或 </a:t>
            </a:r>
            <a:r>
              <a:rPr lang="en-US" altLang="zh-TW" dirty="0"/>
              <a:t>B</a:t>
            </a:r>
            <a:r>
              <a:rPr lang="zh-TW" altLang="en-US" dirty="0"/>
              <a:t>廠家的產品進行充電，只要透過</a:t>
            </a:r>
            <a:r>
              <a:rPr lang="en-US" altLang="zh-TW" dirty="0"/>
              <a:t>USB</a:t>
            </a:r>
            <a:r>
              <a:rPr lang="zh-TW" altLang="en-US" dirty="0"/>
              <a:t> </a:t>
            </a:r>
            <a:r>
              <a:rPr lang="en-US" altLang="zh-TW" dirty="0" err="1"/>
              <a:t>Type_C</a:t>
            </a:r>
            <a:r>
              <a:rPr lang="en-US" altLang="zh-TW" dirty="0"/>
              <a:t> </a:t>
            </a:r>
            <a:r>
              <a:rPr lang="zh-TW" altLang="en-US" dirty="0"/>
              <a:t>就可以做互相的電力傳輸，這樣大大減少了電子產品對環境污染。這就是剛所提到的</a:t>
            </a:r>
            <a:r>
              <a:rPr lang="en-US" altLang="zh-TW" dirty="0"/>
              <a:t>Type-C</a:t>
            </a:r>
            <a:r>
              <a:rPr lang="zh-TW" altLang="en-US" baseline="0" dirty="0"/>
              <a:t> 介面統一了很多資料傳輸與電力傳輸的介面。</a:t>
            </a:r>
            <a:endParaRPr lang="en-US" altLang="zh-TW" dirty="0"/>
          </a:p>
          <a:p>
            <a:pPr marL="0" marR="0" indent="0" algn="l" defTabSz="457200" rtl="0" eaLnBrk="0" fontAlgn="base" latinLnBrk="0" hangingPunct="0">
              <a:lnSpc>
                <a:spcPct val="100000"/>
              </a:lnSpc>
              <a:spcBef>
                <a:spcPct val="30000"/>
              </a:spcBef>
              <a:spcAft>
                <a:spcPct val="0"/>
              </a:spcAft>
              <a:buClrTx/>
              <a:buSzTx/>
              <a:buFontTx/>
              <a:buNone/>
              <a:tabLst/>
              <a:defRPr/>
            </a:pPr>
            <a:endParaRPr lang="en-US" altLang="zh-TW" dirty="0"/>
          </a:p>
          <a:p>
            <a:endParaRPr lang="en-US" altLang="zh-TW" dirty="0"/>
          </a:p>
          <a:p>
            <a:endParaRPr lang="en-US" altLang="zh-TW" dirty="0"/>
          </a:p>
          <a:p>
            <a:r>
              <a:rPr lang="en-US" altLang="zh-TW" dirty="0"/>
              <a:t>USB </a:t>
            </a:r>
            <a:r>
              <a:rPr lang="zh-TW" altLang="en-US" dirty="0"/>
              <a:t>今日已成為多數行動裝置的電源傳輸介面，例如手機</a:t>
            </a:r>
            <a:r>
              <a:rPr lang="en-US" altLang="zh-TW" dirty="0"/>
              <a:t>,</a:t>
            </a:r>
            <a:r>
              <a:rPr lang="zh-TW" altLang="en-US" dirty="0"/>
              <a:t>平板</a:t>
            </a:r>
            <a:r>
              <a:rPr lang="en-US" altLang="zh-TW" dirty="0"/>
              <a:t>,mp3player</a:t>
            </a:r>
            <a:r>
              <a:rPr lang="zh-TW" altLang="en-US" dirty="0"/>
              <a:t>等手持裝置</a:t>
            </a:r>
            <a:r>
              <a:rPr lang="en-US" altLang="zh-TW" dirty="0"/>
              <a:t>.</a:t>
            </a:r>
            <a:r>
              <a:rPr lang="zh-TW" altLang="en-US" dirty="0"/>
              <a:t>使用者透過</a:t>
            </a:r>
            <a:r>
              <a:rPr lang="en-US" altLang="zh-TW" dirty="0" err="1"/>
              <a:t>usb</a:t>
            </a:r>
            <a:r>
              <a:rPr lang="en-US" altLang="zh-TW" dirty="0"/>
              <a:t> port</a:t>
            </a:r>
            <a:r>
              <a:rPr lang="zh-TW" altLang="en-US" dirty="0"/>
              <a:t>來滿足對資料傳輸的需求 同時也滿足對充電的需要</a:t>
            </a:r>
            <a:endParaRPr lang="en-US" altLang="zh-TW" dirty="0"/>
          </a:p>
          <a:p>
            <a:r>
              <a:rPr lang="zh-TW" altLang="en-US" dirty="0"/>
              <a:t>但過去的接口標準並不能滿足供電需求</a:t>
            </a:r>
            <a:r>
              <a:rPr lang="en-US" altLang="zh-TW" dirty="0"/>
              <a:t>,</a:t>
            </a:r>
            <a:r>
              <a:rPr lang="zh-TW" altLang="en-US" dirty="0"/>
              <a:t>仍有許多裝置需要額外的供電介面來提供足夠的電量來驅動。</a:t>
            </a:r>
            <a:r>
              <a:rPr lang="en-US" altLang="zh-TW" dirty="0"/>
              <a:t>Power delivery </a:t>
            </a:r>
            <a:r>
              <a:rPr lang="zh-TW" altLang="en-US" dirty="0"/>
              <a:t>標準提供了很好的解決方案來滿足對供電的需求．</a:t>
            </a:r>
            <a:endParaRPr lang="en-US" altLang="zh-TW" dirty="0"/>
          </a:p>
          <a:p>
            <a:r>
              <a:rPr lang="zh-TW" altLang="en-US" dirty="0"/>
              <a:t>另外為了更好的使用者經驗</a:t>
            </a:r>
            <a:r>
              <a:rPr lang="en-US" altLang="zh-TW" dirty="0"/>
              <a:t>,</a:t>
            </a:r>
            <a:r>
              <a:rPr lang="zh-TW" altLang="en-US" dirty="0"/>
              <a:t>需要在同一個連接接口上實踐多種功能，</a:t>
            </a:r>
            <a:r>
              <a:rPr lang="en-US" altLang="zh-TW" dirty="0"/>
              <a:t>PD</a:t>
            </a:r>
            <a:r>
              <a:rPr lang="zh-TW" altLang="en-US" dirty="0"/>
              <a:t>被設計能使單一</a:t>
            </a:r>
            <a:r>
              <a:rPr lang="en-US" altLang="zh-TW" dirty="0"/>
              <a:t>USB PORT</a:t>
            </a:r>
            <a:r>
              <a:rPr lang="zh-TW" altLang="en-US" dirty="0"/>
              <a:t>帶來最大的可能性</a:t>
            </a:r>
            <a:r>
              <a:rPr lang="en-US" altLang="zh-TW" dirty="0"/>
              <a:t>,</a:t>
            </a:r>
            <a:r>
              <a:rPr lang="zh-TW" altLang="en-US" dirty="0"/>
              <a:t> 諸如</a:t>
            </a:r>
            <a:r>
              <a:rPr lang="en-US" altLang="zh-TW" dirty="0"/>
              <a:t>Display port,TBT3,</a:t>
            </a:r>
            <a:r>
              <a:rPr lang="zh-TW" altLang="en-US" dirty="0"/>
              <a:t>等等</a:t>
            </a:r>
            <a:r>
              <a:rPr lang="en-US" altLang="zh-TW" dirty="0"/>
              <a:t>ALTERMODE</a:t>
            </a:r>
            <a:r>
              <a:rPr lang="zh-TW" altLang="en-US" dirty="0"/>
              <a:t>的應用。</a:t>
            </a:r>
            <a:endParaRPr lang="en-US" altLang="zh-TW" dirty="0"/>
          </a:p>
          <a:p>
            <a:r>
              <a:rPr lang="en-US" altLang="zh-TW" dirty="0"/>
              <a:t>Data</a:t>
            </a:r>
            <a:r>
              <a:rPr lang="zh-TW" altLang="en-US" dirty="0"/>
              <a:t>的方向不再固定</a:t>
            </a:r>
            <a:r>
              <a:rPr lang="en-US" altLang="zh-TW" dirty="0"/>
              <a:t>,</a:t>
            </a:r>
            <a:r>
              <a:rPr lang="zh-TW" altLang="en-US" dirty="0"/>
              <a:t>電源的方向也不再固定</a:t>
            </a:r>
            <a:endParaRPr lang="en-US" altLang="zh-TW" dirty="0"/>
          </a:p>
          <a:p>
            <a:r>
              <a:rPr lang="zh-TW" altLang="en-US" dirty="0"/>
              <a:t>舉個簡單的例子一個帶電源的螢幕連接到平板</a:t>
            </a:r>
            <a:r>
              <a:rPr lang="en-US" altLang="zh-TW" dirty="0"/>
              <a:t>,</a:t>
            </a:r>
            <a:r>
              <a:rPr lang="zh-TW" altLang="en-US" dirty="0"/>
              <a:t>可以對平板充電。但若電源被拔除，此時電源的方向交換，平板可以驅動螢幕，使螢幕被點亮。</a:t>
            </a:r>
            <a:endParaRPr lang="en-US" altLang="zh-TW" dirty="0"/>
          </a:p>
          <a:p>
            <a:r>
              <a:rPr lang="zh-TW" altLang="en-US" dirty="0"/>
              <a:t>事實上</a:t>
            </a:r>
            <a:r>
              <a:rPr lang="en-US" altLang="zh-TW" dirty="0"/>
              <a:t>PD</a:t>
            </a:r>
            <a:r>
              <a:rPr lang="zh-TW" altLang="en-US" dirty="0"/>
              <a:t>的標準已經被</a:t>
            </a:r>
            <a:r>
              <a:rPr lang="en-US" altLang="zh-TW" dirty="0"/>
              <a:t>IEC</a:t>
            </a:r>
            <a:r>
              <a:rPr lang="zh-TW" altLang="en-US" dirty="0"/>
              <a:t>所採用，在</a:t>
            </a:r>
            <a:r>
              <a:rPr lang="en-US" altLang="zh-TW" dirty="0"/>
              <a:t>IEC63002</a:t>
            </a:r>
            <a:r>
              <a:rPr lang="zh-TW" altLang="en-US" dirty="0"/>
              <a:t>就提到使用</a:t>
            </a:r>
            <a:r>
              <a:rPr lang="en-US" altLang="zh-TW" dirty="0"/>
              <a:t>PD</a:t>
            </a:r>
            <a:r>
              <a:rPr lang="zh-TW" altLang="en-US" dirty="0"/>
              <a:t>當作統一充電器的連接方案</a:t>
            </a:r>
            <a:endParaRPr lang="en-US" altLang="zh-TW" dirty="0"/>
          </a:p>
          <a:p>
            <a:endParaRPr lang="en-US" altLang="zh-TW" dirty="0"/>
          </a:p>
          <a:p>
            <a:r>
              <a:rPr lang="en-US" altLang="zh-TW" dirty="0"/>
              <a:t>PD</a:t>
            </a:r>
            <a:r>
              <a:rPr lang="zh-TW" altLang="en-US" dirty="0"/>
              <a:t>支援最大到</a:t>
            </a:r>
            <a:r>
              <a:rPr lang="en-US" altLang="zh-TW" dirty="0"/>
              <a:t>100</a:t>
            </a:r>
            <a:r>
              <a:rPr lang="zh-TW" altLang="en-US" dirty="0"/>
              <a:t>瓦</a:t>
            </a:r>
            <a:r>
              <a:rPr lang="en-US" altLang="zh-TW" dirty="0"/>
              <a:t>,</a:t>
            </a:r>
            <a:r>
              <a:rPr lang="zh-TW" altLang="en-US" dirty="0"/>
              <a:t>足以點亮一個螢幕。</a:t>
            </a:r>
            <a:endParaRPr lang="en-US" altLang="zh-TW" dirty="0"/>
          </a:p>
          <a:p>
            <a:endParaRPr lang="en-US" altLang="zh-TW" dirty="0"/>
          </a:p>
          <a:p>
            <a:r>
              <a:rPr lang="en-US" altLang="zh-TW" dirty="0"/>
              <a:t>PD</a:t>
            </a:r>
            <a:r>
              <a:rPr lang="zh-TW" altLang="en-US" dirty="0"/>
              <a:t>也用作</a:t>
            </a:r>
            <a:r>
              <a:rPr lang="en-US" altLang="zh-TW" dirty="0"/>
              <a:t>ALTERNATEMODE </a:t>
            </a:r>
            <a:r>
              <a:rPr lang="zh-TW" altLang="en-US" dirty="0"/>
              <a:t>的切換使用</a:t>
            </a:r>
            <a:r>
              <a:rPr lang="en-US" altLang="zh-TW" dirty="0"/>
              <a:t>,</a:t>
            </a:r>
            <a:r>
              <a:rPr lang="zh-TW" altLang="en-US" dirty="0"/>
              <a:t>當進入了</a:t>
            </a:r>
            <a:r>
              <a:rPr lang="en-US" altLang="zh-TW" dirty="0" err="1"/>
              <a:t>Alternatemode</a:t>
            </a:r>
            <a:r>
              <a:rPr lang="zh-TW" altLang="en-US" dirty="0"/>
              <a:t>後</a:t>
            </a:r>
            <a:r>
              <a:rPr lang="en-US" altLang="zh-TW" dirty="0"/>
              <a:t>,TYPE-C</a:t>
            </a:r>
            <a:r>
              <a:rPr lang="zh-TW" altLang="en-US" dirty="0"/>
              <a:t>也提供</a:t>
            </a:r>
            <a:r>
              <a:rPr lang="en-US" altLang="zh-TW" dirty="0"/>
              <a:t>SIDEBAND</a:t>
            </a:r>
            <a:r>
              <a:rPr lang="zh-TW" altLang="en-US" dirty="0"/>
              <a:t>使用做</a:t>
            </a:r>
            <a:r>
              <a:rPr lang="en-US" altLang="zh-TW" dirty="0"/>
              <a:t>VENDOR DIFINED MESSAGES</a:t>
            </a:r>
          </a:p>
          <a:p>
            <a:r>
              <a:rPr lang="en-US" altLang="zh-TW" dirty="0"/>
              <a:t>The Power Delivery Specification, in addition to providing mechanisms to negotiate power also can be used as a sideband</a:t>
            </a:r>
          </a:p>
          <a:p>
            <a:r>
              <a:rPr lang="en-US" altLang="zh-TW" dirty="0"/>
              <a:t>channel for standard and vendor defined messaging. Power Delivery enables alternative modes of operation by</a:t>
            </a:r>
          </a:p>
          <a:p>
            <a:r>
              <a:rPr lang="en-US" altLang="zh-TW" dirty="0"/>
              <a:t>providing the mechanisms to discover, enter and exit Alternate Modes. The specification also enables discovery of</a:t>
            </a:r>
          </a:p>
          <a:p>
            <a:r>
              <a:rPr lang="en-US" altLang="zh-TW" dirty="0"/>
              <a:t>cable capabilities such as supported speeds and current levels.</a:t>
            </a:r>
            <a:endParaRPr lang="zh-TW" altLang="en-US" dirty="0"/>
          </a:p>
        </p:txBody>
      </p:sp>
      <p:sp>
        <p:nvSpPr>
          <p:cNvPr id="4" name="投影片編號版面配置區 3"/>
          <p:cNvSpPr>
            <a:spLocks noGrp="1"/>
          </p:cNvSpPr>
          <p:nvPr>
            <p:ph type="sldNum" sz="quarter" idx="10"/>
          </p:nvPr>
        </p:nvSpPr>
        <p:spPr/>
        <p:txBody>
          <a:bodyPr/>
          <a:lstStyle/>
          <a:p>
            <a:fld id="{24A11F94-1552-4A8B-9E32-DC7FC2D508BF}" type="slidenum">
              <a:rPr lang="zh-TW" altLang="en-US" smtClean="0"/>
              <a:pPr/>
              <a:t>4</a:t>
            </a:fld>
            <a:endParaRPr lang="zh-TW" altLang="en-US"/>
          </a:p>
        </p:txBody>
      </p:sp>
    </p:spTree>
    <p:extLst>
      <p:ext uri="{BB962C8B-B14F-4D97-AF65-F5344CB8AC3E}">
        <p14:creationId xmlns:p14="http://schemas.microsoft.com/office/powerpoint/2010/main" val="3329547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257300" y="720725"/>
            <a:ext cx="4800600" cy="3600450"/>
          </a:xfrm>
        </p:spPr>
      </p:sp>
      <p:sp>
        <p:nvSpPr>
          <p:cNvPr id="3" name="備忘稿版面配置區 2"/>
          <p:cNvSpPr>
            <a:spLocks noGrp="1"/>
          </p:cNvSpPr>
          <p:nvPr>
            <p:ph type="body" idx="1"/>
          </p:nvPr>
        </p:nvSpPr>
        <p:spPr/>
        <p:txBody>
          <a:bodyPr>
            <a:normAutofit/>
          </a:bodyPr>
          <a:lstStyle/>
          <a:p>
            <a:r>
              <a:rPr lang="zh-TW" altLang="en-US" dirty="0"/>
              <a:t>接下來為大家介紹一下</a:t>
            </a:r>
            <a:r>
              <a:rPr lang="en-US" altLang="zh-TW" dirty="0"/>
              <a:t>USB</a:t>
            </a:r>
            <a:r>
              <a:rPr lang="zh-TW" altLang="en-US" dirty="0"/>
              <a:t> </a:t>
            </a:r>
            <a:r>
              <a:rPr lang="en-US" altLang="zh-TW" dirty="0"/>
              <a:t>Type-C</a:t>
            </a:r>
            <a:r>
              <a:rPr lang="en-US" altLang="zh-TW" baseline="0" dirty="0"/>
              <a:t> </a:t>
            </a:r>
            <a:r>
              <a:rPr lang="zh-TW" altLang="en-US" baseline="0" dirty="0"/>
              <a:t>的介面，首先我們可以先看到</a:t>
            </a:r>
            <a:r>
              <a:rPr lang="en-US" altLang="zh-TW" sz="1200" b="1" dirty="0"/>
              <a:t>receptacle</a:t>
            </a:r>
            <a:r>
              <a:rPr lang="zh-TW" altLang="en-US" sz="1200" b="1" baseline="0" dirty="0"/>
              <a:t> 端</a:t>
            </a:r>
            <a:r>
              <a:rPr lang="zh-TW" altLang="en-US" sz="1200" b="0" baseline="0" dirty="0"/>
              <a:t>事由</a:t>
            </a:r>
            <a:r>
              <a:rPr lang="en-US" altLang="zh-TW" sz="1200" b="0" baseline="0" dirty="0"/>
              <a:t>24</a:t>
            </a:r>
            <a:r>
              <a:rPr lang="zh-TW" altLang="en-US" sz="1200" b="0" baseline="0" dirty="0"/>
              <a:t>的</a:t>
            </a:r>
            <a:r>
              <a:rPr lang="en-US" altLang="zh-TW" sz="1200" b="0" baseline="0" dirty="0"/>
              <a:t>Pin </a:t>
            </a:r>
            <a:r>
              <a:rPr lang="zh-TW" altLang="en-US" sz="1200" b="0" baseline="0" dirty="0"/>
              <a:t>所組成的，</a:t>
            </a:r>
            <a:endParaRPr lang="en-US" altLang="zh-TW" sz="1200" b="1" baseline="0" dirty="0"/>
          </a:p>
        </p:txBody>
      </p:sp>
      <p:sp>
        <p:nvSpPr>
          <p:cNvPr id="4" name="投影片編號版面配置區 3"/>
          <p:cNvSpPr>
            <a:spLocks noGrp="1"/>
          </p:cNvSpPr>
          <p:nvPr>
            <p:ph type="sldNum" sz="quarter" idx="10"/>
          </p:nvPr>
        </p:nvSpPr>
        <p:spPr/>
        <p:txBody>
          <a:bodyPr/>
          <a:lstStyle/>
          <a:p>
            <a:fld id="{24A11F94-1552-4A8B-9E32-DC7FC2D508BF}" type="slidenum">
              <a:rPr lang="zh-TW" altLang="en-US" smtClean="0"/>
              <a:pPr/>
              <a:t>5</a:t>
            </a:fld>
            <a:endParaRPr lang="zh-TW" altLang="en-US"/>
          </a:p>
        </p:txBody>
      </p:sp>
    </p:spTree>
    <p:extLst>
      <p:ext uri="{BB962C8B-B14F-4D97-AF65-F5344CB8AC3E}">
        <p14:creationId xmlns:p14="http://schemas.microsoft.com/office/powerpoint/2010/main" val="331586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在這邊的話，</a:t>
            </a:r>
            <a:r>
              <a:rPr lang="en-US" altLang="zh-TW" dirty="0"/>
              <a:t>Type-C</a:t>
            </a:r>
            <a:r>
              <a:rPr lang="en-US" altLang="zh-TW" baseline="0" dirty="0"/>
              <a:t> </a:t>
            </a:r>
            <a:r>
              <a:rPr lang="zh-TW" altLang="en-US" baseline="0" dirty="0"/>
              <a:t>我們怎麼去分辨哪一邊是</a:t>
            </a:r>
            <a:r>
              <a:rPr lang="en-US" altLang="zh-TW" baseline="0" dirty="0" err="1"/>
              <a:t>Soure</a:t>
            </a:r>
            <a:r>
              <a:rPr lang="en-US" altLang="zh-TW" baseline="0" dirty="0"/>
              <a:t> </a:t>
            </a:r>
            <a:r>
              <a:rPr lang="zh-TW" altLang="en-US" baseline="0" dirty="0"/>
              <a:t>哪一邊是 </a:t>
            </a:r>
            <a:r>
              <a:rPr lang="en-US" altLang="zh-TW" baseline="0" dirty="0"/>
              <a:t>Sink</a:t>
            </a:r>
            <a:r>
              <a:rPr lang="zh-TW" altLang="en-US" baseline="0" dirty="0"/>
              <a:t>。</a:t>
            </a:r>
            <a:r>
              <a:rPr lang="en-US" altLang="zh-TW" baseline="0" dirty="0"/>
              <a:t>Cable </a:t>
            </a:r>
            <a:r>
              <a:rPr lang="zh-TW" altLang="en-US" baseline="0" dirty="0"/>
              <a:t>端的話會有一個</a:t>
            </a:r>
            <a:r>
              <a:rPr lang="en-US" altLang="zh-TW" baseline="0" dirty="0"/>
              <a:t>Ra</a:t>
            </a:r>
            <a:r>
              <a:rPr lang="zh-TW" altLang="en-US" baseline="0" dirty="0"/>
              <a:t>電阻</a:t>
            </a:r>
            <a:endParaRPr lang="zh-TW" altLang="en-US" dirty="0"/>
          </a:p>
        </p:txBody>
      </p:sp>
      <p:sp>
        <p:nvSpPr>
          <p:cNvPr id="4" name="投影片編號版面配置區 3"/>
          <p:cNvSpPr>
            <a:spLocks noGrp="1"/>
          </p:cNvSpPr>
          <p:nvPr>
            <p:ph type="sldNum" sz="quarter" idx="10"/>
          </p:nvPr>
        </p:nvSpPr>
        <p:spPr/>
        <p:txBody>
          <a:bodyPr/>
          <a:lstStyle/>
          <a:p>
            <a:pPr>
              <a:defRPr/>
            </a:pPr>
            <a:fld id="{4D36D372-AA9D-AF41-BBBE-96042F62123D}" type="slidenum">
              <a:rPr lang="en-US" smtClean="0"/>
              <a:pPr>
                <a:defRPr/>
              </a:pPr>
              <a:t>6</a:t>
            </a:fld>
            <a:endParaRPr lang="en-US"/>
          </a:p>
        </p:txBody>
      </p:sp>
    </p:spTree>
    <p:extLst>
      <p:ext uri="{BB962C8B-B14F-4D97-AF65-F5344CB8AC3E}">
        <p14:creationId xmlns:p14="http://schemas.microsoft.com/office/powerpoint/2010/main" val="2572767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257300" y="720725"/>
            <a:ext cx="4800600" cy="3600450"/>
          </a:xfrm>
        </p:spPr>
      </p:sp>
      <p:sp>
        <p:nvSpPr>
          <p:cNvPr id="3" name="備忘稿版面配置區 2"/>
          <p:cNvSpPr>
            <a:spLocks noGrp="1"/>
          </p:cNvSpPr>
          <p:nvPr>
            <p:ph type="body" idx="1"/>
          </p:nvPr>
        </p:nvSpPr>
        <p:spPr/>
        <p:txBody>
          <a:bodyPr>
            <a:normAutofit/>
          </a:bodyPr>
          <a:lstStyle/>
          <a:p>
            <a:r>
              <a:rPr lang="zh-TW" altLang="en-US" dirty="0"/>
              <a:t>在電阻設定的部分，協會</a:t>
            </a:r>
            <a:r>
              <a:rPr lang="en-US" altLang="zh-TW" dirty="0"/>
              <a:t>Spec</a:t>
            </a:r>
            <a:r>
              <a:rPr lang="zh-TW" altLang="en-US" dirty="0"/>
              <a:t>也有告知相對應的阻值，在設計產品時會有一個很明確的方向，截至目前為止我所說的</a:t>
            </a:r>
            <a:r>
              <a:rPr lang="en-US" altLang="zh-TW" dirty="0"/>
              <a:t>Type</a:t>
            </a:r>
            <a:r>
              <a:rPr lang="en-US" altLang="zh-TW" baseline="0" dirty="0"/>
              <a:t>-C </a:t>
            </a:r>
            <a:r>
              <a:rPr lang="zh-TW" altLang="en-US" baseline="0" dirty="0"/>
              <a:t>的部分都還只是在物理層上，一個母頭一個公投兩者去做連結。</a:t>
            </a:r>
            <a:endParaRPr lang="en-US" altLang="zh-TW" baseline="0" dirty="0"/>
          </a:p>
          <a:p>
            <a:endParaRPr lang="en-US" altLang="zh-TW" baseline="0" dirty="0"/>
          </a:p>
        </p:txBody>
      </p:sp>
      <p:sp>
        <p:nvSpPr>
          <p:cNvPr id="4" name="投影片編號版面配置區 3"/>
          <p:cNvSpPr>
            <a:spLocks noGrp="1"/>
          </p:cNvSpPr>
          <p:nvPr>
            <p:ph type="sldNum" sz="quarter" idx="10"/>
          </p:nvPr>
        </p:nvSpPr>
        <p:spPr/>
        <p:txBody>
          <a:bodyPr/>
          <a:lstStyle/>
          <a:p>
            <a:fld id="{24A11F94-1552-4A8B-9E32-DC7FC2D508BF}" type="slidenum">
              <a:rPr lang="zh-TW" altLang="en-US" smtClean="0"/>
              <a:pPr/>
              <a:t>7</a:t>
            </a:fld>
            <a:endParaRPr lang="zh-TW" altLang="en-US"/>
          </a:p>
        </p:txBody>
      </p:sp>
    </p:spTree>
    <p:extLst>
      <p:ext uri="{BB962C8B-B14F-4D97-AF65-F5344CB8AC3E}">
        <p14:creationId xmlns:p14="http://schemas.microsoft.com/office/powerpoint/2010/main" val="177359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aseline="0" dirty="0"/>
              <a:t>當我真的要開始進行所謂的</a:t>
            </a:r>
            <a:r>
              <a:rPr lang="en-US" altLang="zh-TW" baseline="0" dirty="0"/>
              <a:t>Power Delivery</a:t>
            </a:r>
            <a:r>
              <a:rPr lang="zh-TW" altLang="en-US" baseline="0" dirty="0"/>
              <a:t>的快速充電的時候，</a:t>
            </a:r>
            <a:r>
              <a:rPr lang="en-US" altLang="zh-TW" baseline="0" dirty="0"/>
              <a:t>spec</a:t>
            </a:r>
            <a:r>
              <a:rPr lang="zh-TW" altLang="en-US" baseline="0" dirty="0"/>
              <a:t>裡頭告訴我們</a:t>
            </a:r>
            <a:r>
              <a:rPr lang="en-US" altLang="zh-TW" baseline="0" dirty="0"/>
              <a:t>Host </a:t>
            </a:r>
            <a:r>
              <a:rPr lang="zh-TW" altLang="en-US" baseline="0" dirty="0"/>
              <a:t>端必須要有一個能力就是他必須為了就安全性的部分去探尋整個電路上有哪些的東西。</a:t>
            </a:r>
            <a:endParaRPr lang="en-US" altLang="zh-TW" baseline="0" dirty="0"/>
          </a:p>
          <a:p>
            <a:r>
              <a:rPr lang="zh-TW" altLang="en-US" dirty="0"/>
              <a:t>例如上方這張圖，</a:t>
            </a:r>
            <a:r>
              <a:rPr lang="en-US" altLang="zh-TW" dirty="0"/>
              <a:t>Host</a:t>
            </a:r>
            <a:r>
              <a:rPr lang="zh-TW" altLang="en-US" dirty="0"/>
              <a:t>端這時候傳送出</a:t>
            </a:r>
            <a:r>
              <a:rPr lang="en-US" altLang="zh-TW" dirty="0"/>
              <a:t>Sop’</a:t>
            </a:r>
            <a:r>
              <a:rPr lang="zh-TW" altLang="en-US" dirty="0"/>
              <a:t>的訊號，去探尋整段電路上是否有</a:t>
            </a:r>
            <a:r>
              <a:rPr lang="en-US" altLang="zh-TW" dirty="0"/>
              <a:t>Cable </a:t>
            </a:r>
            <a:r>
              <a:rPr lang="zh-TW" altLang="en-US" dirty="0"/>
              <a:t>這類的產品，</a:t>
            </a:r>
            <a:r>
              <a:rPr lang="en-US" altLang="zh-TW" dirty="0"/>
              <a:t>Sop</a:t>
            </a:r>
            <a:r>
              <a:rPr lang="en-US" altLang="zh-TW" baseline="0" dirty="0"/>
              <a:t> </a:t>
            </a:r>
            <a:r>
              <a:rPr lang="zh-TW" altLang="en-US" baseline="0" dirty="0"/>
              <a:t>訊號也就是探尋</a:t>
            </a:r>
            <a:r>
              <a:rPr lang="en-US" altLang="zh-TW" baseline="0" dirty="0"/>
              <a:t>Sink </a:t>
            </a:r>
            <a:r>
              <a:rPr lang="zh-TW" altLang="en-US" baseline="0" dirty="0"/>
              <a:t>端是否有連接上了。</a:t>
            </a:r>
            <a:endParaRPr lang="zh-TW" altLang="en-US" dirty="0"/>
          </a:p>
        </p:txBody>
      </p:sp>
      <p:sp>
        <p:nvSpPr>
          <p:cNvPr id="4" name="投影片編號版面配置區 3"/>
          <p:cNvSpPr>
            <a:spLocks noGrp="1"/>
          </p:cNvSpPr>
          <p:nvPr>
            <p:ph type="sldNum" sz="quarter" idx="10"/>
          </p:nvPr>
        </p:nvSpPr>
        <p:spPr/>
        <p:txBody>
          <a:bodyPr/>
          <a:lstStyle/>
          <a:p>
            <a:pPr>
              <a:defRPr/>
            </a:pPr>
            <a:fld id="{4D36D372-AA9D-AF41-BBBE-96042F62123D}" type="slidenum">
              <a:rPr lang="en-US" smtClean="0"/>
              <a:pPr>
                <a:defRPr/>
              </a:pPr>
              <a:t>8</a:t>
            </a:fld>
            <a:endParaRPr lang="en-US"/>
          </a:p>
        </p:txBody>
      </p:sp>
    </p:spTree>
    <p:extLst>
      <p:ext uri="{BB962C8B-B14F-4D97-AF65-F5344CB8AC3E}">
        <p14:creationId xmlns:p14="http://schemas.microsoft.com/office/powerpoint/2010/main" val="283169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那在</a:t>
            </a:r>
            <a:r>
              <a:rPr lang="en-US" altLang="zh-TW" dirty="0" err="1"/>
              <a:t>Type_C</a:t>
            </a:r>
            <a:r>
              <a:rPr lang="en-US" altLang="zh-TW" dirty="0"/>
              <a:t> cable </a:t>
            </a:r>
            <a:r>
              <a:rPr lang="zh-TW" altLang="en-US" dirty="0"/>
              <a:t>的部分，協會也有規定如果</a:t>
            </a:r>
            <a:r>
              <a:rPr lang="en-US" altLang="zh-TW" dirty="0"/>
              <a:t>Cable</a:t>
            </a:r>
            <a:r>
              <a:rPr lang="zh-TW" altLang="en-US" dirty="0"/>
              <a:t>的</a:t>
            </a:r>
            <a:r>
              <a:rPr lang="en-US" altLang="zh-TW" dirty="0"/>
              <a:t> </a:t>
            </a:r>
            <a:r>
              <a:rPr lang="zh-TW" altLang="en-US" dirty="0"/>
              <a:t>能力可以傳輸大於</a:t>
            </a:r>
            <a:r>
              <a:rPr lang="en-US" altLang="zh-TW" dirty="0"/>
              <a:t>3A </a:t>
            </a:r>
            <a:r>
              <a:rPr lang="zh-TW" altLang="en-US" dirty="0"/>
              <a:t>的電流，以及</a:t>
            </a:r>
            <a:r>
              <a:rPr lang="en-US" altLang="zh-TW" dirty="0"/>
              <a:t>Full function </a:t>
            </a:r>
            <a:r>
              <a:rPr lang="zh-TW" altLang="en-US" dirty="0"/>
              <a:t>的能力與</a:t>
            </a:r>
            <a:r>
              <a:rPr lang="en-US" altLang="zh-TW" dirty="0"/>
              <a:t>Super speed </a:t>
            </a:r>
            <a:r>
              <a:rPr lang="zh-TW" altLang="en-US" dirty="0"/>
              <a:t>的走線的話，協會是規定在</a:t>
            </a:r>
            <a:r>
              <a:rPr lang="en-US" altLang="zh-TW" dirty="0"/>
              <a:t>Cable </a:t>
            </a:r>
            <a:r>
              <a:rPr lang="zh-TW" altLang="en-US" dirty="0"/>
              <a:t>裡一定要放上一顆</a:t>
            </a:r>
            <a:r>
              <a:rPr lang="en-US" altLang="zh-TW" dirty="0"/>
              <a:t>E-Mark IC</a:t>
            </a:r>
            <a:r>
              <a:rPr lang="zh-TW" altLang="en-US" dirty="0"/>
              <a:t>。</a:t>
            </a:r>
            <a:endParaRPr lang="en-US" altLang="zh-TW" dirty="0"/>
          </a:p>
          <a:p>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pPr>
              <a:defRPr/>
            </a:pPr>
            <a:fld id="{4D36D372-AA9D-AF41-BBBE-96042F62123D}" type="slidenum">
              <a:rPr lang="en-US" smtClean="0"/>
              <a:pPr>
                <a:defRPr/>
              </a:pPr>
              <a:t>9</a:t>
            </a:fld>
            <a:endParaRPr lang="en-US"/>
          </a:p>
        </p:txBody>
      </p:sp>
    </p:spTree>
    <p:extLst>
      <p:ext uri="{BB962C8B-B14F-4D97-AF65-F5344CB8AC3E}">
        <p14:creationId xmlns:p14="http://schemas.microsoft.com/office/powerpoint/2010/main" val="3607288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3187702" y="268292"/>
            <a:ext cx="5668963" cy="39004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5" name="Rectangle 4"/>
          <p:cNvSpPr/>
          <p:nvPr/>
        </p:nvSpPr>
        <p:spPr>
          <a:xfrm>
            <a:off x="268290" y="268288"/>
            <a:ext cx="184150" cy="388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ctrTitle"/>
          </p:nvPr>
        </p:nvSpPr>
        <p:spPr>
          <a:xfrm>
            <a:off x="3200400" y="4208929"/>
            <a:ext cx="5458968" cy="1048684"/>
          </a:xfrm>
        </p:spPr>
        <p:txBody>
          <a:bodyPr rtlCol="0">
            <a:normAutofit/>
          </a:bodyPr>
          <a:lstStyle>
            <a:lvl1pPr algn="l" defTabSz="914377" rtl="0" eaLnBrk="1" latinLnBrk="0" hangingPunct="1">
              <a:spcBef>
                <a:spcPct val="0"/>
              </a:spcBef>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3200400" y="5257800"/>
            <a:ext cx="5458968" cy="621792"/>
          </a:xfrm>
        </p:spPr>
        <p:txBody>
          <a:bodyPr rtlCol="0">
            <a:normAutofit/>
          </a:bodyPr>
          <a:lstStyle>
            <a:lvl1pPr marL="0" indent="0" algn="l" defTabSz="914377"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a:p>
        </p:txBody>
      </p:sp>
      <p:sp>
        <p:nvSpPr>
          <p:cNvPr id="6" name="Date Placeholder 3"/>
          <p:cNvSpPr>
            <a:spLocks noGrp="1"/>
          </p:cNvSpPr>
          <p:nvPr>
            <p:ph type="dt" sz="half" idx="10"/>
          </p:nvPr>
        </p:nvSpPr>
        <p:spPr>
          <a:xfrm>
            <a:off x="3276600" y="390529"/>
            <a:ext cx="5505450" cy="365125"/>
          </a:xfrm>
        </p:spPr>
        <p:txBody>
          <a:bodyPr wrap="square" numCol="1" anchorCtr="0" compatLnSpc="1">
            <a:prstTxWarp prst="textNoShape">
              <a:avLst/>
            </a:prstTxWarp>
          </a:bodyPr>
          <a:lstStyle>
            <a:lvl1pPr>
              <a:defRPr sz="2200" b="0">
                <a:solidFill>
                  <a:schemeClr val="bg1"/>
                </a:solidFill>
                <a:latin typeface="Century Gothic" charset="0"/>
                <a:ea typeface="ＭＳ Ｐゴシック" charset="-128"/>
                <a:cs typeface="ＭＳ Ｐゴシック" charset="-128"/>
              </a:defRPr>
            </a:lvl1pPr>
          </a:lstStyle>
          <a:p>
            <a:pPr>
              <a:defRPr/>
            </a:pPr>
            <a:endParaRPr lang="en-US"/>
          </a:p>
        </p:txBody>
      </p:sp>
      <p:sp>
        <p:nvSpPr>
          <p:cNvPr id="7" name="Footer Placeholder 4"/>
          <p:cNvSpPr>
            <a:spLocks noGrp="1"/>
          </p:cNvSpPr>
          <p:nvPr>
            <p:ph type="ftr" sz="quarter" idx="11"/>
          </p:nvPr>
        </p:nvSpPr>
        <p:spPr>
          <a:xfrm>
            <a:off x="3219452" y="6356354"/>
            <a:ext cx="4735513" cy="365125"/>
          </a:xfrm>
        </p:spPr>
        <p:txBody>
          <a:bodyPr wrap="square" numCol="1" anchorCtr="0" compatLnSpc="1">
            <a:prstTxWarp prst="textNoShape">
              <a:avLst/>
            </a:prstTxWarp>
          </a:bodyPr>
          <a:lstStyle>
            <a:lvl1pPr>
              <a:defRPr>
                <a:solidFill>
                  <a:srgbClr val="858585"/>
                </a:solidFill>
                <a:latin typeface="Century Gothic" charset="0"/>
                <a:ea typeface="ＭＳ Ｐゴシック" charset="-128"/>
                <a:cs typeface="ＭＳ Ｐゴシック" charset="-128"/>
              </a:defRPr>
            </a:lvl1pPr>
          </a:lstStyle>
          <a:p>
            <a:pPr>
              <a:defRPr/>
            </a:pPr>
            <a:r>
              <a:rPr lang="en-US"/>
              <a:t>GRL Company Confidential</a:t>
            </a:r>
          </a:p>
        </p:txBody>
      </p:sp>
      <p:sp>
        <p:nvSpPr>
          <p:cNvPr id="8" name="Slide Number Placeholder 5"/>
          <p:cNvSpPr>
            <a:spLocks noGrp="1"/>
          </p:cNvSpPr>
          <p:nvPr>
            <p:ph type="sldNum" sz="quarter" idx="12"/>
          </p:nvPr>
        </p:nvSpPr>
        <p:spPr>
          <a:xfrm>
            <a:off x="8256588" y="6356354"/>
            <a:ext cx="685800" cy="365125"/>
          </a:xfrm>
        </p:spPr>
        <p:txBody>
          <a:bodyPr wrap="square" numCol="1" anchorCtr="0" compatLnSpc="1">
            <a:prstTxWarp prst="textNoShape">
              <a:avLst/>
            </a:prstTxWarp>
          </a:bodyPr>
          <a:lstStyle>
            <a:lvl1pPr>
              <a:defRPr sz="1100">
                <a:solidFill>
                  <a:srgbClr val="858585"/>
                </a:solidFill>
                <a:latin typeface="Century Gothic" charset="0"/>
                <a:ea typeface="ＭＳ Ｐゴシック" charset="-128"/>
                <a:cs typeface="ＭＳ Ｐゴシック" charset="-128"/>
              </a:defRPr>
            </a:lvl1pPr>
          </a:lstStyle>
          <a:p>
            <a:pPr>
              <a:defRPr/>
            </a:pPr>
            <a:fld id="{D7D95D73-2E0A-6941-85DC-87B7FCC72135}" type="slidenum">
              <a:rPr lang="en-US"/>
              <a:pPr>
                <a:defRPr/>
              </a:pPr>
              <a:t>‹#›</a:t>
            </a:fld>
            <a:endParaRPr lang="en-US">
              <a:solidFill>
                <a:schemeClr val="tx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6" name="Rectangle 7"/>
          <p:cNvSpPr/>
          <p:nvPr/>
        </p:nvSpPr>
        <p:spPr>
          <a:xfrm>
            <a:off x="8148640" y="268292"/>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201"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4"/>
          <p:cNvSpPr>
            <a:spLocks noGrp="1"/>
          </p:cNvSpPr>
          <p:nvPr>
            <p:ph type="dt" sz="half" idx="15"/>
          </p:nvPr>
        </p:nvSpPr>
        <p:spPr/>
        <p:txBody>
          <a:bodyPr/>
          <a:lstStyle>
            <a:lvl1pPr>
              <a:defRPr/>
            </a:lvl1pPr>
          </a:lstStyle>
          <a:p>
            <a:pPr>
              <a:defRPr/>
            </a:pPr>
            <a:endParaRPr lang="en-US"/>
          </a:p>
        </p:txBody>
      </p:sp>
      <p:sp>
        <p:nvSpPr>
          <p:cNvPr id="8" name="Footer Placeholder 5"/>
          <p:cNvSpPr>
            <a:spLocks noGrp="1"/>
          </p:cNvSpPr>
          <p:nvPr>
            <p:ph type="ftr" sz="quarter" idx="16"/>
          </p:nvPr>
        </p:nvSpPr>
        <p:spPr/>
        <p:txBody>
          <a:bodyPr/>
          <a:lstStyle>
            <a:lvl1pPr>
              <a:defRPr/>
            </a:lvl1pPr>
          </a:lstStyle>
          <a:p>
            <a:pPr>
              <a:defRPr/>
            </a:pPr>
            <a:r>
              <a:rPr lang="en-US"/>
              <a:t>GRL Company Confidential</a:t>
            </a:r>
          </a:p>
        </p:txBody>
      </p:sp>
      <p:sp>
        <p:nvSpPr>
          <p:cNvPr id="11" name="Slide Number Placeholder 6"/>
          <p:cNvSpPr>
            <a:spLocks noGrp="1"/>
          </p:cNvSpPr>
          <p:nvPr>
            <p:ph type="sldNum" sz="quarter" idx="17"/>
          </p:nvPr>
        </p:nvSpPr>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7" name="Rectangle 7"/>
          <p:cNvSpPr/>
          <p:nvPr/>
        </p:nvSpPr>
        <p:spPr>
          <a:xfrm>
            <a:off x="8148640" y="268292"/>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201"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Date Placeholder 4"/>
          <p:cNvSpPr>
            <a:spLocks noGrp="1"/>
          </p:cNvSpPr>
          <p:nvPr>
            <p:ph type="dt" sz="half" idx="16"/>
          </p:nvPr>
        </p:nvSpPr>
        <p:spPr/>
        <p:txBody>
          <a:bodyPr/>
          <a:lstStyle>
            <a:lvl1pPr>
              <a:defRPr/>
            </a:lvl1pPr>
          </a:lstStyle>
          <a:p>
            <a:pPr>
              <a:defRPr/>
            </a:pPr>
            <a:endParaRPr lang="en-US"/>
          </a:p>
        </p:txBody>
      </p:sp>
      <p:sp>
        <p:nvSpPr>
          <p:cNvPr id="10" name="Footer Placeholder 5"/>
          <p:cNvSpPr>
            <a:spLocks noGrp="1"/>
          </p:cNvSpPr>
          <p:nvPr>
            <p:ph type="ftr" sz="quarter" idx="17"/>
          </p:nvPr>
        </p:nvSpPr>
        <p:spPr/>
        <p:txBody>
          <a:bodyPr/>
          <a:lstStyle>
            <a:lvl1pPr>
              <a:defRPr/>
            </a:lvl1pPr>
          </a:lstStyle>
          <a:p>
            <a:pPr>
              <a:defRPr/>
            </a:pPr>
            <a:r>
              <a:rPr lang="en-US"/>
              <a:t>GRL Company Confidential</a:t>
            </a:r>
          </a:p>
        </p:txBody>
      </p:sp>
      <p:sp>
        <p:nvSpPr>
          <p:cNvPr id="13" name="Slide Number Placeholder 6"/>
          <p:cNvSpPr>
            <a:spLocks noGrp="1"/>
          </p:cNvSpPr>
          <p:nvPr>
            <p:ph type="sldNum" sz="quarter" idx="18"/>
          </p:nvPr>
        </p:nvSpPr>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p:nvPr/>
        </p:nvSpPr>
        <p:spPr>
          <a:xfrm>
            <a:off x="8148640" y="268292"/>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p:txBody>
          <a:bodyPr/>
          <a:lstStyle/>
          <a:p>
            <a:r>
              <a:rPr lang="en-US"/>
              <a:t>Click to edit Master title style</a:t>
            </a:r>
            <a:endParaRPr/>
          </a:p>
        </p:txBody>
      </p:sp>
      <p:sp>
        <p:nvSpPr>
          <p:cNvPr id="4" name="Date Placeholder 2"/>
          <p:cNvSpPr>
            <a:spLocks noGrp="1"/>
          </p:cNvSpPr>
          <p:nvPr>
            <p:ph type="dt" sz="half" idx="10"/>
          </p:nvPr>
        </p:nvSpPr>
        <p:spPr/>
        <p:txBody>
          <a:bodyPr/>
          <a:lstStyle>
            <a:lvl1pPr>
              <a:defRPr/>
            </a:lvl1pPr>
          </a:lstStyle>
          <a:p>
            <a:pPr>
              <a:defRPr/>
            </a:pPr>
            <a:endParaRPr lang="en-US"/>
          </a:p>
        </p:txBody>
      </p:sp>
      <p:sp>
        <p:nvSpPr>
          <p:cNvPr id="5" name="Footer Placeholder 3"/>
          <p:cNvSpPr>
            <a:spLocks noGrp="1"/>
          </p:cNvSpPr>
          <p:nvPr>
            <p:ph type="ftr" sz="quarter" idx="11"/>
          </p:nvPr>
        </p:nvSpPr>
        <p:spPr/>
        <p:txBody>
          <a:bodyPr/>
          <a:lstStyle>
            <a:lvl1pPr>
              <a:defRPr/>
            </a:lvl1pPr>
          </a:lstStyle>
          <a:p>
            <a:pPr>
              <a:defRPr/>
            </a:pPr>
            <a:r>
              <a:rPr lang="en-US"/>
              <a:t>GRL Company Confidential</a:t>
            </a:r>
          </a:p>
        </p:txBody>
      </p:sp>
      <p:sp>
        <p:nvSpPr>
          <p:cNvPr id="6" name="Slide Number Placeholder 4"/>
          <p:cNvSpPr>
            <a:spLocks noGrp="1"/>
          </p:cNvSpPr>
          <p:nvPr>
            <p:ph type="sldNum" sz="quarter" idx="12"/>
          </p:nvPr>
        </p:nvSpPr>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p:nvPr/>
        </p:nvSpPr>
        <p:spPr>
          <a:xfrm>
            <a:off x="8148640" y="268292"/>
            <a:ext cx="719137"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3" name="Date Placeholder 1"/>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r>
              <a:rPr lang="en-US"/>
              <a:t>GRL Company Confidential</a:t>
            </a:r>
          </a:p>
        </p:txBody>
      </p:sp>
      <p:sp>
        <p:nvSpPr>
          <p:cNvPr id="5" name="Slide Number Placeholder 3"/>
          <p:cNvSpPr>
            <a:spLocks noGrp="1"/>
          </p:cNvSpPr>
          <p:nvPr>
            <p:ph type="sldNum" sz="quarter" idx="12"/>
          </p:nvPr>
        </p:nvSpPr>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7"/>
          <p:cNvSpPr/>
          <p:nvPr/>
        </p:nvSpPr>
        <p:spPr>
          <a:xfrm>
            <a:off x="8148640" y="268292"/>
            <a:ext cx="719137"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199" y="995082"/>
            <a:ext cx="3566160" cy="1035424"/>
          </a:xfrm>
        </p:spPr>
        <p:txBody>
          <a:bodyPr/>
          <a:lstStyle>
            <a:lvl1pPr algn="l">
              <a:defRPr sz="2800" b="0"/>
            </a:lvl1pPr>
          </a:lstStyle>
          <a:p>
            <a:r>
              <a:rPr lang="en-US"/>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457199" y="2057401"/>
            <a:ext cx="3566160" cy="3657601"/>
          </a:xfrm>
        </p:spPr>
        <p:txBody>
          <a:bodyPr>
            <a:normAutofit/>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r>
              <a:rPr lang="en-US"/>
              <a:t>GRL Company Confidential</a:t>
            </a:r>
          </a:p>
        </p:txBody>
      </p:sp>
      <p:sp>
        <p:nvSpPr>
          <p:cNvPr id="8" name="Slide Number Placeholder 6"/>
          <p:cNvSpPr>
            <a:spLocks noGrp="1"/>
          </p:cNvSpPr>
          <p:nvPr>
            <p:ph type="sldNum" sz="quarter" idx="12"/>
          </p:nvPr>
        </p:nvSpPr>
        <p:spPr/>
        <p:txBody>
          <a:bodyPr wrap="square" numCol="1" anchorCtr="0" compatLnSpc="1">
            <a:prstTxWarp prst="textNoShape">
              <a:avLst/>
            </a:prstTxWarp>
          </a:bodyPr>
          <a:lstStyle>
            <a:lvl1pPr>
              <a:defRPr>
                <a:latin typeface="Arial" charset="0"/>
                <a:ea typeface="ＭＳ Ｐゴシック" charset="-128"/>
                <a:cs typeface="ＭＳ Ｐゴシック" charset="-128"/>
              </a:defRPr>
            </a:lvl1pPr>
          </a:lstStyle>
          <a:p>
            <a:pPr>
              <a:defRPr/>
            </a:pPr>
            <a:fld id="{4848CE37-9894-0242-AA62-4E69851D7A22}" type="slidenum">
              <a:rPr lang="en-US"/>
              <a:pPr>
                <a:defRPr/>
              </a:pPr>
              <a:t>‹#›</a:t>
            </a:fld>
            <a:endParaRPr lang="en-US">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Rectangle 7"/>
          <p:cNvSpPr/>
          <p:nvPr/>
        </p:nvSpPr>
        <p:spPr>
          <a:xfrm>
            <a:off x="4746625" y="268292"/>
            <a:ext cx="4114800"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199" y="995082"/>
            <a:ext cx="3566160" cy="1035424"/>
          </a:xfrm>
        </p:spPr>
        <p:txBody>
          <a:bodyPr/>
          <a:lstStyle>
            <a:lvl1pPr algn="l">
              <a:defRPr sz="2800" b="0"/>
            </a:lvl1pPr>
          </a:lstStyle>
          <a:p>
            <a:r>
              <a:rPr lang="en-US"/>
              <a:t>Click to edit Master title style</a:t>
            </a:r>
            <a:endParaRPr/>
          </a:p>
        </p:txBody>
      </p:sp>
      <p:sp>
        <p:nvSpPr>
          <p:cNvPr id="4" name="Text Placeholder 3"/>
          <p:cNvSpPr>
            <a:spLocks noGrp="1"/>
          </p:cNvSpPr>
          <p:nvPr>
            <p:ph type="body" sz="half" idx="2"/>
          </p:nvPr>
        </p:nvSpPr>
        <p:spPr>
          <a:xfrm>
            <a:off x="457199" y="2057401"/>
            <a:ext cx="3566160" cy="3657601"/>
          </a:xfrm>
        </p:spPr>
        <p:txBody>
          <a:bodyPr>
            <a:normAutofit/>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0" name="Picture Placeholder 9"/>
          <p:cNvSpPr>
            <a:spLocks noGrp="1"/>
          </p:cNvSpPr>
          <p:nvPr>
            <p:ph type="pic" sz="quarter" idx="13"/>
          </p:nvPr>
        </p:nvSpPr>
        <p:spPr>
          <a:xfrm>
            <a:off x="4760258" y="990600"/>
            <a:ext cx="4096512" cy="5611813"/>
          </a:xfrm>
        </p:spPr>
        <p:txBody>
          <a:bodyPr rtlCol="0">
            <a:normAutofit/>
          </a:bodyPr>
          <a:lstStyle>
            <a:lvl1pPr>
              <a:buNone/>
              <a:defRPr/>
            </a:lvl1pPr>
          </a:lstStyle>
          <a:p>
            <a:pPr lvl="0"/>
            <a:r>
              <a:rPr lang="en-US" noProof="0"/>
              <a:t>Click icon to add picture</a:t>
            </a:r>
            <a:endParaRPr noProof="0"/>
          </a:p>
        </p:txBody>
      </p:sp>
      <p:sp>
        <p:nvSpPr>
          <p:cNvPr id="6" name="Date Placeholder 4"/>
          <p:cNvSpPr>
            <a:spLocks noGrp="1"/>
          </p:cNvSpPr>
          <p:nvPr>
            <p:ph type="dt" sz="half" idx="14"/>
          </p:nvPr>
        </p:nvSpPr>
        <p:spPr>
          <a:xfrm>
            <a:off x="161925" y="6124579"/>
            <a:ext cx="1752600" cy="365125"/>
          </a:xfrm>
        </p:spPr>
        <p:txBody>
          <a:bodyPr/>
          <a:lstStyle>
            <a:lvl1pPr algn="l">
              <a:defRPr/>
            </a:lvl1pPr>
          </a:lstStyle>
          <a:p>
            <a:pPr>
              <a:defRPr/>
            </a:pPr>
            <a:endParaRPr lang="en-US"/>
          </a:p>
        </p:txBody>
      </p:sp>
      <p:sp>
        <p:nvSpPr>
          <p:cNvPr id="7" name="Footer Placeholder 5"/>
          <p:cNvSpPr>
            <a:spLocks noGrp="1"/>
          </p:cNvSpPr>
          <p:nvPr>
            <p:ph type="ftr" sz="quarter" idx="15"/>
          </p:nvPr>
        </p:nvSpPr>
        <p:spPr>
          <a:xfrm>
            <a:off x="174627" y="6356354"/>
            <a:ext cx="3863975" cy="365125"/>
          </a:xfrm>
        </p:spPr>
        <p:txBody>
          <a:bodyPr/>
          <a:lstStyle>
            <a:lvl1pPr>
              <a:defRPr/>
            </a:lvl1pPr>
          </a:lstStyle>
          <a:p>
            <a:pPr>
              <a:defRPr/>
            </a:pPr>
            <a:r>
              <a:rPr lang="en-US"/>
              <a:t>GRL Company Confidential</a:t>
            </a:r>
          </a:p>
        </p:txBody>
      </p:sp>
      <p:sp>
        <p:nvSpPr>
          <p:cNvPr id="8" name="Slide Number Placeholder 6"/>
          <p:cNvSpPr>
            <a:spLocks noGrp="1"/>
          </p:cNvSpPr>
          <p:nvPr>
            <p:ph type="sldNum" sz="quarter" idx="16"/>
          </p:nvPr>
        </p:nvSpPr>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5" name="Rectangle 7"/>
          <p:cNvSpPr/>
          <p:nvPr/>
        </p:nvSpPr>
        <p:spPr>
          <a:xfrm>
            <a:off x="7216776" y="268288"/>
            <a:ext cx="1639888" cy="3638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8788" y="4267200"/>
            <a:ext cx="6477000" cy="566738"/>
          </a:xfrm>
        </p:spPr>
        <p:txBody>
          <a:bodyPr/>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269874" y="268288"/>
            <a:ext cx="6858000" cy="3639312"/>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458788" y="4840945"/>
            <a:ext cx="6475412" cy="1304271"/>
          </a:xfrm>
        </p:spPr>
        <p:txBody>
          <a:bodyPr>
            <a:normAutofit/>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r>
              <a:rPr lang="en-US"/>
              <a:t>GRL Company Confidential</a:t>
            </a:r>
          </a:p>
        </p:txBody>
      </p:sp>
      <p:sp>
        <p:nvSpPr>
          <p:cNvPr id="8" name="Slide Number Placeholder 6"/>
          <p:cNvSpPr>
            <a:spLocks noGrp="1"/>
          </p:cNvSpPr>
          <p:nvPr>
            <p:ph type="sldNum" sz="quarter" idx="12"/>
          </p:nvPr>
        </p:nvSpPr>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940" y="268288"/>
            <a:ext cx="720725" cy="3638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8788" y="4267200"/>
            <a:ext cx="6477000" cy="566738"/>
          </a:xfrm>
        </p:spPr>
        <p:txBody>
          <a:bodyPr/>
          <a:lstStyle>
            <a:lvl1pPr algn="l">
              <a:defRPr sz="2800" b="0"/>
            </a:lvl1pPr>
          </a:lstStyle>
          <a:p>
            <a:r>
              <a:rPr lang="en-US"/>
              <a:t>Click to edit Master title style</a:t>
            </a:r>
            <a:endParaRPr/>
          </a:p>
        </p:txBody>
      </p:sp>
      <p:sp>
        <p:nvSpPr>
          <p:cNvPr id="3" name="Picture Placeholder 2"/>
          <p:cNvSpPr>
            <a:spLocks noGrp="1"/>
          </p:cNvSpPr>
          <p:nvPr>
            <p:ph type="pic" idx="1"/>
          </p:nvPr>
        </p:nvSpPr>
        <p:spPr>
          <a:xfrm>
            <a:off x="269874" y="268288"/>
            <a:ext cx="3006726" cy="3639312"/>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458788" y="4840945"/>
            <a:ext cx="6475412" cy="1304271"/>
          </a:xfrm>
        </p:spPr>
        <p:txBody>
          <a:bodyPr>
            <a:normAutofit/>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10" name="Picture Placeholder 2"/>
          <p:cNvSpPr>
            <a:spLocks noGrp="1"/>
          </p:cNvSpPr>
          <p:nvPr>
            <p:ph type="pic" idx="13"/>
          </p:nvPr>
        </p:nvSpPr>
        <p:spPr>
          <a:xfrm>
            <a:off x="3352800" y="268292"/>
            <a:ext cx="4701988" cy="177566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noProof="0"/>
          </a:p>
        </p:txBody>
      </p:sp>
      <p:sp>
        <p:nvSpPr>
          <p:cNvPr id="11" name="Picture Placeholder 2"/>
          <p:cNvSpPr>
            <a:spLocks noGrp="1"/>
          </p:cNvSpPr>
          <p:nvPr>
            <p:ph type="pic" idx="14"/>
          </p:nvPr>
        </p:nvSpPr>
        <p:spPr>
          <a:xfrm>
            <a:off x="3352800" y="2131939"/>
            <a:ext cx="2304288" cy="177566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noProof="0"/>
          </a:p>
        </p:txBody>
      </p:sp>
      <p:sp>
        <p:nvSpPr>
          <p:cNvPr id="12" name="Picture Placeholder 2"/>
          <p:cNvSpPr>
            <a:spLocks noGrp="1"/>
          </p:cNvSpPr>
          <p:nvPr>
            <p:ph type="pic" idx="15"/>
          </p:nvPr>
        </p:nvSpPr>
        <p:spPr>
          <a:xfrm>
            <a:off x="5750500" y="2131939"/>
            <a:ext cx="2304288" cy="177566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endParaRPr noProof="0"/>
          </a:p>
        </p:txBody>
      </p:sp>
      <p:sp>
        <p:nvSpPr>
          <p:cNvPr id="9" name="Date Placeholder 4"/>
          <p:cNvSpPr>
            <a:spLocks noGrp="1"/>
          </p:cNvSpPr>
          <p:nvPr>
            <p:ph type="dt" sz="half" idx="16"/>
          </p:nvPr>
        </p:nvSpPr>
        <p:spPr/>
        <p:txBody>
          <a:bodyPr/>
          <a:lstStyle>
            <a:lvl1pPr>
              <a:defRPr/>
            </a:lvl1pPr>
          </a:lstStyle>
          <a:p>
            <a:pPr>
              <a:defRPr/>
            </a:pPr>
            <a:endParaRPr lang="en-US"/>
          </a:p>
        </p:txBody>
      </p:sp>
      <p:sp>
        <p:nvSpPr>
          <p:cNvPr id="13" name="Footer Placeholder 5"/>
          <p:cNvSpPr>
            <a:spLocks noGrp="1"/>
          </p:cNvSpPr>
          <p:nvPr>
            <p:ph type="ftr" sz="quarter" idx="17"/>
          </p:nvPr>
        </p:nvSpPr>
        <p:spPr/>
        <p:txBody>
          <a:bodyPr/>
          <a:lstStyle>
            <a:lvl1pPr>
              <a:defRPr/>
            </a:lvl1pPr>
          </a:lstStyle>
          <a:p>
            <a:pPr>
              <a:defRPr/>
            </a:pPr>
            <a:r>
              <a:rPr lang="en-US"/>
              <a:t>GRL Company Confidential</a:t>
            </a:r>
          </a:p>
        </p:txBody>
      </p:sp>
      <p:sp>
        <p:nvSpPr>
          <p:cNvPr id="14" name="Slide Number Placeholder 6"/>
          <p:cNvSpPr>
            <a:spLocks noGrp="1"/>
          </p:cNvSpPr>
          <p:nvPr>
            <p:ph type="sldNum" sz="quarter" idx="18"/>
          </p:nvPr>
        </p:nvSpPr>
        <p:spPr/>
        <p:txBody>
          <a:bodyPr/>
          <a:lstStyle>
            <a:lvl1pPr>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7212015" y="268292"/>
            <a:ext cx="16462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GRL Company Confidential</a:t>
            </a:r>
          </a:p>
        </p:txBody>
      </p:sp>
      <p:sp>
        <p:nvSpPr>
          <p:cNvPr id="7" name="Slide Number Placeholder 5"/>
          <p:cNvSpPr>
            <a:spLocks noGrp="1"/>
          </p:cNvSpPr>
          <p:nvPr>
            <p:ph type="sldNum" sz="quarter" idx="12"/>
          </p:nvPr>
        </p:nvSpPr>
        <p:spPr/>
        <p:txBody>
          <a:bodyPr/>
          <a:lstStyle>
            <a:lvl1pPr>
              <a:defRPr/>
            </a:lvl1pPr>
          </a:lstStyle>
          <a:p>
            <a:pPr>
              <a:defRPr/>
            </a:pP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8148640" y="268292"/>
            <a:ext cx="719137"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Vertical Title 1"/>
          <p:cNvSpPr>
            <a:spLocks noGrp="1"/>
          </p:cNvSpPr>
          <p:nvPr>
            <p:ph type="title" orient="vert"/>
          </p:nvPr>
        </p:nvSpPr>
        <p:spPr>
          <a:xfrm>
            <a:off x="7543799" y="1035426"/>
            <a:ext cx="1322295" cy="5090739"/>
          </a:xfrm>
        </p:spPr>
        <p:txBody>
          <a:bodyPr vert="eaVert" anchor="t"/>
          <a:lstStyle/>
          <a:p>
            <a:r>
              <a:rPr lang="en-US"/>
              <a:t>Click to edit Master title style</a:t>
            </a:r>
            <a:endParaRPr/>
          </a:p>
        </p:txBody>
      </p:sp>
      <p:sp>
        <p:nvSpPr>
          <p:cNvPr id="3" name="Vertical Text Placeholder 2"/>
          <p:cNvSpPr>
            <a:spLocks noGrp="1"/>
          </p:cNvSpPr>
          <p:nvPr>
            <p:ph type="body" orient="vert" idx="1"/>
          </p:nvPr>
        </p:nvSpPr>
        <p:spPr>
          <a:xfrm>
            <a:off x="457200" y="1035426"/>
            <a:ext cx="6019800" cy="51097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GRL Company Confidential</a:t>
            </a:r>
          </a:p>
        </p:txBody>
      </p:sp>
      <p:sp>
        <p:nvSpPr>
          <p:cNvPr id="7" name="Slide Number Placeholder 5"/>
          <p:cNvSpPr>
            <a:spLocks noGrp="1"/>
          </p:cNvSpPr>
          <p:nvPr>
            <p:ph type="sldNum" sz="quarter" idx="12"/>
          </p:nvPr>
        </p:nvSpPr>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7"/>
          <p:cNvSpPr/>
          <p:nvPr userDrawn="1"/>
        </p:nvSpPr>
        <p:spPr>
          <a:xfrm>
            <a:off x="8148640" y="268292"/>
            <a:ext cx="719137" cy="566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201" y="228600"/>
            <a:ext cx="8153401" cy="1143000"/>
          </a:xfrm>
        </p:spPr>
        <p:txBody>
          <a:bodyPr/>
          <a:lstStyle/>
          <a:p>
            <a:r>
              <a:rPr lang="en-US"/>
              <a:t>Click to edit Master title style</a:t>
            </a:r>
            <a:endParaRPr/>
          </a:p>
        </p:txBody>
      </p:sp>
      <p:sp>
        <p:nvSpPr>
          <p:cNvPr id="3" name="Content Placeholder 2"/>
          <p:cNvSpPr>
            <a:spLocks noGrp="1"/>
          </p:cNvSpPr>
          <p:nvPr>
            <p:ph idx="1"/>
          </p:nvPr>
        </p:nvSpPr>
        <p:spPr>
          <a:xfrm>
            <a:off x="457201" y="1600204"/>
            <a:ext cx="815340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0"/>
          </p:nvPr>
        </p:nvSpPr>
        <p:spPr>
          <a:xfrm>
            <a:off x="3213102" y="6356354"/>
            <a:ext cx="4735513" cy="365125"/>
          </a:xfrm>
        </p:spPr>
        <p:txBody>
          <a:bodyPr/>
          <a:lstStyle>
            <a:lvl1pPr>
              <a:defRPr/>
            </a:lvl1pPr>
          </a:lstStyle>
          <a:p>
            <a:pPr>
              <a:defRPr/>
            </a:pPr>
            <a:r>
              <a:rPr lang="en-US"/>
              <a:t>GRL Company Confidential</a:t>
            </a:r>
          </a:p>
        </p:txBody>
      </p:sp>
      <p:sp>
        <p:nvSpPr>
          <p:cNvPr id="6" name="Slide Number Placeholder 5"/>
          <p:cNvSpPr>
            <a:spLocks noGrp="1"/>
          </p:cNvSpPr>
          <p:nvPr>
            <p:ph type="sldNum" sz="quarter" idx="11"/>
          </p:nvPr>
        </p:nvSpPr>
        <p:spPr>
          <a:xfrm>
            <a:off x="8256588" y="6356354"/>
            <a:ext cx="685800" cy="365125"/>
          </a:xfrm>
        </p:spPr>
        <p:txBody>
          <a:bodyPr wrap="square" numCol="1" anchorCtr="0" compatLnSpc="1">
            <a:prstTxWarp prst="textNoShape">
              <a:avLst/>
            </a:prstTxWarp>
          </a:bodyPr>
          <a:lstStyle>
            <a:lvl1pPr>
              <a:defRPr sz="1100">
                <a:solidFill>
                  <a:srgbClr val="858585"/>
                </a:solidFill>
                <a:latin typeface="Century Gothic" charset="0"/>
                <a:ea typeface="ＭＳ Ｐゴシック" charset="-128"/>
                <a:cs typeface="ＭＳ Ｐゴシック" charset="-128"/>
              </a:defRPr>
            </a:lvl1pPr>
          </a:lstStyle>
          <a:p>
            <a:pPr>
              <a:defRPr/>
            </a:pPr>
            <a:fld id="{30F6FD50-F86D-114D-BCF0-8B3836164D16}" type="slidenum">
              <a:rPr lang="en-US"/>
              <a:pPr>
                <a:defRPr/>
              </a:pPr>
              <a:t>‹#›</a:t>
            </a:fld>
            <a:endParaRPr lang="en-US">
              <a:solidFill>
                <a:schemeClr val="tx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5" name="Rectangle 4"/>
          <p:cNvSpPr/>
          <p:nvPr/>
        </p:nvSpPr>
        <p:spPr>
          <a:xfrm>
            <a:off x="3187702" y="268292"/>
            <a:ext cx="5668963" cy="25606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6" name="Rectangle 9"/>
          <p:cNvSpPr/>
          <p:nvPr/>
        </p:nvSpPr>
        <p:spPr>
          <a:xfrm>
            <a:off x="268290" y="268288"/>
            <a:ext cx="184150" cy="3886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ctrTitle"/>
          </p:nvPr>
        </p:nvSpPr>
        <p:spPr>
          <a:xfrm>
            <a:off x="3200401" y="4171950"/>
            <a:ext cx="5457919" cy="1085850"/>
          </a:xfrm>
        </p:spPr>
        <p:txBody>
          <a:bodyPr>
            <a:normAutofit/>
          </a:bodyPr>
          <a:lstStyle>
            <a:lvl1pPr>
              <a:defRPr sz="4600"/>
            </a:lvl1pPr>
          </a:lstStyle>
          <a:p>
            <a:r>
              <a:rPr lang="en-US"/>
              <a:t>Click to edit Master title style</a:t>
            </a:r>
            <a:endParaRPr/>
          </a:p>
        </p:txBody>
      </p:sp>
      <p:sp>
        <p:nvSpPr>
          <p:cNvPr id="3" name="Subtitle 2"/>
          <p:cNvSpPr>
            <a:spLocks noGrp="1"/>
          </p:cNvSpPr>
          <p:nvPr>
            <p:ph type="subTitle" idx="1"/>
          </p:nvPr>
        </p:nvSpPr>
        <p:spPr>
          <a:xfrm>
            <a:off x="3200401" y="5257803"/>
            <a:ext cx="5457918" cy="618565"/>
          </a:xfrm>
        </p:spPr>
        <p:txBody>
          <a:bodyPr>
            <a:normAutofit/>
          </a:bodyPr>
          <a:lstStyle>
            <a:lvl1pPr marL="0" indent="0" algn="l">
              <a:spcBef>
                <a:spcPct val="0"/>
              </a:spcBef>
              <a:buNone/>
              <a:defRPr sz="1600">
                <a:solidFill>
                  <a:schemeClr val="tx2"/>
                </a:solidFill>
              </a:defRPr>
            </a:lvl1pPr>
            <a:lvl2pPr marL="457189" indent="0" algn="ctr">
              <a:spcBef>
                <a:spcPct val="0"/>
              </a:spcBef>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a:p>
        </p:txBody>
      </p:sp>
      <p:sp>
        <p:nvSpPr>
          <p:cNvPr id="9" name="Picture Placeholder 8"/>
          <p:cNvSpPr>
            <a:spLocks noGrp="1"/>
          </p:cNvSpPr>
          <p:nvPr>
            <p:ph type="pic" sz="quarter" idx="13"/>
          </p:nvPr>
        </p:nvSpPr>
        <p:spPr>
          <a:xfrm>
            <a:off x="3200402" y="2877671"/>
            <a:ext cx="5646867" cy="1280160"/>
          </a:xfrm>
        </p:spPr>
        <p:txBody>
          <a:bodyPr rtlCol="0">
            <a:normAutofit/>
          </a:bodyPr>
          <a:lstStyle>
            <a:lvl1pPr>
              <a:buNone/>
              <a:defRPr/>
            </a:lvl1pPr>
          </a:lstStyle>
          <a:p>
            <a:pPr lvl="0"/>
            <a:r>
              <a:rPr lang="en-US" noProof="0"/>
              <a:t>Click icon to add picture</a:t>
            </a:r>
            <a:endParaRPr noProof="0"/>
          </a:p>
        </p:txBody>
      </p:sp>
      <p:sp>
        <p:nvSpPr>
          <p:cNvPr id="7" name="Date Placeholder 3"/>
          <p:cNvSpPr>
            <a:spLocks noGrp="1"/>
          </p:cNvSpPr>
          <p:nvPr>
            <p:ph type="dt" sz="half" idx="14"/>
          </p:nvPr>
        </p:nvSpPr>
        <p:spPr>
          <a:xfrm>
            <a:off x="3276600" y="390529"/>
            <a:ext cx="5499100" cy="365125"/>
          </a:xfrm>
        </p:spPr>
        <p:txBody>
          <a:bodyPr/>
          <a:lstStyle>
            <a:lvl1pPr>
              <a:defRPr sz="2200" b="0" baseline="0">
                <a:solidFill>
                  <a:schemeClr val="bg1"/>
                </a:solidFill>
              </a:defRPr>
            </a:lvl1pPr>
          </a:lstStyle>
          <a:p>
            <a:pPr>
              <a:defRPr/>
            </a:pPr>
            <a:endParaRPr lang="en-US"/>
          </a:p>
        </p:txBody>
      </p:sp>
      <p:sp>
        <p:nvSpPr>
          <p:cNvPr id="8" name="Footer Placeholder 4"/>
          <p:cNvSpPr>
            <a:spLocks noGrp="1"/>
          </p:cNvSpPr>
          <p:nvPr>
            <p:ph type="ftr" sz="quarter" idx="15"/>
          </p:nvPr>
        </p:nvSpPr>
        <p:spPr>
          <a:xfrm>
            <a:off x="3213102" y="6356354"/>
            <a:ext cx="4735513" cy="365125"/>
          </a:xfrm>
        </p:spPr>
        <p:txBody>
          <a:bodyPr/>
          <a:lstStyle>
            <a:lvl1pPr>
              <a:defRPr/>
            </a:lvl1pPr>
          </a:lstStyle>
          <a:p>
            <a:pPr>
              <a:defRPr/>
            </a:pPr>
            <a:r>
              <a:rPr lang="en-US"/>
              <a:t>GRL Company Confidential</a:t>
            </a:r>
          </a:p>
        </p:txBody>
      </p:sp>
      <p:sp>
        <p:nvSpPr>
          <p:cNvPr id="10" name="Slide Number Placeholder 5"/>
          <p:cNvSpPr>
            <a:spLocks noGrp="1"/>
          </p:cNvSpPr>
          <p:nvPr>
            <p:ph type="sldNum" sz="quarter" idx="16"/>
          </p:nvPr>
        </p:nvSpPr>
        <p:spPr>
          <a:xfrm>
            <a:off x="8266113" y="6324604"/>
            <a:ext cx="685800" cy="365125"/>
          </a:xfrm>
        </p:spPr>
        <p:txBody>
          <a:bodyPr wrap="square" numCol="1" anchorCtr="0" compatLnSpc="1">
            <a:prstTxWarp prst="textNoShape">
              <a:avLst/>
            </a:prstTxWarp>
          </a:bodyPr>
          <a:lstStyle>
            <a:lvl1pPr>
              <a:defRPr sz="1100">
                <a:solidFill>
                  <a:srgbClr val="858585"/>
                </a:solidFill>
                <a:latin typeface="Century Gothic" charset="0"/>
                <a:ea typeface="ＭＳ Ｐゴシック" charset="-128"/>
                <a:cs typeface="ＭＳ Ｐゴシック" charset="-128"/>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5" name="Rectangle 4"/>
          <p:cNvSpPr/>
          <p:nvPr/>
        </p:nvSpPr>
        <p:spPr>
          <a:xfrm>
            <a:off x="269875" y="268292"/>
            <a:ext cx="1646238"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2178425" y="914400"/>
            <a:ext cx="6508377" cy="1143000"/>
          </a:xfrm>
        </p:spPr>
        <p:txBody>
          <a:bodyPr/>
          <a:lstStyle/>
          <a:p>
            <a:r>
              <a:rPr lang="en-US"/>
              <a:t>Click to edit Master title style</a:t>
            </a:r>
            <a:endParaRPr/>
          </a:p>
        </p:txBody>
      </p:sp>
      <p:sp>
        <p:nvSpPr>
          <p:cNvPr id="3" name="Content Placeholder 2"/>
          <p:cNvSpPr>
            <a:spLocks noGrp="1"/>
          </p:cNvSpPr>
          <p:nvPr>
            <p:ph idx="1"/>
          </p:nvPr>
        </p:nvSpPr>
        <p:spPr>
          <a:xfrm>
            <a:off x="2178425" y="2209802"/>
            <a:ext cx="6508377" cy="3916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Picture Placeholder 8"/>
          <p:cNvSpPr>
            <a:spLocks noGrp="1"/>
          </p:cNvSpPr>
          <p:nvPr>
            <p:ph type="pic" sz="quarter" idx="13"/>
          </p:nvPr>
        </p:nvSpPr>
        <p:spPr>
          <a:xfrm>
            <a:off x="269875" y="1976718"/>
            <a:ext cx="1645920" cy="4625788"/>
          </a:xfrm>
        </p:spPr>
        <p:txBody>
          <a:bodyPr rtlCol="0">
            <a:normAutofit/>
          </a:bodyPr>
          <a:lstStyle>
            <a:lvl1pPr>
              <a:buNone/>
              <a:defRPr/>
            </a:lvl1pPr>
          </a:lstStyle>
          <a:p>
            <a:pPr lvl="0"/>
            <a:r>
              <a:rPr lang="en-US" noProof="0"/>
              <a:t>Click icon to add picture</a:t>
            </a:r>
            <a:endParaRPr noProof="0"/>
          </a:p>
        </p:txBody>
      </p:sp>
      <p:sp>
        <p:nvSpPr>
          <p:cNvPr id="6" name="Date Placeholder 3"/>
          <p:cNvSpPr>
            <a:spLocks noGrp="1"/>
          </p:cNvSpPr>
          <p:nvPr>
            <p:ph type="dt" sz="half" idx="14"/>
          </p:nvPr>
        </p:nvSpPr>
        <p:spPr>
          <a:xfrm>
            <a:off x="7212013" y="6356354"/>
            <a:ext cx="1752600" cy="365125"/>
          </a:xfrm>
        </p:spPr>
        <p:txBody>
          <a:bodyPr/>
          <a:lstStyle>
            <a:lvl1pPr>
              <a:defRPr/>
            </a:lvl1pPr>
          </a:lstStyle>
          <a:p>
            <a:pPr>
              <a:defRPr/>
            </a:pPr>
            <a:endParaRPr lang="en-US"/>
          </a:p>
        </p:txBody>
      </p:sp>
      <p:sp>
        <p:nvSpPr>
          <p:cNvPr id="7" name="Footer Placeholder 4"/>
          <p:cNvSpPr>
            <a:spLocks noGrp="1"/>
          </p:cNvSpPr>
          <p:nvPr>
            <p:ph type="ftr" sz="quarter" idx="15"/>
          </p:nvPr>
        </p:nvSpPr>
        <p:spPr>
          <a:xfrm>
            <a:off x="2178051" y="6356354"/>
            <a:ext cx="4927600" cy="365125"/>
          </a:xfrm>
        </p:spPr>
        <p:txBody>
          <a:bodyPr/>
          <a:lstStyle>
            <a:lvl1pPr>
              <a:defRPr/>
            </a:lvl1pPr>
          </a:lstStyle>
          <a:p>
            <a:pPr>
              <a:defRPr/>
            </a:pPr>
            <a:r>
              <a:rPr lang="en-US"/>
              <a:t>GRL Company Confidential</a:t>
            </a:r>
          </a:p>
        </p:txBody>
      </p:sp>
      <p:sp>
        <p:nvSpPr>
          <p:cNvPr id="8" name="Slide Number Placeholder 5"/>
          <p:cNvSpPr>
            <a:spLocks noGrp="1"/>
          </p:cNvSpPr>
          <p:nvPr>
            <p:ph type="sldNum" sz="quarter" idx="16"/>
          </p:nvPr>
        </p:nvSpPr>
        <p:spPr>
          <a:xfrm>
            <a:off x="331788" y="360367"/>
            <a:ext cx="506412" cy="365125"/>
          </a:xfrm>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7759701" y="268288"/>
            <a:ext cx="1098550"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2209801" y="3429000"/>
            <a:ext cx="4966446" cy="1398494"/>
          </a:xfrm>
        </p:spPr>
        <p:txBody>
          <a:bodyPr/>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2209801" y="4824414"/>
            <a:ext cx="4966446" cy="1320800"/>
          </a:xfrm>
        </p:spPr>
        <p:txBody>
          <a:bodyPr>
            <a:normAutofit/>
          </a:bodyPr>
          <a:lstStyle>
            <a:lvl1pPr marL="0" indent="0" algn="r">
              <a:buNone/>
              <a:defRPr sz="1600">
                <a:solidFill>
                  <a:schemeClr val="tx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a:xfrm>
            <a:off x="5562602" y="6356354"/>
            <a:ext cx="1622425" cy="365125"/>
          </a:xfrm>
        </p:spPr>
        <p:txBody>
          <a:bodyPr/>
          <a:lstStyle>
            <a:lvl1pPr>
              <a:defRPr/>
            </a:lvl1pPr>
          </a:lstStyle>
          <a:p>
            <a:pPr>
              <a:defRPr/>
            </a:pPr>
            <a:endParaRPr lang="en-US"/>
          </a:p>
        </p:txBody>
      </p:sp>
      <p:sp>
        <p:nvSpPr>
          <p:cNvPr id="6" name="Footer Placeholder 4"/>
          <p:cNvSpPr>
            <a:spLocks noGrp="1"/>
          </p:cNvSpPr>
          <p:nvPr>
            <p:ph type="ftr" sz="quarter" idx="11"/>
          </p:nvPr>
        </p:nvSpPr>
        <p:spPr>
          <a:xfrm>
            <a:off x="174627" y="6356354"/>
            <a:ext cx="5311775" cy="365125"/>
          </a:xfrm>
        </p:spPr>
        <p:txBody>
          <a:bodyPr/>
          <a:lstStyle>
            <a:lvl1pPr>
              <a:defRPr/>
            </a:lvl1pPr>
          </a:lstStyle>
          <a:p>
            <a:pPr>
              <a:defRPr/>
            </a:pPr>
            <a:r>
              <a:rPr lang="en-US"/>
              <a:t>GRL Company Confidential</a:t>
            </a:r>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a:defRPr>
                <a:latin typeface="Arial" charset="0"/>
                <a:ea typeface="ＭＳ Ｐゴシック" charset="-128"/>
                <a:cs typeface="ＭＳ Ｐゴシック" charset="-128"/>
              </a:defRPr>
            </a:lvl1pPr>
          </a:lstStyle>
          <a:p>
            <a:pPr>
              <a:defRPr/>
            </a:pPr>
            <a:fld id="{31702735-8A19-BA45-B593-3ECC4456573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5" name="Rectangle 4"/>
          <p:cNvSpPr/>
          <p:nvPr/>
        </p:nvSpPr>
        <p:spPr>
          <a:xfrm>
            <a:off x="269875" y="4773617"/>
            <a:ext cx="2971800" cy="1844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3720354" y="3429001"/>
            <a:ext cx="4966446" cy="1398494"/>
          </a:xfrm>
        </p:spPr>
        <p:txBody>
          <a:bodyPr/>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3720354" y="4824414"/>
            <a:ext cx="4966446" cy="1320800"/>
          </a:xfrm>
        </p:spPr>
        <p:txBody>
          <a:bodyPr>
            <a:normAutofit/>
          </a:bodyPr>
          <a:lstStyle>
            <a:lvl1pPr marL="0" indent="0" algn="r">
              <a:buNone/>
              <a:defRPr sz="1600">
                <a:solidFill>
                  <a:schemeClr val="tx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3"/>
          </p:nvPr>
        </p:nvSpPr>
        <p:spPr>
          <a:xfrm>
            <a:off x="269874" y="268288"/>
            <a:ext cx="2971800" cy="4438650"/>
          </a:xfrm>
        </p:spPr>
        <p:txBody>
          <a:bodyPr rtlCol="0">
            <a:normAutofit/>
          </a:bodyPr>
          <a:lstStyle>
            <a:lvl1pPr>
              <a:buNone/>
              <a:defRPr/>
            </a:lvl1pPr>
          </a:lstStyle>
          <a:p>
            <a:pPr lvl="0"/>
            <a:r>
              <a:rPr lang="en-US" noProof="0"/>
              <a:t>Click icon to add picture</a:t>
            </a:r>
            <a:endParaRPr noProof="0"/>
          </a:p>
        </p:txBody>
      </p:sp>
      <p:sp>
        <p:nvSpPr>
          <p:cNvPr id="6" name="Slide Number Placeholder 5"/>
          <p:cNvSpPr>
            <a:spLocks noGrp="1"/>
          </p:cNvSpPr>
          <p:nvPr>
            <p:ph type="sldNum" sz="quarter" idx="14"/>
          </p:nvPr>
        </p:nvSpPr>
        <p:spPr>
          <a:xfrm>
            <a:off x="350838" y="6105529"/>
            <a:ext cx="506412" cy="365125"/>
          </a:xfrm>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7"/>
          <p:cNvSpPr/>
          <p:nvPr/>
        </p:nvSpPr>
        <p:spPr>
          <a:xfrm>
            <a:off x="8148640" y="268292"/>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201"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r>
              <a:rPr lang="en-US"/>
              <a:t>GRL Company Confidential</a:t>
            </a:r>
          </a:p>
        </p:txBody>
      </p:sp>
      <p:sp>
        <p:nvSpPr>
          <p:cNvPr id="8" name="Slide Number Placeholder 6"/>
          <p:cNvSpPr>
            <a:spLocks noGrp="1"/>
          </p:cNvSpPr>
          <p:nvPr>
            <p:ph type="sldNum" sz="quarter" idx="12"/>
          </p:nvPr>
        </p:nvSpPr>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9"/>
          <p:cNvSpPr/>
          <p:nvPr/>
        </p:nvSpPr>
        <p:spPr>
          <a:xfrm>
            <a:off x="8148640" y="268292"/>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689415"/>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79391" y="2689415"/>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Date Placeholder 6"/>
          <p:cNvSpPr>
            <a:spLocks noGrp="1"/>
          </p:cNvSpPr>
          <p:nvPr>
            <p:ph type="dt" sz="half" idx="10"/>
          </p:nvPr>
        </p:nvSpPr>
        <p:spPr/>
        <p:txBody>
          <a:bodyPr/>
          <a:lstStyle>
            <a:lvl1pPr>
              <a:defRPr/>
            </a:lvl1pPr>
          </a:lstStyle>
          <a:p>
            <a:pPr>
              <a:defRPr/>
            </a:pPr>
            <a:endParaRPr lang="en-US"/>
          </a:p>
        </p:txBody>
      </p:sp>
      <p:sp>
        <p:nvSpPr>
          <p:cNvPr id="9" name="Footer Placeholder 7"/>
          <p:cNvSpPr>
            <a:spLocks noGrp="1"/>
          </p:cNvSpPr>
          <p:nvPr>
            <p:ph type="ftr" sz="quarter" idx="11"/>
          </p:nvPr>
        </p:nvSpPr>
        <p:spPr/>
        <p:txBody>
          <a:bodyPr/>
          <a:lstStyle>
            <a:lvl1pPr>
              <a:defRPr/>
            </a:lvl1pPr>
          </a:lstStyle>
          <a:p>
            <a:pPr>
              <a:defRPr/>
            </a:pPr>
            <a:r>
              <a:rPr lang="en-US"/>
              <a:t>GRL Company Confidential</a:t>
            </a:r>
          </a:p>
        </p:txBody>
      </p:sp>
      <p:sp>
        <p:nvSpPr>
          <p:cNvPr id="10" name="Slide Number Placeholder 8"/>
          <p:cNvSpPr>
            <a:spLocks noGrp="1"/>
          </p:cNvSpPr>
          <p:nvPr>
            <p:ph type="sldNum" sz="quarter" idx="12"/>
          </p:nvPr>
        </p:nvSpPr>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5" name="Rectangle 7"/>
          <p:cNvSpPr/>
          <p:nvPr/>
        </p:nvSpPr>
        <p:spPr>
          <a:xfrm>
            <a:off x="8148640" y="268292"/>
            <a:ext cx="719137" cy="1646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a:p>
        </p:txBody>
      </p:sp>
      <p:sp>
        <p:nvSpPr>
          <p:cNvPr id="2" name="Title 1"/>
          <p:cNvSpPr>
            <a:spLocks noGrp="1"/>
          </p:cNvSpPr>
          <p:nvPr>
            <p:ph type="title"/>
          </p:nvPr>
        </p:nvSpPr>
        <p:spPr>
          <a:xfrm>
            <a:off x="457201" y="914400"/>
            <a:ext cx="7391401" cy="1143000"/>
          </a:xfrm>
        </p:spPr>
        <p:txBody>
          <a:bodyPr/>
          <a:lstStyle/>
          <a:p>
            <a:r>
              <a:rPr lang="en-US"/>
              <a:t>Click to edit Master title style</a:t>
            </a:r>
            <a:endParaRPr/>
          </a:p>
        </p:txBody>
      </p:sp>
      <p:sp>
        <p:nvSpPr>
          <p:cNvPr id="3" name="Content Placeholder 2"/>
          <p:cNvSpPr>
            <a:spLocks noGrp="1"/>
          </p:cNvSpPr>
          <p:nvPr>
            <p:ph sz="half" idx="1"/>
          </p:nvPr>
        </p:nvSpPr>
        <p:spPr>
          <a:xfrm>
            <a:off x="457201"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Content Placeholder 2"/>
          <p:cNvSpPr>
            <a:spLocks noGrp="1"/>
          </p:cNvSpPr>
          <p:nvPr>
            <p:ph sz="half" idx="13"/>
          </p:nvPr>
        </p:nvSpPr>
        <p:spPr>
          <a:xfrm>
            <a:off x="457201"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Date Placeholder 4"/>
          <p:cNvSpPr>
            <a:spLocks noGrp="1"/>
          </p:cNvSpPr>
          <p:nvPr>
            <p:ph type="dt" sz="half" idx="14"/>
          </p:nvPr>
        </p:nvSpPr>
        <p:spPr/>
        <p:txBody>
          <a:bodyPr/>
          <a:lstStyle>
            <a:lvl1pPr>
              <a:defRPr/>
            </a:lvl1pPr>
          </a:lstStyle>
          <a:p>
            <a:pPr>
              <a:defRPr/>
            </a:pPr>
            <a:endParaRPr lang="en-US"/>
          </a:p>
        </p:txBody>
      </p:sp>
      <p:sp>
        <p:nvSpPr>
          <p:cNvPr id="7" name="Footer Placeholder 5"/>
          <p:cNvSpPr>
            <a:spLocks noGrp="1"/>
          </p:cNvSpPr>
          <p:nvPr>
            <p:ph type="ftr" sz="quarter" idx="15"/>
          </p:nvPr>
        </p:nvSpPr>
        <p:spPr/>
        <p:txBody>
          <a:bodyPr/>
          <a:lstStyle>
            <a:lvl1pPr>
              <a:defRPr/>
            </a:lvl1pPr>
          </a:lstStyle>
          <a:p>
            <a:pPr>
              <a:defRPr/>
            </a:pPr>
            <a:r>
              <a:rPr lang="en-US"/>
              <a:t>GRL Company Confidential</a:t>
            </a:r>
          </a:p>
        </p:txBody>
      </p:sp>
      <p:sp>
        <p:nvSpPr>
          <p:cNvPr id="8" name="Slide Number Placeholder 6"/>
          <p:cNvSpPr>
            <a:spLocks noGrp="1"/>
          </p:cNvSpPr>
          <p:nvPr>
            <p:ph type="sldNum" sz="quarter" idx="16"/>
          </p:nvPr>
        </p:nvSpPr>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14400"/>
            <a:ext cx="65087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2209802"/>
            <a:ext cx="6508750" cy="3916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199313" y="6356354"/>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latin typeface="Arial" pitchFamily="27" charset="0"/>
                <a:ea typeface="ＭＳ Ｐゴシック" pitchFamily="27" charset="-128"/>
                <a:cs typeface="ＭＳ Ｐゴシック" pitchFamily="27" charset="-128"/>
              </a:defRPr>
            </a:lvl1pPr>
          </a:lstStyle>
          <a:p>
            <a:pPr>
              <a:defRPr/>
            </a:pPr>
            <a:endParaRPr lang="en-US"/>
          </a:p>
        </p:txBody>
      </p:sp>
      <p:sp>
        <p:nvSpPr>
          <p:cNvPr id="5" name="Footer Placeholder 4"/>
          <p:cNvSpPr>
            <a:spLocks noGrp="1"/>
          </p:cNvSpPr>
          <p:nvPr>
            <p:ph type="ftr" sz="quarter" idx="3"/>
          </p:nvPr>
        </p:nvSpPr>
        <p:spPr>
          <a:xfrm>
            <a:off x="174625" y="6356354"/>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latin typeface="Arial" pitchFamily="27" charset="0"/>
                <a:ea typeface="ＭＳ Ｐゴシック" pitchFamily="27" charset="-128"/>
                <a:cs typeface="ＭＳ Ｐゴシック" pitchFamily="27" charset="-128"/>
              </a:defRPr>
            </a:lvl1pPr>
          </a:lstStyle>
          <a:p>
            <a:pPr>
              <a:defRPr/>
            </a:pPr>
            <a:r>
              <a:rPr lang="en-US"/>
              <a:t>GRL Company Confidential</a:t>
            </a:r>
          </a:p>
        </p:txBody>
      </p:sp>
      <p:sp>
        <p:nvSpPr>
          <p:cNvPr id="6" name="Slide Number Placeholder 5"/>
          <p:cNvSpPr>
            <a:spLocks noGrp="1"/>
          </p:cNvSpPr>
          <p:nvPr>
            <p:ph type="sldNum" sz="quarter" idx="4"/>
          </p:nvPr>
        </p:nvSpPr>
        <p:spPr>
          <a:xfrm>
            <a:off x="8256588" y="360367"/>
            <a:ext cx="506412" cy="365125"/>
          </a:xfrm>
          <a:prstGeom prst="rect">
            <a:avLst/>
          </a:prstGeom>
        </p:spPr>
        <p:txBody>
          <a:bodyPr vert="horz" lIns="91440" tIns="45720" rIns="91440" bIns="45720" rtlCol="0" anchor="ctr"/>
          <a:lstStyle>
            <a:lvl1pPr algn="r">
              <a:defRPr sz="2200" b="1">
                <a:solidFill>
                  <a:schemeClr val="bg1"/>
                </a:solidFill>
                <a:latin typeface="Arial" pitchFamily="27" charset="0"/>
                <a:ea typeface="ＭＳ Ｐゴシック" pitchFamily="27" charset="-128"/>
                <a:cs typeface="ＭＳ Ｐゴシック" pitchFamily="27" charset="-128"/>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5253" r:id="rId1"/>
    <p:sldLayoutId id="2147485254" r:id="rId2"/>
    <p:sldLayoutId id="2147485255" r:id="rId3"/>
    <p:sldLayoutId id="2147485256" r:id="rId4"/>
    <p:sldLayoutId id="2147485257" r:id="rId5"/>
    <p:sldLayoutId id="2147485258" r:id="rId6"/>
    <p:sldLayoutId id="2147485259" r:id="rId7"/>
    <p:sldLayoutId id="2147485260" r:id="rId8"/>
    <p:sldLayoutId id="2147485261" r:id="rId9"/>
    <p:sldLayoutId id="2147485262" r:id="rId10"/>
    <p:sldLayoutId id="2147485263" r:id="rId11"/>
    <p:sldLayoutId id="2147485264" r:id="rId12"/>
    <p:sldLayoutId id="2147485265" r:id="rId13"/>
    <p:sldLayoutId id="2147485266" r:id="rId14"/>
    <p:sldLayoutId id="2147485267" r:id="rId15"/>
    <p:sldLayoutId id="2147485268" r:id="rId16"/>
    <p:sldLayoutId id="2147485269" r:id="rId17"/>
    <p:sldLayoutId id="2147485270" r:id="rId18"/>
    <p:sldLayoutId id="2147485271" r:id="rId19"/>
  </p:sldLayoutIdLst>
  <p:hf hdr="0" dt="0"/>
  <p:txStyles>
    <p:title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189" algn="l" rtl="0" fontAlgn="base">
        <a:spcBef>
          <a:spcPct val="0"/>
        </a:spcBef>
        <a:spcAft>
          <a:spcPct val="0"/>
        </a:spcAft>
        <a:defRPr sz="3600">
          <a:solidFill>
            <a:schemeClr val="accent1"/>
          </a:solidFill>
          <a:latin typeface="Century Gothic" charset="0"/>
        </a:defRPr>
      </a:lvl6pPr>
      <a:lvl7pPr marL="914377" algn="l" rtl="0" fontAlgn="base">
        <a:spcBef>
          <a:spcPct val="0"/>
        </a:spcBef>
        <a:spcAft>
          <a:spcPct val="0"/>
        </a:spcAft>
        <a:defRPr sz="3600">
          <a:solidFill>
            <a:schemeClr val="accent1"/>
          </a:solidFill>
          <a:latin typeface="Century Gothic" charset="0"/>
        </a:defRPr>
      </a:lvl7pPr>
      <a:lvl8pPr marL="1371566" algn="l" rtl="0" fontAlgn="base">
        <a:spcBef>
          <a:spcPct val="0"/>
        </a:spcBef>
        <a:spcAft>
          <a:spcPct val="0"/>
        </a:spcAft>
        <a:defRPr sz="3600">
          <a:solidFill>
            <a:schemeClr val="accent1"/>
          </a:solidFill>
          <a:latin typeface="Century Gothic" charset="0"/>
        </a:defRPr>
      </a:lvl8pPr>
      <a:lvl9pPr marL="1828754" algn="l" rtl="0" fontAlgn="base">
        <a:spcBef>
          <a:spcPct val="0"/>
        </a:spcBef>
        <a:spcAft>
          <a:spcPct val="0"/>
        </a:spcAft>
        <a:defRPr sz="3600">
          <a:solidFill>
            <a:schemeClr val="accent1"/>
          </a:solidFill>
          <a:latin typeface="Century Gothic" charset="0"/>
        </a:defRPr>
      </a:lvl9pPr>
    </p:titleStyle>
    <p:bodyStyle>
      <a:lvl1pPr marL="228594" indent="-228594" algn="l" rtl="0" eaLnBrk="0" fontAlgn="base" hangingPunct="0">
        <a:spcBef>
          <a:spcPts val="1800"/>
        </a:spcBef>
        <a:spcAft>
          <a:spcPct val="0"/>
        </a:spcAft>
        <a:buClr>
          <a:schemeClr val="accent1"/>
        </a:buClr>
        <a:buSzPct val="100000"/>
        <a:buFont typeface="Wingdings 2" charset="2"/>
        <a:buChar char="¡"/>
        <a:defRPr sz="2000" kern="1200">
          <a:solidFill>
            <a:schemeClr val="tx2"/>
          </a:solidFill>
          <a:latin typeface="+mn-lt"/>
          <a:ea typeface="ＭＳ Ｐゴシック" pitchFamily="-109" charset="-128"/>
          <a:cs typeface="ＭＳ Ｐゴシック" pitchFamily="-109" charset="-128"/>
        </a:defRPr>
      </a:lvl1pPr>
      <a:lvl2pPr marL="457189" indent="-228594"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2pPr>
      <a:lvl3pPr marL="685783" indent="-228594"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3pPr>
      <a:lvl4pPr marL="914377" indent="-228594"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4pPr>
      <a:lvl5pPr marL="1142971" indent="-228594"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mailto:lchen@graniteriverlabs.com"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hyperlink" Target="http://graniteriverlabs.com/usb-pd-c2/" TargetMode="External"/><Relationship Id="rId7" Type="http://schemas.openxmlformats.org/officeDocument/2006/relationships/image" Target="../media/image31.pn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hyperlink" Target="http://graniteriverlabs.com/usb-pd-c1/" TargetMode="External"/><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hyperlink" Target="http://graniteriverlabs.com/usb-type-ctm-power-delivery-performance-analyzer-grl-usb-pd-a1/" TargetMode="External"/><Relationship Id="rId9" Type="http://schemas.openxmlformats.org/officeDocument/2006/relationships/image" Target="../media/image33.png"/><Relationship Id="rId1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mailto:info@graniteriverlabs.com" TargetMode="External"/><Relationship Id="rId2" Type="http://schemas.openxmlformats.org/officeDocument/2006/relationships/hyperlink" Target="http://graniteriverlabs.com/worldwide-locations/"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ctrTitle"/>
          </p:nvPr>
        </p:nvSpPr>
        <p:spPr>
          <a:xfrm>
            <a:off x="235467" y="4311642"/>
            <a:ext cx="10720556" cy="1030649"/>
          </a:xfrm>
        </p:spPr>
        <p:txBody>
          <a:bodyPr>
            <a:noAutofit/>
          </a:bodyPr>
          <a:lstStyle/>
          <a:p>
            <a:pPr eaLnBrk="1" hangingPunct="1"/>
            <a:r>
              <a:rPr lang="en-US" sz="3600" b="1" dirty="0"/>
              <a:t>USB-PD 2.0/3.0 &amp; Quick Charge 4.0 </a:t>
            </a:r>
            <a:br>
              <a:rPr lang="en-US" sz="3600" b="1" dirty="0"/>
            </a:br>
            <a:r>
              <a:rPr lang="en-US" sz="3600" b="1" dirty="0"/>
              <a:t>Compliance Tests</a:t>
            </a:r>
          </a:p>
        </p:txBody>
      </p:sp>
      <p:sp>
        <p:nvSpPr>
          <p:cNvPr id="20" name="Footer Placeholder 19"/>
          <p:cNvSpPr>
            <a:spLocks noGrp="1"/>
          </p:cNvSpPr>
          <p:nvPr>
            <p:ph type="ftr" sz="quarter" idx="15"/>
          </p:nvPr>
        </p:nvSpPr>
        <p:spPr/>
        <p:txBody>
          <a:bodyPr/>
          <a:lstStyle/>
          <a:p>
            <a:pPr>
              <a:defRPr/>
            </a:pPr>
            <a:r>
              <a:rPr lang="en-US"/>
              <a:t>GRL Company Confidential</a:t>
            </a:r>
          </a:p>
        </p:txBody>
      </p:sp>
      <p:pic>
        <p:nvPicPr>
          <p:cNvPr id="23559" name="Picture 8" descr="GRL_Color white space cropp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3133" y="586305"/>
            <a:ext cx="2438400" cy="720725"/>
          </a:xfrm>
          <a:prstGeom prst="rect">
            <a:avLst/>
          </a:prstGeom>
          <a:noFill/>
          <a:ln w="9525">
            <a:noFill/>
            <a:miter lim="800000"/>
            <a:headEnd/>
            <a:tailEnd/>
          </a:ln>
        </p:spPr>
      </p:pic>
      <p:sp>
        <p:nvSpPr>
          <p:cNvPr id="9" name="TextBox 8"/>
          <p:cNvSpPr txBox="1"/>
          <p:nvPr/>
        </p:nvSpPr>
        <p:spPr>
          <a:xfrm>
            <a:off x="50802" y="762000"/>
            <a:ext cx="184731" cy="369332"/>
          </a:xfrm>
          <a:prstGeom prst="rect">
            <a:avLst/>
          </a:prstGeom>
          <a:noFill/>
        </p:spPr>
        <p:txBody>
          <a:bodyPr wrap="none" rtlCol="0">
            <a:spAutoFit/>
          </a:bodyPr>
          <a:lstStyle/>
          <a:p>
            <a:endParaRPr lang="en-US" dirty="0"/>
          </a:p>
        </p:txBody>
      </p:sp>
      <p:pic>
        <p:nvPicPr>
          <p:cNvPr id="15" name="Picture 14" descr="boat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4754" y="1641477"/>
            <a:ext cx="5942695" cy="2092324"/>
          </a:xfrm>
          <a:prstGeom prst="rect">
            <a:avLst/>
          </a:prstGeom>
        </p:spPr>
      </p:pic>
      <p:sp>
        <p:nvSpPr>
          <p:cNvPr id="10" name="TextBox 9"/>
          <p:cNvSpPr txBox="1"/>
          <p:nvPr/>
        </p:nvSpPr>
        <p:spPr>
          <a:xfrm>
            <a:off x="5105402" y="6007100"/>
            <a:ext cx="184731" cy="369332"/>
          </a:xfrm>
          <a:prstGeom prst="rect">
            <a:avLst/>
          </a:prstGeom>
          <a:noFill/>
        </p:spPr>
        <p:txBody>
          <a:bodyPr wrap="none" rtlCol="0">
            <a:spAutoFit/>
          </a:bodyPr>
          <a:lstStyle/>
          <a:p>
            <a:endParaRPr lang="en-US" dirty="0"/>
          </a:p>
        </p:txBody>
      </p:sp>
      <p:sp>
        <p:nvSpPr>
          <p:cNvPr id="11" name="矩形 10"/>
          <p:cNvSpPr/>
          <p:nvPr/>
        </p:nvSpPr>
        <p:spPr>
          <a:xfrm>
            <a:off x="6616679" y="5157625"/>
            <a:ext cx="2202847" cy="369332"/>
          </a:xfrm>
          <a:prstGeom prst="rect">
            <a:avLst/>
          </a:prstGeom>
        </p:spPr>
        <p:txBody>
          <a:bodyPr wrap="none">
            <a:spAutoFit/>
          </a:bodyPr>
          <a:lstStyle/>
          <a:p>
            <a:r>
              <a:rPr lang="en-US" altLang="zh-TW" dirty="0">
                <a:ea typeface="ＭＳ Ｐゴシック" charset="-128"/>
                <a:cs typeface="ＭＳ Ｐゴシック" charset="-128"/>
              </a:rPr>
              <a:t>Granite River Labs</a:t>
            </a:r>
          </a:p>
        </p:txBody>
      </p:sp>
      <p:sp>
        <p:nvSpPr>
          <p:cNvPr id="12" name="文字方塊 11"/>
          <p:cNvSpPr txBox="1"/>
          <p:nvPr/>
        </p:nvSpPr>
        <p:spPr>
          <a:xfrm>
            <a:off x="5186737" y="5514657"/>
            <a:ext cx="3632789" cy="984885"/>
          </a:xfrm>
          <a:prstGeom prst="rect">
            <a:avLst/>
          </a:prstGeom>
          <a:noFill/>
        </p:spPr>
        <p:txBody>
          <a:bodyPr wrap="none" rtlCol="0">
            <a:spAutoFit/>
          </a:bodyPr>
          <a:lstStyle/>
          <a:p>
            <a:pPr algn="r"/>
            <a:r>
              <a:rPr lang="en-US" altLang="zh-TW" sz="2000" b="1" dirty="0"/>
              <a:t>Senior Engineer, Luke Chen </a:t>
            </a:r>
          </a:p>
          <a:p>
            <a:pPr algn="r"/>
            <a:endParaRPr lang="en-US" altLang="zh-TW" sz="2000" b="1" dirty="0"/>
          </a:p>
          <a:p>
            <a:pPr algn="r"/>
            <a:r>
              <a:rPr lang="zh-TW" altLang="en-US" dirty="0"/>
              <a:t> </a:t>
            </a:r>
            <a:endParaRPr lang="en-US" altLang="zh-TW" dirty="0"/>
          </a:p>
        </p:txBody>
      </p:sp>
      <p:sp>
        <p:nvSpPr>
          <p:cNvPr id="13" name="矩形 12"/>
          <p:cNvSpPr/>
          <p:nvPr/>
        </p:nvSpPr>
        <p:spPr>
          <a:xfrm>
            <a:off x="5838287" y="5905568"/>
            <a:ext cx="3305713" cy="369332"/>
          </a:xfrm>
          <a:prstGeom prst="rect">
            <a:avLst/>
          </a:prstGeom>
        </p:spPr>
        <p:txBody>
          <a:bodyPr wrap="none">
            <a:spAutoFit/>
          </a:bodyPr>
          <a:lstStyle/>
          <a:p>
            <a:r>
              <a:rPr lang="en-US" altLang="zh-TW" dirty="0">
                <a:hlinkClick r:id="rId5"/>
              </a:rPr>
              <a:t>lchen@graniteriverlabs.com</a:t>
            </a:r>
            <a:endParaRPr lang="zh-TW" altLang="en-US" dirty="0"/>
          </a:p>
        </p:txBody>
      </p:sp>
      <p:sp>
        <p:nvSpPr>
          <p:cNvPr id="14" name="TextBox 3"/>
          <p:cNvSpPr txBox="1"/>
          <p:nvPr/>
        </p:nvSpPr>
        <p:spPr>
          <a:xfrm>
            <a:off x="7224410" y="6274900"/>
            <a:ext cx="1592103" cy="338554"/>
          </a:xfrm>
          <a:prstGeom prst="rect">
            <a:avLst/>
          </a:prstGeom>
          <a:noFill/>
        </p:spPr>
        <p:txBody>
          <a:bodyPr wrap="none" rtlCol="0">
            <a:spAutoFit/>
          </a:bodyPr>
          <a:lstStyle/>
          <a:p>
            <a:r>
              <a:rPr lang="en-US" altLang="zh-TW" sz="1600" dirty="0"/>
              <a:t>June</a:t>
            </a:r>
            <a:r>
              <a:rPr lang="en-US" sz="1600" dirty="0"/>
              <a:t> 29</a:t>
            </a:r>
            <a:r>
              <a:rPr lang="en-US" sz="1600" baseline="30000" dirty="0"/>
              <a:t>st</a:t>
            </a:r>
            <a:r>
              <a:rPr lang="en-US" sz="1600" dirty="0"/>
              <a:t>, 2018</a:t>
            </a:r>
          </a:p>
        </p:txBody>
      </p:sp>
    </p:spTree>
    <p:extLst>
      <p:ext uri="{BB962C8B-B14F-4D97-AF65-F5344CB8AC3E}">
        <p14:creationId xmlns:p14="http://schemas.microsoft.com/office/powerpoint/2010/main" val="3721360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endParaRPr lang="en-US"/>
          </a:p>
        </p:txBody>
      </p:sp>
      <p:sp>
        <p:nvSpPr>
          <p:cNvPr id="6" name="文字方塊 5"/>
          <p:cNvSpPr txBox="1"/>
          <p:nvPr/>
        </p:nvSpPr>
        <p:spPr>
          <a:xfrm>
            <a:off x="152400" y="3919478"/>
            <a:ext cx="2743200" cy="2862322"/>
          </a:xfrm>
          <a:prstGeom prst="rect">
            <a:avLst/>
          </a:prstGeom>
          <a:noFill/>
        </p:spPr>
        <p:txBody>
          <a:bodyPr wrap="square" rtlCol="0">
            <a:spAutoFit/>
          </a:bodyPr>
          <a:lstStyle/>
          <a:p>
            <a:r>
              <a:rPr lang="en-US" altLang="zh-TW" sz="2000" dirty="0"/>
              <a:t>Example </a:t>
            </a:r>
          </a:p>
          <a:p>
            <a:r>
              <a:rPr lang="en-US" altLang="zh-TW" sz="2000" dirty="0"/>
              <a:t>An adapter with a rating at 50W.  </a:t>
            </a:r>
          </a:p>
          <a:p>
            <a:r>
              <a:rPr lang="en-US" altLang="zh-TW" sz="2000" dirty="0"/>
              <a:t>That is required to support :</a:t>
            </a:r>
          </a:p>
          <a:p>
            <a:r>
              <a:rPr lang="en-US" altLang="zh-TW" sz="2000" dirty="0"/>
              <a:t>       </a:t>
            </a:r>
            <a:r>
              <a:rPr lang="en-US" altLang="zh-TW" sz="2000" b="1" dirty="0">
                <a:solidFill>
                  <a:srgbClr val="7030A0"/>
                </a:solidFill>
              </a:rPr>
              <a:t>20V / 2.5A</a:t>
            </a:r>
            <a:r>
              <a:rPr lang="en-US" altLang="zh-TW" sz="2000" dirty="0"/>
              <a:t>,</a:t>
            </a:r>
          </a:p>
          <a:p>
            <a:r>
              <a:rPr lang="en-US" altLang="zh-TW" sz="2000" dirty="0"/>
              <a:t>       </a:t>
            </a:r>
            <a:r>
              <a:rPr lang="en-US" altLang="zh-TW" sz="2000" b="1" dirty="0">
                <a:solidFill>
                  <a:srgbClr val="00B050"/>
                </a:solidFill>
              </a:rPr>
              <a:t>15V / 3A</a:t>
            </a:r>
            <a:r>
              <a:rPr lang="en-US" altLang="zh-TW" sz="2000" dirty="0"/>
              <a:t>,</a:t>
            </a:r>
          </a:p>
          <a:p>
            <a:r>
              <a:rPr lang="en-US" altLang="zh-TW" sz="2000" dirty="0"/>
              <a:t>         </a:t>
            </a:r>
            <a:r>
              <a:rPr lang="en-US" altLang="zh-TW" sz="2000" b="1" dirty="0">
                <a:solidFill>
                  <a:srgbClr val="92D050"/>
                </a:solidFill>
              </a:rPr>
              <a:t>9V / 3A </a:t>
            </a:r>
          </a:p>
          <a:p>
            <a:r>
              <a:rPr lang="en-US" altLang="zh-TW" sz="2000" dirty="0"/>
              <a:t>         </a:t>
            </a:r>
            <a:r>
              <a:rPr lang="en-US" altLang="zh-TW" sz="2000" b="1" dirty="0">
                <a:solidFill>
                  <a:schemeClr val="accent3">
                    <a:lumMod val="50000"/>
                  </a:schemeClr>
                </a:solidFill>
              </a:rPr>
              <a:t>5V / 3A</a:t>
            </a:r>
            <a:r>
              <a:rPr lang="en-US" altLang="zh-TW" sz="2000" dirty="0"/>
              <a:t>.</a:t>
            </a:r>
            <a:endParaRPr lang="zh-TW" altLang="en-US" sz="2000" dirty="0"/>
          </a:p>
        </p:txBody>
      </p:sp>
      <p:sp>
        <p:nvSpPr>
          <p:cNvPr id="7" name="標題 1"/>
          <p:cNvSpPr txBox="1">
            <a:spLocks/>
          </p:cNvSpPr>
          <p:nvPr/>
        </p:nvSpPr>
        <p:spPr bwMode="auto">
          <a:xfrm>
            <a:off x="577849" y="257885"/>
            <a:ext cx="8150225"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r>
              <a:rPr lang="en-US" altLang="zh-TW" b="1" dirty="0"/>
              <a:t>USB Power Delivery (USB PD) </a:t>
            </a:r>
          </a:p>
          <a:p>
            <a:r>
              <a:rPr lang="en-US" altLang="zh-TW" dirty="0"/>
              <a:t> </a:t>
            </a:r>
            <a:r>
              <a:rPr lang="en-US" altLang="zh-TW" sz="3000" dirty="0"/>
              <a:t>- Power Rules</a:t>
            </a:r>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3733800"/>
            <a:ext cx="6242713" cy="3121357"/>
          </a:xfrm>
          <a:prstGeom prst="rect">
            <a:avLst/>
          </a:prstGeom>
        </p:spPr>
      </p:pic>
      <p:graphicFrame>
        <p:nvGraphicFramePr>
          <p:cNvPr id="5" name="表格 4"/>
          <p:cNvGraphicFramePr>
            <a:graphicFrameLocks noGrp="1"/>
          </p:cNvGraphicFramePr>
          <p:nvPr>
            <p:extLst/>
          </p:nvPr>
        </p:nvGraphicFramePr>
        <p:xfrm>
          <a:off x="1066800" y="1524000"/>
          <a:ext cx="7172324" cy="2194560"/>
        </p:xfrm>
        <a:graphic>
          <a:graphicData uri="http://schemas.openxmlformats.org/drawingml/2006/table">
            <a:tbl>
              <a:tblPr firstRow="1" bandRow="1" bandCol="1">
                <a:tableStyleId>{5C22544A-7EE6-4342-B048-85BDC9FD1C3A}</a:tableStyleId>
              </a:tblPr>
              <a:tblGrid>
                <a:gridCol w="1437981">
                  <a:extLst>
                    <a:ext uri="{9D8B030D-6E8A-4147-A177-3AD203B41FA5}">
                      <a16:colId xmlns:a16="http://schemas.microsoft.com/office/drawing/2014/main" val="20000"/>
                    </a:ext>
                  </a:extLst>
                </a:gridCol>
                <a:gridCol w="1395087">
                  <a:extLst>
                    <a:ext uri="{9D8B030D-6E8A-4147-A177-3AD203B41FA5}">
                      <a16:colId xmlns:a16="http://schemas.microsoft.com/office/drawing/2014/main" val="20001"/>
                    </a:ext>
                  </a:extLst>
                </a:gridCol>
                <a:gridCol w="1495641">
                  <a:extLst>
                    <a:ext uri="{9D8B030D-6E8A-4147-A177-3AD203B41FA5}">
                      <a16:colId xmlns:a16="http://schemas.microsoft.com/office/drawing/2014/main" val="20002"/>
                    </a:ext>
                  </a:extLst>
                </a:gridCol>
                <a:gridCol w="1395087">
                  <a:extLst>
                    <a:ext uri="{9D8B030D-6E8A-4147-A177-3AD203B41FA5}">
                      <a16:colId xmlns:a16="http://schemas.microsoft.com/office/drawing/2014/main" val="20003"/>
                    </a:ext>
                  </a:extLst>
                </a:gridCol>
                <a:gridCol w="1448528">
                  <a:extLst>
                    <a:ext uri="{9D8B030D-6E8A-4147-A177-3AD203B41FA5}">
                      <a16:colId xmlns:a16="http://schemas.microsoft.com/office/drawing/2014/main" val="20004"/>
                    </a:ext>
                  </a:extLst>
                </a:gridCol>
              </a:tblGrid>
              <a:tr h="238328">
                <a:tc>
                  <a:txBody>
                    <a:bodyPr/>
                    <a:lstStyle/>
                    <a:p>
                      <a:pPr algn="ctr">
                        <a:spcBef>
                          <a:spcPts val="100"/>
                        </a:spcBef>
                        <a:spcAft>
                          <a:spcPts val="100"/>
                        </a:spcAft>
                      </a:pPr>
                      <a:r>
                        <a:rPr lang="en-US" sz="1800" dirty="0">
                          <a:effectLst/>
                        </a:rPr>
                        <a:t>PDP (W)</a:t>
                      </a:r>
                      <a:endParaRPr lang="zh-TW" sz="1800" b="1" dirty="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Current at 5V (A)</a:t>
                      </a:r>
                      <a:endParaRPr lang="zh-TW" sz="1800" b="1">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Current at 9V (A)</a:t>
                      </a:r>
                      <a:endParaRPr lang="zh-TW" sz="1800" b="1">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dirty="0">
                          <a:effectLst/>
                        </a:rPr>
                        <a:t>Current at 15V (A)</a:t>
                      </a:r>
                      <a:endParaRPr lang="zh-TW" sz="1800" b="1" dirty="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Current at 20V (A)</a:t>
                      </a:r>
                      <a:endParaRPr lang="zh-TW" sz="1800" b="1">
                        <a:effectLst/>
                        <a:latin typeface="Cambria"/>
                        <a:ea typeface="Cambria"/>
                        <a:cs typeface="Times New Roman"/>
                      </a:endParaRPr>
                    </a:p>
                  </a:txBody>
                  <a:tcPr marL="68580" marR="68580" marT="0" marB="0"/>
                </a:tc>
                <a:extLst>
                  <a:ext uri="{0D108BD9-81ED-4DB2-BD59-A6C34878D82A}">
                    <a16:rowId xmlns:a16="http://schemas.microsoft.com/office/drawing/2014/main" val="10000"/>
                  </a:ext>
                </a:extLst>
              </a:tr>
              <a:tr h="238328">
                <a:tc>
                  <a:txBody>
                    <a:bodyPr/>
                    <a:lstStyle/>
                    <a:p>
                      <a:pPr algn="ctr">
                        <a:spcBef>
                          <a:spcPts val="100"/>
                        </a:spcBef>
                        <a:spcAft>
                          <a:spcPts val="100"/>
                        </a:spcAft>
                      </a:pPr>
                      <a:r>
                        <a:rPr lang="en-US" sz="1800" dirty="0">
                          <a:effectLst/>
                        </a:rPr>
                        <a:t>0.5 ≤ x ≤ 15</a:t>
                      </a:r>
                      <a:endParaRPr lang="zh-TW" sz="1800" dirty="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x ÷ 5</a:t>
                      </a:r>
                      <a:endParaRPr lang="zh-TW" sz="180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 </a:t>
                      </a:r>
                      <a:endParaRPr lang="zh-TW" sz="180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 </a:t>
                      </a:r>
                      <a:endParaRPr lang="zh-TW" sz="180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 </a:t>
                      </a:r>
                      <a:endParaRPr lang="zh-TW" sz="1800">
                        <a:effectLst/>
                        <a:latin typeface="Cambria"/>
                        <a:ea typeface="Cambria"/>
                        <a:cs typeface="Times New Roman"/>
                      </a:endParaRPr>
                    </a:p>
                  </a:txBody>
                  <a:tcPr marL="68580" marR="68580" marT="0" marB="0"/>
                </a:tc>
                <a:extLst>
                  <a:ext uri="{0D108BD9-81ED-4DB2-BD59-A6C34878D82A}">
                    <a16:rowId xmlns:a16="http://schemas.microsoft.com/office/drawing/2014/main" val="10001"/>
                  </a:ext>
                </a:extLst>
              </a:tr>
              <a:tr h="238328">
                <a:tc>
                  <a:txBody>
                    <a:bodyPr/>
                    <a:lstStyle/>
                    <a:p>
                      <a:pPr algn="ctr">
                        <a:spcBef>
                          <a:spcPts val="100"/>
                        </a:spcBef>
                        <a:spcAft>
                          <a:spcPts val="100"/>
                        </a:spcAft>
                      </a:pPr>
                      <a:r>
                        <a:rPr lang="en-US" sz="1800" dirty="0">
                          <a:effectLst/>
                        </a:rPr>
                        <a:t>15 &lt; x ≤ 27</a:t>
                      </a:r>
                      <a:endParaRPr lang="zh-TW" sz="1800" dirty="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dirty="0">
                          <a:effectLst/>
                        </a:rPr>
                        <a:t>3</a:t>
                      </a:r>
                      <a:endParaRPr lang="zh-TW" sz="1800" dirty="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x ÷ 9</a:t>
                      </a:r>
                      <a:endParaRPr lang="zh-TW" sz="180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dirty="0">
                          <a:effectLst/>
                        </a:rPr>
                        <a:t> </a:t>
                      </a:r>
                      <a:endParaRPr lang="zh-TW" sz="1800" dirty="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dirty="0">
                          <a:effectLst/>
                        </a:rPr>
                        <a:t> </a:t>
                      </a:r>
                      <a:endParaRPr lang="zh-TW" sz="1800" dirty="0">
                        <a:effectLst/>
                        <a:latin typeface="Cambria"/>
                        <a:ea typeface="Cambria"/>
                        <a:cs typeface="Times New Roman"/>
                      </a:endParaRPr>
                    </a:p>
                  </a:txBody>
                  <a:tcPr marL="68580" marR="68580" marT="0" marB="0"/>
                </a:tc>
                <a:extLst>
                  <a:ext uri="{0D108BD9-81ED-4DB2-BD59-A6C34878D82A}">
                    <a16:rowId xmlns:a16="http://schemas.microsoft.com/office/drawing/2014/main" val="10002"/>
                  </a:ext>
                </a:extLst>
              </a:tr>
              <a:tr h="238328">
                <a:tc>
                  <a:txBody>
                    <a:bodyPr/>
                    <a:lstStyle/>
                    <a:p>
                      <a:pPr algn="ctr">
                        <a:spcBef>
                          <a:spcPts val="100"/>
                        </a:spcBef>
                        <a:spcAft>
                          <a:spcPts val="100"/>
                        </a:spcAft>
                      </a:pPr>
                      <a:r>
                        <a:rPr lang="en-US" sz="1800" dirty="0">
                          <a:effectLst/>
                        </a:rPr>
                        <a:t>27 &lt; x ≤ 45</a:t>
                      </a:r>
                      <a:endParaRPr lang="zh-TW" sz="1800" dirty="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dirty="0">
                          <a:effectLst/>
                        </a:rPr>
                        <a:t>3</a:t>
                      </a:r>
                      <a:endParaRPr lang="zh-TW" sz="1800" dirty="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3</a:t>
                      </a:r>
                      <a:endParaRPr lang="zh-TW" sz="180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x ÷ 15</a:t>
                      </a:r>
                      <a:endParaRPr lang="zh-TW" sz="180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 </a:t>
                      </a:r>
                      <a:endParaRPr lang="zh-TW" sz="1800">
                        <a:effectLst/>
                        <a:latin typeface="Cambria"/>
                        <a:ea typeface="Cambria"/>
                        <a:cs typeface="Times New Roman"/>
                      </a:endParaRPr>
                    </a:p>
                  </a:txBody>
                  <a:tcPr marL="68580" marR="68580" marT="0" marB="0"/>
                </a:tc>
                <a:extLst>
                  <a:ext uri="{0D108BD9-81ED-4DB2-BD59-A6C34878D82A}">
                    <a16:rowId xmlns:a16="http://schemas.microsoft.com/office/drawing/2014/main" val="10003"/>
                  </a:ext>
                </a:extLst>
              </a:tr>
              <a:tr h="238328">
                <a:tc>
                  <a:txBody>
                    <a:bodyPr/>
                    <a:lstStyle/>
                    <a:p>
                      <a:pPr algn="ctr">
                        <a:spcBef>
                          <a:spcPts val="100"/>
                        </a:spcBef>
                        <a:spcAft>
                          <a:spcPts val="100"/>
                        </a:spcAft>
                      </a:pPr>
                      <a:r>
                        <a:rPr lang="en-US" sz="1800">
                          <a:effectLst/>
                        </a:rPr>
                        <a:t>45 &lt; x ≤ 60</a:t>
                      </a:r>
                      <a:endParaRPr lang="zh-TW" sz="180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dirty="0">
                          <a:effectLst/>
                        </a:rPr>
                        <a:t>3</a:t>
                      </a:r>
                      <a:endParaRPr lang="zh-TW" sz="1800" dirty="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dirty="0">
                          <a:effectLst/>
                        </a:rPr>
                        <a:t>3</a:t>
                      </a:r>
                      <a:endParaRPr lang="zh-TW" sz="1800" dirty="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dirty="0">
                          <a:effectLst/>
                        </a:rPr>
                        <a:t>3</a:t>
                      </a:r>
                      <a:endParaRPr lang="zh-TW" sz="1800" dirty="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x ÷ 20</a:t>
                      </a:r>
                      <a:endParaRPr lang="zh-TW" sz="1800">
                        <a:effectLst/>
                        <a:latin typeface="Cambria"/>
                        <a:ea typeface="Cambria"/>
                        <a:cs typeface="Times New Roman"/>
                      </a:endParaRPr>
                    </a:p>
                  </a:txBody>
                  <a:tcPr marL="68580" marR="68580" marT="0" marB="0"/>
                </a:tc>
                <a:extLst>
                  <a:ext uri="{0D108BD9-81ED-4DB2-BD59-A6C34878D82A}">
                    <a16:rowId xmlns:a16="http://schemas.microsoft.com/office/drawing/2014/main" val="10004"/>
                  </a:ext>
                </a:extLst>
              </a:tr>
              <a:tr h="238328">
                <a:tc>
                  <a:txBody>
                    <a:bodyPr/>
                    <a:lstStyle/>
                    <a:p>
                      <a:pPr algn="ctr">
                        <a:spcBef>
                          <a:spcPts val="100"/>
                        </a:spcBef>
                        <a:spcAft>
                          <a:spcPts val="100"/>
                        </a:spcAft>
                      </a:pPr>
                      <a:r>
                        <a:rPr lang="en-US" sz="1800">
                          <a:effectLst/>
                        </a:rPr>
                        <a:t>60 &lt; x ≤ 100</a:t>
                      </a:r>
                      <a:endParaRPr lang="zh-TW" sz="180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3</a:t>
                      </a:r>
                      <a:endParaRPr lang="zh-TW" sz="180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dirty="0">
                          <a:effectLst/>
                        </a:rPr>
                        <a:t>3</a:t>
                      </a:r>
                      <a:endParaRPr lang="zh-TW" sz="1800" dirty="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3</a:t>
                      </a:r>
                      <a:endParaRPr lang="zh-TW" sz="1800">
                        <a:effectLst/>
                        <a:latin typeface="Cambria"/>
                        <a:ea typeface="Cambria"/>
                        <a:cs typeface="Times New Roman"/>
                      </a:endParaRPr>
                    </a:p>
                  </a:txBody>
                  <a:tcPr marL="68580" marR="68580" marT="0" marB="0"/>
                </a:tc>
                <a:tc>
                  <a:txBody>
                    <a:bodyPr/>
                    <a:lstStyle/>
                    <a:p>
                      <a:pPr algn="ctr">
                        <a:spcBef>
                          <a:spcPts val="100"/>
                        </a:spcBef>
                        <a:spcAft>
                          <a:spcPts val="100"/>
                        </a:spcAft>
                      </a:pPr>
                      <a:r>
                        <a:rPr lang="en-US" sz="1800">
                          <a:effectLst/>
                        </a:rPr>
                        <a:t>x ÷ 20</a:t>
                      </a:r>
                      <a:r>
                        <a:rPr lang="en-US" sz="1800" baseline="30000">
                          <a:effectLst/>
                        </a:rPr>
                        <a:t>1</a:t>
                      </a:r>
                      <a:endParaRPr lang="zh-TW" sz="1800">
                        <a:effectLst/>
                        <a:latin typeface="Cambria"/>
                        <a:ea typeface="Cambria"/>
                        <a:cs typeface="Times New Roman"/>
                      </a:endParaRPr>
                    </a:p>
                  </a:txBody>
                  <a:tcPr marL="68580" marR="68580" marT="0" marB="0"/>
                </a:tc>
                <a:extLst>
                  <a:ext uri="{0D108BD9-81ED-4DB2-BD59-A6C34878D82A}">
                    <a16:rowId xmlns:a16="http://schemas.microsoft.com/office/drawing/2014/main" val="10005"/>
                  </a:ext>
                </a:extLst>
              </a:tr>
              <a:tr h="238328">
                <a:tc gridSpan="5">
                  <a:txBody>
                    <a:bodyPr/>
                    <a:lstStyle/>
                    <a:p>
                      <a:pPr>
                        <a:spcBef>
                          <a:spcPts val="100"/>
                        </a:spcBef>
                        <a:spcAft>
                          <a:spcPts val="100"/>
                        </a:spcAft>
                      </a:pPr>
                      <a:r>
                        <a:rPr lang="en-US" sz="1800" baseline="30000" dirty="0">
                          <a:effectLst/>
                        </a:rPr>
                        <a:t>1</a:t>
                      </a:r>
                      <a:r>
                        <a:rPr lang="en-US" sz="1800" dirty="0">
                          <a:effectLst/>
                        </a:rPr>
                        <a:t> Requires a 5A cable.</a:t>
                      </a:r>
                      <a:endParaRPr lang="zh-TW" sz="1800" dirty="0">
                        <a:effectLst/>
                        <a:latin typeface="Cambria"/>
                        <a:ea typeface="Cambria"/>
                        <a:cs typeface="Times New Roman"/>
                      </a:endParaRPr>
                    </a:p>
                  </a:txBody>
                  <a:tcPr marL="68580" marR="68580" marT="0" marB="0"/>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7833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cell phone&#10;&#10;Description generated with very high confidence">
            <a:extLst>
              <a:ext uri="{FF2B5EF4-FFF2-40B4-BE49-F238E27FC236}">
                <a16:creationId xmlns:a16="http://schemas.microsoft.com/office/drawing/2014/main" id="{229B0027-4727-4DBC-AFE8-624C83F41C9A}"/>
              </a:ext>
            </a:extLst>
          </p:cNvPr>
          <p:cNvPicPr>
            <a:picLocks noChangeAspect="1"/>
          </p:cNvPicPr>
          <p:nvPr/>
        </p:nvPicPr>
        <p:blipFill>
          <a:blip r:embed="rId3"/>
          <a:stretch>
            <a:fillRect/>
          </a:stretch>
        </p:blipFill>
        <p:spPr>
          <a:xfrm>
            <a:off x="64522" y="1440919"/>
            <a:ext cx="9144000" cy="4463879"/>
          </a:xfrm>
          <a:prstGeom prst="rect">
            <a:avLst/>
          </a:prstGeom>
        </p:spPr>
      </p:pic>
      <p:sp>
        <p:nvSpPr>
          <p:cNvPr id="7" name="Rectangle 8"/>
          <p:cNvSpPr txBox="1">
            <a:spLocks noChangeArrowheads="1"/>
          </p:cNvSpPr>
          <p:nvPr/>
        </p:nvSpPr>
        <p:spPr bwMode="auto">
          <a:xfrm>
            <a:off x="2035631" y="211144"/>
            <a:ext cx="8181833"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pPr>
              <a:defRPr/>
            </a:pPr>
            <a:r>
              <a:rPr lang="en-US" sz="4000" b="1" dirty="0"/>
              <a:t>Power Negotiation </a:t>
            </a:r>
            <a:endParaRPr lang="en-US" altLang="en-US" sz="4000" b="1" dirty="0"/>
          </a:p>
        </p:txBody>
      </p:sp>
      <p:sp>
        <p:nvSpPr>
          <p:cNvPr id="4" name="Rectangle 3">
            <a:extLst>
              <a:ext uri="{FF2B5EF4-FFF2-40B4-BE49-F238E27FC236}">
                <a16:creationId xmlns:a16="http://schemas.microsoft.com/office/drawing/2014/main" id="{94F532A1-DFFF-458E-9D30-D72ACDFFD90E}"/>
              </a:ext>
            </a:extLst>
          </p:cNvPr>
          <p:cNvSpPr txBox="1">
            <a:spLocks noChangeArrowheads="1"/>
          </p:cNvSpPr>
          <p:nvPr/>
        </p:nvSpPr>
        <p:spPr>
          <a:xfrm>
            <a:off x="323853" y="1125542"/>
            <a:ext cx="8569325" cy="4967287"/>
          </a:xfrm>
          <a:prstGeom prst="rect">
            <a:avLst/>
          </a:prstGeom>
        </p:spPr>
        <p:txBody>
          <a:bodyPr/>
          <a:lstStyle>
            <a:lvl1pPr marL="228600" indent="-228600" algn="l" rtl="0" eaLnBrk="0" fontAlgn="base" hangingPunct="0">
              <a:spcBef>
                <a:spcPts val="1800"/>
              </a:spcBef>
              <a:spcAft>
                <a:spcPct val="0"/>
              </a:spcAft>
              <a:buClr>
                <a:schemeClr val="accent1"/>
              </a:buClr>
              <a:buSzPct val="100000"/>
              <a:buFont typeface="Wingdings 2" charset="2"/>
              <a:buChar char="¡"/>
              <a:defRPr sz="2000" kern="1200">
                <a:solidFill>
                  <a:schemeClr val="tx2"/>
                </a:solidFill>
                <a:latin typeface="+mn-lt"/>
                <a:ea typeface="ＭＳ Ｐゴシック" pitchFamily="-109" charset="-128"/>
                <a:cs typeface="ＭＳ Ｐゴシック" pitchFamily="-109" charset="-128"/>
              </a:defRPr>
            </a:lvl1pPr>
            <a:lvl2pPr marL="457200" indent="-228600"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2pPr>
            <a:lvl3pPr marL="685800" indent="-228600"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3pPr>
            <a:lvl4pPr marL="914400" indent="-228600"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4pPr>
            <a:lvl5pPr marL="1143000" indent="-228600"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ltLang="zh-TW" b="1" dirty="0"/>
          </a:p>
          <a:p>
            <a:endParaRPr lang="zh-TW" altLang="en-US" dirty="0"/>
          </a:p>
          <a:p>
            <a:pPr>
              <a:defRPr/>
            </a:pPr>
            <a:endParaRPr lang="en-US" altLang="en-US" b="1" dirty="0"/>
          </a:p>
          <a:p>
            <a:pPr>
              <a:defRPr/>
            </a:pPr>
            <a:endParaRPr lang="en-US" altLang="zh-TW" b="1" dirty="0">
              <a:solidFill>
                <a:schemeClr val="tx1"/>
              </a:solidFill>
            </a:endParaRPr>
          </a:p>
          <a:p>
            <a:pPr>
              <a:defRPr/>
            </a:pPr>
            <a:endParaRPr lang="en-US" altLang="en-US" b="1" dirty="0">
              <a:solidFill>
                <a:schemeClr val="tx1"/>
              </a:solidFill>
            </a:endParaRPr>
          </a:p>
          <a:p>
            <a:pPr>
              <a:defRPr/>
            </a:pPr>
            <a:endParaRPr lang="en-US" altLang="en-US" b="1" dirty="0">
              <a:solidFill>
                <a:srgbClr val="0000FF"/>
              </a:solidFill>
            </a:endParaRPr>
          </a:p>
          <a:p>
            <a:pPr marL="0" indent="0" defTabSz="914377">
              <a:buNone/>
            </a:pPr>
            <a:endParaRPr lang="en-US" altLang="zh-TW" dirty="0"/>
          </a:p>
          <a:p>
            <a:pPr marL="0" indent="0" defTabSz="914377">
              <a:buNone/>
            </a:pPr>
            <a:endParaRPr lang="en-US" altLang="zh-TW" dirty="0"/>
          </a:p>
          <a:p>
            <a:pPr marL="0" indent="0" defTabSz="914377">
              <a:buNone/>
            </a:pPr>
            <a:endParaRPr lang="en-US" altLang="zh-TW" dirty="0"/>
          </a:p>
          <a:p>
            <a:pPr marL="0" indent="0" defTabSz="914377">
              <a:buNone/>
            </a:pPr>
            <a:endParaRPr lang="en-US" altLang="zh-TW" dirty="0"/>
          </a:p>
        </p:txBody>
      </p:sp>
      <p:sp>
        <p:nvSpPr>
          <p:cNvPr id="12" name="Rectangle: Rounded Corners 11">
            <a:extLst>
              <a:ext uri="{FF2B5EF4-FFF2-40B4-BE49-F238E27FC236}">
                <a16:creationId xmlns:a16="http://schemas.microsoft.com/office/drawing/2014/main" id="{39D7008F-ACB8-442B-B4D3-8519F1C542A3}"/>
              </a:ext>
            </a:extLst>
          </p:cNvPr>
          <p:cNvSpPr/>
          <p:nvPr/>
        </p:nvSpPr>
        <p:spPr>
          <a:xfrm>
            <a:off x="8507" y="1839378"/>
            <a:ext cx="9200015" cy="1371600"/>
          </a:xfrm>
          <a:prstGeom prst="roundRect">
            <a:avLst/>
          </a:prstGeom>
          <a:solidFill>
            <a:schemeClr val="accent4">
              <a:alpha val="4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Rectangle: Rounded Corners 13">
            <a:extLst>
              <a:ext uri="{FF2B5EF4-FFF2-40B4-BE49-F238E27FC236}">
                <a16:creationId xmlns:a16="http://schemas.microsoft.com/office/drawing/2014/main" id="{ACD6CA11-1B69-4AC7-A184-FE78304E24A9}"/>
              </a:ext>
            </a:extLst>
          </p:cNvPr>
          <p:cNvSpPr/>
          <p:nvPr/>
        </p:nvSpPr>
        <p:spPr>
          <a:xfrm>
            <a:off x="8507" y="3217417"/>
            <a:ext cx="9264537" cy="2687381"/>
          </a:xfrm>
          <a:prstGeom prst="roundRect">
            <a:avLst/>
          </a:prstGeom>
          <a:solidFill>
            <a:schemeClr val="accent4">
              <a:alpha val="47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9" name="Picture 1" descr="GRL_Color white space cropped">
            <a:extLst>
              <a:ext uri="{FF2B5EF4-FFF2-40B4-BE49-F238E27FC236}">
                <a16:creationId xmlns:a16="http://schemas.microsoft.com/office/drawing/2014/main" id="{9651314B-11E3-44C2-BBEB-0C1C8E62B8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332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endParaRPr lang="en-US"/>
          </a:p>
        </p:txBody>
      </p:sp>
      <p:sp>
        <p:nvSpPr>
          <p:cNvPr id="4" name="標題 1"/>
          <p:cNvSpPr txBox="1">
            <a:spLocks/>
          </p:cNvSpPr>
          <p:nvPr/>
        </p:nvSpPr>
        <p:spPr bwMode="auto">
          <a:xfrm>
            <a:off x="536575" y="304800"/>
            <a:ext cx="8150225"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r>
              <a:rPr lang="en-US" altLang="zh-TW" dirty="0"/>
              <a:t>BMC Characteristics</a:t>
            </a:r>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326364"/>
            <a:ext cx="6696729" cy="1778564"/>
          </a:xfrm>
          <a:prstGeom prst="rect">
            <a:avLst/>
          </a:prstGeom>
        </p:spPr>
      </p:pic>
      <p:sp>
        <p:nvSpPr>
          <p:cNvPr id="8" name="矩形 7"/>
          <p:cNvSpPr/>
          <p:nvPr/>
        </p:nvSpPr>
        <p:spPr>
          <a:xfrm>
            <a:off x="533400" y="990600"/>
            <a:ext cx="8443911" cy="53251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285750" indent="-285750">
              <a:lnSpc>
                <a:spcPct val="150000"/>
              </a:lnSpc>
              <a:buFont typeface="Arial" pitchFamily="34" charset="0"/>
              <a:buChar char="•"/>
            </a:pPr>
            <a:r>
              <a:rPr lang="en-US" altLang="zh-TW" sz="2400" dirty="0" err="1">
                <a:solidFill>
                  <a:schemeClr val="tx1"/>
                </a:solidFill>
              </a:rPr>
              <a:t>Biphase</a:t>
            </a:r>
            <a:r>
              <a:rPr lang="en-US" altLang="zh-TW" sz="2400" dirty="0">
                <a:solidFill>
                  <a:schemeClr val="tx1"/>
                </a:solidFill>
              </a:rPr>
              <a:t> Mark Coding</a:t>
            </a:r>
          </a:p>
          <a:p>
            <a:pPr marL="285750" indent="-285750">
              <a:lnSpc>
                <a:spcPct val="150000"/>
              </a:lnSpc>
              <a:buFont typeface="Arial" pitchFamily="34" charset="0"/>
              <a:buChar char="•"/>
            </a:pPr>
            <a:r>
              <a:rPr lang="en-US" altLang="zh-TW" sz="2400" dirty="0">
                <a:solidFill>
                  <a:schemeClr val="tx1"/>
                </a:solidFill>
              </a:rPr>
              <a:t>2 transitions for one and 1 transition for zero</a:t>
            </a:r>
          </a:p>
        </p:txBody>
      </p:sp>
      <p:pic>
        <p:nvPicPr>
          <p:cNvPr id="5121" name="Picture 1" descr="age80image11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195" y="4828287"/>
            <a:ext cx="3910605" cy="2125493"/>
          </a:xfrm>
          <a:prstGeom prst="rect">
            <a:avLst/>
          </a:prstGeom>
          <a:noFill/>
          <a:extLst>
            <a:ext uri="{909E8E84-426E-40DD-AFC4-6F175D3DCCD1}">
              <a14:hiddenFill xmlns:a14="http://schemas.microsoft.com/office/drawing/2010/main">
                <a:solidFill>
                  <a:srgbClr val="FFFFFF"/>
                </a:solidFill>
              </a14:hiddenFill>
            </a:ext>
          </a:extLst>
        </p:spPr>
      </p:pic>
      <p:pic>
        <p:nvPicPr>
          <p:cNvPr id="10" name="圖片 9"/>
          <p:cNvPicPr>
            <a:picLocks noChangeAspect="1"/>
          </p:cNvPicPr>
          <p:nvPr/>
        </p:nvPicPr>
        <p:blipFill>
          <a:blip r:embed="rId5"/>
          <a:stretch>
            <a:fillRect/>
          </a:stretch>
        </p:blipFill>
        <p:spPr>
          <a:xfrm>
            <a:off x="4800600" y="4870522"/>
            <a:ext cx="3733800" cy="1890363"/>
          </a:xfrm>
          <a:prstGeom prst="rect">
            <a:avLst/>
          </a:prstGeom>
        </p:spPr>
      </p:pic>
      <p:sp>
        <p:nvSpPr>
          <p:cNvPr id="11" name="矩形 10"/>
          <p:cNvSpPr/>
          <p:nvPr/>
        </p:nvSpPr>
        <p:spPr>
          <a:xfrm>
            <a:off x="537224" y="4230469"/>
            <a:ext cx="6369051" cy="646331"/>
          </a:xfrm>
          <a:prstGeom prst="rect">
            <a:avLst/>
          </a:prstGeom>
        </p:spPr>
        <p:txBody>
          <a:bodyPr wrap="none">
            <a:spAutoFit/>
          </a:bodyPr>
          <a:lstStyle/>
          <a:p>
            <a:pPr marL="285750" indent="-285750">
              <a:lnSpc>
                <a:spcPct val="150000"/>
              </a:lnSpc>
              <a:buFont typeface="Arial" pitchFamily="34" charset="0"/>
              <a:buChar char="•"/>
            </a:pPr>
            <a:r>
              <a:rPr lang="en-US" altLang="zh-TW" sz="2400" dirty="0"/>
              <a:t>Defined by Transmit and </a:t>
            </a:r>
            <a:r>
              <a:rPr lang="en-US" altLang="zh-TW" sz="2400" dirty="0" err="1"/>
              <a:t>Recieve</a:t>
            </a:r>
            <a:r>
              <a:rPr lang="en-US" altLang="zh-TW" sz="2400" dirty="0"/>
              <a:t> Masks</a:t>
            </a:r>
          </a:p>
        </p:txBody>
      </p:sp>
    </p:spTree>
    <p:extLst>
      <p:ext uri="{BB962C8B-B14F-4D97-AF65-F5344CB8AC3E}">
        <p14:creationId xmlns:p14="http://schemas.microsoft.com/office/powerpoint/2010/main" val="4026810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61647"/>
            <a:ext cx="8153401" cy="4525963"/>
          </a:xfrm>
        </p:spPr>
        <p:txBody>
          <a:bodyPr/>
          <a:lstStyle/>
          <a:p>
            <a:r>
              <a:rPr lang="en-US" dirty="0"/>
              <a:t>USB PD is one of the fastest adapted standards in the industry</a:t>
            </a:r>
          </a:p>
          <a:p>
            <a:r>
              <a:rPr lang="en-US" dirty="0"/>
              <a:t>PD 2.0 and PD 3.0 is continuously evolving and GRL can help customers keep up with the changes</a:t>
            </a:r>
          </a:p>
          <a:p>
            <a:endParaRPr lang="en-US" dirty="0"/>
          </a:p>
          <a:p>
            <a:endParaRPr lang="en-US" dirty="0"/>
          </a:p>
        </p:txBody>
      </p:sp>
      <p:sp>
        <p:nvSpPr>
          <p:cNvPr id="7" name="標題 1"/>
          <p:cNvSpPr txBox="1">
            <a:spLocks/>
          </p:cNvSpPr>
          <p:nvPr/>
        </p:nvSpPr>
        <p:spPr bwMode="auto">
          <a:xfrm>
            <a:off x="536575" y="304800"/>
            <a:ext cx="8150225"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r>
              <a:rPr lang="en-US" altLang="zh-TW" dirty="0"/>
              <a:t>USB Power Delivery Spec Updates</a:t>
            </a:r>
          </a:p>
        </p:txBody>
      </p:sp>
      <p:pic>
        <p:nvPicPr>
          <p:cNvPr id="9" name="Picture 1" descr="GRL_Color white space cropp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7" y="2829503"/>
            <a:ext cx="8991600" cy="319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06980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bwMode="auto">
          <a:xfrm>
            <a:off x="457200" y="304800"/>
            <a:ext cx="8150225"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r>
              <a:rPr lang="en-US" altLang="zh-TW" dirty="0"/>
              <a:t>Summary of Key Updates in PD 3.0</a:t>
            </a:r>
          </a:p>
        </p:txBody>
      </p:sp>
      <p:sp>
        <p:nvSpPr>
          <p:cNvPr id="9" name="Content Placeholder 2"/>
          <p:cNvSpPr>
            <a:spLocks noGrp="1"/>
          </p:cNvSpPr>
          <p:nvPr>
            <p:ph idx="1"/>
          </p:nvPr>
        </p:nvSpPr>
        <p:spPr>
          <a:xfrm>
            <a:off x="457199" y="1600200"/>
            <a:ext cx="3886201" cy="4525963"/>
          </a:xfrm>
        </p:spPr>
        <p:txBody>
          <a:bodyPr/>
          <a:lstStyle/>
          <a:p>
            <a:r>
              <a:rPr lang="en-US" altLang="zh-TW" dirty="0"/>
              <a:t>Extended messages (Source capability, Battery capability, Manufacture info </a:t>
            </a:r>
            <a:r>
              <a:rPr lang="en-US" altLang="zh-TW" dirty="0" err="1"/>
              <a:t>etc</a:t>
            </a:r>
            <a:r>
              <a:rPr lang="en-US" altLang="zh-TW" dirty="0"/>
              <a:t>)</a:t>
            </a:r>
            <a:endParaRPr lang="en-US" dirty="0"/>
          </a:p>
          <a:p>
            <a:r>
              <a:rPr lang="en-US" dirty="0"/>
              <a:t>PPS (Programmable Power Supply)</a:t>
            </a:r>
          </a:p>
          <a:p>
            <a:r>
              <a:rPr lang="en-US" dirty="0"/>
              <a:t>FRS (Fast Role Swap)</a:t>
            </a:r>
          </a:p>
          <a:p>
            <a:r>
              <a:rPr lang="en-US" dirty="0"/>
              <a:t>Source Coordinated collision avoidance</a:t>
            </a:r>
          </a:p>
          <a:p>
            <a:r>
              <a:rPr lang="en-US" dirty="0"/>
              <a:t>Alert data messages</a:t>
            </a:r>
          </a:p>
          <a:p>
            <a:pPr marL="228600" lvl="1" indent="0">
              <a:buNone/>
            </a:pPr>
            <a:endParaRPr lang="en-US" dirty="0"/>
          </a:p>
        </p:txBody>
      </p:sp>
      <p:sp>
        <p:nvSpPr>
          <p:cNvPr id="10" name="Content Placeholder 2"/>
          <p:cNvSpPr txBox="1">
            <a:spLocks/>
          </p:cNvSpPr>
          <p:nvPr/>
        </p:nvSpPr>
        <p:spPr bwMode="auto">
          <a:xfrm>
            <a:off x="4800600" y="1524000"/>
            <a:ext cx="388620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1800"/>
              </a:spcBef>
              <a:spcAft>
                <a:spcPct val="0"/>
              </a:spcAft>
              <a:buClr>
                <a:schemeClr val="accent1"/>
              </a:buClr>
              <a:buSzPct val="100000"/>
              <a:buFont typeface="Wingdings 2" charset="2"/>
              <a:buChar char="¡"/>
              <a:defRPr sz="2000" kern="1200">
                <a:solidFill>
                  <a:schemeClr val="tx2"/>
                </a:solidFill>
                <a:latin typeface="+mn-lt"/>
                <a:ea typeface="ＭＳ Ｐゴシック" pitchFamily="-109" charset="-128"/>
                <a:cs typeface="ＭＳ Ｐゴシック" pitchFamily="-109" charset="-128"/>
              </a:defRPr>
            </a:lvl1pPr>
            <a:lvl2pPr marL="457200" indent="-228600"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2pPr>
            <a:lvl3pPr marL="685800" indent="-228600"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3pPr>
            <a:lvl4pPr marL="914400" indent="-228600"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4pPr>
            <a:lvl5pPr marL="1143000" indent="-228600"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More control over cable communication</a:t>
            </a:r>
          </a:p>
          <a:p>
            <a:r>
              <a:rPr lang="en-US" dirty="0"/>
              <a:t>Security extended message</a:t>
            </a:r>
          </a:p>
          <a:p>
            <a:r>
              <a:rPr lang="en-US" dirty="0"/>
              <a:t>Not supported control message</a:t>
            </a:r>
          </a:p>
          <a:p>
            <a:r>
              <a:rPr lang="en-US" dirty="0"/>
              <a:t>Firmware update message</a:t>
            </a:r>
          </a:p>
          <a:p>
            <a:r>
              <a:rPr lang="en-US" dirty="0"/>
              <a:t>Battery status message</a:t>
            </a:r>
          </a:p>
          <a:p>
            <a:pPr lvl="1"/>
            <a:endParaRPr lang="en-US" dirty="0"/>
          </a:p>
        </p:txBody>
      </p:sp>
      <p:pic>
        <p:nvPicPr>
          <p:cNvPr id="13" name="Picture 1" descr="GRL_Color white space cropp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793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6457815" y="6477000"/>
            <a:ext cx="2686185" cy="307777"/>
          </a:xfrm>
          <a:prstGeom prst="rect">
            <a:avLst/>
          </a:prstGeom>
        </p:spPr>
        <p:txBody>
          <a:bodyPr wrap="none">
            <a:spAutoFit/>
          </a:bodyPr>
          <a:lstStyle/>
          <a:p>
            <a:r>
              <a:rPr lang="sk-SK" altLang="zh-TW" sz="1400" dirty="0">
                <a:latin typeface="Calibri" charset="0"/>
              </a:rPr>
              <a:t>USB </a:t>
            </a:r>
            <a:r>
              <a:rPr lang="sk-SK" altLang="zh-TW" sz="1400" dirty="0" err="1">
                <a:latin typeface="Calibri" charset="0"/>
              </a:rPr>
              <a:t>Implementers</a:t>
            </a:r>
            <a:r>
              <a:rPr lang="sk-SK" altLang="zh-TW" sz="1400" dirty="0">
                <a:latin typeface="Calibri" charset="0"/>
              </a:rPr>
              <a:t> </a:t>
            </a:r>
            <a:r>
              <a:rPr lang="sk-SK" altLang="zh-TW" sz="1400" dirty="0" err="1">
                <a:latin typeface="Calibri" charset="0"/>
              </a:rPr>
              <a:t>Forum</a:t>
            </a:r>
            <a:r>
              <a:rPr lang="sk-SK" altLang="zh-TW" sz="1400" dirty="0">
                <a:latin typeface="Calibri" charset="0"/>
              </a:rPr>
              <a:t> © 2017 </a:t>
            </a:r>
            <a:endParaRPr lang="sk-SK" altLang="zh-TW" sz="1400" dirty="0">
              <a:effectLst/>
            </a:endParaRPr>
          </a:p>
        </p:txBody>
      </p:sp>
      <p:sp>
        <p:nvSpPr>
          <p:cNvPr id="8" name="標題 1"/>
          <p:cNvSpPr txBox="1">
            <a:spLocks/>
          </p:cNvSpPr>
          <p:nvPr/>
        </p:nvSpPr>
        <p:spPr bwMode="auto">
          <a:xfrm>
            <a:off x="457200" y="304800"/>
            <a:ext cx="8150225"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r>
              <a:rPr lang="en-US" altLang="zh-TW" dirty="0"/>
              <a:t>PPS Capabilities</a:t>
            </a:r>
          </a:p>
          <a:p>
            <a:r>
              <a:rPr lang="en-US" altLang="zh-TW" sz="3000" dirty="0"/>
              <a:t> - Programmable Power Supply</a:t>
            </a:r>
            <a:r>
              <a:rPr lang="en-US" altLang="zh-TW" dirty="0"/>
              <a:t> </a:t>
            </a:r>
          </a:p>
        </p:txBody>
      </p:sp>
      <p:sp>
        <p:nvSpPr>
          <p:cNvPr id="9" name="矩形 8"/>
          <p:cNvSpPr/>
          <p:nvPr/>
        </p:nvSpPr>
        <p:spPr>
          <a:xfrm>
            <a:off x="492034" y="1424255"/>
            <a:ext cx="7737566" cy="5586145"/>
          </a:xfrm>
          <a:prstGeom prst="rect">
            <a:avLst/>
          </a:prstGeom>
        </p:spPr>
        <p:txBody>
          <a:bodyPr wrap="square">
            <a:spAutoFit/>
          </a:bodyPr>
          <a:lstStyle/>
          <a:p>
            <a:pPr marL="342900" indent="-342900">
              <a:lnSpc>
                <a:spcPct val="150000"/>
              </a:lnSpc>
              <a:buFont typeface="Arial" charset="0"/>
              <a:buChar char="•"/>
            </a:pPr>
            <a:r>
              <a:rPr lang="en-US" altLang="zh-TW" sz="2400" dirty="0">
                <a:latin typeface="+mj-lt"/>
              </a:rPr>
              <a:t>New PDO Type Augmented PDO (APDO) </a:t>
            </a:r>
          </a:p>
          <a:p>
            <a:pPr marL="342900" indent="-342900">
              <a:lnSpc>
                <a:spcPct val="150000"/>
              </a:lnSpc>
              <a:buFont typeface="Arial" charset="0"/>
              <a:buChar char="•"/>
            </a:pPr>
            <a:r>
              <a:rPr lang="en-US" altLang="zh-TW" sz="2400" dirty="0">
                <a:latin typeface="+mj-lt"/>
              </a:rPr>
              <a:t>Source Capability</a:t>
            </a:r>
          </a:p>
          <a:p>
            <a:pPr>
              <a:lnSpc>
                <a:spcPct val="150000"/>
              </a:lnSpc>
            </a:pPr>
            <a:r>
              <a:rPr lang="en-US" altLang="zh-TW" sz="2000" dirty="0">
                <a:latin typeface="+mj-lt"/>
              </a:rPr>
              <a:t>    - Min/Max Voltage</a:t>
            </a:r>
          </a:p>
          <a:p>
            <a:pPr>
              <a:lnSpc>
                <a:spcPct val="150000"/>
              </a:lnSpc>
            </a:pPr>
            <a:r>
              <a:rPr lang="en-US" altLang="zh-TW" sz="2000" dirty="0">
                <a:latin typeface="+mj-lt"/>
              </a:rPr>
              <a:t>    - Max Current </a:t>
            </a:r>
          </a:p>
          <a:p>
            <a:pPr marL="342900" indent="-342900">
              <a:lnSpc>
                <a:spcPct val="150000"/>
              </a:lnSpc>
              <a:buFont typeface="Arial" charset="0"/>
              <a:buChar char="•"/>
            </a:pPr>
            <a:r>
              <a:rPr lang="en-US" altLang="zh-TW" sz="2400" dirty="0">
                <a:latin typeface="+mj-lt"/>
              </a:rPr>
              <a:t>New RDO </a:t>
            </a:r>
            <a:r>
              <a:rPr lang="en-US" altLang="zh-TW" sz="2200" dirty="0">
                <a:latin typeface="+mj-lt"/>
              </a:rPr>
              <a:t>(Request Data Object)</a:t>
            </a:r>
          </a:p>
          <a:p>
            <a:pPr>
              <a:lnSpc>
                <a:spcPct val="150000"/>
              </a:lnSpc>
            </a:pPr>
            <a:r>
              <a:rPr lang="en-US" altLang="zh-TW" sz="2200" dirty="0">
                <a:latin typeface="+mj-lt"/>
              </a:rPr>
              <a:t>   </a:t>
            </a:r>
            <a:r>
              <a:rPr lang="en-US" altLang="zh-TW" sz="2000" dirty="0">
                <a:latin typeface="+mj-lt"/>
              </a:rPr>
              <a:t>- </a:t>
            </a:r>
            <a:r>
              <a:rPr lang="en-US" altLang="zh-TW" sz="2000" dirty="0"/>
              <a:t>Data Object used by a Sink Port to negotiate a Contact </a:t>
            </a:r>
          </a:p>
          <a:p>
            <a:pPr>
              <a:lnSpc>
                <a:spcPct val="150000"/>
              </a:lnSpc>
            </a:pPr>
            <a:r>
              <a:rPr lang="en-US" altLang="zh-TW" sz="2000" dirty="0">
                <a:latin typeface="+mj-lt"/>
              </a:rPr>
              <a:t>   - Voltage between min/max</a:t>
            </a:r>
          </a:p>
          <a:p>
            <a:pPr>
              <a:lnSpc>
                <a:spcPct val="150000"/>
              </a:lnSpc>
            </a:pPr>
            <a:r>
              <a:rPr lang="en-US" altLang="zh-TW" sz="2000" dirty="0">
                <a:latin typeface="+mj-lt"/>
              </a:rPr>
              <a:t>   - Current Limit </a:t>
            </a:r>
          </a:p>
          <a:p>
            <a:pPr marL="342900" indent="-342900">
              <a:lnSpc>
                <a:spcPct val="150000"/>
              </a:lnSpc>
              <a:buFont typeface="Arial" charset="0"/>
              <a:buChar char="•"/>
            </a:pPr>
            <a:r>
              <a:rPr lang="en-US" altLang="zh-TW" sz="2400" dirty="0">
                <a:latin typeface="+mj-lt"/>
              </a:rPr>
              <a:t>PPS Status</a:t>
            </a:r>
          </a:p>
          <a:p>
            <a:pPr>
              <a:lnSpc>
                <a:spcPct val="150000"/>
              </a:lnSpc>
            </a:pPr>
            <a:r>
              <a:rPr lang="en-US" altLang="zh-TW" sz="2000" dirty="0">
                <a:latin typeface="+mj-lt"/>
              </a:rPr>
              <a:t>   - Operating Mode (CV/CL)</a:t>
            </a:r>
          </a:p>
          <a:p>
            <a:pPr>
              <a:lnSpc>
                <a:spcPct val="150000"/>
              </a:lnSpc>
            </a:pPr>
            <a:r>
              <a:rPr lang="en-US" altLang="zh-TW" sz="2000" dirty="0">
                <a:latin typeface="+mj-lt"/>
              </a:rPr>
              <a:t>   - Source voltage/current </a:t>
            </a:r>
          </a:p>
        </p:txBody>
      </p:sp>
    </p:spTree>
    <p:extLst>
      <p:ext uri="{BB962C8B-B14F-4D97-AF65-F5344CB8AC3E}">
        <p14:creationId xmlns:p14="http://schemas.microsoft.com/office/powerpoint/2010/main" val="2998047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bwMode="auto">
          <a:xfrm>
            <a:off x="457200" y="304800"/>
            <a:ext cx="8150225"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r>
              <a:rPr lang="en-US" altLang="zh-TW" dirty="0"/>
              <a:t>PPS Capabilities(Cont.)</a:t>
            </a:r>
          </a:p>
        </p:txBody>
      </p:sp>
      <p:sp>
        <p:nvSpPr>
          <p:cNvPr id="7" name="矩形 6"/>
          <p:cNvSpPr/>
          <p:nvPr/>
        </p:nvSpPr>
        <p:spPr>
          <a:xfrm>
            <a:off x="6457815" y="6477000"/>
            <a:ext cx="2686185" cy="307777"/>
          </a:xfrm>
          <a:prstGeom prst="rect">
            <a:avLst/>
          </a:prstGeom>
        </p:spPr>
        <p:txBody>
          <a:bodyPr wrap="none">
            <a:spAutoFit/>
          </a:bodyPr>
          <a:lstStyle/>
          <a:p>
            <a:r>
              <a:rPr lang="sk-SK" altLang="zh-TW" sz="1400" dirty="0">
                <a:latin typeface="Calibri" charset="0"/>
              </a:rPr>
              <a:t>USB </a:t>
            </a:r>
            <a:r>
              <a:rPr lang="sk-SK" altLang="zh-TW" sz="1400" dirty="0" err="1">
                <a:latin typeface="Calibri" charset="0"/>
              </a:rPr>
              <a:t>Implementers</a:t>
            </a:r>
            <a:r>
              <a:rPr lang="sk-SK" altLang="zh-TW" sz="1400" dirty="0">
                <a:latin typeface="Calibri" charset="0"/>
              </a:rPr>
              <a:t> </a:t>
            </a:r>
            <a:r>
              <a:rPr lang="sk-SK" altLang="zh-TW" sz="1400" dirty="0" err="1">
                <a:latin typeface="Calibri" charset="0"/>
              </a:rPr>
              <a:t>Forum</a:t>
            </a:r>
            <a:r>
              <a:rPr lang="sk-SK" altLang="zh-TW" sz="1400" dirty="0">
                <a:latin typeface="Calibri" charset="0"/>
              </a:rPr>
              <a:t> © 2017 </a:t>
            </a:r>
            <a:endParaRPr lang="sk-SK" altLang="zh-TW" sz="1400" dirty="0">
              <a:effectLst/>
            </a:endParaRPr>
          </a:p>
        </p:txBody>
      </p:sp>
      <p:pic>
        <p:nvPicPr>
          <p:cNvPr id="9" name="Picture 1" descr="GRL_Color white space cropp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6">
            <a:extLst>
              <a:ext uri="{FF2B5EF4-FFF2-40B4-BE49-F238E27FC236}">
                <a16:creationId xmlns:a16="http://schemas.microsoft.com/office/drawing/2014/main" id="{6B208889-D616-49FB-93C8-A568F362C25C}"/>
              </a:ext>
            </a:extLst>
          </p:cNvPr>
          <p:cNvPicPr>
            <a:picLocks noChangeAspect="1"/>
          </p:cNvPicPr>
          <p:nvPr/>
        </p:nvPicPr>
        <p:blipFill>
          <a:blip r:embed="rId4"/>
          <a:stretch>
            <a:fillRect/>
          </a:stretch>
        </p:blipFill>
        <p:spPr>
          <a:xfrm>
            <a:off x="319314" y="1795462"/>
            <a:ext cx="8425993" cy="3431165"/>
          </a:xfrm>
          <a:prstGeom prst="rect">
            <a:avLst/>
          </a:prstGeom>
        </p:spPr>
      </p:pic>
    </p:spTree>
    <p:extLst>
      <p:ext uri="{BB962C8B-B14F-4D97-AF65-F5344CB8AC3E}">
        <p14:creationId xmlns:p14="http://schemas.microsoft.com/office/powerpoint/2010/main" val="3886952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標題 1"/>
          <p:cNvSpPr txBox="1">
            <a:spLocks/>
          </p:cNvSpPr>
          <p:nvPr/>
        </p:nvSpPr>
        <p:spPr bwMode="auto">
          <a:xfrm>
            <a:off x="366033" y="389894"/>
            <a:ext cx="8577942"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pPr>
              <a:defRPr/>
            </a:pPr>
            <a:r>
              <a:rPr lang="en-US" altLang="en-US" sz="4000" b="1" dirty="0"/>
              <a:t>USB-PD Compliance tests</a:t>
            </a:r>
          </a:p>
        </p:txBody>
      </p:sp>
      <p:pic>
        <p:nvPicPr>
          <p:cNvPr id="30" name="Picture 1" descr="GRL_Color white space cropp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TextBox 1">
            <a:extLst>
              <a:ext uri="{FF2B5EF4-FFF2-40B4-BE49-F238E27FC236}">
                <a16:creationId xmlns:a16="http://schemas.microsoft.com/office/drawing/2014/main" id="{0E8988DA-C7F4-4141-80F3-A21B5BDEEF84}"/>
              </a:ext>
            </a:extLst>
          </p:cNvPr>
          <p:cNvSpPr txBox="1"/>
          <p:nvPr/>
        </p:nvSpPr>
        <p:spPr>
          <a:xfrm>
            <a:off x="664029" y="1589314"/>
            <a:ext cx="7511142" cy="4212772"/>
          </a:xfrm>
          <a:prstGeom prst="rect">
            <a:avLst/>
          </a:prstGeom>
          <a:noFill/>
        </p:spPr>
        <p:txBody>
          <a:bodyPr wrap="square" rtlCol="0">
            <a:spAutoFit/>
          </a:bodyPr>
          <a:lstStyle/>
          <a:p>
            <a:endParaRPr lang="en-US" dirty="0"/>
          </a:p>
        </p:txBody>
      </p:sp>
      <p:graphicFrame>
        <p:nvGraphicFramePr>
          <p:cNvPr id="31" name="Table 30">
            <a:extLst>
              <a:ext uri="{FF2B5EF4-FFF2-40B4-BE49-F238E27FC236}">
                <a16:creationId xmlns:a16="http://schemas.microsoft.com/office/drawing/2014/main" id="{F7CD6139-2809-4FA0-BEBB-6431885D59AC}"/>
              </a:ext>
            </a:extLst>
          </p:cNvPr>
          <p:cNvGraphicFramePr>
            <a:graphicFrameLocks noGrp="1"/>
          </p:cNvGraphicFramePr>
          <p:nvPr>
            <p:extLst>
              <p:ext uri="{D42A27DB-BD31-4B8C-83A1-F6EECF244321}">
                <p14:modId xmlns:p14="http://schemas.microsoft.com/office/powerpoint/2010/main" val="1397868264"/>
              </p:ext>
            </p:extLst>
          </p:nvPr>
        </p:nvGraphicFramePr>
        <p:xfrm>
          <a:off x="78059" y="2286103"/>
          <a:ext cx="8865916" cy="3396270"/>
        </p:xfrm>
        <a:graphic>
          <a:graphicData uri="http://schemas.openxmlformats.org/drawingml/2006/table">
            <a:tbl>
              <a:tblPr>
                <a:effectLst>
                  <a:outerShdw blurRad="50800" dist="38100" dir="2700000" sx="101000" sy="101000" algn="tl" rotWithShape="0">
                    <a:prstClr val="black">
                      <a:alpha val="40000"/>
                    </a:prstClr>
                  </a:outerShdw>
                </a:effectLst>
                <a:tableStyleId>{5C22544A-7EE6-4342-B048-85BDC9FD1C3A}</a:tableStyleId>
              </a:tblPr>
              <a:tblGrid>
                <a:gridCol w="2051824">
                  <a:extLst>
                    <a:ext uri="{9D8B030D-6E8A-4147-A177-3AD203B41FA5}">
                      <a16:colId xmlns:a16="http://schemas.microsoft.com/office/drawing/2014/main" val="148622753"/>
                    </a:ext>
                  </a:extLst>
                </a:gridCol>
                <a:gridCol w="1360449">
                  <a:extLst>
                    <a:ext uri="{9D8B030D-6E8A-4147-A177-3AD203B41FA5}">
                      <a16:colId xmlns:a16="http://schemas.microsoft.com/office/drawing/2014/main" val="834077346"/>
                    </a:ext>
                  </a:extLst>
                </a:gridCol>
                <a:gridCol w="1540030">
                  <a:extLst>
                    <a:ext uri="{9D8B030D-6E8A-4147-A177-3AD203B41FA5}">
                      <a16:colId xmlns:a16="http://schemas.microsoft.com/office/drawing/2014/main" val="3813362938"/>
                    </a:ext>
                  </a:extLst>
                </a:gridCol>
                <a:gridCol w="3913613">
                  <a:extLst>
                    <a:ext uri="{9D8B030D-6E8A-4147-A177-3AD203B41FA5}">
                      <a16:colId xmlns:a16="http://schemas.microsoft.com/office/drawing/2014/main" val="4037592544"/>
                    </a:ext>
                  </a:extLst>
                </a:gridCol>
              </a:tblGrid>
              <a:tr h="512853">
                <a:tc rowSpan="8">
                  <a:txBody>
                    <a:bodyPr/>
                    <a:lstStyle/>
                    <a:p>
                      <a:pPr algn="ctr" fontAlgn="ctr"/>
                      <a:r>
                        <a:rPr lang="en-US" sz="1800" b="1" u="none" strike="noStrike" dirty="0">
                          <a:effectLst/>
                        </a:rPr>
                        <a:t>Power </a:t>
                      </a:r>
                      <a:r>
                        <a:rPr lang="en-US" sz="1800" b="1" u="none" strike="noStrike" dirty="0" err="1">
                          <a:effectLst/>
                        </a:rPr>
                        <a:t>Delievery</a:t>
                      </a:r>
                      <a:r>
                        <a:rPr lang="en-US" sz="1800" b="1" u="none" strike="noStrike" dirty="0">
                          <a:effectLst/>
                        </a:rPr>
                        <a:t> 3.0</a:t>
                      </a:r>
                      <a:br>
                        <a:rPr lang="en-US" sz="1800" b="1" u="none" strike="noStrike" dirty="0">
                          <a:effectLst/>
                        </a:rPr>
                      </a:br>
                      <a:r>
                        <a:rPr lang="en-US" sz="1800" b="1" u="none" strike="noStrike" dirty="0">
                          <a:effectLst/>
                        </a:rPr>
                        <a:t>Compliance tests</a:t>
                      </a:r>
                      <a:endParaRPr lang="en-US" sz="1800" b="1" i="0" u="none" strike="noStrike" dirty="0">
                        <a:solidFill>
                          <a:srgbClr val="000000"/>
                        </a:solidFill>
                        <a:effectLst/>
                        <a:latin typeface="Calibri" panose="020F0502020204030204" pitchFamily="34" charset="0"/>
                      </a:endParaRPr>
                    </a:p>
                  </a:txBody>
                  <a:tcPr marL="8109" marR="8109" marT="8109" marB="0" anchor="ctr"/>
                </a:tc>
                <a:tc rowSpan="6">
                  <a:txBody>
                    <a:bodyPr/>
                    <a:lstStyle/>
                    <a:p>
                      <a:pPr algn="ctr" fontAlgn="ctr"/>
                      <a:r>
                        <a:rPr lang="en-US" sz="2000" b="1" u="none" strike="noStrike" dirty="0">
                          <a:effectLst/>
                        </a:rPr>
                        <a:t>PD2.0</a:t>
                      </a:r>
                      <a:endParaRPr lang="en-US" sz="2000" b="1" i="0" u="none" strike="noStrike" dirty="0">
                        <a:solidFill>
                          <a:srgbClr val="000000"/>
                        </a:solidFill>
                        <a:effectLst/>
                        <a:latin typeface="Calibri" panose="020F0502020204030204" pitchFamily="34" charset="0"/>
                      </a:endParaRPr>
                    </a:p>
                  </a:txBody>
                  <a:tcPr marL="8109" marR="8109" marT="8109" marB="0" anchor="ctr">
                    <a:solidFill>
                      <a:schemeClr val="accent4">
                        <a:lumMod val="20000"/>
                        <a:lumOff val="80000"/>
                      </a:schemeClr>
                    </a:solidFill>
                  </a:tcPr>
                </a:tc>
                <a:tc rowSpan="4">
                  <a:txBody>
                    <a:bodyPr/>
                    <a:lstStyle/>
                    <a:p>
                      <a:pPr algn="ctr" fontAlgn="ctr"/>
                      <a:r>
                        <a:rPr lang="en-US" sz="2000" b="1" u="none" strike="noStrike" dirty="0">
                          <a:effectLst/>
                        </a:rPr>
                        <a:t>USB Type-C</a:t>
                      </a:r>
                      <a:endParaRPr lang="en-US" sz="20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400" b="1" u="none" strike="noStrike" dirty="0">
                          <a:effectLst/>
                        </a:rPr>
                        <a:t>USB Type-C Functional Test Specification</a:t>
                      </a:r>
                      <a:endParaRPr lang="en-US" sz="14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extLst>
                  <a:ext uri="{0D108BD9-81ED-4DB2-BD59-A6C34878D82A}">
                    <a16:rowId xmlns:a16="http://schemas.microsoft.com/office/drawing/2014/main" val="1583612873"/>
                  </a:ext>
                </a:extLst>
              </a:tr>
              <a:tr h="46835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400" b="1" u="none" strike="noStrike" dirty="0">
                          <a:effectLst/>
                        </a:rPr>
                        <a:t>USB-C Source Power Test Specification</a:t>
                      </a:r>
                      <a:endParaRPr lang="en-US" sz="14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extLst>
                  <a:ext uri="{0D108BD9-81ED-4DB2-BD59-A6C34878D82A}">
                    <a16:rowId xmlns:a16="http://schemas.microsoft.com/office/drawing/2014/main" val="1156912577"/>
                  </a:ext>
                </a:extLst>
              </a:tr>
              <a:tr h="37914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400" b="1" u="none" strike="noStrike" dirty="0">
                          <a:effectLst/>
                        </a:rPr>
                        <a:t>BatteryCharge1.2</a:t>
                      </a:r>
                      <a:endParaRPr lang="en-US" sz="14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extLst>
                  <a:ext uri="{0D108BD9-81ED-4DB2-BD59-A6C34878D82A}">
                    <a16:rowId xmlns:a16="http://schemas.microsoft.com/office/drawing/2014/main" val="2098310674"/>
                  </a:ext>
                </a:extLst>
              </a:tr>
              <a:tr h="55911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400" b="1" u="none" strike="noStrike" dirty="0">
                          <a:effectLst/>
                        </a:rPr>
                        <a:t>Interop </a:t>
                      </a:r>
                      <a:endParaRPr lang="en-US" sz="14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extLst>
                  <a:ext uri="{0D108BD9-81ED-4DB2-BD59-A6C34878D82A}">
                    <a16:rowId xmlns:a16="http://schemas.microsoft.com/office/drawing/2014/main" val="2894544041"/>
                  </a:ext>
                </a:extLst>
              </a:tr>
              <a:tr h="369202">
                <a:tc vMerge="1">
                  <a:txBody>
                    <a:bodyPr/>
                    <a:lstStyle/>
                    <a:p>
                      <a:endParaRPr lang="en-US"/>
                    </a:p>
                  </a:txBody>
                  <a:tcPr/>
                </a:tc>
                <a:tc vMerge="1">
                  <a:txBody>
                    <a:bodyPr/>
                    <a:lstStyle/>
                    <a:p>
                      <a:endParaRPr lang="en-US"/>
                    </a:p>
                  </a:txBody>
                  <a:tcPr/>
                </a:tc>
                <a:tc rowSpan="2">
                  <a:txBody>
                    <a:bodyPr/>
                    <a:lstStyle/>
                    <a:p>
                      <a:pPr algn="ctr" fontAlgn="ctr"/>
                      <a:r>
                        <a:rPr lang="en-US" sz="2400" b="1" u="none" strike="noStrike" dirty="0">
                          <a:effectLst/>
                        </a:rPr>
                        <a:t>PD2.0</a:t>
                      </a:r>
                      <a:endParaRPr lang="en-US" sz="2400" b="1" i="0" u="none" strike="noStrike" dirty="0">
                        <a:solidFill>
                          <a:srgbClr val="000000"/>
                        </a:solidFill>
                        <a:effectLst/>
                        <a:latin typeface="Calibri" panose="020F0502020204030204" pitchFamily="34" charset="0"/>
                      </a:endParaRPr>
                    </a:p>
                  </a:txBody>
                  <a:tcPr marL="8109" marR="8109" marT="8109" marB="0" anchor="ctr">
                    <a:solidFill>
                      <a:schemeClr val="accent4">
                        <a:lumMod val="20000"/>
                        <a:lumOff val="80000"/>
                      </a:schemeClr>
                    </a:solidFill>
                  </a:tcPr>
                </a:tc>
                <a:tc>
                  <a:txBody>
                    <a:bodyPr/>
                    <a:lstStyle/>
                    <a:p>
                      <a:pPr algn="l" fontAlgn="b"/>
                      <a:r>
                        <a:rPr lang="en-US" sz="1400" b="1" u="none" strike="noStrike" dirty="0">
                          <a:effectLst/>
                        </a:rPr>
                        <a:t>Communications Engine PD Compliance</a:t>
                      </a:r>
                      <a:endParaRPr lang="en-US" sz="1400" b="1" i="0" u="none" strike="noStrike" dirty="0">
                        <a:solidFill>
                          <a:srgbClr val="000000"/>
                        </a:solidFill>
                        <a:effectLst/>
                        <a:latin typeface="Calibri" panose="020F0502020204030204" pitchFamily="34" charset="0"/>
                      </a:endParaRPr>
                    </a:p>
                  </a:txBody>
                  <a:tcPr marL="8109" marR="8109" marT="8109" marB="0" anchor="ctr">
                    <a:solidFill>
                      <a:schemeClr val="accent4">
                        <a:lumMod val="20000"/>
                        <a:lumOff val="80000"/>
                      </a:schemeClr>
                    </a:solidFill>
                  </a:tcPr>
                </a:tc>
                <a:extLst>
                  <a:ext uri="{0D108BD9-81ED-4DB2-BD59-A6C34878D82A}">
                    <a16:rowId xmlns:a16="http://schemas.microsoft.com/office/drawing/2014/main" val="1351576513"/>
                  </a:ext>
                </a:extLst>
              </a:tr>
              <a:tr h="36920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400" b="1" u="none" strike="noStrike" dirty="0">
                          <a:effectLst/>
                        </a:rPr>
                        <a:t>Deterministic PD Compliance</a:t>
                      </a:r>
                      <a:endParaRPr lang="en-US" sz="1400" b="1" i="0" u="none" strike="noStrike" dirty="0">
                        <a:solidFill>
                          <a:srgbClr val="000000"/>
                        </a:solidFill>
                        <a:effectLst/>
                        <a:latin typeface="Calibri" panose="020F0502020204030204" pitchFamily="34" charset="0"/>
                      </a:endParaRPr>
                    </a:p>
                  </a:txBody>
                  <a:tcPr marL="8109" marR="8109" marT="8109" marB="0" anchor="ctr">
                    <a:solidFill>
                      <a:schemeClr val="accent4">
                        <a:lumMod val="20000"/>
                        <a:lumOff val="80000"/>
                      </a:schemeClr>
                    </a:solidFill>
                  </a:tcPr>
                </a:tc>
                <a:extLst>
                  <a:ext uri="{0D108BD9-81ED-4DB2-BD59-A6C34878D82A}">
                    <a16:rowId xmlns:a16="http://schemas.microsoft.com/office/drawing/2014/main" val="3867348173"/>
                  </a:ext>
                </a:extLst>
              </a:tr>
              <a:tr h="369202">
                <a:tc vMerge="1">
                  <a:txBody>
                    <a:bodyPr/>
                    <a:lstStyle/>
                    <a:p>
                      <a:endParaRPr lang="en-US"/>
                    </a:p>
                  </a:txBody>
                  <a:tcPr/>
                </a:tc>
                <a:tc rowSpan="2">
                  <a:txBody>
                    <a:bodyPr/>
                    <a:lstStyle/>
                    <a:p>
                      <a:pPr algn="ctr" fontAlgn="ctr"/>
                      <a:r>
                        <a:rPr lang="en-US" sz="2000" b="1" u="none" strike="noStrike" dirty="0">
                          <a:effectLst/>
                        </a:rPr>
                        <a:t>PD3.0</a:t>
                      </a:r>
                      <a:endParaRPr lang="en-US" sz="2000" b="1" i="0" u="none" strike="noStrike" dirty="0">
                        <a:solidFill>
                          <a:srgbClr val="000000"/>
                        </a:solidFill>
                        <a:effectLst/>
                        <a:latin typeface="Calibri" panose="020F0502020204030204" pitchFamily="34" charset="0"/>
                      </a:endParaRPr>
                    </a:p>
                  </a:txBody>
                  <a:tcPr marL="8109" marR="8109" marT="8109" marB="0" anchor="ctr"/>
                </a:tc>
                <a:tc gridSpan="2">
                  <a:txBody>
                    <a:bodyPr/>
                    <a:lstStyle/>
                    <a:p>
                      <a:pPr algn="l" fontAlgn="b"/>
                      <a:r>
                        <a:rPr lang="en-US" sz="1600" b="1" u="none" strike="noStrike" dirty="0">
                          <a:effectLst/>
                        </a:rPr>
                        <a:t>Power Delivery 3.0 Tests Specification</a:t>
                      </a:r>
                      <a:endParaRPr lang="en-US" sz="1600" b="1" i="0" u="none" strike="noStrike" dirty="0">
                        <a:solidFill>
                          <a:srgbClr val="000000"/>
                        </a:solidFill>
                        <a:effectLst/>
                        <a:latin typeface="Calibri" panose="020F0502020204030204" pitchFamily="34" charset="0"/>
                      </a:endParaRPr>
                    </a:p>
                  </a:txBody>
                  <a:tcPr marL="8109" marR="8109" marT="8109" marB="0" anchor="ctr"/>
                </a:tc>
                <a:tc hMerge="1">
                  <a:txBody>
                    <a:bodyPr/>
                    <a:lstStyle/>
                    <a:p>
                      <a:endParaRPr lang="en-US"/>
                    </a:p>
                  </a:txBody>
                  <a:tcPr/>
                </a:tc>
                <a:extLst>
                  <a:ext uri="{0D108BD9-81ED-4DB2-BD59-A6C34878D82A}">
                    <a16:rowId xmlns:a16="http://schemas.microsoft.com/office/drawing/2014/main" val="3423642887"/>
                  </a:ext>
                </a:extLst>
              </a:tr>
              <a:tr h="369202">
                <a:tc vMerge="1">
                  <a:txBody>
                    <a:bodyPr/>
                    <a:lstStyle/>
                    <a:p>
                      <a:endParaRPr lang="en-US"/>
                    </a:p>
                  </a:txBody>
                  <a:tcPr/>
                </a:tc>
                <a:tc vMerge="1">
                  <a:txBody>
                    <a:bodyPr/>
                    <a:lstStyle/>
                    <a:p>
                      <a:endParaRPr lang="en-US"/>
                    </a:p>
                  </a:txBody>
                  <a:tcPr/>
                </a:tc>
                <a:tc gridSpan="2">
                  <a:txBody>
                    <a:bodyPr/>
                    <a:lstStyle/>
                    <a:p>
                      <a:pPr algn="l" fontAlgn="b"/>
                      <a:r>
                        <a:rPr lang="en-US" sz="1600" b="1" u="none" strike="noStrike" dirty="0">
                          <a:effectLst/>
                        </a:rPr>
                        <a:t>PPS-USB-C Source Power Test Specification</a:t>
                      </a:r>
                      <a:endParaRPr lang="en-US" sz="1600" b="1" i="0" u="none" strike="noStrike" dirty="0">
                        <a:solidFill>
                          <a:srgbClr val="000000"/>
                        </a:solidFill>
                        <a:effectLst/>
                        <a:latin typeface="Calibri" panose="020F0502020204030204" pitchFamily="34" charset="0"/>
                      </a:endParaRPr>
                    </a:p>
                  </a:txBody>
                  <a:tcPr marL="8109" marR="8109" marT="8109" marB="0" anchor="ctr"/>
                </a:tc>
                <a:tc hMerge="1">
                  <a:txBody>
                    <a:bodyPr/>
                    <a:lstStyle/>
                    <a:p>
                      <a:endParaRPr lang="en-US"/>
                    </a:p>
                  </a:txBody>
                  <a:tcPr/>
                </a:tc>
                <a:extLst>
                  <a:ext uri="{0D108BD9-81ED-4DB2-BD59-A6C34878D82A}">
                    <a16:rowId xmlns:a16="http://schemas.microsoft.com/office/drawing/2014/main" val="3104927197"/>
                  </a:ext>
                </a:extLst>
              </a:tr>
            </a:tbl>
          </a:graphicData>
        </a:graphic>
      </p:graphicFrame>
      <p:graphicFrame>
        <p:nvGraphicFramePr>
          <p:cNvPr id="32" name="Table 31">
            <a:extLst>
              <a:ext uri="{FF2B5EF4-FFF2-40B4-BE49-F238E27FC236}">
                <a16:creationId xmlns:a16="http://schemas.microsoft.com/office/drawing/2014/main" id="{9FE1EA0B-C8BA-406C-8DB7-40CEEBA9BED6}"/>
              </a:ext>
            </a:extLst>
          </p:cNvPr>
          <p:cNvGraphicFramePr>
            <a:graphicFrameLocks noGrp="1"/>
          </p:cNvGraphicFramePr>
          <p:nvPr>
            <p:extLst>
              <p:ext uri="{D42A27DB-BD31-4B8C-83A1-F6EECF244321}">
                <p14:modId xmlns:p14="http://schemas.microsoft.com/office/powerpoint/2010/main" val="974113684"/>
              </p:ext>
            </p:extLst>
          </p:nvPr>
        </p:nvGraphicFramePr>
        <p:xfrm>
          <a:off x="2141034" y="2189356"/>
          <a:ext cx="6802941" cy="2657866"/>
        </p:xfrm>
        <a:graphic>
          <a:graphicData uri="http://schemas.openxmlformats.org/drawingml/2006/table">
            <a:tbl>
              <a:tblPr>
                <a:effectLst>
                  <a:outerShdw blurRad="50800" dist="38100" dir="6840000" sx="101000" sy="101000" algn="tl" rotWithShape="0">
                    <a:prstClr val="black">
                      <a:alpha val="40000"/>
                    </a:prstClr>
                  </a:outerShdw>
                </a:effectLst>
                <a:tableStyleId>{5C22544A-7EE6-4342-B048-85BDC9FD1C3A}</a:tableStyleId>
              </a:tblPr>
              <a:tblGrid>
                <a:gridCol w="1449659">
                  <a:extLst>
                    <a:ext uri="{9D8B030D-6E8A-4147-A177-3AD203B41FA5}">
                      <a16:colId xmlns:a16="http://schemas.microsoft.com/office/drawing/2014/main" val="447816591"/>
                    </a:ext>
                  </a:extLst>
                </a:gridCol>
                <a:gridCol w="1439669">
                  <a:extLst>
                    <a:ext uri="{9D8B030D-6E8A-4147-A177-3AD203B41FA5}">
                      <a16:colId xmlns:a16="http://schemas.microsoft.com/office/drawing/2014/main" val="3250321450"/>
                    </a:ext>
                  </a:extLst>
                </a:gridCol>
                <a:gridCol w="3913613">
                  <a:extLst>
                    <a:ext uri="{9D8B030D-6E8A-4147-A177-3AD203B41FA5}">
                      <a16:colId xmlns:a16="http://schemas.microsoft.com/office/drawing/2014/main" val="3258888460"/>
                    </a:ext>
                  </a:extLst>
                </a:gridCol>
              </a:tblGrid>
              <a:tr h="512853">
                <a:tc rowSpan="6">
                  <a:txBody>
                    <a:bodyPr/>
                    <a:lstStyle/>
                    <a:p>
                      <a:pPr algn="ctr" fontAlgn="ctr"/>
                      <a:r>
                        <a:rPr lang="en-US" sz="1800" b="1" u="none" strike="noStrike" dirty="0">
                          <a:effectLst/>
                          <a:latin typeface="+mj-lt"/>
                        </a:rPr>
                        <a:t>PD2.0</a:t>
                      </a:r>
                    </a:p>
                    <a:p>
                      <a:pPr algn="ctr" fontAlgn="ctr"/>
                      <a:r>
                        <a:rPr lang="en-US" sz="1800" b="1" i="0" u="none" strike="noStrike" dirty="0">
                          <a:solidFill>
                            <a:srgbClr val="000000"/>
                          </a:solidFill>
                          <a:effectLst/>
                          <a:latin typeface="+mj-lt"/>
                        </a:rPr>
                        <a:t>Compliance tests</a:t>
                      </a:r>
                    </a:p>
                  </a:txBody>
                  <a:tcPr marL="8109" marR="8109" marT="8109" marB="0" anchor="ctr">
                    <a:solidFill>
                      <a:schemeClr val="accent4">
                        <a:lumMod val="20000"/>
                        <a:lumOff val="80000"/>
                      </a:schemeClr>
                    </a:solidFill>
                  </a:tcPr>
                </a:tc>
                <a:tc rowSpan="4">
                  <a:txBody>
                    <a:bodyPr/>
                    <a:lstStyle/>
                    <a:p>
                      <a:pPr algn="ctr" fontAlgn="ctr"/>
                      <a:r>
                        <a:rPr lang="en-US" sz="2000" b="1" u="none" strike="noStrike" dirty="0">
                          <a:effectLst/>
                        </a:rPr>
                        <a:t>USB Type-C</a:t>
                      </a:r>
                      <a:endParaRPr lang="en-US" sz="20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400" b="1" u="none" strike="noStrike" dirty="0">
                          <a:effectLst/>
                        </a:rPr>
                        <a:t>USB Type-C Functional Test Specification</a:t>
                      </a:r>
                      <a:endParaRPr lang="en-US" sz="14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extLst>
                  <a:ext uri="{0D108BD9-81ED-4DB2-BD59-A6C34878D82A}">
                    <a16:rowId xmlns:a16="http://schemas.microsoft.com/office/drawing/2014/main" val="4131237929"/>
                  </a:ext>
                </a:extLst>
              </a:tr>
              <a:tr h="468351">
                <a:tc vMerge="1">
                  <a:txBody>
                    <a:bodyPr/>
                    <a:lstStyle/>
                    <a:p>
                      <a:endParaRPr lang="en-US"/>
                    </a:p>
                  </a:txBody>
                  <a:tcPr/>
                </a:tc>
                <a:tc vMerge="1">
                  <a:txBody>
                    <a:bodyPr/>
                    <a:lstStyle/>
                    <a:p>
                      <a:endParaRPr lang="en-US"/>
                    </a:p>
                  </a:txBody>
                  <a:tcPr/>
                </a:tc>
                <a:tc>
                  <a:txBody>
                    <a:bodyPr/>
                    <a:lstStyle/>
                    <a:p>
                      <a:pPr algn="l" fontAlgn="b"/>
                      <a:r>
                        <a:rPr lang="en-US" sz="1400" b="1" u="none" strike="noStrike" dirty="0">
                          <a:effectLst/>
                        </a:rPr>
                        <a:t>USB-C Source Power Test Specification</a:t>
                      </a:r>
                      <a:endParaRPr lang="en-US" sz="14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extLst>
                  <a:ext uri="{0D108BD9-81ED-4DB2-BD59-A6C34878D82A}">
                    <a16:rowId xmlns:a16="http://schemas.microsoft.com/office/drawing/2014/main" val="1222284731"/>
                  </a:ext>
                </a:extLst>
              </a:tr>
              <a:tr h="379142">
                <a:tc vMerge="1">
                  <a:txBody>
                    <a:bodyPr/>
                    <a:lstStyle/>
                    <a:p>
                      <a:endParaRPr lang="en-US"/>
                    </a:p>
                  </a:txBody>
                  <a:tcPr/>
                </a:tc>
                <a:tc vMerge="1">
                  <a:txBody>
                    <a:bodyPr/>
                    <a:lstStyle/>
                    <a:p>
                      <a:endParaRPr lang="en-US"/>
                    </a:p>
                  </a:txBody>
                  <a:tcPr/>
                </a:tc>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400" b="1" u="none" strike="noStrike" dirty="0">
                          <a:effectLst/>
                        </a:rPr>
                        <a:t>BatteryCharge1.2</a:t>
                      </a:r>
                      <a:endParaRPr lang="en-US" sz="14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extLst>
                  <a:ext uri="{0D108BD9-81ED-4DB2-BD59-A6C34878D82A}">
                    <a16:rowId xmlns:a16="http://schemas.microsoft.com/office/drawing/2014/main" val="2805385056"/>
                  </a:ext>
                </a:extLst>
              </a:tr>
              <a:tr h="559116">
                <a:tc vMerge="1">
                  <a:txBody>
                    <a:bodyPr/>
                    <a:lstStyle/>
                    <a:p>
                      <a:endParaRPr lang="en-US"/>
                    </a:p>
                  </a:txBody>
                  <a:tcPr/>
                </a:tc>
                <a:tc vMerge="1">
                  <a:txBody>
                    <a:bodyPr/>
                    <a:lstStyle/>
                    <a:p>
                      <a:endParaRPr lang="en-US"/>
                    </a:p>
                  </a:txBody>
                  <a:tcPr/>
                </a:tc>
                <a:tc>
                  <a:txBody>
                    <a:bodyPr/>
                    <a:lstStyle/>
                    <a:p>
                      <a:pPr algn="l" fontAlgn="b"/>
                      <a:r>
                        <a:rPr lang="en-US" sz="1400" b="1" u="none" strike="noStrike" dirty="0">
                          <a:effectLst/>
                        </a:rPr>
                        <a:t>Interop </a:t>
                      </a:r>
                      <a:endParaRPr lang="en-US" sz="14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extLst>
                  <a:ext uri="{0D108BD9-81ED-4DB2-BD59-A6C34878D82A}">
                    <a16:rowId xmlns:a16="http://schemas.microsoft.com/office/drawing/2014/main" val="2623723857"/>
                  </a:ext>
                </a:extLst>
              </a:tr>
              <a:tr h="369202">
                <a:tc vMerge="1">
                  <a:txBody>
                    <a:bodyPr/>
                    <a:lstStyle/>
                    <a:p>
                      <a:endParaRPr lang="en-US"/>
                    </a:p>
                  </a:txBody>
                  <a:tcPr/>
                </a:tc>
                <a:tc rowSpan="2">
                  <a:txBody>
                    <a:bodyPr/>
                    <a:lstStyle/>
                    <a:p>
                      <a:pPr algn="ctr" fontAlgn="ctr"/>
                      <a:r>
                        <a:rPr lang="en-US" sz="2400" b="1" u="none" strike="noStrike" dirty="0">
                          <a:effectLst/>
                        </a:rPr>
                        <a:t>PD2.0</a:t>
                      </a:r>
                      <a:endParaRPr lang="en-US" sz="2400" b="1" i="0" u="none" strike="noStrike" dirty="0">
                        <a:solidFill>
                          <a:srgbClr val="000000"/>
                        </a:solidFill>
                        <a:effectLst/>
                        <a:latin typeface="Calibri" panose="020F0502020204030204" pitchFamily="34" charset="0"/>
                      </a:endParaRPr>
                    </a:p>
                  </a:txBody>
                  <a:tcPr marL="8109" marR="8109" marT="8109" marB="0" anchor="ctr">
                    <a:solidFill>
                      <a:schemeClr val="accent4">
                        <a:lumMod val="20000"/>
                        <a:lumOff val="80000"/>
                      </a:schemeClr>
                    </a:solidFill>
                  </a:tcPr>
                </a:tc>
                <a:tc>
                  <a:txBody>
                    <a:bodyPr/>
                    <a:lstStyle/>
                    <a:p>
                      <a:pPr algn="l" fontAlgn="b"/>
                      <a:r>
                        <a:rPr lang="en-US" sz="1400" b="1" u="none" strike="noStrike" dirty="0">
                          <a:effectLst/>
                        </a:rPr>
                        <a:t>Communications Engine PD Compliance</a:t>
                      </a:r>
                      <a:endParaRPr lang="en-US" sz="1400" b="1" i="0" u="none" strike="noStrike" dirty="0">
                        <a:solidFill>
                          <a:srgbClr val="000000"/>
                        </a:solidFill>
                        <a:effectLst/>
                        <a:latin typeface="Calibri" panose="020F0502020204030204" pitchFamily="34" charset="0"/>
                      </a:endParaRPr>
                    </a:p>
                  </a:txBody>
                  <a:tcPr marL="8109" marR="8109" marT="8109" marB="0" anchor="ctr">
                    <a:solidFill>
                      <a:schemeClr val="accent4">
                        <a:lumMod val="20000"/>
                        <a:lumOff val="80000"/>
                      </a:schemeClr>
                    </a:solidFill>
                  </a:tcPr>
                </a:tc>
                <a:extLst>
                  <a:ext uri="{0D108BD9-81ED-4DB2-BD59-A6C34878D82A}">
                    <a16:rowId xmlns:a16="http://schemas.microsoft.com/office/drawing/2014/main" val="2964752780"/>
                  </a:ext>
                </a:extLst>
              </a:tr>
              <a:tr h="369202">
                <a:tc vMerge="1">
                  <a:txBody>
                    <a:bodyPr/>
                    <a:lstStyle/>
                    <a:p>
                      <a:endParaRPr lang="en-US"/>
                    </a:p>
                  </a:txBody>
                  <a:tcPr/>
                </a:tc>
                <a:tc vMerge="1">
                  <a:txBody>
                    <a:bodyPr/>
                    <a:lstStyle/>
                    <a:p>
                      <a:endParaRPr lang="en-US"/>
                    </a:p>
                  </a:txBody>
                  <a:tcPr/>
                </a:tc>
                <a:tc>
                  <a:txBody>
                    <a:bodyPr/>
                    <a:lstStyle/>
                    <a:p>
                      <a:pPr algn="l" fontAlgn="b"/>
                      <a:r>
                        <a:rPr lang="en-US" sz="1400" b="1" u="none" strike="noStrike" dirty="0">
                          <a:effectLst/>
                        </a:rPr>
                        <a:t>Deterministic PD Compliance</a:t>
                      </a:r>
                      <a:endParaRPr lang="en-US" sz="1400" b="1" i="0" u="none" strike="noStrike" dirty="0">
                        <a:solidFill>
                          <a:srgbClr val="000000"/>
                        </a:solidFill>
                        <a:effectLst/>
                        <a:latin typeface="Calibri" panose="020F0502020204030204" pitchFamily="34" charset="0"/>
                      </a:endParaRPr>
                    </a:p>
                  </a:txBody>
                  <a:tcPr marL="8109" marR="8109" marT="8109" marB="0" anchor="ctr">
                    <a:solidFill>
                      <a:schemeClr val="accent4">
                        <a:lumMod val="20000"/>
                        <a:lumOff val="80000"/>
                      </a:schemeClr>
                    </a:solidFill>
                  </a:tcPr>
                </a:tc>
                <a:extLst>
                  <a:ext uri="{0D108BD9-81ED-4DB2-BD59-A6C34878D82A}">
                    <a16:rowId xmlns:a16="http://schemas.microsoft.com/office/drawing/2014/main" val="1044389463"/>
                  </a:ext>
                </a:extLst>
              </a:tr>
            </a:tbl>
          </a:graphicData>
        </a:graphic>
      </p:graphicFrame>
      <p:graphicFrame>
        <p:nvGraphicFramePr>
          <p:cNvPr id="33" name="Table 32">
            <a:extLst>
              <a:ext uri="{FF2B5EF4-FFF2-40B4-BE49-F238E27FC236}">
                <a16:creationId xmlns:a16="http://schemas.microsoft.com/office/drawing/2014/main" id="{64C15C66-7B3B-4D70-BA24-B36555B900B2}"/>
              </a:ext>
            </a:extLst>
          </p:cNvPr>
          <p:cNvGraphicFramePr>
            <a:graphicFrameLocks noGrp="1"/>
          </p:cNvGraphicFramePr>
          <p:nvPr>
            <p:extLst>
              <p:ext uri="{D42A27DB-BD31-4B8C-83A1-F6EECF244321}">
                <p14:modId xmlns:p14="http://schemas.microsoft.com/office/powerpoint/2010/main" val="3519150385"/>
              </p:ext>
            </p:extLst>
          </p:nvPr>
        </p:nvGraphicFramePr>
        <p:xfrm>
          <a:off x="3569087" y="2011588"/>
          <a:ext cx="5374888" cy="2025154"/>
        </p:xfrm>
        <a:graphic>
          <a:graphicData uri="http://schemas.openxmlformats.org/drawingml/2006/table">
            <a:tbl>
              <a:tblPr>
                <a:effectLst>
                  <a:outerShdw blurRad="50800" dist="38100" dir="6840000" sx="101000" sy="101000" algn="tl" rotWithShape="0">
                    <a:prstClr val="black">
                      <a:alpha val="40000"/>
                    </a:prstClr>
                  </a:outerShdw>
                </a:effectLst>
                <a:tableStyleId>{5C22544A-7EE6-4342-B048-85BDC9FD1C3A}</a:tableStyleId>
              </a:tblPr>
              <a:tblGrid>
                <a:gridCol w="1461275">
                  <a:extLst>
                    <a:ext uri="{9D8B030D-6E8A-4147-A177-3AD203B41FA5}">
                      <a16:colId xmlns:a16="http://schemas.microsoft.com/office/drawing/2014/main" val="289249204"/>
                    </a:ext>
                  </a:extLst>
                </a:gridCol>
                <a:gridCol w="3913613">
                  <a:extLst>
                    <a:ext uri="{9D8B030D-6E8A-4147-A177-3AD203B41FA5}">
                      <a16:colId xmlns:a16="http://schemas.microsoft.com/office/drawing/2014/main" val="875419752"/>
                    </a:ext>
                  </a:extLst>
                </a:gridCol>
              </a:tblGrid>
              <a:tr h="478884">
                <a:tc rowSpan="4">
                  <a:txBody>
                    <a:bodyPr/>
                    <a:lstStyle/>
                    <a:p>
                      <a:pPr algn="ctr" fontAlgn="ctr"/>
                      <a:r>
                        <a:rPr lang="en-US" sz="2000" b="1" u="none" strike="noStrike" dirty="0">
                          <a:effectLst/>
                        </a:rPr>
                        <a:t>USB Type-C</a:t>
                      </a:r>
                      <a:endParaRPr lang="en-US" sz="20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400" b="1" u="none" strike="noStrike" dirty="0">
                          <a:effectLst/>
                        </a:rPr>
                        <a:t>USB Type-C Functional Test Specification</a:t>
                      </a:r>
                      <a:endParaRPr lang="en-US" sz="14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extLst>
                  <a:ext uri="{0D108BD9-81ED-4DB2-BD59-A6C34878D82A}">
                    <a16:rowId xmlns:a16="http://schemas.microsoft.com/office/drawing/2014/main" val="3597538467"/>
                  </a:ext>
                </a:extLst>
              </a:tr>
              <a:tr h="437329">
                <a:tc vMerge="1">
                  <a:txBody>
                    <a:bodyPr/>
                    <a:lstStyle/>
                    <a:p>
                      <a:endParaRPr lang="en-US"/>
                    </a:p>
                  </a:txBody>
                  <a:tcPr/>
                </a:tc>
                <a:tc>
                  <a:txBody>
                    <a:bodyPr/>
                    <a:lstStyle/>
                    <a:p>
                      <a:pPr algn="l" fontAlgn="b"/>
                      <a:r>
                        <a:rPr lang="en-US" sz="1400" b="1" u="none" strike="noStrike" dirty="0">
                          <a:effectLst/>
                        </a:rPr>
                        <a:t>USB-C Source Power Test Specification</a:t>
                      </a:r>
                      <a:endParaRPr lang="en-US" sz="14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extLst>
                  <a:ext uri="{0D108BD9-81ED-4DB2-BD59-A6C34878D82A}">
                    <a16:rowId xmlns:a16="http://schemas.microsoft.com/office/drawing/2014/main" val="202908072"/>
                  </a:ext>
                </a:extLst>
              </a:tr>
              <a:tr h="481582">
                <a:tc vMerge="1">
                  <a:txBody>
                    <a:bodyPr/>
                    <a:lstStyle/>
                    <a:p>
                      <a:endParaRPr lang="en-US"/>
                    </a:p>
                  </a:txBody>
                  <a:tcPr/>
                </a:tc>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400" b="1" u="none" strike="noStrike" dirty="0">
                          <a:effectLst/>
                        </a:rPr>
                        <a:t>Vbus Capacitance &amp; BatteryCharge1.2</a:t>
                      </a:r>
                      <a:endParaRPr lang="en-US" sz="14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extLst>
                  <a:ext uri="{0D108BD9-81ED-4DB2-BD59-A6C34878D82A}">
                    <a16:rowId xmlns:a16="http://schemas.microsoft.com/office/drawing/2014/main" val="1947012140"/>
                  </a:ext>
                </a:extLst>
              </a:tr>
              <a:tr h="627359">
                <a:tc vMerge="1">
                  <a:txBody>
                    <a:bodyPr/>
                    <a:lstStyle/>
                    <a:p>
                      <a:endParaRPr lang="en-US"/>
                    </a:p>
                  </a:txBody>
                  <a:tcPr/>
                </a:tc>
                <a:tc>
                  <a:txBody>
                    <a:bodyPr/>
                    <a:lstStyle/>
                    <a:p>
                      <a:pPr algn="l" fontAlgn="b"/>
                      <a:r>
                        <a:rPr lang="en-US" sz="1400" b="1" u="none" strike="noStrike" dirty="0">
                          <a:effectLst/>
                        </a:rPr>
                        <a:t>Interoperability</a:t>
                      </a:r>
                      <a:endParaRPr lang="en-US" sz="1400" b="1" i="0" u="none" strike="noStrike" dirty="0">
                        <a:solidFill>
                          <a:srgbClr val="000000"/>
                        </a:solidFill>
                        <a:effectLst/>
                        <a:latin typeface="Calibri" panose="020F0502020204030204" pitchFamily="34" charset="0"/>
                      </a:endParaRPr>
                    </a:p>
                  </a:txBody>
                  <a:tcPr marL="8109" marR="8109" marT="8109" marB="0" anchor="ctr">
                    <a:solidFill>
                      <a:srgbClr val="92D050"/>
                    </a:solidFill>
                  </a:tcPr>
                </a:tc>
                <a:extLst>
                  <a:ext uri="{0D108BD9-81ED-4DB2-BD59-A6C34878D82A}">
                    <a16:rowId xmlns:a16="http://schemas.microsoft.com/office/drawing/2014/main" val="2412041182"/>
                  </a:ext>
                </a:extLst>
              </a:tr>
            </a:tbl>
          </a:graphicData>
        </a:graphic>
      </p:graphicFrame>
    </p:spTree>
    <p:extLst>
      <p:ext uri="{BB962C8B-B14F-4D97-AF65-F5344CB8AC3E}">
        <p14:creationId xmlns:p14="http://schemas.microsoft.com/office/powerpoint/2010/main" val="71360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txBox="1">
            <a:spLocks noChangeArrowheads="1"/>
          </p:cNvSpPr>
          <p:nvPr/>
        </p:nvSpPr>
        <p:spPr bwMode="auto">
          <a:xfrm>
            <a:off x="457201" y="703941"/>
            <a:ext cx="8569324"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pPr>
              <a:defRPr/>
            </a:pPr>
            <a:r>
              <a:rPr lang="en-US" altLang="zh-TW" sz="3200" b="1" dirty="0"/>
              <a:t>New “CERTIFIED USB FAST CHARGER” Logo</a:t>
            </a:r>
            <a:endParaRPr lang="en-US" altLang="en-US" sz="3200" b="1" dirty="0"/>
          </a:p>
        </p:txBody>
      </p:sp>
      <p:sp>
        <p:nvSpPr>
          <p:cNvPr id="8" name="Rectangle 3">
            <a:extLst>
              <a:ext uri="{FF2B5EF4-FFF2-40B4-BE49-F238E27FC236}">
                <a16:creationId xmlns:a16="http://schemas.microsoft.com/office/drawing/2014/main" id="{9F7FBB2A-555E-41B4-B488-EF3B6F3A0848}"/>
              </a:ext>
            </a:extLst>
          </p:cNvPr>
          <p:cNvSpPr txBox="1">
            <a:spLocks noChangeArrowheads="1"/>
          </p:cNvSpPr>
          <p:nvPr/>
        </p:nvSpPr>
        <p:spPr>
          <a:xfrm>
            <a:off x="457201" y="1485902"/>
            <a:ext cx="8569325" cy="1323475"/>
          </a:xfrm>
          <a:prstGeom prst="rect">
            <a:avLst/>
          </a:prstGeom>
        </p:spPr>
        <p:txBody>
          <a:bodyPr/>
          <a:lstStyle>
            <a:lvl1pPr marL="228600" indent="-228600" algn="l" rtl="0" eaLnBrk="0" fontAlgn="base" hangingPunct="0">
              <a:spcBef>
                <a:spcPts val="1800"/>
              </a:spcBef>
              <a:spcAft>
                <a:spcPct val="0"/>
              </a:spcAft>
              <a:buClr>
                <a:schemeClr val="accent1"/>
              </a:buClr>
              <a:buSzPct val="100000"/>
              <a:buFont typeface="Wingdings 2" charset="2"/>
              <a:buChar char="¡"/>
              <a:defRPr sz="2000" kern="1200">
                <a:solidFill>
                  <a:schemeClr val="tx2"/>
                </a:solidFill>
                <a:latin typeface="+mn-lt"/>
                <a:ea typeface="ＭＳ Ｐゴシック" pitchFamily="-109" charset="-128"/>
                <a:cs typeface="ＭＳ Ｐゴシック" pitchFamily="-109" charset="-128"/>
              </a:defRPr>
            </a:lvl1pPr>
            <a:lvl2pPr marL="457200" indent="-228600"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2pPr>
            <a:lvl3pPr marL="685800" indent="-228600"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3pPr>
            <a:lvl4pPr marL="914400" indent="-228600"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4pPr>
            <a:lvl5pPr marL="1143000" indent="-228600"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TW" sz="2400" b="1" dirty="0"/>
              <a:t>USB Chargers that do not support PPS will use the existing logo </a:t>
            </a:r>
          </a:p>
          <a:p>
            <a:r>
              <a:rPr lang="en-US" altLang="zh-TW" sz="2400" b="1" dirty="0"/>
              <a:t>USB Charger that support PPS will use the new </a:t>
            </a:r>
            <a:br>
              <a:rPr lang="en-US" altLang="zh-TW" sz="2400" b="1" dirty="0"/>
            </a:br>
            <a:r>
              <a:rPr lang="en-US" altLang="zh-TW" sz="2400" b="1" dirty="0"/>
              <a:t>“Certified USB Fast Charger” logo </a:t>
            </a:r>
          </a:p>
          <a:p>
            <a:pPr marL="0" indent="0" defTabSz="914377">
              <a:buNone/>
            </a:pPr>
            <a:endParaRPr lang="en-US" altLang="zh-TW" dirty="0"/>
          </a:p>
        </p:txBody>
      </p:sp>
      <p:pic>
        <p:nvPicPr>
          <p:cNvPr id="5" name="圖片 4">
            <a:extLst>
              <a:ext uri="{FF2B5EF4-FFF2-40B4-BE49-F238E27FC236}">
                <a16:creationId xmlns:a16="http://schemas.microsoft.com/office/drawing/2014/main" id="{4C2E44A1-CC22-448F-984E-FE1F9AC39372}"/>
              </a:ext>
            </a:extLst>
          </p:cNvPr>
          <p:cNvPicPr>
            <a:picLocks noChangeAspect="1"/>
          </p:cNvPicPr>
          <p:nvPr/>
        </p:nvPicPr>
        <p:blipFill>
          <a:blip r:embed="rId3"/>
          <a:stretch>
            <a:fillRect/>
          </a:stretch>
        </p:blipFill>
        <p:spPr>
          <a:xfrm>
            <a:off x="746138" y="3591338"/>
            <a:ext cx="7603959" cy="2392428"/>
          </a:xfrm>
          <a:prstGeom prst="rect">
            <a:avLst/>
          </a:prstGeom>
        </p:spPr>
      </p:pic>
      <p:pic>
        <p:nvPicPr>
          <p:cNvPr id="9" name="Picture 1" descr="GRL_Color white space cropped">
            <a:extLst>
              <a:ext uri="{FF2B5EF4-FFF2-40B4-BE49-F238E27FC236}">
                <a16:creationId xmlns:a16="http://schemas.microsoft.com/office/drawing/2014/main" id="{9DA614BD-6733-49CF-AB2D-96C80D062F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6465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txBox="1">
            <a:spLocks noChangeArrowheads="1"/>
          </p:cNvSpPr>
          <p:nvPr/>
        </p:nvSpPr>
        <p:spPr bwMode="auto">
          <a:xfrm>
            <a:off x="694575" y="253916"/>
            <a:ext cx="8181833" cy="853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pPr>
              <a:defRPr/>
            </a:pPr>
            <a:r>
              <a:rPr lang="en-US" altLang="zh-TW" sz="4000" b="1" dirty="0"/>
              <a:t>Quick Charge 4.0/4.0+</a:t>
            </a:r>
          </a:p>
        </p:txBody>
      </p:sp>
      <p:pic>
        <p:nvPicPr>
          <p:cNvPr id="8" name="Picture 1" descr="GRL_Color white space cropped">
            <a:extLst>
              <a:ext uri="{FF2B5EF4-FFF2-40B4-BE49-F238E27FC236}">
                <a16:creationId xmlns:a16="http://schemas.microsoft.com/office/drawing/2014/main" id="{593902B2-02F4-42E0-A616-0C714FC0ED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286" y="6313419"/>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 name="Picture 4" descr="A screenshot of a cell phone&#10;&#10;Description generated with very high confidence">
            <a:extLst>
              <a:ext uri="{FF2B5EF4-FFF2-40B4-BE49-F238E27FC236}">
                <a16:creationId xmlns:a16="http://schemas.microsoft.com/office/drawing/2014/main" id="{88FCB55C-DA44-4C5C-AAC7-044576CABAB6}"/>
              </a:ext>
            </a:extLst>
          </p:cNvPr>
          <p:cNvPicPr>
            <a:picLocks noChangeAspect="1"/>
          </p:cNvPicPr>
          <p:nvPr/>
        </p:nvPicPr>
        <p:blipFill>
          <a:blip r:embed="rId4"/>
          <a:stretch>
            <a:fillRect/>
          </a:stretch>
        </p:blipFill>
        <p:spPr>
          <a:xfrm>
            <a:off x="0" y="1986747"/>
            <a:ext cx="9144000" cy="3738046"/>
          </a:xfrm>
          <a:prstGeom prst="rect">
            <a:avLst/>
          </a:prstGeom>
        </p:spPr>
      </p:pic>
      <p:sp>
        <p:nvSpPr>
          <p:cNvPr id="6" name="Rectangle 5">
            <a:extLst>
              <a:ext uri="{FF2B5EF4-FFF2-40B4-BE49-F238E27FC236}">
                <a16:creationId xmlns:a16="http://schemas.microsoft.com/office/drawing/2014/main" id="{BC283420-14BA-4452-A8D6-F071A0D6B27E}"/>
              </a:ext>
            </a:extLst>
          </p:cNvPr>
          <p:cNvSpPr/>
          <p:nvPr/>
        </p:nvSpPr>
        <p:spPr>
          <a:xfrm>
            <a:off x="6177096" y="6604084"/>
            <a:ext cx="3086101" cy="253916"/>
          </a:xfrm>
          <a:prstGeom prst="rect">
            <a:avLst/>
          </a:prstGeom>
        </p:spPr>
        <p:txBody>
          <a:bodyPr wrap="none">
            <a:spAutoFit/>
          </a:bodyPr>
          <a:lstStyle/>
          <a:p>
            <a:r>
              <a:rPr lang="en-US" sz="1050" dirty="0"/>
              <a:t>Copy right own by Qualcomm Technologies, Inc.</a:t>
            </a:r>
          </a:p>
        </p:txBody>
      </p:sp>
      <p:sp>
        <p:nvSpPr>
          <p:cNvPr id="9" name="TextBox 8">
            <a:extLst>
              <a:ext uri="{FF2B5EF4-FFF2-40B4-BE49-F238E27FC236}">
                <a16:creationId xmlns:a16="http://schemas.microsoft.com/office/drawing/2014/main" id="{0C980915-5037-4731-8CD6-26FBA897CD5F}"/>
              </a:ext>
            </a:extLst>
          </p:cNvPr>
          <p:cNvSpPr txBox="1"/>
          <p:nvPr/>
        </p:nvSpPr>
        <p:spPr>
          <a:xfrm>
            <a:off x="691917" y="1131603"/>
            <a:ext cx="8571280" cy="830997"/>
          </a:xfrm>
          <a:prstGeom prst="rect">
            <a:avLst/>
          </a:prstGeom>
          <a:noFill/>
        </p:spPr>
        <p:txBody>
          <a:bodyPr wrap="square" rtlCol="0">
            <a:spAutoFit/>
          </a:bodyPr>
          <a:lstStyle/>
          <a:p>
            <a:pPr marL="457200" indent="-457200">
              <a:buFont typeface="Wingdings" panose="05000000000000000000" pitchFamily="2" charset="2"/>
              <a:buChar char="§"/>
            </a:pPr>
            <a:r>
              <a:rPr lang="en-US" sz="2800" b="1" dirty="0">
                <a:solidFill>
                  <a:schemeClr val="accent1"/>
                </a:solidFill>
                <a:latin typeface="+mj-lt"/>
              </a:rPr>
              <a:t>Less time plugged in, more time for going out.</a:t>
            </a:r>
          </a:p>
          <a:p>
            <a:pPr marL="342900" indent="-342900">
              <a:buFont typeface="Wingdings" panose="05000000000000000000" pitchFamily="2" charset="2"/>
              <a:buChar char="§"/>
            </a:pPr>
            <a:endParaRPr lang="en-US" sz="2000" dirty="0"/>
          </a:p>
        </p:txBody>
      </p:sp>
    </p:spTree>
    <p:extLst>
      <p:ext uri="{BB962C8B-B14F-4D97-AF65-F5344CB8AC3E}">
        <p14:creationId xmlns:p14="http://schemas.microsoft.com/office/powerpoint/2010/main" val="3506527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txBox="1">
            <a:spLocks noChangeArrowheads="1"/>
          </p:cNvSpPr>
          <p:nvPr/>
        </p:nvSpPr>
        <p:spPr bwMode="auto">
          <a:xfrm>
            <a:off x="731018" y="220666"/>
            <a:ext cx="8181833"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pPr>
              <a:defRPr/>
            </a:pPr>
            <a:r>
              <a:rPr lang="en-US" altLang="zh-TW" sz="4000" b="1" dirty="0"/>
              <a:t>Agenda</a:t>
            </a:r>
            <a:endParaRPr lang="en-US" altLang="en-US" sz="4000" b="1" dirty="0"/>
          </a:p>
        </p:txBody>
      </p:sp>
      <p:sp>
        <p:nvSpPr>
          <p:cNvPr id="4" name="Rectangle 3">
            <a:extLst>
              <a:ext uri="{FF2B5EF4-FFF2-40B4-BE49-F238E27FC236}">
                <a16:creationId xmlns:a16="http://schemas.microsoft.com/office/drawing/2014/main" id="{94F532A1-DFFF-458E-9D30-D72ACDFFD90E}"/>
              </a:ext>
            </a:extLst>
          </p:cNvPr>
          <p:cNvSpPr txBox="1">
            <a:spLocks noChangeArrowheads="1"/>
          </p:cNvSpPr>
          <p:nvPr/>
        </p:nvSpPr>
        <p:spPr>
          <a:xfrm>
            <a:off x="731018" y="1363666"/>
            <a:ext cx="8569325" cy="4967287"/>
          </a:xfrm>
          <a:prstGeom prst="rect">
            <a:avLst/>
          </a:prstGeom>
        </p:spPr>
        <p:txBody>
          <a:bodyPr/>
          <a:lstStyle>
            <a:lvl1pPr marL="228600" indent="-228600" algn="l" rtl="0" eaLnBrk="0" fontAlgn="base" hangingPunct="0">
              <a:spcBef>
                <a:spcPts val="1800"/>
              </a:spcBef>
              <a:spcAft>
                <a:spcPct val="0"/>
              </a:spcAft>
              <a:buClr>
                <a:schemeClr val="accent1"/>
              </a:buClr>
              <a:buSzPct val="100000"/>
              <a:buFont typeface="Wingdings 2" charset="2"/>
              <a:buChar char="¡"/>
              <a:defRPr sz="2000" kern="1200">
                <a:solidFill>
                  <a:schemeClr val="tx2"/>
                </a:solidFill>
                <a:latin typeface="+mn-lt"/>
                <a:ea typeface="ＭＳ Ｐゴシック" pitchFamily="-109" charset="-128"/>
                <a:cs typeface="ＭＳ Ｐゴシック" pitchFamily="-109" charset="-128"/>
              </a:defRPr>
            </a:lvl1pPr>
            <a:lvl2pPr marL="457200" indent="-228600"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2pPr>
            <a:lvl3pPr marL="685800" indent="-228600"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3pPr>
            <a:lvl4pPr marL="914400" indent="-228600"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4pPr>
            <a:lvl5pPr marL="1143000" indent="-228600"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defRPr/>
            </a:pPr>
            <a:r>
              <a:rPr lang="en-US" altLang="zh-TW" sz="2800" b="1" dirty="0">
                <a:solidFill>
                  <a:schemeClr val="tx1"/>
                </a:solidFill>
                <a:latin typeface="+mj-lt"/>
              </a:rPr>
              <a:t>USB Type-C and Power Delivery  Introduction </a:t>
            </a:r>
          </a:p>
          <a:p>
            <a:pPr>
              <a:defRPr/>
            </a:pPr>
            <a:r>
              <a:rPr lang="en-US" altLang="zh-TW" sz="2800" b="1" dirty="0">
                <a:solidFill>
                  <a:schemeClr val="tx1"/>
                </a:solidFill>
                <a:latin typeface="+mj-lt"/>
              </a:rPr>
              <a:t>Power Delivery 3.0 Key update</a:t>
            </a:r>
          </a:p>
          <a:p>
            <a:pPr>
              <a:defRPr/>
            </a:pPr>
            <a:r>
              <a:rPr lang="en-US" altLang="zh-TW" sz="2800" b="1" dirty="0">
                <a:solidFill>
                  <a:schemeClr val="tx1"/>
                </a:solidFill>
                <a:latin typeface="+mj-lt"/>
              </a:rPr>
              <a:t>USB-PD Compliance tests</a:t>
            </a:r>
          </a:p>
          <a:p>
            <a:pPr>
              <a:defRPr/>
            </a:pPr>
            <a:r>
              <a:rPr lang="en-US" altLang="zh-TW" sz="2800" b="1" dirty="0">
                <a:solidFill>
                  <a:schemeClr val="tx1"/>
                </a:solidFill>
              </a:rPr>
              <a:t>Quick Charge 4.0/4.0+</a:t>
            </a:r>
          </a:p>
          <a:p>
            <a:r>
              <a:rPr lang="en-US" altLang="zh-TW" sz="2800" b="1" dirty="0">
                <a:solidFill>
                  <a:schemeClr val="tx1"/>
                </a:solidFill>
              </a:rPr>
              <a:t>QC Compliance tests</a:t>
            </a:r>
          </a:p>
          <a:p>
            <a:r>
              <a:rPr lang="en-US" altLang="zh-TW" sz="2800" b="1" dirty="0">
                <a:solidFill>
                  <a:schemeClr val="tx1"/>
                </a:solidFill>
              </a:rPr>
              <a:t>GRL-USB-PD-C2</a:t>
            </a:r>
          </a:p>
          <a:p>
            <a:endParaRPr lang="en-US" altLang="zh-TW" b="1" dirty="0"/>
          </a:p>
          <a:p>
            <a:endParaRPr lang="zh-TW" altLang="en-US" dirty="0"/>
          </a:p>
          <a:p>
            <a:pPr>
              <a:defRPr/>
            </a:pPr>
            <a:endParaRPr lang="en-US" altLang="en-US" b="1" dirty="0"/>
          </a:p>
          <a:p>
            <a:pPr>
              <a:defRPr/>
            </a:pPr>
            <a:endParaRPr lang="en-US" altLang="zh-TW" b="1" dirty="0">
              <a:solidFill>
                <a:schemeClr val="tx1"/>
              </a:solidFill>
            </a:endParaRPr>
          </a:p>
          <a:p>
            <a:pPr>
              <a:defRPr/>
            </a:pPr>
            <a:endParaRPr lang="en-US" altLang="en-US" b="1" dirty="0">
              <a:solidFill>
                <a:schemeClr val="tx1"/>
              </a:solidFill>
            </a:endParaRPr>
          </a:p>
          <a:p>
            <a:pPr>
              <a:defRPr/>
            </a:pPr>
            <a:endParaRPr lang="en-US" altLang="en-US" b="1" dirty="0">
              <a:solidFill>
                <a:srgbClr val="0000FF"/>
              </a:solidFill>
            </a:endParaRPr>
          </a:p>
          <a:p>
            <a:pPr marL="0" indent="0" defTabSz="914377">
              <a:buNone/>
            </a:pPr>
            <a:endParaRPr lang="en-US" altLang="zh-TW" dirty="0"/>
          </a:p>
          <a:p>
            <a:pPr marL="0" indent="0" defTabSz="914377">
              <a:buNone/>
            </a:pPr>
            <a:endParaRPr lang="en-US" altLang="zh-TW" dirty="0"/>
          </a:p>
          <a:p>
            <a:pPr marL="0" indent="0" defTabSz="914377">
              <a:buNone/>
            </a:pPr>
            <a:endParaRPr lang="en-US" altLang="zh-TW" dirty="0"/>
          </a:p>
          <a:p>
            <a:pPr marL="0" indent="0" defTabSz="914377">
              <a:buNone/>
            </a:pPr>
            <a:endParaRPr lang="en-US" altLang="zh-TW" dirty="0"/>
          </a:p>
          <a:p>
            <a:pPr defTabSz="914377"/>
            <a:r>
              <a:rPr lang="en-US" altLang="zh-TW" dirty="0"/>
              <a:t>Looking into the cable or product plug:</a:t>
            </a:r>
          </a:p>
        </p:txBody>
      </p:sp>
      <p:pic>
        <p:nvPicPr>
          <p:cNvPr id="5" name="Picture 1" descr="GRL_Color white space cropped">
            <a:extLst>
              <a:ext uri="{FF2B5EF4-FFF2-40B4-BE49-F238E27FC236}">
                <a16:creationId xmlns:a16="http://schemas.microsoft.com/office/drawing/2014/main" id="{42BF6945-ACCC-499F-8F94-2C41D3C8210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4388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txBox="1">
            <a:spLocks noChangeArrowheads="1"/>
          </p:cNvSpPr>
          <p:nvPr/>
        </p:nvSpPr>
        <p:spPr bwMode="auto">
          <a:xfrm>
            <a:off x="925286" y="223356"/>
            <a:ext cx="8523512" cy="15781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pPr>
              <a:defRPr/>
            </a:pPr>
            <a:r>
              <a:rPr lang="en-US" altLang="zh-TW" sz="4000" b="1" dirty="0"/>
              <a:t>Quick Charge 4.0/4.0+</a:t>
            </a:r>
          </a:p>
        </p:txBody>
      </p:sp>
      <p:pic>
        <p:nvPicPr>
          <p:cNvPr id="8" name="Picture 1" descr="GRL_Color white space cropped">
            <a:extLst>
              <a:ext uri="{FF2B5EF4-FFF2-40B4-BE49-F238E27FC236}">
                <a16:creationId xmlns:a16="http://schemas.microsoft.com/office/drawing/2014/main" id="{593902B2-02F4-42E0-A616-0C714FC0ED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286" y="6313419"/>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Rectangle 5">
            <a:extLst>
              <a:ext uri="{FF2B5EF4-FFF2-40B4-BE49-F238E27FC236}">
                <a16:creationId xmlns:a16="http://schemas.microsoft.com/office/drawing/2014/main" id="{BC283420-14BA-4452-A8D6-F071A0D6B27E}"/>
              </a:ext>
            </a:extLst>
          </p:cNvPr>
          <p:cNvSpPr/>
          <p:nvPr/>
        </p:nvSpPr>
        <p:spPr>
          <a:xfrm>
            <a:off x="6177096" y="6604084"/>
            <a:ext cx="3086101" cy="253916"/>
          </a:xfrm>
          <a:prstGeom prst="rect">
            <a:avLst/>
          </a:prstGeom>
        </p:spPr>
        <p:txBody>
          <a:bodyPr wrap="none">
            <a:spAutoFit/>
          </a:bodyPr>
          <a:lstStyle/>
          <a:p>
            <a:r>
              <a:rPr lang="en-US" sz="1050" dirty="0"/>
              <a:t>Copy right own by Qualcomm Technologies, Inc.</a:t>
            </a:r>
          </a:p>
        </p:txBody>
      </p:sp>
      <p:pic>
        <p:nvPicPr>
          <p:cNvPr id="3" name="Picture 2" descr="A picture containing device, caliper&#10;&#10;Description generated with very high confidence">
            <a:extLst>
              <a:ext uri="{FF2B5EF4-FFF2-40B4-BE49-F238E27FC236}">
                <a16:creationId xmlns:a16="http://schemas.microsoft.com/office/drawing/2014/main" id="{B8D54BE1-C886-4D63-BEF1-650CA27575CA}"/>
              </a:ext>
            </a:extLst>
          </p:cNvPr>
          <p:cNvPicPr>
            <a:picLocks noChangeAspect="1"/>
          </p:cNvPicPr>
          <p:nvPr/>
        </p:nvPicPr>
        <p:blipFill>
          <a:blip r:embed="rId4"/>
          <a:stretch>
            <a:fillRect/>
          </a:stretch>
        </p:blipFill>
        <p:spPr>
          <a:xfrm>
            <a:off x="-76200" y="2220981"/>
            <a:ext cx="9144000" cy="3463230"/>
          </a:xfrm>
          <a:prstGeom prst="rect">
            <a:avLst/>
          </a:prstGeom>
        </p:spPr>
      </p:pic>
      <p:sp>
        <p:nvSpPr>
          <p:cNvPr id="4" name="Rectangle 3">
            <a:extLst>
              <a:ext uri="{FF2B5EF4-FFF2-40B4-BE49-F238E27FC236}">
                <a16:creationId xmlns:a16="http://schemas.microsoft.com/office/drawing/2014/main" id="{4396762D-8A22-47F2-9084-B560502E0939}"/>
              </a:ext>
            </a:extLst>
          </p:cNvPr>
          <p:cNvSpPr/>
          <p:nvPr/>
        </p:nvSpPr>
        <p:spPr>
          <a:xfrm>
            <a:off x="0" y="2084222"/>
            <a:ext cx="2155371" cy="3592286"/>
          </a:xfrm>
          <a:prstGeom prst="rect">
            <a:avLst/>
          </a:prstGeom>
          <a:noFill/>
          <a:ln w="41275" cmpd="sng">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42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txBox="1">
            <a:spLocks noChangeArrowheads="1"/>
          </p:cNvSpPr>
          <p:nvPr/>
        </p:nvSpPr>
        <p:spPr bwMode="auto">
          <a:xfrm>
            <a:off x="70757" y="232074"/>
            <a:ext cx="8436427" cy="11535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pPr>
              <a:defRPr/>
            </a:pPr>
            <a:r>
              <a:rPr lang="en-US" altLang="zh-TW" b="1" dirty="0"/>
              <a:t>Quick Charge 4.0+ Compliance test</a:t>
            </a:r>
          </a:p>
        </p:txBody>
      </p:sp>
      <p:graphicFrame>
        <p:nvGraphicFramePr>
          <p:cNvPr id="3" name="Table 2">
            <a:extLst>
              <a:ext uri="{FF2B5EF4-FFF2-40B4-BE49-F238E27FC236}">
                <a16:creationId xmlns:a16="http://schemas.microsoft.com/office/drawing/2014/main" id="{02E14FAD-C42A-4F84-BBC4-BE7E77A94766}"/>
              </a:ext>
            </a:extLst>
          </p:cNvPr>
          <p:cNvGraphicFramePr>
            <a:graphicFrameLocks noGrp="1"/>
          </p:cNvGraphicFramePr>
          <p:nvPr>
            <p:extLst>
              <p:ext uri="{D42A27DB-BD31-4B8C-83A1-F6EECF244321}">
                <p14:modId xmlns:p14="http://schemas.microsoft.com/office/powerpoint/2010/main" val="2184245446"/>
              </p:ext>
            </p:extLst>
          </p:nvPr>
        </p:nvGraphicFramePr>
        <p:xfrm>
          <a:off x="70757" y="2147207"/>
          <a:ext cx="9002486" cy="3603337"/>
        </p:xfrm>
        <a:graphic>
          <a:graphicData uri="http://schemas.openxmlformats.org/drawingml/2006/table">
            <a:tbl>
              <a:tblPr>
                <a:effectLst>
                  <a:outerShdw blurRad="50800" dist="38100" dir="2700000" sx="101000" sy="101000" algn="tl" rotWithShape="0">
                    <a:prstClr val="black">
                      <a:alpha val="40000"/>
                    </a:prstClr>
                  </a:outerShdw>
                </a:effectLst>
                <a:tableStyleId>{5C22544A-7EE6-4342-B048-85BDC9FD1C3A}</a:tableStyleId>
              </a:tblPr>
              <a:tblGrid>
                <a:gridCol w="2427514">
                  <a:extLst>
                    <a:ext uri="{9D8B030D-6E8A-4147-A177-3AD203B41FA5}">
                      <a16:colId xmlns:a16="http://schemas.microsoft.com/office/drawing/2014/main" val="1304284947"/>
                    </a:ext>
                  </a:extLst>
                </a:gridCol>
                <a:gridCol w="1121229">
                  <a:extLst>
                    <a:ext uri="{9D8B030D-6E8A-4147-A177-3AD203B41FA5}">
                      <a16:colId xmlns:a16="http://schemas.microsoft.com/office/drawing/2014/main" val="4154544537"/>
                    </a:ext>
                  </a:extLst>
                </a:gridCol>
                <a:gridCol w="849086">
                  <a:extLst>
                    <a:ext uri="{9D8B030D-6E8A-4147-A177-3AD203B41FA5}">
                      <a16:colId xmlns:a16="http://schemas.microsoft.com/office/drawing/2014/main" val="400217276"/>
                    </a:ext>
                  </a:extLst>
                </a:gridCol>
                <a:gridCol w="925285">
                  <a:extLst>
                    <a:ext uri="{9D8B030D-6E8A-4147-A177-3AD203B41FA5}">
                      <a16:colId xmlns:a16="http://schemas.microsoft.com/office/drawing/2014/main" val="449847478"/>
                    </a:ext>
                  </a:extLst>
                </a:gridCol>
                <a:gridCol w="3679372">
                  <a:extLst>
                    <a:ext uri="{9D8B030D-6E8A-4147-A177-3AD203B41FA5}">
                      <a16:colId xmlns:a16="http://schemas.microsoft.com/office/drawing/2014/main" val="2603086609"/>
                    </a:ext>
                  </a:extLst>
                </a:gridCol>
              </a:tblGrid>
              <a:tr h="553811">
                <a:tc rowSpan="7">
                  <a:txBody>
                    <a:bodyPr/>
                    <a:lstStyle/>
                    <a:p>
                      <a:pPr algn="ctr" fontAlgn="ctr"/>
                      <a:r>
                        <a:rPr lang="en-US" sz="2000" b="1" u="none" strike="noStrike" dirty="0">
                          <a:effectLst/>
                        </a:rPr>
                        <a:t>Quick Charge4.0+</a:t>
                      </a:r>
                      <a:r>
                        <a:rPr lang="en-US" sz="2000" b="1" i="0" u="none" strike="noStrike" dirty="0">
                          <a:solidFill>
                            <a:srgbClr val="000000"/>
                          </a:solidFill>
                          <a:effectLst/>
                          <a:latin typeface="Calibri" panose="020F0502020204030204" pitchFamily="34" charset="0"/>
                        </a:rPr>
                        <a:t> Compliance tests</a:t>
                      </a:r>
                      <a:endParaRPr lang="en-US" sz="2000" b="1" u="none" strike="noStrike" dirty="0">
                        <a:effectLst/>
                      </a:endParaRPr>
                    </a:p>
                  </a:txBody>
                  <a:tcPr marL="5960" marR="5960" marT="5960" marB="0" anchor="ctr"/>
                </a:tc>
                <a:tc rowSpan="6">
                  <a:txBody>
                    <a:bodyPr/>
                    <a:lstStyle/>
                    <a:p>
                      <a:pPr algn="ctr" fontAlgn="ctr"/>
                      <a:r>
                        <a:rPr lang="en-US" sz="2400" b="1" u="none" strike="noStrike" dirty="0">
                          <a:effectLst/>
                        </a:rPr>
                        <a:t>QC4.0</a:t>
                      </a:r>
                      <a:endParaRPr lang="en-US" sz="2400" b="1" i="0" u="none" strike="noStrike" dirty="0">
                        <a:solidFill>
                          <a:srgbClr val="000000"/>
                        </a:solidFill>
                        <a:effectLst/>
                        <a:latin typeface="Calibri" panose="020F0502020204030204" pitchFamily="34" charset="0"/>
                      </a:endParaRPr>
                    </a:p>
                  </a:txBody>
                  <a:tcPr marL="5960" marR="5960" marT="5960" marB="0" anchor="ctr">
                    <a:solidFill>
                      <a:schemeClr val="accent4">
                        <a:lumMod val="20000"/>
                        <a:lumOff val="80000"/>
                      </a:schemeClr>
                    </a:solidFill>
                  </a:tcPr>
                </a:tc>
                <a:tc rowSpan="5">
                  <a:txBody>
                    <a:bodyPr/>
                    <a:lstStyle/>
                    <a:p>
                      <a:pPr algn="ctr" fontAlgn="ctr"/>
                      <a:r>
                        <a:rPr lang="en-US" sz="2000" b="1" u="none" strike="noStrike" dirty="0">
                          <a:effectLst/>
                        </a:rPr>
                        <a:t>PD3.0</a:t>
                      </a:r>
                      <a:endParaRPr lang="en-US" sz="2000" b="1" i="0" u="none" strike="noStrike" dirty="0">
                        <a:solidFill>
                          <a:srgbClr val="000000"/>
                        </a:solidFill>
                        <a:effectLst/>
                        <a:latin typeface="Calibri" panose="020F0502020204030204" pitchFamily="34" charset="0"/>
                      </a:endParaRPr>
                    </a:p>
                  </a:txBody>
                  <a:tcPr marL="5960" marR="5960" marT="5960" marB="0" anchor="ctr">
                    <a:solidFill>
                      <a:schemeClr val="accent4">
                        <a:lumMod val="20000"/>
                        <a:lumOff val="80000"/>
                      </a:schemeClr>
                    </a:solidFill>
                  </a:tcPr>
                </a:tc>
                <a:tc rowSpan="3">
                  <a:txBody>
                    <a:bodyPr/>
                    <a:lstStyle/>
                    <a:p>
                      <a:pPr algn="ctr" fontAlgn="ctr"/>
                      <a:r>
                        <a:rPr lang="en-US" sz="2000" b="1" u="none" strike="noStrike" dirty="0">
                          <a:effectLst/>
                        </a:rPr>
                        <a:t>PD2.0</a:t>
                      </a:r>
                      <a:endParaRPr lang="en-US" sz="2000" b="1" i="0" u="none" strike="noStrike" dirty="0">
                        <a:solidFill>
                          <a:srgbClr val="000000"/>
                        </a:solidFill>
                        <a:effectLst/>
                        <a:latin typeface="Calibri" panose="020F0502020204030204" pitchFamily="34" charset="0"/>
                      </a:endParaRPr>
                    </a:p>
                  </a:txBody>
                  <a:tcPr marL="5960" marR="5960" marT="5960" marB="0" anchor="ctr">
                    <a:solidFill>
                      <a:schemeClr val="accent4">
                        <a:lumMod val="20000"/>
                        <a:lumOff val="80000"/>
                      </a:schemeClr>
                    </a:solidFill>
                  </a:tcPr>
                </a:tc>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600" b="1" u="none" strike="noStrike" dirty="0">
                          <a:effectLst/>
                        </a:rPr>
                        <a:t>USB Type-C Functional Test</a:t>
                      </a:r>
                      <a:endParaRPr lang="en-US" sz="1600" b="1" i="0" u="none" strike="noStrike" dirty="0">
                        <a:solidFill>
                          <a:srgbClr val="000000"/>
                        </a:solidFill>
                        <a:effectLst/>
                        <a:latin typeface="Calibri" panose="020F0502020204030204" pitchFamily="34" charset="0"/>
                      </a:endParaRPr>
                    </a:p>
                  </a:txBody>
                  <a:tcPr marL="5960" marR="5960" marT="5960" marB="0" anchor="ctr">
                    <a:solidFill>
                      <a:schemeClr val="accent4">
                        <a:lumMod val="20000"/>
                        <a:lumOff val="80000"/>
                      </a:schemeClr>
                    </a:solidFill>
                  </a:tcPr>
                </a:tc>
                <a:extLst>
                  <a:ext uri="{0D108BD9-81ED-4DB2-BD59-A6C34878D82A}">
                    <a16:rowId xmlns:a16="http://schemas.microsoft.com/office/drawing/2014/main" val="1009192306"/>
                  </a:ext>
                </a:extLst>
              </a:tr>
              <a:tr h="620486">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600" b="1" u="none" strike="noStrike" dirty="0">
                          <a:effectLst/>
                        </a:rPr>
                        <a:t>Communications Engine Compliance</a:t>
                      </a:r>
                      <a:endParaRPr lang="en-US" sz="1600" b="1" i="0" u="none" strike="noStrike" dirty="0">
                        <a:solidFill>
                          <a:srgbClr val="000000"/>
                        </a:solidFill>
                        <a:effectLst/>
                        <a:latin typeface="Calibri" panose="020F0502020204030204" pitchFamily="34" charset="0"/>
                      </a:endParaRPr>
                    </a:p>
                  </a:txBody>
                  <a:tcPr marL="5960" marR="5960" marT="5960" marB="0" anchor="ctr">
                    <a:solidFill>
                      <a:schemeClr val="accent4">
                        <a:lumMod val="20000"/>
                        <a:lumOff val="80000"/>
                      </a:schemeClr>
                    </a:solidFill>
                  </a:tcPr>
                </a:tc>
                <a:extLst>
                  <a:ext uri="{0D108BD9-81ED-4DB2-BD59-A6C34878D82A}">
                    <a16:rowId xmlns:a16="http://schemas.microsoft.com/office/drawing/2014/main" val="412336839"/>
                  </a:ext>
                </a:extLst>
              </a:tr>
              <a:tr h="48580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600" b="1" u="none" strike="noStrike" dirty="0">
                          <a:effectLst/>
                        </a:rPr>
                        <a:t>Deterministic PD Compliance</a:t>
                      </a:r>
                      <a:endParaRPr lang="en-US" sz="1600" b="1" i="0" u="none" strike="noStrike" dirty="0">
                        <a:solidFill>
                          <a:srgbClr val="000000"/>
                        </a:solidFill>
                        <a:effectLst/>
                        <a:latin typeface="Calibri" panose="020F0502020204030204" pitchFamily="34" charset="0"/>
                      </a:endParaRPr>
                    </a:p>
                  </a:txBody>
                  <a:tcPr marL="5960" marR="5960" marT="5960" marB="0" anchor="ctr">
                    <a:solidFill>
                      <a:schemeClr val="accent4">
                        <a:lumMod val="20000"/>
                        <a:lumOff val="80000"/>
                      </a:schemeClr>
                    </a:solidFill>
                  </a:tcPr>
                </a:tc>
                <a:extLst>
                  <a:ext uri="{0D108BD9-81ED-4DB2-BD59-A6C34878D82A}">
                    <a16:rowId xmlns:a16="http://schemas.microsoft.com/office/drawing/2014/main" val="1316727387"/>
                  </a:ext>
                </a:extLst>
              </a:tr>
              <a:tr h="485808">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l" fontAlgn="b"/>
                      <a:r>
                        <a:rPr lang="en-US" sz="1600" b="1" u="none" strike="noStrike" dirty="0">
                          <a:effectLst/>
                        </a:rPr>
                        <a:t>Power Delivery 3 0 Tests Specification</a:t>
                      </a:r>
                      <a:endParaRPr lang="en-US" sz="1600" b="1" i="0" u="none" strike="noStrike" dirty="0">
                        <a:solidFill>
                          <a:srgbClr val="000000"/>
                        </a:solidFill>
                        <a:effectLst/>
                        <a:latin typeface="Calibri" panose="020F0502020204030204" pitchFamily="34" charset="0"/>
                      </a:endParaRPr>
                    </a:p>
                  </a:txBody>
                  <a:tcPr marL="5960" marR="5960" marT="5960" marB="0" anchor="ctr">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1098516166"/>
                  </a:ext>
                </a:extLst>
              </a:tr>
              <a:tr h="485808">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l" fontAlgn="b"/>
                      <a:r>
                        <a:rPr lang="en-US" sz="1600" b="1" u="none" strike="noStrike" dirty="0">
                          <a:effectLst/>
                        </a:rPr>
                        <a:t>PPS-USB-C Source Power Test Specification</a:t>
                      </a:r>
                      <a:endParaRPr lang="en-US" sz="1600" b="1" i="0" u="none" strike="noStrike" dirty="0">
                        <a:solidFill>
                          <a:srgbClr val="000000"/>
                        </a:solidFill>
                        <a:effectLst/>
                        <a:latin typeface="Calibri" panose="020F0502020204030204" pitchFamily="34" charset="0"/>
                      </a:endParaRPr>
                    </a:p>
                  </a:txBody>
                  <a:tcPr marL="5960" marR="5960" marT="5960" marB="0" anchor="ctr">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1007713401"/>
                  </a:ext>
                </a:extLst>
              </a:tr>
              <a:tr h="485808">
                <a:tc vMerge="1">
                  <a:txBody>
                    <a:bodyPr/>
                    <a:lstStyle/>
                    <a:p>
                      <a:endParaRPr lang="en-US"/>
                    </a:p>
                  </a:txBody>
                  <a:tcPr/>
                </a:tc>
                <a:tc vMerge="1">
                  <a:txBody>
                    <a:bodyPr/>
                    <a:lstStyle/>
                    <a:p>
                      <a:endParaRPr lang="en-US"/>
                    </a:p>
                  </a:txBody>
                  <a:tcPr/>
                </a:tc>
                <a:tc gridSpan="3">
                  <a:txBody>
                    <a:bodyPr/>
                    <a:lstStyle/>
                    <a:p>
                      <a:pPr algn="l" fontAlgn="b"/>
                      <a:r>
                        <a:rPr lang="en-US" sz="1600" b="1" u="none" strike="noStrike" dirty="0">
                          <a:effectLst/>
                        </a:rPr>
                        <a:t>Quick Charge 4 Test Specification</a:t>
                      </a:r>
                      <a:endParaRPr lang="en-US" sz="1600" b="1" i="0" u="none" strike="noStrike" dirty="0">
                        <a:solidFill>
                          <a:srgbClr val="000000"/>
                        </a:solidFill>
                        <a:effectLst/>
                        <a:latin typeface="Calibri" panose="020F0502020204030204" pitchFamily="34" charset="0"/>
                      </a:endParaRPr>
                    </a:p>
                  </a:txBody>
                  <a:tcPr marL="5960" marR="5960" marT="5960" marB="0" anchor="ctr">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52807774"/>
                  </a:ext>
                </a:extLst>
              </a:tr>
              <a:tr h="485808">
                <a:tc vMerge="1">
                  <a:txBody>
                    <a:bodyPr/>
                    <a:lstStyle/>
                    <a:p>
                      <a:endParaRPr lang="en-US"/>
                    </a:p>
                  </a:txBody>
                  <a:tcPr/>
                </a:tc>
                <a:tc gridSpan="4">
                  <a:txBody>
                    <a:bodyPr/>
                    <a:lstStyle/>
                    <a:p>
                      <a:pPr algn="l" fontAlgn="b"/>
                      <a:r>
                        <a:rPr lang="en-US" sz="1800" b="1" u="none" strike="noStrike" dirty="0">
                          <a:effectLst/>
                        </a:rPr>
                        <a:t>Quick Charge Legacy Tests</a:t>
                      </a:r>
                      <a:endParaRPr lang="en-US" sz="1800" b="1" i="0" u="none" strike="noStrike" dirty="0">
                        <a:solidFill>
                          <a:srgbClr val="000000"/>
                        </a:solidFill>
                        <a:effectLst/>
                        <a:latin typeface="Calibri" panose="020F0502020204030204" pitchFamily="34" charset="0"/>
                      </a:endParaRPr>
                    </a:p>
                  </a:txBody>
                  <a:tcPr marL="5960" marR="5960" marT="596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739964"/>
                  </a:ext>
                </a:extLst>
              </a:tr>
            </a:tbl>
          </a:graphicData>
        </a:graphic>
      </p:graphicFrame>
      <p:graphicFrame>
        <p:nvGraphicFramePr>
          <p:cNvPr id="4" name="Table 3">
            <a:extLst>
              <a:ext uri="{FF2B5EF4-FFF2-40B4-BE49-F238E27FC236}">
                <a16:creationId xmlns:a16="http://schemas.microsoft.com/office/drawing/2014/main" id="{F40879CF-46BF-4A74-9FEA-C479D873EBA3}"/>
              </a:ext>
            </a:extLst>
          </p:cNvPr>
          <p:cNvGraphicFramePr>
            <a:graphicFrameLocks noGrp="1"/>
          </p:cNvGraphicFramePr>
          <p:nvPr>
            <p:extLst>
              <p:ext uri="{D42A27DB-BD31-4B8C-83A1-F6EECF244321}">
                <p14:modId xmlns:p14="http://schemas.microsoft.com/office/powerpoint/2010/main" val="3727465938"/>
              </p:ext>
            </p:extLst>
          </p:nvPr>
        </p:nvGraphicFramePr>
        <p:xfrm>
          <a:off x="2530929" y="1948542"/>
          <a:ext cx="6542314" cy="3211284"/>
        </p:xfrm>
        <a:graphic>
          <a:graphicData uri="http://schemas.openxmlformats.org/drawingml/2006/table">
            <a:tbl>
              <a:tblPr>
                <a:effectLst>
                  <a:outerShdw blurRad="50800" dist="38100" dir="2700000" sx="101000" sy="101000" algn="tl" rotWithShape="0">
                    <a:prstClr val="black">
                      <a:alpha val="40000"/>
                    </a:prstClr>
                  </a:outerShdw>
                </a:effectLst>
                <a:tableStyleId>{5C22544A-7EE6-4342-B048-85BDC9FD1C3A}</a:tableStyleId>
              </a:tblPr>
              <a:tblGrid>
                <a:gridCol w="1093926">
                  <a:extLst>
                    <a:ext uri="{9D8B030D-6E8A-4147-A177-3AD203B41FA5}">
                      <a16:colId xmlns:a16="http://schemas.microsoft.com/office/drawing/2014/main" val="2947262772"/>
                    </a:ext>
                  </a:extLst>
                </a:gridCol>
                <a:gridCol w="828410">
                  <a:extLst>
                    <a:ext uri="{9D8B030D-6E8A-4147-A177-3AD203B41FA5}">
                      <a16:colId xmlns:a16="http://schemas.microsoft.com/office/drawing/2014/main" val="2171025215"/>
                    </a:ext>
                  </a:extLst>
                </a:gridCol>
                <a:gridCol w="902754">
                  <a:extLst>
                    <a:ext uri="{9D8B030D-6E8A-4147-A177-3AD203B41FA5}">
                      <a16:colId xmlns:a16="http://schemas.microsoft.com/office/drawing/2014/main" val="3033326635"/>
                    </a:ext>
                  </a:extLst>
                </a:gridCol>
                <a:gridCol w="3717224">
                  <a:extLst>
                    <a:ext uri="{9D8B030D-6E8A-4147-A177-3AD203B41FA5}">
                      <a16:colId xmlns:a16="http://schemas.microsoft.com/office/drawing/2014/main" val="1541244050"/>
                    </a:ext>
                  </a:extLst>
                </a:gridCol>
              </a:tblGrid>
              <a:tr h="606408">
                <a:tc rowSpan="6">
                  <a:txBody>
                    <a:bodyPr/>
                    <a:lstStyle/>
                    <a:p>
                      <a:pPr algn="ctr" fontAlgn="ctr"/>
                      <a:r>
                        <a:rPr lang="en-US" sz="2400" b="1" u="none" strike="noStrike" dirty="0">
                          <a:effectLst/>
                        </a:rPr>
                        <a:t>QC4.0</a:t>
                      </a:r>
                      <a:endParaRPr lang="en-US" sz="2400" b="1" i="0" u="none" strike="noStrike" dirty="0">
                        <a:solidFill>
                          <a:srgbClr val="000000"/>
                        </a:solidFill>
                        <a:effectLst/>
                        <a:latin typeface="Calibri" panose="020F0502020204030204" pitchFamily="34" charset="0"/>
                      </a:endParaRPr>
                    </a:p>
                  </a:txBody>
                  <a:tcPr marL="5960" marR="5960" marT="5960" marB="0" anchor="ctr">
                    <a:solidFill>
                      <a:schemeClr val="accent4">
                        <a:lumMod val="20000"/>
                        <a:lumOff val="80000"/>
                      </a:schemeClr>
                    </a:solidFill>
                  </a:tcPr>
                </a:tc>
                <a:tc rowSpan="5">
                  <a:txBody>
                    <a:bodyPr/>
                    <a:lstStyle/>
                    <a:p>
                      <a:pPr algn="ctr" fontAlgn="ctr"/>
                      <a:r>
                        <a:rPr lang="en-US" sz="2000" b="1" u="none" strike="noStrike" dirty="0">
                          <a:effectLst/>
                        </a:rPr>
                        <a:t>PD3.0</a:t>
                      </a:r>
                      <a:endParaRPr lang="en-US" sz="2000" b="1" i="0" u="none" strike="noStrike" dirty="0">
                        <a:solidFill>
                          <a:srgbClr val="000000"/>
                        </a:solidFill>
                        <a:effectLst/>
                        <a:latin typeface="Calibri" panose="020F0502020204030204" pitchFamily="34" charset="0"/>
                      </a:endParaRPr>
                    </a:p>
                  </a:txBody>
                  <a:tcPr marL="5960" marR="5960" marT="5960" marB="0" anchor="ctr">
                    <a:solidFill>
                      <a:srgbClr val="92D050"/>
                    </a:solidFill>
                  </a:tcPr>
                </a:tc>
                <a:tc rowSpan="3">
                  <a:txBody>
                    <a:bodyPr/>
                    <a:lstStyle/>
                    <a:p>
                      <a:pPr algn="ctr" fontAlgn="ctr"/>
                      <a:r>
                        <a:rPr lang="en-US" sz="2000" b="1" u="none" strike="noStrike" dirty="0">
                          <a:effectLst/>
                        </a:rPr>
                        <a:t>PD2.0</a:t>
                      </a:r>
                      <a:endParaRPr lang="en-US" sz="2000" b="1" i="0" u="none" strike="noStrike" dirty="0">
                        <a:solidFill>
                          <a:srgbClr val="000000"/>
                        </a:solidFill>
                        <a:effectLst/>
                        <a:latin typeface="Calibri" panose="020F0502020204030204" pitchFamily="34" charset="0"/>
                      </a:endParaRPr>
                    </a:p>
                  </a:txBody>
                  <a:tcPr marL="5960" marR="5960" marT="5960" marB="0" anchor="ctr">
                    <a:solidFill>
                      <a:srgbClr val="92D050"/>
                    </a:solidFill>
                  </a:tcPr>
                </a:tc>
                <a:tc>
                  <a:txBody>
                    <a:bodyPr/>
                    <a:lstStyle/>
                    <a:p>
                      <a:pPr marL="0" marR="0" lvl="0" indent="0" algn="l" defTabSz="914377" rtl="0" eaLnBrk="1" fontAlgn="b" latinLnBrk="0" hangingPunct="1">
                        <a:lnSpc>
                          <a:spcPct val="100000"/>
                        </a:lnSpc>
                        <a:spcBef>
                          <a:spcPts val="0"/>
                        </a:spcBef>
                        <a:spcAft>
                          <a:spcPts val="0"/>
                        </a:spcAft>
                        <a:buClrTx/>
                        <a:buSzTx/>
                        <a:buFontTx/>
                        <a:buNone/>
                        <a:tabLst/>
                        <a:defRPr/>
                      </a:pPr>
                      <a:r>
                        <a:rPr lang="en-US" sz="1600" b="1" u="none" strike="noStrike" dirty="0">
                          <a:effectLst/>
                        </a:rPr>
                        <a:t>USB Type-C Functional Test</a:t>
                      </a:r>
                      <a:endParaRPr lang="en-US" sz="1600" b="1" i="0" u="none" strike="noStrike" dirty="0">
                        <a:solidFill>
                          <a:srgbClr val="000000"/>
                        </a:solidFill>
                        <a:effectLst/>
                        <a:latin typeface="Calibri" panose="020F0502020204030204" pitchFamily="34" charset="0"/>
                      </a:endParaRPr>
                    </a:p>
                  </a:txBody>
                  <a:tcPr marL="5960" marR="5960" marT="5960" marB="0" anchor="ctr">
                    <a:solidFill>
                      <a:srgbClr val="92D050"/>
                    </a:solidFill>
                  </a:tcPr>
                </a:tc>
                <a:extLst>
                  <a:ext uri="{0D108BD9-81ED-4DB2-BD59-A6C34878D82A}">
                    <a16:rowId xmlns:a16="http://schemas.microsoft.com/office/drawing/2014/main" val="2470803785"/>
                  </a:ext>
                </a:extLst>
              </a:tr>
              <a:tr h="47709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600" b="1" u="none" strike="noStrike" dirty="0">
                          <a:effectLst/>
                        </a:rPr>
                        <a:t>Communications Engine Compliance</a:t>
                      </a:r>
                      <a:endParaRPr lang="en-US" sz="1600" b="1" i="0" u="none" strike="noStrike" dirty="0">
                        <a:solidFill>
                          <a:srgbClr val="000000"/>
                        </a:solidFill>
                        <a:effectLst/>
                        <a:latin typeface="Calibri" panose="020F0502020204030204" pitchFamily="34" charset="0"/>
                      </a:endParaRPr>
                    </a:p>
                  </a:txBody>
                  <a:tcPr marL="5960" marR="5960" marT="5960" marB="0" anchor="ctr">
                    <a:solidFill>
                      <a:srgbClr val="92D050"/>
                    </a:solidFill>
                  </a:tcPr>
                </a:tc>
                <a:extLst>
                  <a:ext uri="{0D108BD9-81ED-4DB2-BD59-A6C34878D82A}">
                    <a16:rowId xmlns:a16="http://schemas.microsoft.com/office/drawing/2014/main" val="1326473594"/>
                  </a:ext>
                </a:extLst>
              </a:tr>
              <a:tr h="53194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r>
                        <a:rPr lang="en-US" sz="1600" b="1" u="none" strike="noStrike" dirty="0">
                          <a:effectLst/>
                        </a:rPr>
                        <a:t>Deterministic PD Compliance</a:t>
                      </a:r>
                      <a:endParaRPr lang="en-US" sz="1600" b="1" i="0" u="none" strike="noStrike" dirty="0">
                        <a:solidFill>
                          <a:srgbClr val="000000"/>
                        </a:solidFill>
                        <a:effectLst/>
                        <a:latin typeface="Calibri" panose="020F0502020204030204" pitchFamily="34" charset="0"/>
                      </a:endParaRPr>
                    </a:p>
                  </a:txBody>
                  <a:tcPr marL="5960" marR="5960" marT="5960" marB="0" anchor="ctr">
                    <a:solidFill>
                      <a:srgbClr val="92D050"/>
                    </a:solidFill>
                  </a:tcPr>
                </a:tc>
                <a:extLst>
                  <a:ext uri="{0D108BD9-81ED-4DB2-BD59-A6C34878D82A}">
                    <a16:rowId xmlns:a16="http://schemas.microsoft.com/office/drawing/2014/main" val="4104555197"/>
                  </a:ext>
                </a:extLst>
              </a:tr>
              <a:tr h="531946">
                <a:tc vMerge="1">
                  <a:txBody>
                    <a:bodyPr/>
                    <a:lstStyle/>
                    <a:p>
                      <a:endParaRPr lang="en-US"/>
                    </a:p>
                  </a:txBody>
                  <a:tcPr/>
                </a:tc>
                <a:tc vMerge="1">
                  <a:txBody>
                    <a:bodyPr/>
                    <a:lstStyle/>
                    <a:p>
                      <a:endParaRPr lang="en-US"/>
                    </a:p>
                  </a:txBody>
                  <a:tcPr/>
                </a:tc>
                <a:tc gridSpan="2">
                  <a:txBody>
                    <a:bodyPr/>
                    <a:lstStyle/>
                    <a:p>
                      <a:pPr algn="l" fontAlgn="b"/>
                      <a:r>
                        <a:rPr lang="en-US" sz="1600" b="1" u="none" strike="noStrike" dirty="0">
                          <a:effectLst/>
                        </a:rPr>
                        <a:t>Power Delivery 3 0 Tests Specification</a:t>
                      </a:r>
                      <a:endParaRPr lang="en-US" sz="1600" b="1" i="0" u="none" strike="noStrike" dirty="0">
                        <a:solidFill>
                          <a:srgbClr val="000000"/>
                        </a:solidFill>
                        <a:effectLst/>
                        <a:latin typeface="Calibri" panose="020F0502020204030204" pitchFamily="34" charset="0"/>
                      </a:endParaRPr>
                    </a:p>
                  </a:txBody>
                  <a:tcPr marL="5960" marR="5960" marT="5960" marB="0" anchor="ctr">
                    <a:solidFill>
                      <a:srgbClr val="92D050"/>
                    </a:solidFill>
                  </a:tcPr>
                </a:tc>
                <a:tc hMerge="1">
                  <a:txBody>
                    <a:bodyPr/>
                    <a:lstStyle/>
                    <a:p>
                      <a:endParaRPr lang="en-US"/>
                    </a:p>
                  </a:txBody>
                  <a:tcPr/>
                </a:tc>
                <a:extLst>
                  <a:ext uri="{0D108BD9-81ED-4DB2-BD59-A6C34878D82A}">
                    <a16:rowId xmlns:a16="http://schemas.microsoft.com/office/drawing/2014/main" val="2366474509"/>
                  </a:ext>
                </a:extLst>
              </a:tr>
              <a:tr h="531946">
                <a:tc vMerge="1">
                  <a:txBody>
                    <a:bodyPr/>
                    <a:lstStyle/>
                    <a:p>
                      <a:endParaRPr lang="en-US"/>
                    </a:p>
                  </a:txBody>
                  <a:tcPr/>
                </a:tc>
                <a:tc vMerge="1">
                  <a:txBody>
                    <a:bodyPr/>
                    <a:lstStyle/>
                    <a:p>
                      <a:endParaRPr lang="en-US"/>
                    </a:p>
                  </a:txBody>
                  <a:tcPr/>
                </a:tc>
                <a:tc gridSpan="2">
                  <a:txBody>
                    <a:bodyPr/>
                    <a:lstStyle/>
                    <a:p>
                      <a:pPr algn="l" fontAlgn="b"/>
                      <a:r>
                        <a:rPr lang="en-US" sz="1600" b="1" u="none" strike="noStrike" dirty="0">
                          <a:effectLst/>
                        </a:rPr>
                        <a:t>USB-C Source Power Test Specification</a:t>
                      </a:r>
                      <a:endParaRPr lang="en-US" sz="1600" b="1" i="0" u="none" strike="noStrike" dirty="0">
                        <a:solidFill>
                          <a:srgbClr val="000000"/>
                        </a:solidFill>
                        <a:effectLst/>
                        <a:latin typeface="Calibri" panose="020F0502020204030204" pitchFamily="34" charset="0"/>
                      </a:endParaRPr>
                    </a:p>
                  </a:txBody>
                  <a:tcPr marL="5960" marR="5960" marT="5960" marB="0" anchor="ctr">
                    <a:solidFill>
                      <a:srgbClr val="92D050"/>
                    </a:solidFill>
                  </a:tcPr>
                </a:tc>
                <a:tc hMerge="1">
                  <a:txBody>
                    <a:bodyPr/>
                    <a:lstStyle/>
                    <a:p>
                      <a:endParaRPr lang="en-US"/>
                    </a:p>
                  </a:txBody>
                  <a:tcPr/>
                </a:tc>
                <a:extLst>
                  <a:ext uri="{0D108BD9-81ED-4DB2-BD59-A6C34878D82A}">
                    <a16:rowId xmlns:a16="http://schemas.microsoft.com/office/drawing/2014/main" val="2056305159"/>
                  </a:ext>
                </a:extLst>
              </a:tr>
              <a:tr h="531946">
                <a:tc vMerge="1">
                  <a:txBody>
                    <a:bodyPr/>
                    <a:lstStyle/>
                    <a:p>
                      <a:endParaRPr lang="en-US"/>
                    </a:p>
                  </a:txBody>
                  <a:tcPr/>
                </a:tc>
                <a:tc gridSpan="3">
                  <a:txBody>
                    <a:bodyPr/>
                    <a:lstStyle/>
                    <a:p>
                      <a:pPr algn="l" fontAlgn="b"/>
                      <a:r>
                        <a:rPr lang="en-US" sz="1600" b="1" u="none" strike="noStrike" dirty="0">
                          <a:effectLst/>
                        </a:rPr>
                        <a:t>Quick Charge 4 Test Specification</a:t>
                      </a:r>
                      <a:endParaRPr lang="en-US" sz="1600" b="1" i="0" u="none" strike="noStrike" dirty="0">
                        <a:solidFill>
                          <a:srgbClr val="000000"/>
                        </a:solidFill>
                        <a:effectLst/>
                        <a:latin typeface="Calibri" panose="020F0502020204030204" pitchFamily="34" charset="0"/>
                      </a:endParaRPr>
                    </a:p>
                  </a:txBody>
                  <a:tcPr marL="5960" marR="5960" marT="5960" marB="0" anchor="ctr">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2313050"/>
                  </a:ext>
                </a:extLst>
              </a:tr>
            </a:tbl>
          </a:graphicData>
        </a:graphic>
      </p:graphicFrame>
      <p:pic>
        <p:nvPicPr>
          <p:cNvPr id="8" name="Picture 1" descr="GRL_Color white space cropped">
            <a:extLst>
              <a:ext uri="{FF2B5EF4-FFF2-40B4-BE49-F238E27FC236}">
                <a16:creationId xmlns:a16="http://schemas.microsoft.com/office/drawing/2014/main" id="{593902B2-02F4-42E0-A616-0C714FC0EDD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286" y="6313419"/>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5190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PD &amp; QC Testing Challenges </a:t>
            </a:r>
            <a:br>
              <a:rPr lang="en-US" dirty="0"/>
            </a:br>
            <a:r>
              <a:rPr lang="en-US" dirty="0"/>
              <a:t>for Developers</a:t>
            </a:r>
          </a:p>
        </p:txBody>
      </p:sp>
      <p:sp>
        <p:nvSpPr>
          <p:cNvPr id="3" name="Content Placeholder 2"/>
          <p:cNvSpPr>
            <a:spLocks noGrp="1"/>
          </p:cNvSpPr>
          <p:nvPr>
            <p:ph idx="1"/>
          </p:nvPr>
        </p:nvSpPr>
        <p:spPr/>
        <p:txBody>
          <a:bodyPr/>
          <a:lstStyle/>
          <a:p>
            <a:pPr>
              <a:buFont typeface="Arial" charset="0"/>
              <a:buChar char="•"/>
            </a:pPr>
            <a:r>
              <a:rPr lang="en-US" dirty="0">
                <a:latin typeface="+mj-lt"/>
              </a:rPr>
              <a:t>There is no one single solution for supporting all the test specification</a:t>
            </a:r>
          </a:p>
          <a:p>
            <a:pPr lvl="1"/>
            <a:r>
              <a:rPr lang="en-US" dirty="0">
                <a:latin typeface="+mj-lt"/>
              </a:rPr>
              <a:t>Large budget burden and learning curve as many different test equipment needed</a:t>
            </a:r>
          </a:p>
          <a:p>
            <a:pPr>
              <a:buFont typeface="Arial" charset="0"/>
              <a:buChar char="•"/>
            </a:pPr>
            <a:r>
              <a:rPr lang="en-US" dirty="0">
                <a:latin typeface="+mj-lt"/>
              </a:rPr>
              <a:t>Considerable effort required to understand each spec and how to test</a:t>
            </a:r>
          </a:p>
          <a:p>
            <a:pPr>
              <a:buFont typeface="Arial" charset="0"/>
              <a:buChar char="•"/>
            </a:pPr>
            <a:r>
              <a:rPr lang="en-US" dirty="0">
                <a:latin typeface="+mj-lt"/>
              </a:rPr>
              <a:t>No </a:t>
            </a:r>
            <a:r>
              <a:rPr lang="en-US" b="1" dirty="0">
                <a:latin typeface="+mj-lt"/>
              </a:rPr>
              <a:t>Supported</a:t>
            </a:r>
            <a:r>
              <a:rPr lang="en-US" dirty="0">
                <a:latin typeface="+mj-lt"/>
              </a:rPr>
              <a:t> test equipment commercially available for doing USB Source Power Tests – (USB-IF QMAX Only)</a:t>
            </a:r>
          </a:p>
          <a:p>
            <a:pPr>
              <a:buFont typeface="Arial" charset="0"/>
              <a:buChar char="•"/>
            </a:pPr>
            <a:r>
              <a:rPr lang="en-US" dirty="0">
                <a:latin typeface="+mj-lt"/>
              </a:rPr>
              <a:t>Alt mode testing and test setup is not easy. </a:t>
            </a:r>
          </a:p>
        </p:txBody>
      </p:sp>
      <p:pic>
        <p:nvPicPr>
          <p:cNvPr id="6" name="Picture 1" descr="GRL_Color white space cropp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9920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45975" y="1616860"/>
            <a:ext cx="7963711" cy="2475835"/>
          </a:xfrm>
          <a:prstGeom prst="rect">
            <a:avLst/>
          </a:prstGeom>
          <a:solidFill>
            <a:srgbClr val="77B3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5950" y="152400"/>
            <a:ext cx="8485189" cy="1143000"/>
          </a:xfrm>
        </p:spPr>
        <p:txBody>
          <a:bodyPr/>
          <a:lstStyle/>
          <a:p>
            <a:r>
              <a:rPr lang="en-US" dirty="0"/>
              <a:t>Introducing GRL-USB-PD-C2</a:t>
            </a:r>
            <a:br>
              <a:rPr lang="en-US" dirty="0"/>
            </a:br>
            <a:r>
              <a:rPr lang="en-US" sz="2000" b="1" i="1" dirty="0">
                <a:solidFill>
                  <a:schemeClr val="bg1">
                    <a:lumMod val="50000"/>
                  </a:schemeClr>
                </a:solidFill>
              </a:rPr>
              <a:t>The Complete USB Type-C Power Delivery Compliance Tester</a:t>
            </a:r>
            <a:br>
              <a:rPr lang="en-US" sz="2000" b="1" i="1" dirty="0">
                <a:solidFill>
                  <a:schemeClr val="bg1">
                    <a:lumMod val="50000"/>
                  </a:schemeClr>
                </a:solidFill>
              </a:rPr>
            </a:br>
            <a:r>
              <a:rPr lang="en-US" sz="2000" b="1" i="1" dirty="0">
                <a:solidFill>
                  <a:schemeClr val="bg1">
                    <a:lumMod val="50000"/>
                  </a:schemeClr>
                </a:solidFill>
              </a:rPr>
              <a:t>                                                                                   &amp; Analyzer</a:t>
            </a:r>
            <a:endParaRPr lang="en-US" sz="2400" dirty="0"/>
          </a:p>
        </p:txBody>
      </p:sp>
      <p:sp>
        <p:nvSpPr>
          <p:cNvPr id="4" name="Footer Placeholder 3"/>
          <p:cNvSpPr>
            <a:spLocks noGrp="1"/>
          </p:cNvSpPr>
          <p:nvPr>
            <p:ph type="ftr" sz="quarter" idx="10"/>
          </p:nvPr>
        </p:nvSpPr>
        <p:spPr/>
        <p:txBody>
          <a:bodyPr/>
          <a:lstStyle/>
          <a:p>
            <a:pPr>
              <a:defRPr/>
            </a:pPr>
            <a:r>
              <a:rPr lang="en-US"/>
              <a:t>GRL Company Confidential</a:t>
            </a:r>
          </a:p>
        </p:txBody>
      </p:sp>
      <p:sp>
        <p:nvSpPr>
          <p:cNvPr id="8" name="TextBox 7"/>
          <p:cNvSpPr txBox="1"/>
          <p:nvPr/>
        </p:nvSpPr>
        <p:spPr>
          <a:xfrm>
            <a:off x="296419" y="1304978"/>
            <a:ext cx="857927" cy="369332"/>
          </a:xfrm>
          <a:prstGeom prst="rect">
            <a:avLst/>
          </a:prstGeom>
          <a:noFill/>
        </p:spPr>
        <p:txBody>
          <a:bodyPr wrap="none" rtlCol="0">
            <a:spAutoFit/>
          </a:bodyPr>
          <a:lstStyle/>
          <a:p>
            <a:r>
              <a:rPr lang="en-US" b="1" dirty="0"/>
              <a:t>USB-IF</a:t>
            </a:r>
          </a:p>
        </p:txBody>
      </p:sp>
      <p:sp>
        <p:nvSpPr>
          <p:cNvPr id="7" name="Rectangle 6"/>
          <p:cNvSpPr/>
          <p:nvPr/>
        </p:nvSpPr>
        <p:spPr>
          <a:xfrm>
            <a:off x="545757" y="4648200"/>
            <a:ext cx="2401545" cy="1708150"/>
          </a:xfrm>
          <a:prstGeom prst="rect">
            <a:avLst/>
          </a:prstGeom>
          <a:solidFill>
            <a:srgbClr val="77B3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333127" y="4642022"/>
            <a:ext cx="2401545" cy="1708150"/>
          </a:xfrm>
          <a:prstGeom prst="rect">
            <a:avLst/>
          </a:prstGeom>
          <a:solidFill>
            <a:srgbClr val="77B3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108141" y="4636533"/>
            <a:ext cx="2401545" cy="1708150"/>
          </a:xfrm>
          <a:prstGeom prst="rect">
            <a:avLst/>
          </a:prstGeom>
          <a:solidFill>
            <a:srgbClr val="77B3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296419" y="4232712"/>
            <a:ext cx="1301959" cy="369332"/>
          </a:xfrm>
          <a:prstGeom prst="rect">
            <a:avLst/>
          </a:prstGeom>
          <a:noFill/>
        </p:spPr>
        <p:txBody>
          <a:bodyPr wrap="none" rtlCol="0">
            <a:spAutoFit/>
          </a:bodyPr>
          <a:lstStyle/>
          <a:p>
            <a:r>
              <a:rPr lang="en-US" b="1" dirty="0"/>
              <a:t>Alt Modes</a:t>
            </a:r>
          </a:p>
        </p:txBody>
      </p:sp>
      <p:sp>
        <p:nvSpPr>
          <p:cNvPr id="28" name="TextBox 27"/>
          <p:cNvSpPr txBox="1"/>
          <p:nvPr/>
        </p:nvSpPr>
        <p:spPr>
          <a:xfrm>
            <a:off x="501639" y="5995758"/>
            <a:ext cx="1996059" cy="338554"/>
          </a:xfrm>
          <a:prstGeom prst="rect">
            <a:avLst/>
          </a:prstGeom>
          <a:noFill/>
        </p:spPr>
        <p:txBody>
          <a:bodyPr wrap="none" rtlCol="0">
            <a:spAutoFit/>
          </a:bodyPr>
          <a:lstStyle/>
          <a:p>
            <a:r>
              <a:rPr lang="en-US" sz="1600" b="1"/>
              <a:t>VESA - DisplayPort</a:t>
            </a:r>
            <a:endParaRPr lang="en-US" sz="1600" b="1" dirty="0"/>
          </a:p>
        </p:txBody>
      </p:sp>
      <p:sp>
        <p:nvSpPr>
          <p:cNvPr id="29" name="Oval 28"/>
          <p:cNvSpPr/>
          <p:nvPr/>
        </p:nvSpPr>
        <p:spPr>
          <a:xfrm>
            <a:off x="3196640" y="5110393"/>
            <a:ext cx="2807746" cy="882276"/>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Thunderbolt3 CTS</a:t>
            </a:r>
          </a:p>
        </p:txBody>
      </p:sp>
      <p:sp>
        <p:nvSpPr>
          <p:cNvPr id="30" name="TextBox 29"/>
          <p:cNvSpPr txBox="1"/>
          <p:nvPr/>
        </p:nvSpPr>
        <p:spPr>
          <a:xfrm>
            <a:off x="3300767" y="5995758"/>
            <a:ext cx="1468672" cy="338554"/>
          </a:xfrm>
          <a:prstGeom prst="rect">
            <a:avLst/>
          </a:prstGeom>
          <a:noFill/>
        </p:spPr>
        <p:txBody>
          <a:bodyPr wrap="none" rtlCol="0">
            <a:spAutoFit/>
          </a:bodyPr>
          <a:lstStyle/>
          <a:p>
            <a:r>
              <a:rPr lang="en-US" sz="1600" b="1" dirty="0"/>
              <a:t>Thunderbolt3</a:t>
            </a:r>
          </a:p>
        </p:txBody>
      </p:sp>
      <p:sp>
        <p:nvSpPr>
          <p:cNvPr id="31" name="TextBox 30"/>
          <p:cNvSpPr txBox="1"/>
          <p:nvPr/>
        </p:nvSpPr>
        <p:spPr>
          <a:xfrm>
            <a:off x="6085904" y="5995758"/>
            <a:ext cx="1649811" cy="338554"/>
          </a:xfrm>
          <a:prstGeom prst="rect">
            <a:avLst/>
          </a:prstGeom>
          <a:noFill/>
        </p:spPr>
        <p:txBody>
          <a:bodyPr wrap="none" rtlCol="0">
            <a:spAutoFit/>
          </a:bodyPr>
          <a:lstStyle/>
          <a:p>
            <a:r>
              <a:rPr lang="en-US" sz="1600" b="1" dirty="0"/>
              <a:t>QuickCharge4</a:t>
            </a:r>
          </a:p>
        </p:txBody>
      </p:sp>
      <p:sp>
        <p:nvSpPr>
          <p:cNvPr id="32" name="Oval 31"/>
          <p:cNvSpPr/>
          <p:nvPr/>
        </p:nvSpPr>
        <p:spPr>
          <a:xfrm>
            <a:off x="6233348" y="5110393"/>
            <a:ext cx="2807746" cy="882276"/>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QuickCharge4+ CTS</a:t>
            </a:r>
          </a:p>
        </p:txBody>
      </p:sp>
      <p:sp>
        <p:nvSpPr>
          <p:cNvPr id="18" name="Oval 17"/>
          <p:cNvSpPr/>
          <p:nvPr/>
        </p:nvSpPr>
        <p:spPr>
          <a:xfrm>
            <a:off x="2862275" y="1628760"/>
            <a:ext cx="2449878" cy="754963"/>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PD 3.0 Test Spec</a:t>
            </a:r>
          </a:p>
        </p:txBody>
      </p:sp>
      <p:pic>
        <p:nvPicPr>
          <p:cNvPr id="9" name="Picture 8"/>
          <p:cNvPicPr>
            <a:picLocks noChangeAspect="1"/>
          </p:cNvPicPr>
          <p:nvPr/>
        </p:nvPicPr>
        <p:blipFill rotWithShape="1">
          <a:blip r:embed="rId3"/>
          <a:srcRect l="3823" t="-10138" r="4695" b="3930"/>
          <a:stretch/>
        </p:blipFill>
        <p:spPr>
          <a:xfrm>
            <a:off x="2593230" y="2617559"/>
            <a:ext cx="3735650" cy="2325658"/>
          </a:xfrm>
          <a:prstGeom prst="rect">
            <a:avLst/>
          </a:prstGeom>
        </p:spPr>
      </p:pic>
      <p:sp>
        <p:nvSpPr>
          <p:cNvPr id="23" name="Oval 22"/>
          <p:cNvSpPr/>
          <p:nvPr/>
        </p:nvSpPr>
        <p:spPr>
          <a:xfrm>
            <a:off x="5312153" y="1692167"/>
            <a:ext cx="2325067" cy="7620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 Functional </a:t>
            </a:r>
          </a:p>
          <a:p>
            <a:pPr algn="ctr"/>
            <a:r>
              <a:rPr lang="en-US" sz="1400" b="1" dirty="0"/>
              <a:t>Test Spec</a:t>
            </a:r>
          </a:p>
        </p:txBody>
      </p:sp>
      <p:sp>
        <p:nvSpPr>
          <p:cNvPr id="24" name="Oval 23"/>
          <p:cNvSpPr/>
          <p:nvPr/>
        </p:nvSpPr>
        <p:spPr>
          <a:xfrm>
            <a:off x="6474687" y="2584374"/>
            <a:ext cx="2325067" cy="762000"/>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Source Power Test (SPT) Spec </a:t>
            </a:r>
          </a:p>
        </p:txBody>
      </p:sp>
      <p:sp>
        <p:nvSpPr>
          <p:cNvPr id="22" name="Oval 21"/>
          <p:cNvSpPr/>
          <p:nvPr/>
        </p:nvSpPr>
        <p:spPr>
          <a:xfrm>
            <a:off x="233208" y="2080269"/>
            <a:ext cx="3302778" cy="882276"/>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PD 2.0 Test Spec</a:t>
            </a:r>
          </a:p>
          <a:p>
            <a:pPr algn="ctr"/>
            <a:r>
              <a:rPr lang="en-US" sz="1400" b="1" dirty="0"/>
              <a:t>Deterministic</a:t>
            </a:r>
          </a:p>
          <a:p>
            <a:pPr algn="ctr"/>
            <a:r>
              <a:rPr lang="en-US" sz="1400" b="1" dirty="0" err="1"/>
              <a:t>Comm</a:t>
            </a:r>
            <a:r>
              <a:rPr lang="en-US" sz="1400" b="1" dirty="0"/>
              <a:t> Engine</a:t>
            </a:r>
          </a:p>
        </p:txBody>
      </p:sp>
      <p:sp>
        <p:nvSpPr>
          <p:cNvPr id="27" name="Oval 26"/>
          <p:cNvSpPr/>
          <p:nvPr/>
        </p:nvSpPr>
        <p:spPr>
          <a:xfrm>
            <a:off x="296419" y="4973466"/>
            <a:ext cx="2807746" cy="882276"/>
          </a:xfrm>
          <a:prstGeom prst="ellipse">
            <a:avLst/>
          </a:pr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t>DP Over Type-C CTS</a:t>
            </a:r>
          </a:p>
        </p:txBody>
      </p:sp>
    </p:spTree>
    <p:extLst>
      <p:ext uri="{BB962C8B-B14F-4D97-AF65-F5344CB8AC3E}">
        <p14:creationId xmlns:p14="http://schemas.microsoft.com/office/powerpoint/2010/main" val="110820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dissolve">
                                      <p:cBhvr>
                                        <p:cTn id="11" dur="500"/>
                                        <p:tgtEl>
                                          <p:spTgt spid="18"/>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dissolv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dissolve">
                                      <p:cBhvr>
                                        <p:cTn id="24" dur="500"/>
                                        <p:tgtEl>
                                          <p:spTgt spid="27"/>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dissolve">
                                      <p:cBhvr>
                                        <p:cTn id="28" dur="500"/>
                                        <p:tgtEl>
                                          <p:spTgt spid="29"/>
                                        </p:tgtEl>
                                      </p:cBhvr>
                                    </p:animEffect>
                                  </p:childTnLst>
                                </p:cTn>
                              </p:par>
                            </p:childTnLst>
                          </p:cTn>
                        </p:par>
                        <p:par>
                          <p:cTn id="29" fill="hold">
                            <p:stCondLst>
                              <p:cond delay="1000"/>
                            </p:stCondLst>
                            <p:childTnLst>
                              <p:par>
                                <p:cTn id="30" presetID="9" presetClass="entr" presetSubtype="0" fill="hold" grpId="0"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dissolv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18" grpId="0" animBg="1"/>
      <p:bldP spid="23" grpId="0" animBg="1"/>
      <p:bldP spid="24" grpId="0" animBg="1"/>
      <p:bldP spid="22"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txBox="1">
            <a:spLocks noChangeArrowheads="1"/>
          </p:cNvSpPr>
          <p:nvPr/>
        </p:nvSpPr>
        <p:spPr bwMode="auto">
          <a:xfrm>
            <a:off x="457202" y="342900"/>
            <a:ext cx="8181833"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pPr defTabSz="914400"/>
            <a:r>
              <a:rPr lang="en-US" altLang="zh-TW" sz="4000" b="1" dirty="0"/>
              <a:t>Why Certification?</a:t>
            </a:r>
            <a:endParaRPr lang="zh-TW" altLang="en-US" sz="4000" b="1" dirty="0"/>
          </a:p>
        </p:txBody>
      </p:sp>
      <p:sp>
        <p:nvSpPr>
          <p:cNvPr id="4" name="Rectangle 3">
            <a:extLst>
              <a:ext uri="{FF2B5EF4-FFF2-40B4-BE49-F238E27FC236}">
                <a16:creationId xmlns:a16="http://schemas.microsoft.com/office/drawing/2014/main" id="{94F532A1-DFFF-458E-9D30-D72ACDFFD90E}"/>
              </a:ext>
            </a:extLst>
          </p:cNvPr>
          <p:cNvSpPr txBox="1">
            <a:spLocks noChangeArrowheads="1"/>
          </p:cNvSpPr>
          <p:nvPr/>
        </p:nvSpPr>
        <p:spPr>
          <a:xfrm>
            <a:off x="323853" y="1125542"/>
            <a:ext cx="8569325" cy="4967287"/>
          </a:xfrm>
          <a:prstGeom prst="rect">
            <a:avLst/>
          </a:prstGeom>
        </p:spPr>
        <p:txBody>
          <a:bodyPr/>
          <a:lstStyle>
            <a:lvl1pPr marL="228600" indent="-228600" algn="l" rtl="0" eaLnBrk="0" fontAlgn="base" hangingPunct="0">
              <a:spcBef>
                <a:spcPts val="1800"/>
              </a:spcBef>
              <a:spcAft>
                <a:spcPct val="0"/>
              </a:spcAft>
              <a:buClr>
                <a:schemeClr val="accent1"/>
              </a:buClr>
              <a:buSzPct val="100000"/>
              <a:buFont typeface="Wingdings 2" charset="2"/>
              <a:buChar char="¡"/>
              <a:defRPr sz="2000" kern="1200">
                <a:solidFill>
                  <a:schemeClr val="tx2"/>
                </a:solidFill>
                <a:latin typeface="+mn-lt"/>
                <a:ea typeface="ＭＳ Ｐゴシック" pitchFamily="-109" charset="-128"/>
                <a:cs typeface="ＭＳ Ｐゴシック" pitchFamily="-109" charset="-128"/>
              </a:defRPr>
            </a:lvl1pPr>
            <a:lvl2pPr marL="457200" indent="-228600"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2pPr>
            <a:lvl3pPr marL="685800" indent="-228600"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3pPr>
            <a:lvl4pPr marL="914400" indent="-228600"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4pPr>
            <a:lvl5pPr marL="1143000" indent="-228600"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altLang="zh-TW" b="1" dirty="0"/>
          </a:p>
          <a:p>
            <a:endParaRPr lang="zh-TW" altLang="en-US" dirty="0"/>
          </a:p>
          <a:p>
            <a:pPr>
              <a:defRPr/>
            </a:pPr>
            <a:endParaRPr lang="en-US" altLang="en-US" b="1" dirty="0"/>
          </a:p>
          <a:p>
            <a:pPr>
              <a:defRPr/>
            </a:pPr>
            <a:endParaRPr lang="en-US" altLang="zh-TW" b="1" dirty="0">
              <a:solidFill>
                <a:schemeClr val="tx1"/>
              </a:solidFill>
            </a:endParaRPr>
          </a:p>
          <a:p>
            <a:pPr>
              <a:defRPr/>
            </a:pPr>
            <a:endParaRPr lang="en-US" altLang="en-US" b="1" dirty="0">
              <a:solidFill>
                <a:schemeClr val="tx1"/>
              </a:solidFill>
            </a:endParaRPr>
          </a:p>
          <a:p>
            <a:pPr>
              <a:defRPr/>
            </a:pPr>
            <a:endParaRPr lang="en-US" altLang="en-US" b="1" dirty="0">
              <a:solidFill>
                <a:srgbClr val="0000FF"/>
              </a:solidFill>
            </a:endParaRPr>
          </a:p>
          <a:p>
            <a:pPr marL="0" indent="0" defTabSz="914377">
              <a:buNone/>
            </a:pPr>
            <a:endParaRPr lang="en-US" altLang="zh-TW" dirty="0"/>
          </a:p>
          <a:p>
            <a:pPr marL="0" indent="0" defTabSz="914377">
              <a:buNone/>
            </a:pPr>
            <a:endParaRPr lang="en-US" altLang="zh-TW" dirty="0"/>
          </a:p>
          <a:p>
            <a:pPr marL="0" indent="0" defTabSz="914377">
              <a:buNone/>
            </a:pPr>
            <a:endParaRPr lang="en-US" altLang="zh-TW" dirty="0"/>
          </a:p>
          <a:p>
            <a:pPr marL="0" indent="0" defTabSz="914377">
              <a:buNone/>
            </a:pPr>
            <a:endParaRPr lang="en-US" altLang="zh-TW" dirty="0"/>
          </a:p>
        </p:txBody>
      </p:sp>
      <p:pic>
        <p:nvPicPr>
          <p:cNvPr id="5" name="圖片 6">
            <a:extLst>
              <a:ext uri="{FF2B5EF4-FFF2-40B4-BE49-F238E27FC236}">
                <a16:creationId xmlns:a16="http://schemas.microsoft.com/office/drawing/2014/main" id="{E24EA108-54E3-4FFF-B112-D76D7ED27508}"/>
              </a:ext>
            </a:extLst>
          </p:cNvPr>
          <p:cNvPicPr>
            <a:picLocks noChangeAspect="1"/>
          </p:cNvPicPr>
          <p:nvPr/>
        </p:nvPicPr>
        <p:blipFill>
          <a:blip r:embed="rId3"/>
          <a:stretch>
            <a:fillRect/>
          </a:stretch>
        </p:blipFill>
        <p:spPr>
          <a:xfrm>
            <a:off x="1687286" y="1200777"/>
            <a:ext cx="5415943" cy="5177175"/>
          </a:xfrm>
          <a:prstGeom prst="rect">
            <a:avLst/>
          </a:prstGeom>
        </p:spPr>
      </p:pic>
      <p:sp>
        <p:nvSpPr>
          <p:cNvPr id="2" name="Rectangle 1">
            <a:extLst>
              <a:ext uri="{FF2B5EF4-FFF2-40B4-BE49-F238E27FC236}">
                <a16:creationId xmlns:a16="http://schemas.microsoft.com/office/drawing/2014/main" id="{40920CD6-1617-42B6-A794-53B58823130D}"/>
              </a:ext>
            </a:extLst>
          </p:cNvPr>
          <p:cNvSpPr/>
          <p:nvPr/>
        </p:nvSpPr>
        <p:spPr>
          <a:xfrm>
            <a:off x="5851591" y="6488668"/>
            <a:ext cx="3406189" cy="369332"/>
          </a:xfrm>
          <a:prstGeom prst="rect">
            <a:avLst/>
          </a:prstGeom>
        </p:spPr>
        <p:txBody>
          <a:bodyPr wrap="none">
            <a:spAutoFit/>
          </a:bodyPr>
          <a:lstStyle/>
          <a:p>
            <a:r>
              <a:rPr lang="sk-SK" altLang="zh-TW" dirty="0">
                <a:latin typeface="Calibri" charset="0"/>
              </a:rPr>
              <a:t>USB Implementers Forum © 2017 </a:t>
            </a:r>
            <a:endParaRPr lang="sk-SK" altLang="zh-TW" dirty="0"/>
          </a:p>
        </p:txBody>
      </p:sp>
      <p:pic>
        <p:nvPicPr>
          <p:cNvPr id="6" name="Picture 1" descr="GRL_Color white space cropped">
            <a:extLst>
              <a:ext uri="{FF2B5EF4-FFF2-40B4-BE49-F238E27FC236}">
                <a16:creationId xmlns:a16="http://schemas.microsoft.com/office/drawing/2014/main" id="{70180D07-1448-40DF-B2A4-9B40413B473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703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endParaRPr lang="en-US"/>
          </a:p>
        </p:txBody>
      </p:sp>
      <p:sp>
        <p:nvSpPr>
          <p:cNvPr id="5" name="標題 1"/>
          <p:cNvSpPr txBox="1">
            <a:spLocks/>
          </p:cNvSpPr>
          <p:nvPr/>
        </p:nvSpPr>
        <p:spPr bwMode="auto">
          <a:xfrm>
            <a:off x="422275" y="200818"/>
            <a:ext cx="8150225"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pPr defTabSz="914400"/>
            <a:r>
              <a:rPr lang="en-US" altLang="zh-TW" sz="4000" b="1" dirty="0"/>
              <a:t>Case Study</a:t>
            </a:r>
            <a:endParaRPr lang="zh-TW" altLang="en-US" sz="4000" b="1" dirty="0"/>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92873"/>
            <a:ext cx="8253260" cy="3412527"/>
          </a:xfrm>
          <a:prstGeom prst="rect">
            <a:avLst/>
          </a:prstGeom>
        </p:spPr>
      </p:pic>
      <p:pic>
        <p:nvPicPr>
          <p:cNvPr id="6" name="Picture 1" descr="GRL_Color white space cropp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矩形 6"/>
          <p:cNvSpPr/>
          <p:nvPr/>
        </p:nvSpPr>
        <p:spPr>
          <a:xfrm>
            <a:off x="6457815" y="6477000"/>
            <a:ext cx="2686185" cy="307777"/>
          </a:xfrm>
          <a:prstGeom prst="rect">
            <a:avLst/>
          </a:prstGeom>
        </p:spPr>
        <p:txBody>
          <a:bodyPr wrap="none">
            <a:spAutoFit/>
          </a:bodyPr>
          <a:lstStyle/>
          <a:p>
            <a:r>
              <a:rPr lang="sk-SK" altLang="zh-TW" sz="1400" dirty="0">
                <a:latin typeface="Calibri" charset="0"/>
              </a:rPr>
              <a:t>USB </a:t>
            </a:r>
            <a:r>
              <a:rPr lang="sk-SK" altLang="zh-TW" sz="1400" dirty="0" err="1">
                <a:latin typeface="Calibri" charset="0"/>
              </a:rPr>
              <a:t>Implementers</a:t>
            </a:r>
            <a:r>
              <a:rPr lang="sk-SK" altLang="zh-TW" sz="1400" dirty="0">
                <a:latin typeface="Calibri" charset="0"/>
              </a:rPr>
              <a:t> </a:t>
            </a:r>
            <a:r>
              <a:rPr lang="sk-SK" altLang="zh-TW" sz="1400" dirty="0" err="1">
                <a:latin typeface="Calibri" charset="0"/>
              </a:rPr>
              <a:t>Forum</a:t>
            </a:r>
            <a:r>
              <a:rPr lang="sk-SK" altLang="zh-TW" sz="1400" dirty="0">
                <a:latin typeface="Calibri" charset="0"/>
              </a:rPr>
              <a:t> © 2017 </a:t>
            </a:r>
            <a:endParaRPr lang="sk-SK" altLang="zh-TW" sz="1400" dirty="0">
              <a:effectLst/>
            </a:endParaRPr>
          </a:p>
        </p:txBody>
      </p:sp>
    </p:spTree>
    <p:extLst>
      <p:ext uri="{BB962C8B-B14F-4D97-AF65-F5344CB8AC3E}">
        <p14:creationId xmlns:p14="http://schemas.microsoft.com/office/powerpoint/2010/main" val="400154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endParaRPr lang="en-US"/>
          </a:p>
        </p:txBody>
      </p:sp>
      <p:sp>
        <p:nvSpPr>
          <p:cNvPr id="5" name="標題 1"/>
          <p:cNvSpPr txBox="1">
            <a:spLocks/>
          </p:cNvSpPr>
          <p:nvPr/>
        </p:nvSpPr>
        <p:spPr bwMode="auto">
          <a:xfrm>
            <a:off x="422275" y="200818"/>
            <a:ext cx="8150225"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pPr defTabSz="914400"/>
            <a:r>
              <a:rPr lang="en-US" altLang="zh-TW" sz="4000" b="1" dirty="0"/>
              <a:t>Case Study (Cont.)</a:t>
            </a:r>
            <a:endParaRPr lang="zh-TW" altLang="en-US" sz="4000" b="1" dirty="0"/>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82" y="1643388"/>
            <a:ext cx="8304318" cy="3441544"/>
          </a:xfrm>
          <a:prstGeom prst="rect">
            <a:avLst/>
          </a:prstGeom>
        </p:spPr>
      </p:pic>
      <p:pic>
        <p:nvPicPr>
          <p:cNvPr id="6" name="Picture 1" descr="GRL_Color white space cropp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矩形 6"/>
          <p:cNvSpPr/>
          <p:nvPr/>
        </p:nvSpPr>
        <p:spPr>
          <a:xfrm>
            <a:off x="6457815" y="6477000"/>
            <a:ext cx="2686185" cy="307777"/>
          </a:xfrm>
          <a:prstGeom prst="rect">
            <a:avLst/>
          </a:prstGeom>
        </p:spPr>
        <p:txBody>
          <a:bodyPr wrap="none">
            <a:spAutoFit/>
          </a:bodyPr>
          <a:lstStyle/>
          <a:p>
            <a:r>
              <a:rPr lang="sk-SK" altLang="zh-TW" sz="1400" dirty="0">
                <a:latin typeface="Calibri" charset="0"/>
              </a:rPr>
              <a:t>USB </a:t>
            </a:r>
            <a:r>
              <a:rPr lang="sk-SK" altLang="zh-TW" sz="1400" dirty="0" err="1">
                <a:latin typeface="Calibri" charset="0"/>
              </a:rPr>
              <a:t>Implementers</a:t>
            </a:r>
            <a:r>
              <a:rPr lang="sk-SK" altLang="zh-TW" sz="1400" dirty="0">
                <a:latin typeface="Calibri" charset="0"/>
              </a:rPr>
              <a:t> </a:t>
            </a:r>
            <a:r>
              <a:rPr lang="sk-SK" altLang="zh-TW" sz="1400" dirty="0" err="1">
                <a:latin typeface="Calibri" charset="0"/>
              </a:rPr>
              <a:t>Forum</a:t>
            </a:r>
            <a:r>
              <a:rPr lang="sk-SK" altLang="zh-TW" sz="1400" dirty="0">
                <a:latin typeface="Calibri" charset="0"/>
              </a:rPr>
              <a:t> © 2017 </a:t>
            </a:r>
            <a:endParaRPr lang="sk-SK" altLang="zh-TW" sz="1400" dirty="0">
              <a:effectLst/>
            </a:endParaRPr>
          </a:p>
        </p:txBody>
      </p:sp>
    </p:spTree>
    <p:extLst>
      <p:ext uri="{BB962C8B-B14F-4D97-AF65-F5344CB8AC3E}">
        <p14:creationId xmlns:p14="http://schemas.microsoft.com/office/powerpoint/2010/main" val="1620912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5"/>
          <p:cNvGraphicFramePr>
            <a:graphicFrameLocks noGrp="1"/>
          </p:cNvGraphicFramePr>
          <p:nvPr>
            <p:extLst>
              <p:ext uri="{D42A27DB-BD31-4B8C-83A1-F6EECF244321}">
                <p14:modId xmlns:p14="http://schemas.microsoft.com/office/powerpoint/2010/main" val="71165861"/>
              </p:ext>
            </p:extLst>
          </p:nvPr>
        </p:nvGraphicFramePr>
        <p:xfrm>
          <a:off x="1097282" y="779347"/>
          <a:ext cx="6988914" cy="5578633"/>
        </p:xfrm>
        <a:graphic>
          <a:graphicData uri="http://schemas.openxmlformats.org/drawingml/2006/table">
            <a:tbl>
              <a:tblPr firstRow="1" bandRow="1">
                <a:tableStyleId>{ED083AE6-46FA-4A59-8FB0-9F97EB10719F}</a:tableStyleId>
              </a:tblPr>
              <a:tblGrid>
                <a:gridCol w="1597647">
                  <a:extLst>
                    <a:ext uri="{9D8B030D-6E8A-4147-A177-3AD203B41FA5}">
                      <a16:colId xmlns:a16="http://schemas.microsoft.com/office/drawing/2014/main" val="3426892210"/>
                    </a:ext>
                  </a:extLst>
                </a:gridCol>
                <a:gridCol w="2612027">
                  <a:extLst>
                    <a:ext uri="{9D8B030D-6E8A-4147-A177-3AD203B41FA5}">
                      <a16:colId xmlns:a16="http://schemas.microsoft.com/office/drawing/2014/main" val="3598393095"/>
                    </a:ext>
                  </a:extLst>
                </a:gridCol>
                <a:gridCol w="2779240">
                  <a:extLst>
                    <a:ext uri="{9D8B030D-6E8A-4147-A177-3AD203B41FA5}">
                      <a16:colId xmlns:a16="http://schemas.microsoft.com/office/drawing/2014/main" val="1721489282"/>
                    </a:ext>
                  </a:extLst>
                </a:gridCol>
              </a:tblGrid>
              <a:tr h="353727">
                <a:tc>
                  <a:txBody>
                    <a:bodyPr/>
                    <a:lstStyle/>
                    <a:p>
                      <a:pPr algn="ctr"/>
                      <a:r>
                        <a:rPr kumimoji="0" lang="fr-FR" sz="1800" b="1" u="none" strike="noStrike" kern="1200" cap="none" spc="0" normalizeH="0" baseline="0" dirty="0">
                          <a:ln>
                            <a:noFill/>
                          </a:ln>
                          <a:solidFill>
                            <a:schemeClr val="tx1"/>
                          </a:solidFill>
                          <a:effectLst/>
                          <a:uLnTx/>
                          <a:uFillTx/>
                          <a:latin typeface="+mj-lt"/>
                          <a:ea typeface="+mn-ea"/>
                          <a:cs typeface="+mn-cs"/>
                        </a:rPr>
                        <a:t>Category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u="none" strike="noStrike" kern="1200" cap="none" spc="0" normalizeH="0" baseline="0" noProof="0" dirty="0">
                          <a:ln>
                            <a:noFill/>
                          </a:ln>
                          <a:effectLst/>
                          <a:uLnTx/>
                          <a:uFillTx/>
                          <a:latin typeface="+mj-lt"/>
                        </a:rPr>
                        <a:t>Certification Product</a:t>
                      </a:r>
                      <a:endParaRPr kumimoji="0" lang="fr-FR" sz="1800" b="1" i="0" u="none" strike="noStrike" kern="1200" cap="none" spc="0" normalizeH="0" baseline="0" noProof="0" dirty="0">
                        <a:ln>
                          <a:noFill/>
                        </a:ln>
                        <a:solidFill>
                          <a:schemeClr val="bg1"/>
                        </a:solidFill>
                        <a:effectLst/>
                        <a:uLnTx/>
                        <a:uFillTx/>
                        <a:latin typeface="+mj-lt"/>
                        <a:ea typeface="+mn-ea"/>
                        <a:cs typeface="Segoe UI" panose="020B0502040204020203"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tx1"/>
                          </a:solidFill>
                          <a:effectLst/>
                          <a:uLnTx/>
                          <a:uFillTx/>
                          <a:latin typeface="+mj-lt"/>
                          <a:ea typeface="+mn-ea"/>
                          <a:cs typeface="Segoe UI" panose="020B0502040204020203" pitchFamily="34" charset="0"/>
                        </a:rPr>
                        <a:t>Status</a:t>
                      </a:r>
                    </a:p>
                  </a:txBody>
                  <a:tcPr anchor="ctr"/>
                </a:tc>
                <a:extLst>
                  <a:ext uri="{0D108BD9-81ED-4DB2-BD59-A6C34878D82A}">
                    <a16:rowId xmlns:a16="http://schemas.microsoft.com/office/drawing/2014/main" val="1904902738"/>
                  </a:ext>
                </a:extLst>
              </a:tr>
              <a:tr h="463565">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chemeClr val="tx1"/>
                          </a:solidFill>
                          <a:effectLst/>
                          <a:uLnTx/>
                          <a:uFillTx/>
                          <a:latin typeface="+mj-lt"/>
                          <a:ea typeface="+mn-ea"/>
                          <a:cs typeface="+mn-cs"/>
                        </a:rPr>
                        <a:t>Power Delivery</a:t>
                      </a:r>
                    </a:p>
                  </a:txBody>
                  <a:tcPr marR="216000" anchor="ctr">
                    <a:solidFill>
                      <a:schemeClr val="bg1"/>
                    </a:solidFill>
                  </a:tcPr>
                </a:tc>
                <a:tc>
                  <a:txBody>
                    <a:bodyPr/>
                    <a:lstStyle/>
                    <a:p>
                      <a:pPr algn="l"/>
                      <a:r>
                        <a:rPr lang="fr-FR" sz="1800" dirty="0">
                          <a:solidFill>
                            <a:schemeClr val="tx1"/>
                          </a:solidFill>
                          <a:latin typeface="+mj-lt"/>
                        </a:rPr>
                        <a:t>USB PD 2/3 E-Marker </a:t>
                      </a:r>
                    </a:p>
                  </a:txBody>
                  <a:tcPr marR="216000" anchor="ctr">
                    <a:solidFill>
                      <a:schemeClr val="bg1"/>
                    </a:solidFill>
                  </a:tcPr>
                </a:tc>
                <a:tc>
                  <a:txBody>
                    <a:bodyPr/>
                    <a:lstStyle/>
                    <a:p>
                      <a:pPr algn="l"/>
                      <a:r>
                        <a:rPr lang="fr-FR" sz="1800" dirty="0">
                          <a:solidFill>
                            <a:schemeClr val="tx1"/>
                          </a:solidFill>
                          <a:latin typeface="+mj-lt"/>
                        </a:rPr>
                        <a:t>Compliance Test</a:t>
                      </a:r>
                    </a:p>
                  </a:txBody>
                  <a:tcPr marR="216000" anchor="ctr">
                    <a:solidFill>
                      <a:schemeClr val="bg1"/>
                    </a:solidFill>
                  </a:tcPr>
                </a:tc>
                <a:extLst>
                  <a:ext uri="{0D108BD9-81ED-4DB2-BD59-A6C34878D82A}">
                    <a16:rowId xmlns:a16="http://schemas.microsoft.com/office/drawing/2014/main" val="3117580315"/>
                  </a:ext>
                </a:extLst>
              </a:tr>
              <a:tr h="445285">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chemeClr val="tx1"/>
                        </a:solidFill>
                        <a:effectLst/>
                        <a:uLnTx/>
                        <a:uFillTx/>
                        <a:latin typeface="+mn-lt"/>
                        <a:ea typeface="+mn-ea"/>
                        <a:cs typeface="+mn-cs"/>
                      </a:endParaRPr>
                    </a:p>
                  </a:txBody>
                  <a:tcPr marR="216000" anchor="ctr"/>
                </a:tc>
                <a:tc>
                  <a:txBody>
                    <a:bodyPr/>
                    <a:lstStyle/>
                    <a:p>
                      <a:pPr algn="l"/>
                      <a:r>
                        <a:rPr lang="en-US" sz="1800" dirty="0">
                          <a:solidFill>
                            <a:schemeClr val="tx1"/>
                          </a:solidFill>
                          <a:latin typeface="+mj-lt"/>
                        </a:rPr>
                        <a:t>USB PD 2.0 Silicon Only </a:t>
                      </a:r>
                      <a:endParaRPr lang="fr-FR" sz="1800" dirty="0">
                        <a:solidFill>
                          <a:schemeClr val="tx1"/>
                        </a:solidFill>
                        <a:latin typeface="+mj-lt"/>
                      </a:endParaRPr>
                    </a:p>
                  </a:txBody>
                  <a:tcPr marR="216000" anchor="ctr">
                    <a:solidFill>
                      <a:schemeClr val="bg1"/>
                    </a:solidFill>
                  </a:tcPr>
                </a:tc>
                <a:tc>
                  <a:txBody>
                    <a:bodyPr/>
                    <a:lstStyle/>
                    <a:p>
                      <a:pPr algn="l"/>
                      <a:r>
                        <a:rPr lang="fr-FR" sz="1800" dirty="0">
                          <a:solidFill>
                            <a:schemeClr val="tx1"/>
                          </a:solidFill>
                          <a:latin typeface="+mj-lt"/>
                        </a:rPr>
                        <a:t>Compliance Test</a:t>
                      </a:r>
                    </a:p>
                  </a:txBody>
                  <a:tcPr marR="216000" anchor="ctr">
                    <a:solidFill>
                      <a:schemeClr val="bg1"/>
                    </a:solidFill>
                  </a:tcPr>
                </a:tc>
                <a:extLst>
                  <a:ext uri="{0D108BD9-81ED-4DB2-BD59-A6C34878D82A}">
                    <a16:rowId xmlns:a16="http://schemas.microsoft.com/office/drawing/2014/main" val="10002"/>
                  </a:ext>
                </a:extLst>
              </a:tr>
              <a:tr h="399615">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0" i="0" kern="1200" dirty="0">
                          <a:solidFill>
                            <a:schemeClr val="tx1"/>
                          </a:solidFill>
                          <a:effectLst/>
                          <a:latin typeface="+mj-lt"/>
                          <a:ea typeface="+mn-ea"/>
                          <a:cs typeface="+mn-cs"/>
                        </a:rPr>
                        <a:t>USB Power Bricks</a:t>
                      </a:r>
                      <a:endParaRPr lang="fr-FR" altLang="zh-TW" sz="1800" kern="1200" dirty="0">
                        <a:solidFill>
                          <a:schemeClr val="tx1"/>
                        </a:solidFill>
                        <a:latin typeface="+mj-lt"/>
                        <a:ea typeface="+mn-ea"/>
                        <a:cs typeface="+mn-cs"/>
                      </a:endParaRPr>
                    </a:p>
                  </a:txBody>
                  <a:tcPr marR="216000" anchor="ctr">
                    <a:solidFill>
                      <a:schemeClr val="bg1"/>
                    </a:solidFill>
                  </a:tcPr>
                </a:tc>
                <a:tc>
                  <a:txBody>
                    <a:bodyPr/>
                    <a:lstStyle/>
                    <a:p>
                      <a:pPr algn="l"/>
                      <a:r>
                        <a:rPr lang="fr-FR" altLang="zh-TW" sz="1800" kern="1200" dirty="0">
                          <a:solidFill>
                            <a:schemeClr val="tx1"/>
                          </a:solidFill>
                          <a:latin typeface="+mj-lt"/>
                          <a:ea typeface="+mn-ea"/>
                          <a:cs typeface="+mn-cs"/>
                        </a:rPr>
                        <a:t>Compliance Test</a:t>
                      </a:r>
                      <a:endParaRPr lang="fr-FR" sz="1800" dirty="0">
                        <a:solidFill>
                          <a:schemeClr val="tx1"/>
                        </a:solidFill>
                        <a:latin typeface="+mj-lt"/>
                      </a:endParaRPr>
                    </a:p>
                  </a:txBody>
                  <a:tcPr marR="216000" anchor="ctr">
                    <a:solidFill>
                      <a:schemeClr val="bg1"/>
                    </a:solidFill>
                  </a:tcPr>
                </a:tc>
                <a:extLst>
                  <a:ext uri="{0D108BD9-81ED-4DB2-BD59-A6C34878D82A}">
                    <a16:rowId xmlns:a16="http://schemas.microsoft.com/office/drawing/2014/main" val="10003"/>
                  </a:ext>
                </a:extLst>
              </a:tr>
              <a:tr h="38819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chemeClr val="tx1"/>
                        </a:solidFill>
                        <a:effectLst/>
                        <a:uLnTx/>
                        <a:uFillTx/>
                        <a:latin typeface="+mn-lt"/>
                        <a:ea typeface="+mn-ea"/>
                        <a:cs typeface="+mn-cs"/>
                      </a:endParaRPr>
                    </a:p>
                  </a:txBody>
                  <a:tcPr marR="216000" anchor="ctr"/>
                </a:tc>
                <a:tc>
                  <a:txBody>
                    <a:bodyPr/>
                    <a:lstStyle/>
                    <a:p>
                      <a:pPr algn="l"/>
                      <a:r>
                        <a:rPr lang="en-US" altLang="zh-TW" sz="1800" kern="1200" dirty="0">
                          <a:solidFill>
                            <a:schemeClr val="tx1"/>
                          </a:solidFill>
                          <a:latin typeface="+mj-lt"/>
                          <a:ea typeface="+mn-ea"/>
                          <a:cs typeface="+mn-cs"/>
                        </a:rPr>
                        <a:t>USB PD 3.0</a:t>
                      </a:r>
                      <a:endParaRPr lang="fr-FR" altLang="zh-TW" sz="1800" kern="1200" dirty="0">
                        <a:solidFill>
                          <a:schemeClr val="tx1"/>
                        </a:solidFill>
                        <a:latin typeface="+mj-lt"/>
                        <a:ea typeface="+mn-ea"/>
                        <a:cs typeface="+mn-cs"/>
                      </a:endParaRPr>
                    </a:p>
                  </a:txBody>
                  <a:tcPr marR="216000" anchor="ctr">
                    <a:solidFill>
                      <a:schemeClr val="bg1"/>
                    </a:solidFill>
                  </a:tcPr>
                </a:tc>
                <a:tc>
                  <a:txBody>
                    <a:bodyPr/>
                    <a:lstStyle/>
                    <a:p>
                      <a:pPr algn="l"/>
                      <a:r>
                        <a:rPr lang="fr-FR" altLang="zh-TW" sz="1800" kern="1200" dirty="0">
                          <a:solidFill>
                            <a:schemeClr val="tx1"/>
                          </a:solidFill>
                          <a:latin typeface="+mn-lt"/>
                          <a:ea typeface="+mn-ea"/>
                          <a:cs typeface="+mn-cs"/>
                        </a:rPr>
                        <a:t>Compliance Test</a:t>
                      </a:r>
                    </a:p>
                  </a:txBody>
                  <a:tcPr marR="216000" anchor="ctr">
                    <a:solidFill>
                      <a:schemeClr val="bg1"/>
                    </a:solidFill>
                  </a:tcPr>
                </a:tc>
                <a:extLst>
                  <a:ext uri="{0D108BD9-81ED-4DB2-BD59-A6C34878D82A}">
                    <a16:rowId xmlns:a16="http://schemas.microsoft.com/office/drawing/2014/main" val="10004"/>
                  </a:ext>
                </a:extLst>
              </a:tr>
              <a:tr h="433868">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zh-TW" sz="1800" b="1" i="0" u="none" strike="noStrike" kern="1200" cap="none" spc="0" normalizeH="0" baseline="0" noProof="0" dirty="0">
                          <a:ln>
                            <a:noFill/>
                          </a:ln>
                          <a:solidFill>
                            <a:schemeClr val="tx1"/>
                          </a:solidFill>
                          <a:effectLst/>
                          <a:uLnTx/>
                          <a:uFillTx/>
                          <a:latin typeface="+mj-lt"/>
                          <a:ea typeface="+mn-ea"/>
                          <a:cs typeface="+mn-cs"/>
                        </a:rPr>
                        <a:t>Type-C</a:t>
                      </a:r>
                    </a:p>
                  </a:txBody>
                  <a:tcPr marR="216000" anchor="ctr">
                    <a:solidFill>
                      <a:schemeClr val="accent4">
                        <a:lumMod val="20000"/>
                        <a:lumOff val="80000"/>
                      </a:schemeClr>
                    </a:solidFill>
                  </a:tcPr>
                </a:tc>
                <a:tc>
                  <a:txBody>
                    <a:bodyPr/>
                    <a:lstStyle/>
                    <a:p>
                      <a:pPr algn="l"/>
                      <a:r>
                        <a:rPr lang="fr-FR" sz="1800" dirty="0">
                          <a:solidFill>
                            <a:schemeClr val="tx1"/>
                          </a:solidFill>
                          <a:latin typeface="+mj-lt"/>
                        </a:rPr>
                        <a:t>Cable Assemblies </a:t>
                      </a:r>
                    </a:p>
                  </a:txBody>
                  <a:tcPr marR="216000" anchor="ctr">
                    <a:solidFill>
                      <a:schemeClr val="accent4">
                        <a:lumMod val="20000"/>
                        <a:lumOff val="80000"/>
                      </a:schemeClr>
                    </a:solidFill>
                  </a:tcPr>
                </a:tc>
                <a:tc>
                  <a:txBody>
                    <a:bodyPr/>
                    <a:lstStyle/>
                    <a:p>
                      <a:pPr algn="l"/>
                      <a:r>
                        <a:rPr lang="fr-FR" altLang="zh-TW" sz="1800" kern="1200" dirty="0">
                          <a:solidFill>
                            <a:schemeClr val="tx1"/>
                          </a:solidFill>
                          <a:latin typeface="+mj-lt"/>
                          <a:ea typeface="+mn-ea"/>
                          <a:cs typeface="+mn-cs"/>
                        </a:rPr>
                        <a:t>Compliance Test</a:t>
                      </a:r>
                      <a:endParaRPr lang="fr-FR" sz="1800" dirty="0">
                        <a:solidFill>
                          <a:schemeClr val="tx1"/>
                        </a:solidFill>
                        <a:latin typeface="+mj-lt"/>
                      </a:endParaRPr>
                    </a:p>
                  </a:txBody>
                  <a:tcPr marR="216000" anchor="ctr">
                    <a:solidFill>
                      <a:schemeClr val="accent4">
                        <a:lumMod val="20000"/>
                        <a:lumOff val="80000"/>
                      </a:schemeClr>
                    </a:solidFill>
                  </a:tcPr>
                </a:tc>
                <a:extLst>
                  <a:ext uri="{0D108BD9-81ED-4DB2-BD59-A6C34878D82A}">
                    <a16:rowId xmlns:a16="http://schemas.microsoft.com/office/drawing/2014/main" val="3297268097"/>
                  </a:ext>
                </a:extLst>
              </a:tr>
              <a:tr h="39961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zh-TW" sz="1800" b="0" i="0" u="none" strike="noStrike" kern="1200" cap="none" spc="0" normalizeH="0" baseline="0" noProof="0" dirty="0">
                        <a:ln>
                          <a:noFill/>
                        </a:ln>
                        <a:solidFill>
                          <a:schemeClr val="tx1"/>
                        </a:solidFill>
                        <a:effectLst/>
                        <a:uLnTx/>
                        <a:uFillTx/>
                        <a:latin typeface="+mn-lt"/>
                        <a:ea typeface="+mn-ea"/>
                        <a:cs typeface="+mn-cs"/>
                      </a:endParaRPr>
                    </a:p>
                  </a:txBody>
                  <a:tcPr marR="21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zh-TW" sz="1800" kern="1200" dirty="0">
                          <a:solidFill>
                            <a:schemeClr val="tx1"/>
                          </a:solidFill>
                          <a:latin typeface="+mj-lt"/>
                          <a:ea typeface="+mn-ea"/>
                          <a:cs typeface="+mn-cs"/>
                        </a:rPr>
                        <a:t>Connectors</a:t>
                      </a:r>
                    </a:p>
                  </a:txBody>
                  <a:tcPr marR="216000" anchor="ctr">
                    <a:solidFill>
                      <a:schemeClr val="accent4">
                        <a:lumMod val="20000"/>
                        <a:lumOff val="80000"/>
                      </a:schemeClr>
                    </a:solidFill>
                  </a:tcPr>
                </a:tc>
                <a:tc>
                  <a:txBody>
                    <a:bodyPr/>
                    <a:lstStyle/>
                    <a:p>
                      <a:pPr algn="l"/>
                      <a:r>
                        <a:rPr lang="fr-FR" altLang="zh-TW" sz="1800" kern="1200" dirty="0">
                          <a:solidFill>
                            <a:schemeClr val="tx1"/>
                          </a:solidFill>
                          <a:latin typeface="+mj-lt"/>
                          <a:ea typeface="+mn-ea"/>
                          <a:cs typeface="+mn-cs"/>
                        </a:rPr>
                        <a:t>Compliance Test</a:t>
                      </a:r>
                      <a:endParaRPr lang="fr-FR" sz="1800" dirty="0">
                        <a:solidFill>
                          <a:schemeClr val="tx1"/>
                        </a:solidFill>
                        <a:latin typeface="+mj-lt"/>
                      </a:endParaRPr>
                    </a:p>
                  </a:txBody>
                  <a:tcPr marR="216000" anchor="ctr">
                    <a:solidFill>
                      <a:schemeClr val="accent4">
                        <a:lumMod val="20000"/>
                        <a:lumOff val="80000"/>
                      </a:schemeClr>
                    </a:solidFill>
                  </a:tcPr>
                </a:tc>
                <a:extLst>
                  <a:ext uri="{0D108BD9-81ED-4DB2-BD59-A6C34878D82A}">
                    <a16:rowId xmlns:a16="http://schemas.microsoft.com/office/drawing/2014/main" val="10006"/>
                  </a:ext>
                </a:extLst>
              </a:tr>
              <a:tr h="399619">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0" i="0" kern="1200" dirty="0">
                          <a:solidFill>
                            <a:schemeClr val="tx1"/>
                          </a:solidFill>
                          <a:effectLst/>
                          <a:latin typeface="+mj-lt"/>
                          <a:ea typeface="+mn-ea"/>
                          <a:cs typeface="+mn-cs"/>
                        </a:rPr>
                        <a:t>USB 2.0 Peripherals</a:t>
                      </a:r>
                      <a:endParaRPr lang="fr-FR" altLang="zh-TW" sz="1800" kern="1200" dirty="0">
                        <a:solidFill>
                          <a:schemeClr val="tx1"/>
                        </a:solidFill>
                        <a:latin typeface="+mj-lt"/>
                        <a:ea typeface="+mn-ea"/>
                        <a:cs typeface="+mn-cs"/>
                      </a:endParaRPr>
                    </a:p>
                  </a:txBody>
                  <a:tcPr marR="21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zh-TW" sz="1800" kern="1200" dirty="0">
                          <a:solidFill>
                            <a:schemeClr val="tx1"/>
                          </a:solidFill>
                          <a:latin typeface="+mj-lt"/>
                          <a:ea typeface="+mn-ea"/>
                          <a:cs typeface="+mn-cs"/>
                        </a:rPr>
                        <a:t>Compliance Test</a:t>
                      </a:r>
                    </a:p>
                  </a:txBody>
                  <a:tcPr marR="216000" anchor="ctr">
                    <a:solidFill>
                      <a:schemeClr val="accent4">
                        <a:lumMod val="20000"/>
                        <a:lumOff val="80000"/>
                      </a:schemeClr>
                    </a:solidFill>
                  </a:tcPr>
                </a:tc>
                <a:extLst>
                  <a:ext uri="{0D108BD9-81ED-4DB2-BD59-A6C34878D82A}">
                    <a16:rowId xmlns:a16="http://schemas.microsoft.com/office/drawing/2014/main" val="1023191998"/>
                  </a:ext>
                </a:extLst>
              </a:tr>
              <a:tr h="584066">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0" i="0" kern="1200" dirty="0">
                          <a:solidFill>
                            <a:schemeClr val="tx1"/>
                          </a:solidFill>
                          <a:effectLst/>
                          <a:latin typeface="+mj-lt"/>
                          <a:ea typeface="+mn-ea"/>
                          <a:cs typeface="+mn-cs"/>
                        </a:rPr>
                        <a:t>USB 2.0 Embedded Hosts</a:t>
                      </a:r>
                      <a:endParaRPr lang="fr-FR" altLang="zh-TW" sz="1800" kern="1200" dirty="0">
                        <a:solidFill>
                          <a:schemeClr val="tx1"/>
                        </a:solidFill>
                        <a:latin typeface="+mj-lt"/>
                        <a:ea typeface="+mn-ea"/>
                        <a:cs typeface="+mn-cs"/>
                      </a:endParaRPr>
                    </a:p>
                  </a:txBody>
                  <a:tcPr marR="21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zh-TW" sz="1800" kern="1200" dirty="0">
                          <a:solidFill>
                            <a:schemeClr val="tx1"/>
                          </a:solidFill>
                          <a:latin typeface="+mj-lt"/>
                          <a:ea typeface="+mn-ea"/>
                          <a:cs typeface="+mn-cs"/>
                        </a:rPr>
                        <a:t>Compliance Test</a:t>
                      </a:r>
                    </a:p>
                  </a:txBody>
                  <a:tcPr marR="216000" anchor="ctr">
                    <a:solidFill>
                      <a:schemeClr val="accent4">
                        <a:lumMod val="20000"/>
                        <a:lumOff val="80000"/>
                      </a:schemeClr>
                    </a:solidFill>
                  </a:tcPr>
                </a:tc>
                <a:extLst>
                  <a:ext uri="{0D108BD9-81ED-4DB2-BD59-A6C34878D82A}">
                    <a16:rowId xmlns:a16="http://schemas.microsoft.com/office/drawing/2014/main" val="1087167347"/>
                  </a:ext>
                </a:extLst>
              </a:tr>
              <a:tr h="399619">
                <a:tc vMerge="1">
                  <a:txBody>
                    <a:bodyPr/>
                    <a:lstStyle/>
                    <a:p>
                      <a:endParaRPr lang="zh-TW" alt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800" b="0" i="0" kern="1200" dirty="0">
                          <a:solidFill>
                            <a:schemeClr val="tx1"/>
                          </a:solidFill>
                          <a:effectLst/>
                          <a:latin typeface="+mj-lt"/>
                          <a:ea typeface="+mn-ea"/>
                          <a:cs typeface="+mn-cs"/>
                        </a:rPr>
                        <a:t>Alt-Mode Adapters </a:t>
                      </a:r>
                      <a:endParaRPr lang="fr-FR" altLang="zh-TW" sz="1800" kern="1200" dirty="0">
                        <a:solidFill>
                          <a:schemeClr val="tx1"/>
                        </a:solidFill>
                        <a:latin typeface="+mj-lt"/>
                        <a:ea typeface="+mn-ea"/>
                        <a:cs typeface="+mn-cs"/>
                      </a:endParaRPr>
                    </a:p>
                  </a:txBody>
                  <a:tcPr marR="216000"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zh-TW" sz="1800" kern="1200" dirty="0">
                          <a:solidFill>
                            <a:schemeClr val="tx1"/>
                          </a:solidFill>
                          <a:latin typeface="+mj-lt"/>
                          <a:ea typeface="+mn-ea"/>
                          <a:cs typeface="+mn-cs"/>
                        </a:rPr>
                        <a:t>Compliance Test</a:t>
                      </a:r>
                    </a:p>
                  </a:txBody>
                  <a:tcPr marR="216000" anchor="ctr">
                    <a:solidFill>
                      <a:schemeClr val="accent4">
                        <a:lumMod val="20000"/>
                        <a:lumOff val="80000"/>
                      </a:schemeClr>
                    </a:solidFill>
                  </a:tcPr>
                </a:tc>
                <a:extLst>
                  <a:ext uri="{0D108BD9-81ED-4DB2-BD59-A6C34878D82A}">
                    <a16:rowId xmlns:a16="http://schemas.microsoft.com/office/drawing/2014/main" val="128559882"/>
                  </a:ext>
                </a:extLst>
              </a:tr>
              <a:tr h="408536">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altLang="zh-TW" sz="1800" b="0" i="0" u="none" strike="noStrike" kern="1200" cap="none" spc="0" normalizeH="0" baseline="0" noProof="0" dirty="0">
                        <a:ln>
                          <a:noFill/>
                        </a:ln>
                        <a:solidFill>
                          <a:schemeClr val="tx1"/>
                        </a:solidFill>
                        <a:effectLst/>
                        <a:uLnTx/>
                        <a:uFillTx/>
                        <a:latin typeface="+mn-lt"/>
                        <a:ea typeface="+mn-ea"/>
                        <a:cs typeface="+mn-cs"/>
                      </a:endParaRPr>
                    </a:p>
                  </a:txBody>
                  <a:tcPr marR="21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zh-TW" sz="1800" kern="1200" dirty="0">
                          <a:solidFill>
                            <a:schemeClr val="tx1"/>
                          </a:solidFill>
                          <a:latin typeface="+mj-lt"/>
                          <a:ea typeface="+mn-ea"/>
                          <a:cs typeface="+mn-cs"/>
                        </a:rPr>
                        <a:t>Other </a:t>
                      </a:r>
                      <a:r>
                        <a:rPr lang="fr-FR" altLang="zh-TW" sz="1800" kern="1200" baseline="0" dirty="0">
                          <a:solidFill>
                            <a:schemeClr val="tx1"/>
                          </a:solidFill>
                          <a:latin typeface="+mj-lt"/>
                          <a:ea typeface="+mn-ea"/>
                          <a:cs typeface="+mn-cs"/>
                        </a:rPr>
                        <a:t>Category</a:t>
                      </a:r>
                      <a:endParaRPr lang="fr-FR" altLang="zh-TW" sz="1800" kern="1200" dirty="0">
                        <a:solidFill>
                          <a:schemeClr val="tx1"/>
                        </a:solidFill>
                        <a:latin typeface="+mj-lt"/>
                        <a:ea typeface="+mn-ea"/>
                        <a:cs typeface="+mn-cs"/>
                      </a:endParaRPr>
                    </a:p>
                  </a:txBody>
                  <a:tcPr marR="216000" anchor="ctr">
                    <a:solidFill>
                      <a:schemeClr val="accent4">
                        <a:lumMod val="20000"/>
                        <a:lumOff val="80000"/>
                      </a:schemeClr>
                    </a:solidFill>
                  </a:tcPr>
                </a:tc>
                <a:tc>
                  <a:txBody>
                    <a:bodyPr/>
                    <a:lstStyle/>
                    <a:p>
                      <a:pPr algn="l"/>
                      <a:r>
                        <a:rPr lang="fr-FR" sz="1800" dirty="0">
                          <a:solidFill>
                            <a:srgbClr val="FF0000"/>
                          </a:solidFill>
                          <a:latin typeface="+mj-lt"/>
                        </a:rPr>
                        <a:t>Pre-test only</a:t>
                      </a:r>
                    </a:p>
                  </a:txBody>
                  <a:tcPr marR="216000" anchor="ctr">
                    <a:solidFill>
                      <a:schemeClr val="accent4">
                        <a:lumMod val="20000"/>
                        <a:lumOff val="80000"/>
                      </a:schemeClr>
                    </a:solidFill>
                  </a:tcPr>
                </a:tc>
                <a:extLst>
                  <a:ext uri="{0D108BD9-81ED-4DB2-BD59-A6C34878D82A}">
                    <a16:rowId xmlns:a16="http://schemas.microsoft.com/office/drawing/2014/main" val="10007"/>
                  </a:ext>
                </a:extLst>
              </a:tr>
              <a:tr h="4085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1" dirty="0"/>
                        <a:t>Quick Charge </a:t>
                      </a:r>
                      <a:endParaRPr kumimoji="0" lang="fr-FR" altLang="zh-TW" sz="1800" b="1" i="0" u="none" strike="noStrike" kern="1200" cap="none" spc="0" normalizeH="0" baseline="0" noProof="0" dirty="0">
                        <a:ln>
                          <a:noFill/>
                        </a:ln>
                        <a:solidFill>
                          <a:schemeClr val="tx1"/>
                        </a:solidFill>
                        <a:effectLst/>
                        <a:uLnTx/>
                        <a:uFillTx/>
                        <a:latin typeface="+mj-lt"/>
                        <a:ea typeface="+mn-ea"/>
                        <a:cs typeface="+mn-cs"/>
                      </a:endParaRPr>
                    </a:p>
                  </a:txBody>
                  <a:tcPr marR="216000" anchor="c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zh-TW" sz="1800" kern="1200" dirty="0">
                          <a:solidFill>
                            <a:schemeClr val="tx1"/>
                          </a:solidFill>
                          <a:latin typeface="+mj-lt"/>
                          <a:ea typeface="+mn-ea"/>
                          <a:cs typeface="+mn-cs"/>
                        </a:rPr>
                        <a:t>QC4</a:t>
                      </a:r>
                      <a:r>
                        <a:rPr lang="en-US" altLang="zh-TW" sz="1800" kern="1200" dirty="0">
                          <a:solidFill>
                            <a:schemeClr val="tx1"/>
                          </a:solidFill>
                          <a:latin typeface="+mj-lt"/>
                          <a:ea typeface="+mn-ea"/>
                          <a:cs typeface="+mn-cs"/>
                        </a:rPr>
                        <a:t>+</a:t>
                      </a:r>
                      <a:r>
                        <a:rPr lang="zh-TW" altLang="en-US" sz="1800" kern="1200" baseline="0" dirty="0">
                          <a:solidFill>
                            <a:schemeClr val="tx1"/>
                          </a:solidFill>
                          <a:latin typeface="+mj-lt"/>
                          <a:ea typeface="+mn-ea"/>
                          <a:cs typeface="+mn-cs"/>
                        </a:rPr>
                        <a:t> 、 </a:t>
                      </a:r>
                      <a:r>
                        <a:rPr lang="en-US" altLang="zh-TW" sz="1800" kern="1200" baseline="0" dirty="0">
                          <a:solidFill>
                            <a:schemeClr val="tx1"/>
                          </a:solidFill>
                          <a:latin typeface="+mj-lt"/>
                          <a:ea typeface="+mn-ea"/>
                          <a:cs typeface="+mn-cs"/>
                        </a:rPr>
                        <a:t>QC4 and </a:t>
                      </a:r>
                      <a:r>
                        <a:rPr lang="en-US" altLang="zh-TW" sz="1800" kern="1200" dirty="0">
                          <a:solidFill>
                            <a:schemeClr val="tx1"/>
                          </a:solidFill>
                          <a:latin typeface="+mj-lt"/>
                          <a:ea typeface="+mn-ea"/>
                          <a:cs typeface="+mn-cs"/>
                        </a:rPr>
                        <a:t>Legacy Tests</a:t>
                      </a:r>
                      <a:endParaRPr lang="fr-FR" altLang="zh-TW" sz="1800" kern="1200" dirty="0">
                        <a:solidFill>
                          <a:schemeClr val="tx1"/>
                        </a:solidFill>
                        <a:latin typeface="+mj-lt"/>
                        <a:ea typeface="+mn-ea"/>
                        <a:cs typeface="+mn-cs"/>
                      </a:endParaRPr>
                    </a:p>
                  </a:txBody>
                  <a:tcPr marR="216000" anchor="ctr">
                    <a:solidFill>
                      <a:schemeClr val="accent4">
                        <a:lumMod val="20000"/>
                        <a:lumOff val="80000"/>
                      </a:schemeClr>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fr-FR" altLang="zh-TW" sz="1800" kern="1200" dirty="0">
                          <a:solidFill>
                            <a:schemeClr val="tx1"/>
                          </a:solidFill>
                          <a:latin typeface="+mn-lt"/>
                          <a:ea typeface="+mn-ea"/>
                          <a:cs typeface="+mn-cs"/>
                        </a:rPr>
                        <a:t>Compliance Test</a:t>
                      </a:r>
                    </a:p>
                    <a:p>
                      <a:pPr algn="l"/>
                      <a:endParaRPr lang="fr-FR" sz="1800" dirty="0">
                        <a:solidFill>
                          <a:srgbClr val="FF0000"/>
                        </a:solidFill>
                        <a:latin typeface="+mj-lt"/>
                      </a:endParaRPr>
                    </a:p>
                  </a:txBody>
                  <a:tcPr marR="216000" anchor="ctr">
                    <a:solidFill>
                      <a:schemeClr val="accent4">
                        <a:lumMod val="20000"/>
                        <a:lumOff val="80000"/>
                      </a:schemeClr>
                    </a:solidFill>
                  </a:tcPr>
                </a:tc>
                <a:extLst>
                  <a:ext uri="{0D108BD9-81ED-4DB2-BD59-A6C34878D82A}">
                    <a16:rowId xmlns:a16="http://schemas.microsoft.com/office/drawing/2014/main" val="10011"/>
                  </a:ext>
                </a:extLst>
              </a:tr>
            </a:tbl>
          </a:graphicData>
        </a:graphic>
      </p:graphicFrame>
      <p:grpSp>
        <p:nvGrpSpPr>
          <p:cNvPr id="9" name="群組 8"/>
          <p:cNvGrpSpPr/>
          <p:nvPr/>
        </p:nvGrpSpPr>
        <p:grpSpPr>
          <a:xfrm>
            <a:off x="7531642" y="5373262"/>
            <a:ext cx="335987" cy="316116"/>
            <a:chOff x="7600106" y="5402509"/>
            <a:chExt cx="335987" cy="316116"/>
          </a:xfrm>
        </p:grpSpPr>
        <p:sp>
          <p:nvSpPr>
            <p:cNvPr id="10" name="Freeform 983"/>
            <p:cNvSpPr>
              <a:spLocks/>
            </p:cNvSpPr>
            <p:nvPr/>
          </p:nvSpPr>
          <p:spPr bwMode="auto">
            <a:xfrm>
              <a:off x="7600106" y="5612158"/>
              <a:ext cx="234912" cy="106467"/>
            </a:xfrm>
            <a:custGeom>
              <a:avLst/>
              <a:gdLst>
                <a:gd name="T0" fmla="*/ 164 w 168"/>
                <a:gd name="T1" fmla="*/ 81 h 81"/>
                <a:gd name="T2" fmla="*/ 12 w 168"/>
                <a:gd name="T3" fmla="*/ 81 h 81"/>
                <a:gd name="T4" fmla="*/ 0 w 168"/>
                <a:gd name="T5" fmla="*/ 69 h 81"/>
                <a:gd name="T6" fmla="*/ 0 w 168"/>
                <a:gd name="T7" fmla="*/ 53 h 81"/>
                <a:gd name="T8" fmla="*/ 2 w 168"/>
                <a:gd name="T9" fmla="*/ 50 h 81"/>
                <a:gd name="T10" fmla="*/ 86 w 168"/>
                <a:gd name="T11" fmla="*/ 2 h 81"/>
                <a:gd name="T12" fmla="*/ 91 w 168"/>
                <a:gd name="T13" fmla="*/ 3 h 81"/>
                <a:gd name="T14" fmla="*/ 90 w 168"/>
                <a:gd name="T15" fmla="*/ 8 h 81"/>
                <a:gd name="T16" fmla="*/ 8 w 168"/>
                <a:gd name="T17" fmla="*/ 55 h 81"/>
                <a:gd name="T18" fmla="*/ 8 w 168"/>
                <a:gd name="T19" fmla="*/ 69 h 81"/>
                <a:gd name="T20" fmla="*/ 12 w 168"/>
                <a:gd name="T21" fmla="*/ 73 h 81"/>
                <a:gd name="T22" fmla="*/ 164 w 168"/>
                <a:gd name="T23" fmla="*/ 73 h 81"/>
                <a:gd name="T24" fmla="*/ 168 w 168"/>
                <a:gd name="T25" fmla="*/ 77 h 81"/>
                <a:gd name="T26" fmla="*/ 164 w 168"/>
                <a:gd name="T27"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81">
                  <a:moveTo>
                    <a:pt x="164" y="81"/>
                  </a:moveTo>
                  <a:cubicBezTo>
                    <a:pt x="12" y="81"/>
                    <a:pt x="12" y="81"/>
                    <a:pt x="12" y="81"/>
                  </a:cubicBezTo>
                  <a:cubicBezTo>
                    <a:pt x="5" y="81"/>
                    <a:pt x="0" y="76"/>
                    <a:pt x="0" y="69"/>
                  </a:cubicBezTo>
                  <a:cubicBezTo>
                    <a:pt x="0" y="53"/>
                    <a:pt x="0" y="53"/>
                    <a:pt x="0" y="53"/>
                  </a:cubicBezTo>
                  <a:cubicBezTo>
                    <a:pt x="0" y="52"/>
                    <a:pt x="1" y="50"/>
                    <a:pt x="2" y="50"/>
                  </a:cubicBezTo>
                  <a:cubicBezTo>
                    <a:pt x="86" y="2"/>
                    <a:pt x="86" y="2"/>
                    <a:pt x="86" y="2"/>
                  </a:cubicBezTo>
                  <a:cubicBezTo>
                    <a:pt x="88" y="0"/>
                    <a:pt x="90" y="1"/>
                    <a:pt x="91" y="3"/>
                  </a:cubicBezTo>
                  <a:cubicBezTo>
                    <a:pt x="93" y="5"/>
                    <a:pt x="92" y="7"/>
                    <a:pt x="90" y="8"/>
                  </a:cubicBezTo>
                  <a:cubicBezTo>
                    <a:pt x="8" y="55"/>
                    <a:pt x="8" y="55"/>
                    <a:pt x="8" y="55"/>
                  </a:cubicBezTo>
                  <a:cubicBezTo>
                    <a:pt x="8" y="69"/>
                    <a:pt x="8" y="69"/>
                    <a:pt x="8" y="69"/>
                  </a:cubicBezTo>
                  <a:cubicBezTo>
                    <a:pt x="8" y="71"/>
                    <a:pt x="10" y="73"/>
                    <a:pt x="12" y="73"/>
                  </a:cubicBezTo>
                  <a:cubicBezTo>
                    <a:pt x="164" y="73"/>
                    <a:pt x="164" y="73"/>
                    <a:pt x="164" y="73"/>
                  </a:cubicBezTo>
                  <a:cubicBezTo>
                    <a:pt x="166" y="73"/>
                    <a:pt x="168" y="75"/>
                    <a:pt x="168" y="77"/>
                  </a:cubicBezTo>
                  <a:cubicBezTo>
                    <a:pt x="168" y="79"/>
                    <a:pt x="166" y="81"/>
                    <a:pt x="164" y="8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mj-lt"/>
              </a:endParaRPr>
            </a:p>
          </p:txBody>
        </p:sp>
        <p:sp>
          <p:nvSpPr>
            <p:cNvPr id="11" name="Freeform 984"/>
            <p:cNvSpPr>
              <a:spLocks/>
            </p:cNvSpPr>
            <p:nvPr/>
          </p:nvSpPr>
          <p:spPr bwMode="auto">
            <a:xfrm>
              <a:off x="7807135" y="5613472"/>
              <a:ext cx="22306" cy="21031"/>
            </a:xfrm>
            <a:custGeom>
              <a:avLst/>
              <a:gdLst>
                <a:gd name="T0" fmla="*/ 12 w 16"/>
                <a:gd name="T1" fmla="*/ 16 h 16"/>
                <a:gd name="T2" fmla="*/ 9 w 16"/>
                <a:gd name="T3" fmla="*/ 15 h 16"/>
                <a:gd name="T4" fmla="*/ 1 w 16"/>
                <a:gd name="T5" fmla="*/ 7 h 16"/>
                <a:gd name="T6" fmla="*/ 1 w 16"/>
                <a:gd name="T7" fmla="*/ 1 h 16"/>
                <a:gd name="T8" fmla="*/ 7 w 16"/>
                <a:gd name="T9" fmla="*/ 1 h 16"/>
                <a:gd name="T10" fmla="*/ 15 w 16"/>
                <a:gd name="T11" fmla="*/ 9 h 16"/>
                <a:gd name="T12" fmla="*/ 15 w 16"/>
                <a:gd name="T13" fmla="*/ 15 h 16"/>
                <a:gd name="T14" fmla="*/ 12 w 16"/>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6">
                  <a:moveTo>
                    <a:pt x="12" y="16"/>
                  </a:moveTo>
                  <a:cubicBezTo>
                    <a:pt x="11" y="16"/>
                    <a:pt x="10" y="16"/>
                    <a:pt x="9" y="15"/>
                  </a:cubicBezTo>
                  <a:cubicBezTo>
                    <a:pt x="1" y="7"/>
                    <a:pt x="1" y="7"/>
                    <a:pt x="1" y="7"/>
                  </a:cubicBezTo>
                  <a:cubicBezTo>
                    <a:pt x="0" y="5"/>
                    <a:pt x="0" y="3"/>
                    <a:pt x="1" y="1"/>
                  </a:cubicBezTo>
                  <a:cubicBezTo>
                    <a:pt x="3" y="0"/>
                    <a:pt x="5" y="0"/>
                    <a:pt x="7" y="1"/>
                  </a:cubicBezTo>
                  <a:cubicBezTo>
                    <a:pt x="15" y="9"/>
                    <a:pt x="15" y="9"/>
                    <a:pt x="15" y="9"/>
                  </a:cubicBezTo>
                  <a:cubicBezTo>
                    <a:pt x="16" y="11"/>
                    <a:pt x="16" y="13"/>
                    <a:pt x="15" y="15"/>
                  </a:cubicBezTo>
                  <a:cubicBezTo>
                    <a:pt x="14" y="16"/>
                    <a:pt x="13" y="16"/>
                    <a:pt x="12" y="1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mj-lt"/>
              </a:endParaRPr>
            </a:p>
          </p:txBody>
        </p:sp>
        <p:sp>
          <p:nvSpPr>
            <p:cNvPr id="12" name="Freeform 985"/>
            <p:cNvSpPr>
              <a:spLocks/>
            </p:cNvSpPr>
            <p:nvPr/>
          </p:nvSpPr>
          <p:spPr bwMode="auto">
            <a:xfrm>
              <a:off x="7676087" y="5402509"/>
              <a:ext cx="184723" cy="221478"/>
            </a:xfrm>
            <a:custGeom>
              <a:avLst/>
              <a:gdLst>
                <a:gd name="T0" fmla="*/ 34 w 132"/>
                <a:gd name="T1" fmla="*/ 168 h 168"/>
                <a:gd name="T2" fmla="*/ 31 w 132"/>
                <a:gd name="T3" fmla="*/ 167 h 168"/>
                <a:gd name="T4" fmla="*/ 2 w 132"/>
                <a:gd name="T5" fmla="*/ 95 h 168"/>
                <a:gd name="T6" fmla="*/ 2 w 132"/>
                <a:gd name="T7" fmla="*/ 50 h 168"/>
                <a:gd name="T8" fmla="*/ 2 w 132"/>
                <a:gd name="T9" fmla="*/ 49 h 168"/>
                <a:gd name="T10" fmla="*/ 65 w 132"/>
                <a:gd name="T11" fmla="*/ 0 h 168"/>
                <a:gd name="T12" fmla="*/ 66 w 132"/>
                <a:gd name="T13" fmla="*/ 0 h 168"/>
                <a:gd name="T14" fmla="*/ 130 w 132"/>
                <a:gd name="T15" fmla="*/ 49 h 168"/>
                <a:gd name="T16" fmla="*/ 130 w 132"/>
                <a:gd name="T17" fmla="*/ 50 h 168"/>
                <a:gd name="T18" fmla="*/ 130 w 132"/>
                <a:gd name="T19" fmla="*/ 95 h 168"/>
                <a:gd name="T20" fmla="*/ 101 w 132"/>
                <a:gd name="T21" fmla="*/ 167 h 168"/>
                <a:gd name="T22" fmla="*/ 95 w 132"/>
                <a:gd name="T23" fmla="*/ 167 h 168"/>
                <a:gd name="T24" fmla="*/ 95 w 132"/>
                <a:gd name="T25" fmla="*/ 161 h 168"/>
                <a:gd name="T26" fmla="*/ 122 w 132"/>
                <a:gd name="T27" fmla="*/ 96 h 168"/>
                <a:gd name="T28" fmla="*/ 122 w 132"/>
                <a:gd name="T29" fmla="*/ 50 h 168"/>
                <a:gd name="T30" fmla="*/ 66 w 132"/>
                <a:gd name="T31" fmla="*/ 8 h 168"/>
                <a:gd name="T32" fmla="*/ 66 w 132"/>
                <a:gd name="T33" fmla="*/ 8 h 168"/>
                <a:gd name="T34" fmla="*/ 10 w 132"/>
                <a:gd name="T35" fmla="*/ 50 h 168"/>
                <a:gd name="T36" fmla="*/ 10 w 132"/>
                <a:gd name="T37" fmla="*/ 95 h 168"/>
                <a:gd name="T38" fmla="*/ 37 w 132"/>
                <a:gd name="T39" fmla="*/ 161 h 168"/>
                <a:gd name="T40" fmla="*/ 37 w 132"/>
                <a:gd name="T41" fmla="*/ 167 h 168"/>
                <a:gd name="T42" fmla="*/ 34 w 132"/>
                <a:gd name="T43"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2" h="168">
                  <a:moveTo>
                    <a:pt x="34" y="168"/>
                  </a:moveTo>
                  <a:cubicBezTo>
                    <a:pt x="33" y="168"/>
                    <a:pt x="32" y="168"/>
                    <a:pt x="31" y="167"/>
                  </a:cubicBezTo>
                  <a:cubicBezTo>
                    <a:pt x="0" y="141"/>
                    <a:pt x="2" y="97"/>
                    <a:pt x="2" y="95"/>
                  </a:cubicBezTo>
                  <a:cubicBezTo>
                    <a:pt x="2" y="50"/>
                    <a:pt x="2" y="50"/>
                    <a:pt x="2" y="50"/>
                  </a:cubicBezTo>
                  <a:cubicBezTo>
                    <a:pt x="2" y="49"/>
                    <a:pt x="2" y="49"/>
                    <a:pt x="2" y="49"/>
                  </a:cubicBezTo>
                  <a:cubicBezTo>
                    <a:pt x="6" y="25"/>
                    <a:pt x="32" y="0"/>
                    <a:pt x="65" y="0"/>
                  </a:cubicBezTo>
                  <a:cubicBezTo>
                    <a:pt x="66" y="0"/>
                    <a:pt x="66" y="0"/>
                    <a:pt x="66" y="0"/>
                  </a:cubicBezTo>
                  <a:cubicBezTo>
                    <a:pt x="99" y="0"/>
                    <a:pt x="126" y="25"/>
                    <a:pt x="130" y="49"/>
                  </a:cubicBezTo>
                  <a:cubicBezTo>
                    <a:pt x="130" y="50"/>
                    <a:pt x="130" y="50"/>
                    <a:pt x="130" y="50"/>
                  </a:cubicBezTo>
                  <a:cubicBezTo>
                    <a:pt x="130" y="95"/>
                    <a:pt x="130" y="95"/>
                    <a:pt x="130" y="95"/>
                  </a:cubicBezTo>
                  <a:cubicBezTo>
                    <a:pt x="130" y="97"/>
                    <a:pt x="132" y="141"/>
                    <a:pt x="101" y="167"/>
                  </a:cubicBezTo>
                  <a:cubicBezTo>
                    <a:pt x="99" y="168"/>
                    <a:pt x="96" y="168"/>
                    <a:pt x="95" y="167"/>
                  </a:cubicBezTo>
                  <a:cubicBezTo>
                    <a:pt x="93" y="165"/>
                    <a:pt x="94" y="162"/>
                    <a:pt x="95" y="161"/>
                  </a:cubicBezTo>
                  <a:cubicBezTo>
                    <a:pt x="124" y="138"/>
                    <a:pt x="122" y="96"/>
                    <a:pt x="122" y="96"/>
                  </a:cubicBezTo>
                  <a:cubicBezTo>
                    <a:pt x="122" y="50"/>
                    <a:pt x="122" y="50"/>
                    <a:pt x="122" y="50"/>
                  </a:cubicBezTo>
                  <a:cubicBezTo>
                    <a:pt x="117" y="25"/>
                    <a:pt x="89" y="8"/>
                    <a:pt x="66" y="8"/>
                  </a:cubicBezTo>
                  <a:cubicBezTo>
                    <a:pt x="66" y="8"/>
                    <a:pt x="66" y="8"/>
                    <a:pt x="66" y="8"/>
                  </a:cubicBezTo>
                  <a:cubicBezTo>
                    <a:pt x="43" y="8"/>
                    <a:pt x="14" y="25"/>
                    <a:pt x="10" y="50"/>
                  </a:cubicBezTo>
                  <a:cubicBezTo>
                    <a:pt x="10" y="95"/>
                    <a:pt x="10" y="95"/>
                    <a:pt x="10" y="95"/>
                  </a:cubicBezTo>
                  <a:cubicBezTo>
                    <a:pt x="10" y="96"/>
                    <a:pt x="8" y="138"/>
                    <a:pt x="37" y="161"/>
                  </a:cubicBezTo>
                  <a:cubicBezTo>
                    <a:pt x="38" y="162"/>
                    <a:pt x="38" y="165"/>
                    <a:pt x="37" y="167"/>
                  </a:cubicBezTo>
                  <a:cubicBezTo>
                    <a:pt x="36" y="168"/>
                    <a:pt x="35" y="168"/>
                    <a:pt x="34" y="16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mj-lt"/>
              </a:endParaRPr>
            </a:p>
          </p:txBody>
        </p:sp>
        <p:sp>
          <p:nvSpPr>
            <p:cNvPr id="13" name="Freeform 986"/>
            <p:cNvSpPr>
              <a:spLocks/>
            </p:cNvSpPr>
            <p:nvPr/>
          </p:nvSpPr>
          <p:spPr bwMode="auto">
            <a:xfrm>
              <a:off x="7858022" y="5645018"/>
              <a:ext cx="78071" cy="73607"/>
            </a:xfrm>
            <a:custGeom>
              <a:avLst/>
              <a:gdLst>
                <a:gd name="T0" fmla="*/ 4 w 56"/>
                <a:gd name="T1" fmla="*/ 56 h 56"/>
                <a:gd name="T2" fmla="*/ 1 w 56"/>
                <a:gd name="T3" fmla="*/ 55 h 56"/>
                <a:gd name="T4" fmla="*/ 1 w 56"/>
                <a:gd name="T5" fmla="*/ 49 h 56"/>
                <a:gd name="T6" fmla="*/ 49 w 56"/>
                <a:gd name="T7" fmla="*/ 1 h 56"/>
                <a:gd name="T8" fmla="*/ 55 w 56"/>
                <a:gd name="T9" fmla="*/ 1 h 56"/>
                <a:gd name="T10" fmla="*/ 55 w 56"/>
                <a:gd name="T11" fmla="*/ 7 h 56"/>
                <a:gd name="T12" fmla="*/ 7 w 56"/>
                <a:gd name="T13" fmla="*/ 55 h 56"/>
                <a:gd name="T14" fmla="*/ 4 w 56"/>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56">
                  <a:moveTo>
                    <a:pt x="4" y="56"/>
                  </a:moveTo>
                  <a:cubicBezTo>
                    <a:pt x="3" y="56"/>
                    <a:pt x="2" y="56"/>
                    <a:pt x="1" y="55"/>
                  </a:cubicBezTo>
                  <a:cubicBezTo>
                    <a:pt x="0" y="53"/>
                    <a:pt x="0" y="51"/>
                    <a:pt x="1" y="49"/>
                  </a:cubicBezTo>
                  <a:cubicBezTo>
                    <a:pt x="49" y="1"/>
                    <a:pt x="49" y="1"/>
                    <a:pt x="49" y="1"/>
                  </a:cubicBezTo>
                  <a:cubicBezTo>
                    <a:pt x="51" y="0"/>
                    <a:pt x="53" y="0"/>
                    <a:pt x="55" y="1"/>
                  </a:cubicBezTo>
                  <a:cubicBezTo>
                    <a:pt x="56" y="3"/>
                    <a:pt x="56" y="5"/>
                    <a:pt x="55" y="7"/>
                  </a:cubicBezTo>
                  <a:cubicBezTo>
                    <a:pt x="7" y="55"/>
                    <a:pt x="7" y="55"/>
                    <a:pt x="7" y="55"/>
                  </a:cubicBezTo>
                  <a:cubicBezTo>
                    <a:pt x="6" y="56"/>
                    <a:pt x="5" y="56"/>
                    <a:pt x="4" y="5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mj-lt"/>
              </a:endParaRPr>
            </a:p>
          </p:txBody>
        </p:sp>
        <p:sp>
          <p:nvSpPr>
            <p:cNvPr id="14" name="Freeform 987"/>
            <p:cNvSpPr>
              <a:spLocks/>
            </p:cNvSpPr>
            <p:nvPr/>
          </p:nvSpPr>
          <p:spPr bwMode="auto">
            <a:xfrm>
              <a:off x="7858022" y="5645018"/>
              <a:ext cx="78071" cy="73607"/>
            </a:xfrm>
            <a:custGeom>
              <a:avLst/>
              <a:gdLst>
                <a:gd name="T0" fmla="*/ 52 w 56"/>
                <a:gd name="T1" fmla="*/ 56 h 56"/>
                <a:gd name="T2" fmla="*/ 49 w 56"/>
                <a:gd name="T3" fmla="*/ 55 h 56"/>
                <a:gd name="T4" fmla="*/ 1 w 56"/>
                <a:gd name="T5" fmla="*/ 7 h 56"/>
                <a:gd name="T6" fmla="*/ 1 w 56"/>
                <a:gd name="T7" fmla="*/ 1 h 56"/>
                <a:gd name="T8" fmla="*/ 7 w 56"/>
                <a:gd name="T9" fmla="*/ 1 h 56"/>
                <a:gd name="T10" fmla="*/ 55 w 56"/>
                <a:gd name="T11" fmla="*/ 49 h 56"/>
                <a:gd name="T12" fmla="*/ 55 w 56"/>
                <a:gd name="T13" fmla="*/ 55 h 56"/>
                <a:gd name="T14" fmla="*/ 52 w 56"/>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56">
                  <a:moveTo>
                    <a:pt x="52" y="56"/>
                  </a:moveTo>
                  <a:cubicBezTo>
                    <a:pt x="51" y="56"/>
                    <a:pt x="50" y="56"/>
                    <a:pt x="49" y="55"/>
                  </a:cubicBezTo>
                  <a:cubicBezTo>
                    <a:pt x="1" y="7"/>
                    <a:pt x="1" y="7"/>
                    <a:pt x="1" y="7"/>
                  </a:cubicBezTo>
                  <a:cubicBezTo>
                    <a:pt x="0" y="5"/>
                    <a:pt x="0" y="3"/>
                    <a:pt x="1" y="1"/>
                  </a:cubicBezTo>
                  <a:cubicBezTo>
                    <a:pt x="3" y="0"/>
                    <a:pt x="5" y="0"/>
                    <a:pt x="7" y="1"/>
                  </a:cubicBezTo>
                  <a:cubicBezTo>
                    <a:pt x="55" y="49"/>
                    <a:pt x="55" y="49"/>
                    <a:pt x="55" y="49"/>
                  </a:cubicBezTo>
                  <a:cubicBezTo>
                    <a:pt x="56" y="51"/>
                    <a:pt x="56" y="53"/>
                    <a:pt x="55" y="55"/>
                  </a:cubicBezTo>
                  <a:cubicBezTo>
                    <a:pt x="54" y="56"/>
                    <a:pt x="53" y="56"/>
                    <a:pt x="52" y="5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latin typeface="+mj-lt"/>
              </a:endParaRPr>
            </a:p>
          </p:txBody>
        </p:sp>
      </p:grpSp>
      <p:pic>
        <p:nvPicPr>
          <p:cNvPr id="15" name="Picture 6">
            <a:extLst>
              <a:ext uri="{FF2B5EF4-FFF2-40B4-BE49-F238E27FC236}">
                <a16:creationId xmlns:a16="http://schemas.microsoft.com/office/drawing/2014/main" id="{CC9DDF2E-C34D-4794-8095-1FDEF18B5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9336" y="1248278"/>
            <a:ext cx="335986" cy="33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a:extLst>
              <a:ext uri="{FF2B5EF4-FFF2-40B4-BE49-F238E27FC236}">
                <a16:creationId xmlns:a16="http://schemas.microsoft.com/office/drawing/2014/main" id="{047FB7B3-6FFC-42A0-AF93-434703929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489" y="1792675"/>
            <a:ext cx="335986" cy="33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a:extLst>
              <a:ext uri="{FF2B5EF4-FFF2-40B4-BE49-F238E27FC236}">
                <a16:creationId xmlns:a16="http://schemas.microsoft.com/office/drawing/2014/main" id="{34574B0D-59D1-4DAC-B004-EE1961D4D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7219" y="2238434"/>
            <a:ext cx="335986" cy="33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a:extLst>
              <a:ext uri="{FF2B5EF4-FFF2-40B4-BE49-F238E27FC236}">
                <a16:creationId xmlns:a16="http://schemas.microsoft.com/office/drawing/2014/main" id="{20506560-3776-4EF4-BDFA-0F3CED56A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3011" y="2995374"/>
            <a:ext cx="335986" cy="33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6">
            <a:extLst>
              <a:ext uri="{FF2B5EF4-FFF2-40B4-BE49-F238E27FC236}">
                <a16:creationId xmlns:a16="http://schemas.microsoft.com/office/drawing/2014/main" id="{5E0B6554-36DE-4774-97AD-4E351EF96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281" y="3501685"/>
            <a:ext cx="335986" cy="33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
            <a:extLst>
              <a:ext uri="{FF2B5EF4-FFF2-40B4-BE49-F238E27FC236}">
                <a16:creationId xmlns:a16="http://schemas.microsoft.com/office/drawing/2014/main" id="{4E4253EE-AF13-4A2C-8C46-1B1638D4F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642" y="3875775"/>
            <a:ext cx="335986" cy="33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
            <a:extLst>
              <a:ext uri="{FF2B5EF4-FFF2-40B4-BE49-F238E27FC236}">
                <a16:creationId xmlns:a16="http://schemas.microsoft.com/office/drawing/2014/main" id="{B7B55182-7B11-4C80-88B5-00ADE8B12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428" y="4420408"/>
            <a:ext cx="335986" cy="33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6">
            <a:extLst>
              <a:ext uri="{FF2B5EF4-FFF2-40B4-BE49-F238E27FC236}">
                <a16:creationId xmlns:a16="http://schemas.microsoft.com/office/drawing/2014/main" id="{E0C6218E-D9E3-4DEC-BEB4-C69BB42F7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094" y="4946909"/>
            <a:ext cx="335986" cy="33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標題 1"/>
          <p:cNvSpPr txBox="1">
            <a:spLocks/>
          </p:cNvSpPr>
          <p:nvPr/>
        </p:nvSpPr>
        <p:spPr bwMode="auto">
          <a:xfrm>
            <a:off x="422274" y="157247"/>
            <a:ext cx="8150225"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pPr>
              <a:defRPr/>
            </a:pPr>
            <a:r>
              <a:rPr lang="en-US" altLang="en-US" dirty="0"/>
              <a:t>GRL USB Program Status</a:t>
            </a:r>
          </a:p>
        </p:txBody>
      </p:sp>
      <p:pic>
        <p:nvPicPr>
          <p:cNvPr id="30" name="Picture 1" descr="GRL_Color white space cropp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1" name="Picture 6">
            <a:extLst>
              <a:ext uri="{FF2B5EF4-FFF2-40B4-BE49-F238E27FC236}">
                <a16:creationId xmlns:a16="http://schemas.microsoft.com/office/drawing/2014/main" id="{6B082407-CD80-BF4E-BF44-4C4980FCD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7219" y="2659388"/>
            <a:ext cx="335986" cy="33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6">
            <a:extLst>
              <a:ext uri="{FF2B5EF4-FFF2-40B4-BE49-F238E27FC236}">
                <a16:creationId xmlns:a16="http://schemas.microsoft.com/office/drawing/2014/main" id="{E0C6218E-D9E3-4DEC-BEB4-C69BB42F7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428" y="5869683"/>
            <a:ext cx="335986" cy="335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233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3213100" y="5365750"/>
            <a:ext cx="4735513" cy="365125"/>
          </a:xfrm>
        </p:spPr>
        <p:txBody>
          <a:bodyPr/>
          <a:lstStyle/>
          <a:p>
            <a:pPr>
              <a:defRPr/>
            </a:pPr>
            <a:r>
              <a:rPr lang="en-US"/>
              <a:t>GRL Company Confidential</a:t>
            </a:r>
          </a:p>
        </p:txBody>
      </p:sp>
      <p:sp>
        <p:nvSpPr>
          <p:cNvPr id="5" name="Slide Number Placeholder 4"/>
          <p:cNvSpPr>
            <a:spLocks noGrp="1"/>
          </p:cNvSpPr>
          <p:nvPr>
            <p:ph type="sldNum" sz="quarter" idx="11"/>
          </p:nvPr>
        </p:nvSpPr>
        <p:spPr>
          <a:xfrm>
            <a:off x="8256588" y="5365750"/>
            <a:ext cx="685800" cy="365125"/>
          </a:xfrm>
        </p:spPr>
        <p:txBody>
          <a:bodyPr/>
          <a:lstStyle/>
          <a:p>
            <a:pPr>
              <a:defRPr/>
            </a:pPr>
            <a:fld id="{30F6FD50-F86D-114D-BCF0-8B3836164D16}" type="slidenum">
              <a:rPr lang="en-US" smtClean="0"/>
              <a:pPr>
                <a:defRPr/>
              </a:pPr>
              <a:t>28</a:t>
            </a:fld>
            <a:endParaRPr lang="en-US">
              <a:solidFill>
                <a:schemeClr val="tx2"/>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948" y="2057400"/>
            <a:ext cx="8927052" cy="4648200"/>
          </a:xfrm>
          <a:prstGeom prst="rect">
            <a:avLst/>
          </a:prstGeom>
        </p:spPr>
      </p:pic>
      <p:sp>
        <p:nvSpPr>
          <p:cNvPr id="7" name="24-Point Star 6"/>
          <p:cNvSpPr/>
          <p:nvPr/>
        </p:nvSpPr>
        <p:spPr>
          <a:xfrm>
            <a:off x="1440636" y="3955618"/>
            <a:ext cx="228600" cy="228600"/>
          </a:xfrm>
          <a:prstGeom prst="star24">
            <a:avLst/>
          </a:prstGeom>
          <a:solidFill>
            <a:srgbClr val="77B3F0"/>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24-Point Star 7"/>
          <p:cNvSpPr/>
          <p:nvPr/>
        </p:nvSpPr>
        <p:spPr>
          <a:xfrm>
            <a:off x="7599458" y="4046220"/>
            <a:ext cx="228600" cy="228600"/>
          </a:xfrm>
          <a:prstGeom prst="star24">
            <a:avLst/>
          </a:prstGeom>
          <a:solidFill>
            <a:srgbClr val="FFC000"/>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24-Point Star 8"/>
          <p:cNvSpPr/>
          <p:nvPr/>
        </p:nvSpPr>
        <p:spPr>
          <a:xfrm>
            <a:off x="7142258" y="4206240"/>
            <a:ext cx="228600" cy="213360"/>
          </a:xfrm>
          <a:prstGeom prst="star24">
            <a:avLst/>
          </a:prstGeom>
          <a:solidFill>
            <a:srgbClr val="FFC000"/>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24-Point Star 9"/>
          <p:cNvSpPr/>
          <p:nvPr/>
        </p:nvSpPr>
        <p:spPr>
          <a:xfrm>
            <a:off x="7142258" y="4396740"/>
            <a:ext cx="228600" cy="228600"/>
          </a:xfrm>
          <a:prstGeom prst="star24">
            <a:avLst/>
          </a:prstGeom>
          <a:solidFill>
            <a:srgbClr val="FFC000"/>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24-Point Star 10"/>
          <p:cNvSpPr/>
          <p:nvPr/>
        </p:nvSpPr>
        <p:spPr>
          <a:xfrm>
            <a:off x="6123083" y="4650740"/>
            <a:ext cx="228600" cy="228600"/>
          </a:xfrm>
          <a:prstGeom prst="star24">
            <a:avLst/>
          </a:prstGeom>
          <a:solidFill>
            <a:srgbClr val="FFC000"/>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94148" y="4302174"/>
            <a:ext cx="1402948" cy="276999"/>
          </a:xfrm>
          <a:prstGeom prst="rect">
            <a:avLst/>
          </a:prstGeom>
          <a:noFill/>
        </p:spPr>
        <p:txBody>
          <a:bodyPr wrap="none" rtlCol="0">
            <a:spAutoFit/>
          </a:bodyPr>
          <a:lstStyle/>
          <a:p>
            <a:r>
              <a:rPr lang="en-US" sz="1200" b="1" dirty="0"/>
              <a:t>Santa Clara, CA</a:t>
            </a:r>
          </a:p>
        </p:txBody>
      </p:sp>
      <p:sp>
        <p:nvSpPr>
          <p:cNvPr id="13" name="TextBox 12"/>
          <p:cNvSpPr txBox="1"/>
          <p:nvPr/>
        </p:nvSpPr>
        <p:spPr>
          <a:xfrm>
            <a:off x="5127471" y="4349233"/>
            <a:ext cx="1414170" cy="276999"/>
          </a:xfrm>
          <a:prstGeom prst="rect">
            <a:avLst/>
          </a:prstGeom>
          <a:noFill/>
        </p:spPr>
        <p:txBody>
          <a:bodyPr wrap="none" rtlCol="0">
            <a:spAutoFit/>
          </a:bodyPr>
          <a:lstStyle/>
          <a:p>
            <a:r>
              <a:rPr lang="en-US" sz="1200" b="1" dirty="0"/>
              <a:t>Bangalore, India</a:t>
            </a:r>
          </a:p>
        </p:txBody>
      </p:sp>
      <p:sp>
        <p:nvSpPr>
          <p:cNvPr id="14" name="TextBox 13"/>
          <p:cNvSpPr txBox="1"/>
          <p:nvPr/>
        </p:nvSpPr>
        <p:spPr>
          <a:xfrm>
            <a:off x="7231158" y="3790365"/>
            <a:ext cx="1564852" cy="276999"/>
          </a:xfrm>
          <a:prstGeom prst="rect">
            <a:avLst/>
          </a:prstGeom>
          <a:noFill/>
        </p:spPr>
        <p:txBody>
          <a:bodyPr wrap="none" rtlCol="0">
            <a:spAutoFit/>
          </a:bodyPr>
          <a:lstStyle/>
          <a:p>
            <a:r>
              <a:rPr lang="en-US" sz="1200" b="1" dirty="0"/>
              <a:t>Yokahama, Japan</a:t>
            </a:r>
          </a:p>
        </p:txBody>
      </p:sp>
      <p:sp>
        <p:nvSpPr>
          <p:cNvPr id="15" name="TextBox 14"/>
          <p:cNvSpPr txBox="1"/>
          <p:nvPr/>
        </p:nvSpPr>
        <p:spPr>
          <a:xfrm>
            <a:off x="5842388" y="3967341"/>
            <a:ext cx="1414170" cy="276999"/>
          </a:xfrm>
          <a:prstGeom prst="rect">
            <a:avLst/>
          </a:prstGeom>
          <a:noFill/>
        </p:spPr>
        <p:txBody>
          <a:bodyPr wrap="none" rtlCol="0">
            <a:spAutoFit/>
          </a:bodyPr>
          <a:lstStyle/>
          <a:p>
            <a:r>
              <a:rPr lang="en-US" sz="1200" b="1" dirty="0"/>
              <a:t>Shanghai, China</a:t>
            </a:r>
          </a:p>
        </p:txBody>
      </p:sp>
      <p:sp>
        <p:nvSpPr>
          <p:cNvPr id="16" name="TextBox 15"/>
          <p:cNvSpPr txBox="1"/>
          <p:nvPr/>
        </p:nvSpPr>
        <p:spPr>
          <a:xfrm>
            <a:off x="7294658" y="4424541"/>
            <a:ext cx="1228221" cy="276999"/>
          </a:xfrm>
          <a:prstGeom prst="rect">
            <a:avLst/>
          </a:prstGeom>
          <a:noFill/>
        </p:spPr>
        <p:txBody>
          <a:bodyPr wrap="none" rtlCol="0">
            <a:spAutoFit/>
          </a:bodyPr>
          <a:lstStyle/>
          <a:p>
            <a:r>
              <a:rPr lang="en-US" sz="1200" b="1" dirty="0"/>
              <a:t>Taipei, Taiwan</a:t>
            </a:r>
          </a:p>
        </p:txBody>
      </p:sp>
      <p:sp>
        <p:nvSpPr>
          <p:cNvPr id="17" name="24-Point Star 16"/>
          <p:cNvSpPr/>
          <p:nvPr/>
        </p:nvSpPr>
        <p:spPr>
          <a:xfrm>
            <a:off x="1513526" y="4170122"/>
            <a:ext cx="228600" cy="228600"/>
          </a:xfrm>
          <a:prstGeom prst="star24">
            <a:avLst/>
          </a:prstGeom>
          <a:solidFill>
            <a:srgbClr val="FFC000"/>
          </a:solid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47420" y="3779250"/>
            <a:ext cx="1103187" cy="276999"/>
          </a:xfrm>
          <a:prstGeom prst="rect">
            <a:avLst/>
          </a:prstGeom>
          <a:noFill/>
        </p:spPr>
        <p:txBody>
          <a:bodyPr wrap="none" rtlCol="0">
            <a:spAutoFit/>
          </a:bodyPr>
          <a:lstStyle/>
          <a:p>
            <a:r>
              <a:rPr lang="en-US" sz="1200" b="1" dirty="0"/>
              <a:t>Portland, OR</a:t>
            </a:r>
          </a:p>
        </p:txBody>
      </p:sp>
      <p:sp>
        <p:nvSpPr>
          <p:cNvPr id="2" name="Title 1"/>
          <p:cNvSpPr>
            <a:spLocks noGrp="1"/>
          </p:cNvSpPr>
          <p:nvPr>
            <p:ph type="title"/>
          </p:nvPr>
        </p:nvSpPr>
        <p:spPr>
          <a:xfrm>
            <a:off x="369478" y="251265"/>
            <a:ext cx="8153401" cy="1143000"/>
          </a:xfrm>
        </p:spPr>
        <p:txBody>
          <a:bodyPr/>
          <a:lstStyle/>
          <a:p>
            <a:r>
              <a:rPr lang="en-US" sz="4000" b="1" dirty="0"/>
              <a:t>GRL USB Type-C™ Certified Lab Locations</a:t>
            </a:r>
          </a:p>
        </p:txBody>
      </p:sp>
      <p:sp>
        <p:nvSpPr>
          <p:cNvPr id="3" name="Content Placeholder 2"/>
          <p:cNvSpPr>
            <a:spLocks noGrp="1"/>
          </p:cNvSpPr>
          <p:nvPr>
            <p:ph idx="1"/>
          </p:nvPr>
        </p:nvSpPr>
        <p:spPr>
          <a:xfrm>
            <a:off x="457199" y="1493837"/>
            <a:ext cx="8763001" cy="4525963"/>
          </a:xfrm>
        </p:spPr>
        <p:txBody>
          <a:bodyPr/>
          <a:lstStyle/>
          <a:p>
            <a:pPr marL="285750" indent="-285750">
              <a:spcBef>
                <a:spcPts val="600"/>
              </a:spcBef>
              <a:buFont typeface="Arial" charset="0"/>
              <a:buChar char="•"/>
            </a:pPr>
            <a:r>
              <a:rPr lang="en-US" dirty="0">
                <a:solidFill>
                  <a:schemeClr val="tx1"/>
                </a:solidFill>
              </a:rPr>
              <a:t>Most (5) USB-IF Approved Independent Test Labs Globally</a:t>
            </a:r>
          </a:p>
          <a:p>
            <a:pPr marL="285750" indent="-285750">
              <a:spcBef>
                <a:spcPts val="600"/>
              </a:spcBef>
              <a:buFont typeface="Arial" charset="0"/>
              <a:buChar char="•"/>
            </a:pPr>
            <a:r>
              <a:rPr lang="en-US" dirty="0">
                <a:solidFill>
                  <a:schemeClr val="tx1"/>
                </a:solidFill>
              </a:rPr>
              <a:t>Six (6) Power Delivery Test Locations (Including Portland, OR)</a:t>
            </a:r>
          </a:p>
          <a:p>
            <a:pPr marL="285750" indent="-285750">
              <a:spcBef>
                <a:spcPts val="600"/>
              </a:spcBef>
              <a:buFont typeface="Arial" charset="0"/>
              <a:buChar char="•"/>
            </a:pPr>
            <a:r>
              <a:rPr lang="en-US" dirty="0">
                <a:solidFill>
                  <a:schemeClr val="tx1"/>
                </a:solidFill>
              </a:rPr>
              <a:t>Only Certified Lab for QC4+ over USB Type-C</a:t>
            </a:r>
          </a:p>
          <a:p>
            <a:pPr marL="285750" indent="-285750">
              <a:spcBef>
                <a:spcPts val="600"/>
              </a:spcBef>
              <a:buFont typeface="Arial" charset="0"/>
              <a:buChar char="•"/>
            </a:pPr>
            <a:r>
              <a:rPr lang="en-US" dirty="0">
                <a:solidFill>
                  <a:schemeClr val="tx1"/>
                </a:solidFill>
              </a:rPr>
              <a:t>Global Reach for DisplayPort and TBT3 over USB Type-C Certification</a:t>
            </a:r>
          </a:p>
          <a:p>
            <a:endParaRPr lang="en-US" dirty="0"/>
          </a:p>
        </p:txBody>
      </p:sp>
      <p:pic>
        <p:nvPicPr>
          <p:cNvPr id="19" name="Picture 1" descr="GRL_Color white space croppe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0563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9" name="Shape 1769"/>
          <p:cNvSpPr>
            <a:spLocks noGrp="1"/>
          </p:cNvSpPr>
          <p:nvPr>
            <p:ph type="body" idx="1"/>
          </p:nvPr>
        </p:nvSpPr>
        <p:spPr>
          <a:xfrm>
            <a:off x="228322" y="865160"/>
            <a:ext cx="6749571" cy="5914280"/>
          </a:xfrm>
          <a:prstGeom prst="rect">
            <a:avLst/>
          </a:prstGeom>
        </p:spPr>
        <p:txBody>
          <a:bodyPr/>
          <a:lstStyle/>
          <a:p>
            <a:pPr marL="80467" indent="-80467" defTabSz="321868">
              <a:spcBef>
                <a:spcPts val="600"/>
              </a:spcBef>
              <a:defRPr sz="840">
                <a:solidFill>
                  <a:srgbClr val="000000"/>
                </a:solidFill>
              </a:defRPr>
            </a:pPr>
            <a:r>
              <a:rPr b="1" u="sng"/>
              <a:t>1. GRL USB Power Delivery Compliance Test Software (GRL-USB-PD) &amp; USB Type-C™ Test Controller Hardware (GRL-USB-PD-C1 </a:t>
            </a:r>
            <a:r>
              <a:t>work with oscilloscopes from Keysight/Tektronix/LeCroy/Rohde&amp;Schwarz. It covers USB-PD 2.0. The cost including software and hardware is </a:t>
            </a:r>
            <a:r>
              <a:rPr b="1" u="sng"/>
              <a:t>$16,865 USD</a:t>
            </a:r>
            <a:r>
              <a:t>. </a:t>
            </a:r>
            <a:r>
              <a:rPr u="sng">
                <a:solidFill>
                  <a:srgbClr val="4787FF"/>
                </a:solidFill>
                <a:uFill>
                  <a:solidFill>
                    <a:srgbClr val="4787FF"/>
                  </a:solidFill>
                </a:uFill>
                <a:hlinkClick r:id="rId2"/>
              </a:rPr>
              <a:t>http://graniteriverlabs.com/usb-pd-c1/</a:t>
            </a:r>
            <a:r>
              <a:t> </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Performs Compliance Tests for any USB Power Delivery or Type-C design</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Tests USB Power Delivery </a:t>
            </a:r>
            <a:br/>
            <a:r>
              <a:t>Bi-Phase Mark Coded (BMC) </a:t>
            </a:r>
            <a:br/>
            <a:r>
              <a:t>Physical Layer (PHY), Protocol (PROT), and Power Provider/Consumer (POW) Compliance.</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Supports USB Power Delivery Protocol, Compliance, Decode, and Debug along with Electrical Measurements.</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Supports USB-PD Alt Modes such as DisplayPort, Thunderbolt 3, and MHL</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Runs on Keysight, Rohde &amp; Schwarz, Tektronix or Teledyne LeCroy Windows Based Oscilloscopes</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endParaRPr/>
          </a:p>
          <a:p>
            <a:pPr marL="0" indent="0" defTabSz="182880">
              <a:spcBef>
                <a:spcPts val="0"/>
              </a:spcBef>
              <a:buClrTx/>
              <a:buSzTx/>
              <a:buFontTx/>
              <a:buNone/>
              <a:defRPr sz="840">
                <a:solidFill>
                  <a:srgbClr val="000000"/>
                </a:solidFill>
                <a:uFill>
                  <a:solidFill>
                    <a:srgbClr val="000000"/>
                  </a:solidFill>
                </a:uFill>
              </a:defRPr>
            </a:pPr>
            <a:r>
              <a:rPr b="1" u="sng"/>
              <a:t>2. USB Power Delivery and Type-C™ Tester and Analyzer (GRL-USB-PD-C2)</a:t>
            </a:r>
            <a:r>
              <a:t> It covers USB-PD 2.0/3.0 and Qualcomm QuickCharge 4. The cost for based model (excluding Qualcomm QC4 features) is </a:t>
            </a:r>
            <a:r>
              <a:rPr b="1" u="sng"/>
              <a:t>$30,370 USD</a:t>
            </a:r>
            <a:r>
              <a:t>  </a:t>
            </a:r>
            <a:r>
              <a:rPr u="sng">
                <a:solidFill>
                  <a:srgbClr val="4787FF"/>
                </a:solidFill>
                <a:uFill>
                  <a:solidFill>
                    <a:srgbClr val="4787FF"/>
                  </a:solidFill>
                </a:uFill>
                <a:hlinkClick r:id="rId3"/>
              </a:rPr>
              <a:t>http://graniteriverlabs.com/usb-pd-c2/</a:t>
            </a:r>
            <a:r>
              <a:t> </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Fully integrated - does the work of 5 instruments in one platform</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Supports all USB Type-C Power Delivery 3.0 and 2.0 Compliance Tests</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Two fully independent ports - Source/Sink up to 200W</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Supports PHY test automation for DisplayPort and Thunderbolt 3 Alt Modes</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Integrates Qualcomm Quick Charge 4+ and Thunderbolt 3-specific test items</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endParaRPr/>
          </a:p>
          <a:p>
            <a:pPr marL="0" indent="0" defTabSz="182880">
              <a:spcBef>
                <a:spcPts val="0"/>
              </a:spcBef>
              <a:buClrTx/>
              <a:buSzTx/>
              <a:buFontTx/>
              <a:buNone/>
              <a:defRPr sz="840">
                <a:solidFill>
                  <a:srgbClr val="000000"/>
                </a:solidFill>
                <a:uFill>
                  <a:solidFill>
                    <a:srgbClr val="000000"/>
                  </a:solidFill>
                </a:uFill>
              </a:defRPr>
            </a:pPr>
            <a:r>
              <a:rPr b="1" u="sng"/>
              <a:t>3. USB Type-C</a:t>
            </a:r>
            <a:r>
              <a:rPr b="1" u="sng" baseline="31999"/>
              <a:t> </a:t>
            </a:r>
            <a:r>
              <a:rPr b="1" u="sng"/>
              <a:t>Power Delivery Performance Analyzer (GRL-USB-PD-A1)</a:t>
            </a:r>
            <a:r>
              <a:t> It covers USB Power Delivery 3.0 and 2.0, Qualcomm Quick Charge™ 2.0/3.0/4/4+, Huawei SuperCharge, Samsung Adaptive Fast Charge, etc.. @</a:t>
            </a:r>
            <a:r>
              <a:rPr b="1" u="sng"/>
              <a:t> $350 USD</a:t>
            </a:r>
            <a:r>
              <a:t>. </a:t>
            </a:r>
            <a:r>
              <a:rPr u="sng">
                <a:solidFill>
                  <a:srgbClr val="4787FF"/>
                </a:solidFill>
                <a:uFill>
                  <a:solidFill>
                    <a:srgbClr val="4787FF"/>
                  </a:solidFill>
                </a:uFill>
                <a:hlinkClick r:id="rId4"/>
              </a:rPr>
              <a:t>http://graniteriverlabs.com/usb-type-ctm-power-delivery-performance-analyzer-grl-usb-pd-a1/</a:t>
            </a:r>
            <a:r>
              <a:t> </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Supports all USB Type-C based charging like USB Power Delivery 3.0 and 2.0, Qualcomm Quick Charge™ 2.0/3.0/4/4+, Huawei SuperCharge, Samsung Adaptive Fast Charge, etc.</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Also supports all charging technologies over USB micro-B, USB Type-A and Apple Lightning connectors through inexpensive USB Type-C adapters</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Easily assess power charging performance and entry into Thunderbolt, DisplayPort, and other Alt-Modes</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Conveniently view power, voltage, current, and USB PD protocol all on the same graph</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Able to process poor USB power delivery protocol packets without crashing</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endParaRPr/>
          </a:p>
          <a:p>
            <a:pPr marL="0" indent="0" defTabSz="182880">
              <a:spcBef>
                <a:spcPts val="0"/>
              </a:spcBef>
              <a:buClrTx/>
              <a:buSzTx/>
              <a:buFontTx/>
              <a:buNone/>
              <a:defRPr sz="840" b="1" u="sng">
                <a:solidFill>
                  <a:srgbClr val="000000"/>
                </a:solidFill>
                <a:uFill>
                  <a:solidFill>
                    <a:srgbClr val="000000"/>
                  </a:solidFill>
                </a:uFill>
              </a:defRPr>
            </a:pPr>
            <a:r>
              <a:t>4. GRL F1 based Real-time USB Type-C Power Tester, Emulator, and Analyzer</a:t>
            </a:r>
            <a:r>
              <a:rPr b="0" u="none"/>
              <a:t>. @ </a:t>
            </a:r>
            <a:r>
              <a:t>$,9,370 USD</a:t>
            </a:r>
            <a:endParaRPr b="0" u="none"/>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	Successful PD2/3 &amp; QC4 CC-line protocol negotiation</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	Successful QC2/3 D+/D- negotiation</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	Power matches negotiated power contract(s) for target PDO’s</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	Voltage able to change correctly within PPS programmable range</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	Subset of functional compliance tests</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	Check for abnormal PD protocol behavior</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	Check for abnormal or unsafe power behavior</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t>	•	Check for proper firmware, PD product declaration</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endParaRP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r>
              <a:rPr b="1" u="sng"/>
              <a:t>5. GRL Intelligent Charging Performance Assessment (ICPA) (GRL-USB-PD-ICPA)</a:t>
            </a:r>
            <a:r>
              <a:t> @ </a:t>
            </a:r>
            <a:r>
              <a:rPr b="1" u="sng"/>
              <a:t>$500 USD</a:t>
            </a:r>
          </a:p>
          <a:p>
            <a:pPr marL="182880" indent="-182880" defTabSz="182880">
              <a:spcBef>
                <a:spcPts val="0"/>
              </a:spcBef>
              <a:buClrTx/>
              <a:buSzTx/>
              <a:buFontTx/>
              <a:buNone/>
              <a:tabLst>
                <a:tab pos="50800" algn="l"/>
                <a:tab pos="177800" algn="l"/>
              </a:tabLst>
              <a:defRPr sz="840">
                <a:solidFill>
                  <a:srgbClr val="000000"/>
                </a:solidFill>
                <a:uFill>
                  <a:solidFill>
                    <a:srgbClr val="000000"/>
                  </a:solidFill>
                </a:uFill>
              </a:defRPr>
            </a:pPr>
            <a:endParaRPr b="1" u="sng"/>
          </a:p>
          <a:p>
            <a:pPr marL="182880" indent="-182880" defTabSz="182880">
              <a:spcBef>
                <a:spcPts val="0"/>
              </a:spcBef>
              <a:buClrTx/>
              <a:buSzTx/>
              <a:buFontTx/>
              <a:buNone/>
              <a:tabLst>
                <a:tab pos="50800" algn="l"/>
                <a:tab pos="177800" algn="l"/>
              </a:tabLst>
              <a:defRPr sz="840" b="1" u="sng">
                <a:solidFill>
                  <a:srgbClr val="000000"/>
                </a:solidFill>
                <a:uFill>
                  <a:solidFill>
                    <a:srgbClr val="000000"/>
                  </a:solidFill>
                </a:uFill>
              </a:defRPr>
            </a:pPr>
            <a:r>
              <a:t>6. GRL PD Integrated Manufacturing Rack Test System for Type C Charging Products (GRL-USB-PD-M1) </a:t>
            </a:r>
          </a:p>
          <a:p>
            <a:pPr marL="182880" indent="-182880" defTabSz="182880">
              <a:spcBef>
                <a:spcPts val="0"/>
              </a:spcBef>
              <a:buClrTx/>
              <a:buSzTx/>
              <a:buFontTx/>
              <a:buNone/>
              <a:tabLst>
                <a:tab pos="50800" algn="l"/>
                <a:tab pos="177800" algn="l"/>
              </a:tabLst>
              <a:defRPr sz="840" u="sng">
                <a:solidFill>
                  <a:srgbClr val="000000"/>
                </a:solidFill>
                <a:uFill>
                  <a:solidFill>
                    <a:srgbClr val="000000"/>
                  </a:solidFill>
                </a:uFill>
              </a:defRPr>
            </a:pPr>
            <a:r>
              <a:rPr u="none"/>
              <a:t>                             </a:t>
            </a:r>
          </a:p>
          <a:p>
            <a:pPr marL="182880" indent="-182880" defTabSz="182880">
              <a:spcBef>
                <a:spcPts val="0"/>
              </a:spcBef>
              <a:buClrTx/>
              <a:buSzTx/>
              <a:buFontTx/>
              <a:buNone/>
              <a:tabLst>
                <a:tab pos="50800" algn="l"/>
                <a:tab pos="177800" algn="l"/>
              </a:tabLst>
              <a:defRPr sz="840" u="sng">
                <a:solidFill>
                  <a:srgbClr val="000000"/>
                </a:solidFill>
                <a:uFill>
                  <a:solidFill>
                    <a:srgbClr val="000000"/>
                  </a:solidFill>
                </a:uFill>
              </a:defRPr>
            </a:pPr>
            <a:r>
              <a:rPr u="none"/>
              <a:t>                                                    I</a:t>
            </a:r>
            <a:r>
              <a:t>nco Terms: CIP</a:t>
            </a:r>
          </a:p>
        </p:txBody>
      </p:sp>
      <p:pic>
        <p:nvPicPr>
          <p:cNvPr id="1770" name="41zG95FTAtL.jpg"/>
          <p:cNvPicPr>
            <a:picLocks noChangeAspect="1"/>
          </p:cNvPicPr>
          <p:nvPr/>
        </p:nvPicPr>
        <p:blipFill>
          <a:blip r:embed="rId5">
            <a:extLst/>
          </a:blip>
          <a:stretch>
            <a:fillRect/>
          </a:stretch>
        </p:blipFill>
        <p:spPr>
          <a:xfrm>
            <a:off x="7030181" y="2424420"/>
            <a:ext cx="827866" cy="534989"/>
          </a:xfrm>
          <a:prstGeom prst="rect">
            <a:avLst/>
          </a:prstGeom>
          <a:ln w="12700">
            <a:miter lim="400000"/>
          </a:ln>
        </p:spPr>
      </p:pic>
      <p:sp>
        <p:nvSpPr>
          <p:cNvPr id="1771" name="Shape 1771"/>
          <p:cNvSpPr>
            <a:spLocks noGrp="1"/>
          </p:cNvSpPr>
          <p:nvPr>
            <p:ph type="title"/>
          </p:nvPr>
        </p:nvSpPr>
        <p:spPr>
          <a:xfrm>
            <a:off x="387349" y="1897"/>
            <a:ext cx="8369302" cy="857251"/>
          </a:xfrm>
          <a:prstGeom prst="rect">
            <a:avLst/>
          </a:prstGeom>
        </p:spPr>
        <p:txBody>
          <a:bodyPr/>
          <a:lstStyle>
            <a:lvl1pPr defTabSz="713230">
              <a:defRPr sz="2800"/>
            </a:lvl1pPr>
          </a:lstStyle>
          <a:p>
            <a:r>
              <a:t>Test Solution Overview </a:t>
            </a:r>
          </a:p>
        </p:txBody>
      </p:sp>
      <p:sp>
        <p:nvSpPr>
          <p:cNvPr id="1772" name="Shape 1772"/>
          <p:cNvSpPr>
            <a:spLocks noGrp="1"/>
          </p:cNvSpPr>
          <p:nvPr>
            <p:ph type="sldNum" sz="quarter" idx="4294967295"/>
          </p:nvPr>
        </p:nvSpPr>
        <p:spPr>
          <a:xfrm>
            <a:off x="8681767" y="6410641"/>
            <a:ext cx="260619" cy="2565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29</a:t>
            </a:fld>
            <a:endParaRPr/>
          </a:p>
        </p:txBody>
      </p:sp>
      <p:sp>
        <p:nvSpPr>
          <p:cNvPr id="1773" name="Shape 1773"/>
          <p:cNvSpPr/>
          <p:nvPr/>
        </p:nvSpPr>
        <p:spPr>
          <a:xfrm>
            <a:off x="0" y="0"/>
            <a:ext cx="127000" cy="47243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sz="1200">
                <a:latin typeface="Lucida Grande"/>
                <a:ea typeface="Lucida Grande"/>
                <a:cs typeface="Lucida Grande"/>
                <a:sym typeface="Lucida Grande"/>
              </a:defRPr>
            </a:pPr>
            <a:endParaRPr/>
          </a:p>
        </p:txBody>
      </p:sp>
      <p:pic>
        <p:nvPicPr>
          <p:cNvPr id="1774" name="image4.png"/>
          <p:cNvPicPr>
            <a:picLocks noChangeAspect="1"/>
          </p:cNvPicPr>
          <p:nvPr/>
        </p:nvPicPr>
        <p:blipFill>
          <a:blip r:embed="rId6">
            <a:extLst/>
          </a:blip>
          <a:stretch>
            <a:fillRect/>
          </a:stretch>
        </p:blipFill>
        <p:spPr>
          <a:xfrm>
            <a:off x="7710965" y="4650268"/>
            <a:ext cx="1467483" cy="1149944"/>
          </a:xfrm>
          <a:prstGeom prst="rect">
            <a:avLst/>
          </a:prstGeom>
          <a:ln w="12700">
            <a:miter lim="400000"/>
          </a:ln>
        </p:spPr>
      </p:pic>
      <p:pic>
        <p:nvPicPr>
          <p:cNvPr id="1775" name="image85.png" descr="Screen Shot 2015-11-13 at 7.40.04 PM.png"/>
          <p:cNvPicPr>
            <a:picLocks noChangeAspect="1"/>
          </p:cNvPicPr>
          <p:nvPr/>
        </p:nvPicPr>
        <p:blipFill>
          <a:blip r:embed="rId7">
            <a:extLst/>
          </a:blip>
          <a:srcRect l="57360" t="31090" r="5416" b="7807"/>
          <a:stretch>
            <a:fillRect/>
          </a:stretch>
        </p:blipFill>
        <p:spPr>
          <a:xfrm>
            <a:off x="7833217" y="3816250"/>
            <a:ext cx="1320943" cy="794313"/>
          </a:xfrm>
          <a:prstGeom prst="rect">
            <a:avLst/>
          </a:prstGeom>
          <a:ln w="12700">
            <a:miter lim="400000"/>
          </a:ln>
        </p:spPr>
      </p:pic>
      <p:pic>
        <p:nvPicPr>
          <p:cNvPr id="1776" name="image27.png" descr="image26.png"/>
          <p:cNvPicPr>
            <a:picLocks noChangeAspect="1"/>
          </p:cNvPicPr>
          <p:nvPr/>
        </p:nvPicPr>
        <p:blipFill>
          <a:blip r:embed="rId8">
            <a:extLst/>
          </a:blip>
          <a:stretch>
            <a:fillRect/>
          </a:stretch>
        </p:blipFill>
        <p:spPr>
          <a:xfrm>
            <a:off x="8105689" y="3099921"/>
            <a:ext cx="992832" cy="638676"/>
          </a:xfrm>
          <a:prstGeom prst="rect">
            <a:avLst/>
          </a:prstGeom>
          <a:ln w="12700">
            <a:miter lim="400000"/>
          </a:ln>
        </p:spPr>
      </p:pic>
      <p:pic>
        <p:nvPicPr>
          <p:cNvPr id="1777" name="image29.png" descr="image13.png"/>
          <p:cNvPicPr>
            <a:picLocks noChangeAspect="1"/>
          </p:cNvPicPr>
          <p:nvPr/>
        </p:nvPicPr>
        <p:blipFill>
          <a:blip r:embed="rId9">
            <a:extLst/>
          </a:blip>
          <a:stretch>
            <a:fillRect/>
          </a:stretch>
        </p:blipFill>
        <p:spPr>
          <a:xfrm>
            <a:off x="7896717" y="1186823"/>
            <a:ext cx="1193802" cy="534989"/>
          </a:xfrm>
          <a:prstGeom prst="rect">
            <a:avLst/>
          </a:prstGeom>
          <a:ln w="12700">
            <a:miter lim="400000"/>
          </a:ln>
        </p:spPr>
      </p:pic>
      <p:pic>
        <p:nvPicPr>
          <p:cNvPr id="1778" name="image7.png" descr="image14.png"/>
          <p:cNvPicPr>
            <a:picLocks noChangeAspect="1"/>
          </p:cNvPicPr>
          <p:nvPr/>
        </p:nvPicPr>
        <p:blipFill>
          <a:blip r:embed="rId10">
            <a:extLst/>
          </a:blip>
          <a:stretch>
            <a:fillRect/>
          </a:stretch>
        </p:blipFill>
        <p:spPr>
          <a:xfrm>
            <a:off x="7784307" y="848999"/>
            <a:ext cx="1320801" cy="323852"/>
          </a:xfrm>
          <a:prstGeom prst="rect">
            <a:avLst/>
          </a:prstGeom>
          <a:ln w="12700">
            <a:miter lim="400000"/>
          </a:ln>
        </p:spPr>
      </p:pic>
      <p:pic>
        <p:nvPicPr>
          <p:cNvPr id="1779" name="image7.png" descr="large-81098-1.PNG"/>
          <p:cNvPicPr>
            <a:picLocks noChangeAspect="1"/>
          </p:cNvPicPr>
          <p:nvPr/>
        </p:nvPicPr>
        <p:blipFill>
          <a:blip r:embed="rId11">
            <a:extLst/>
          </a:blip>
          <a:stretch>
            <a:fillRect/>
          </a:stretch>
        </p:blipFill>
        <p:spPr>
          <a:xfrm>
            <a:off x="6604479" y="4231254"/>
            <a:ext cx="1195388" cy="638676"/>
          </a:xfrm>
          <a:prstGeom prst="rect">
            <a:avLst/>
          </a:prstGeom>
          <a:ln w="12700">
            <a:miter lim="400000"/>
          </a:ln>
        </p:spPr>
      </p:pic>
      <p:pic>
        <p:nvPicPr>
          <p:cNvPr id="1780" name="qualcommquickcharge-4plus-640x360.jpg"/>
          <p:cNvPicPr>
            <a:picLocks noChangeAspect="1"/>
          </p:cNvPicPr>
          <p:nvPr/>
        </p:nvPicPr>
        <p:blipFill>
          <a:blip r:embed="rId12">
            <a:extLst/>
          </a:blip>
          <a:stretch>
            <a:fillRect/>
          </a:stretch>
        </p:blipFill>
        <p:spPr>
          <a:xfrm>
            <a:off x="7905567" y="2490609"/>
            <a:ext cx="1205280" cy="566739"/>
          </a:xfrm>
          <a:prstGeom prst="rect">
            <a:avLst/>
          </a:prstGeom>
          <a:ln w="12700">
            <a:miter lim="400000"/>
          </a:ln>
        </p:spPr>
      </p:pic>
      <p:pic>
        <p:nvPicPr>
          <p:cNvPr id="1781" name="Screen Shot 2017-10-05 at 1.08.52 pm.png"/>
          <p:cNvPicPr>
            <a:picLocks noChangeAspect="1"/>
          </p:cNvPicPr>
          <p:nvPr/>
        </p:nvPicPr>
        <p:blipFill>
          <a:blip r:embed="rId13">
            <a:extLst/>
          </a:blip>
          <a:stretch>
            <a:fillRect/>
          </a:stretch>
        </p:blipFill>
        <p:spPr>
          <a:xfrm>
            <a:off x="6876950" y="3576389"/>
            <a:ext cx="922916" cy="628203"/>
          </a:xfrm>
          <a:prstGeom prst="rect">
            <a:avLst/>
          </a:prstGeom>
          <a:ln w="12700">
            <a:miter lim="400000"/>
          </a:ln>
        </p:spPr>
      </p:pic>
      <p:pic>
        <p:nvPicPr>
          <p:cNvPr id="1782" name="Screen Shot 2017-10-05 at 1.09.02 pm.png"/>
          <p:cNvPicPr>
            <a:picLocks noChangeAspect="1"/>
          </p:cNvPicPr>
          <p:nvPr/>
        </p:nvPicPr>
        <p:blipFill>
          <a:blip r:embed="rId14">
            <a:extLst/>
          </a:blip>
          <a:stretch>
            <a:fillRect/>
          </a:stretch>
        </p:blipFill>
        <p:spPr>
          <a:xfrm>
            <a:off x="7065761" y="2948186"/>
            <a:ext cx="952060" cy="628204"/>
          </a:xfrm>
          <a:prstGeom prst="rect">
            <a:avLst/>
          </a:prstGeom>
          <a:ln w="12700">
            <a:miter lim="400000"/>
          </a:ln>
        </p:spPr>
      </p:pic>
      <p:pic>
        <p:nvPicPr>
          <p:cNvPr id="1783" name="image6.png"/>
          <p:cNvPicPr>
            <a:picLocks noChangeAspect="1"/>
          </p:cNvPicPr>
          <p:nvPr/>
        </p:nvPicPr>
        <p:blipFill>
          <a:blip r:embed="rId15">
            <a:extLst/>
          </a:blip>
          <a:stretch>
            <a:fillRect/>
          </a:stretch>
        </p:blipFill>
        <p:spPr>
          <a:xfrm>
            <a:off x="7297834" y="5936039"/>
            <a:ext cx="1844825" cy="712221"/>
          </a:xfrm>
          <a:prstGeom prst="rect">
            <a:avLst/>
          </a:prstGeom>
          <a:ln w="12700">
            <a:miter lim="400000"/>
          </a:ln>
        </p:spPr>
      </p:pic>
      <p:pic>
        <p:nvPicPr>
          <p:cNvPr id="1784" name="image5.png"/>
          <p:cNvPicPr>
            <a:picLocks noChangeAspect="1"/>
          </p:cNvPicPr>
          <p:nvPr/>
        </p:nvPicPr>
        <p:blipFill>
          <a:blip r:embed="rId16">
            <a:extLst/>
          </a:blip>
          <a:stretch>
            <a:fillRect/>
          </a:stretch>
        </p:blipFill>
        <p:spPr>
          <a:xfrm>
            <a:off x="6428757" y="4956999"/>
            <a:ext cx="1260664" cy="712221"/>
          </a:xfrm>
          <a:prstGeom prst="rect">
            <a:avLst/>
          </a:prstGeom>
          <a:ln w="12700">
            <a:miter lim="400000"/>
          </a:ln>
        </p:spPr>
      </p:pic>
      <p:pic>
        <p:nvPicPr>
          <p:cNvPr id="1785" name="61kH3xkmLvL._SL1000_.jpg"/>
          <p:cNvPicPr>
            <a:picLocks noChangeAspect="1"/>
          </p:cNvPicPr>
          <p:nvPr/>
        </p:nvPicPr>
        <p:blipFill>
          <a:blip r:embed="rId17">
            <a:extLst/>
          </a:blip>
          <a:stretch>
            <a:fillRect/>
          </a:stretch>
        </p:blipFill>
        <p:spPr>
          <a:xfrm>
            <a:off x="7715125" y="2073608"/>
            <a:ext cx="1773962" cy="528182"/>
          </a:xfrm>
          <a:prstGeom prst="rect">
            <a:avLst/>
          </a:prstGeom>
          <a:ln w="12700">
            <a:miter lim="400000"/>
          </a:ln>
        </p:spPr>
      </p:pic>
      <p:pic>
        <p:nvPicPr>
          <p:cNvPr id="1786" name="image20.png" descr="IMG_09102017_140548_0.png"/>
          <p:cNvPicPr>
            <a:picLocks noChangeAspect="1"/>
          </p:cNvPicPr>
          <p:nvPr/>
        </p:nvPicPr>
        <p:blipFill>
          <a:blip r:embed="rId18">
            <a:extLst/>
          </a:blip>
          <a:stretch>
            <a:fillRect/>
          </a:stretch>
        </p:blipFill>
        <p:spPr>
          <a:xfrm>
            <a:off x="6511698" y="5689550"/>
            <a:ext cx="791097" cy="1149944"/>
          </a:xfrm>
          <a:prstGeom prst="rect">
            <a:avLst/>
          </a:prstGeom>
          <a:ln w="12700">
            <a:miter lim="400000"/>
          </a:ln>
        </p:spPr>
      </p:pic>
      <p:pic>
        <p:nvPicPr>
          <p:cNvPr id="1787" name="image31.png" descr="image29.png"/>
          <p:cNvPicPr>
            <a:picLocks noChangeAspect="1"/>
          </p:cNvPicPr>
          <p:nvPr/>
        </p:nvPicPr>
        <p:blipFill>
          <a:blip r:embed="rId19">
            <a:extLst/>
          </a:blip>
          <a:stretch>
            <a:fillRect/>
          </a:stretch>
        </p:blipFill>
        <p:spPr>
          <a:xfrm>
            <a:off x="7855744" y="1881441"/>
            <a:ext cx="1177926" cy="273052"/>
          </a:xfrm>
          <a:prstGeom prst="rect">
            <a:avLst/>
          </a:prstGeom>
          <a:ln w="12700">
            <a:miter lim="400000"/>
          </a:ln>
        </p:spPr>
      </p:pic>
    </p:spTree>
    <p:extLst>
      <p:ext uri="{BB962C8B-B14F-4D97-AF65-F5344CB8AC3E}">
        <p14:creationId xmlns:p14="http://schemas.microsoft.com/office/powerpoint/2010/main" val="26873474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856321"/>
            <a:ext cx="6619875" cy="5676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1" y="1495425"/>
            <a:ext cx="3154290" cy="173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標題 1"/>
          <p:cNvSpPr txBox="1">
            <a:spLocks/>
          </p:cNvSpPr>
          <p:nvPr/>
        </p:nvSpPr>
        <p:spPr bwMode="auto">
          <a:xfrm>
            <a:off x="422274" y="200818"/>
            <a:ext cx="8150225"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pPr defTabSz="914400"/>
            <a:r>
              <a:rPr lang="en-US" altLang="zh-TW" dirty="0"/>
              <a:t>Type C Product trend</a:t>
            </a:r>
            <a:endParaRPr lang="zh-TW" altLang="en-US" dirty="0"/>
          </a:p>
        </p:txBody>
      </p:sp>
      <p:pic>
        <p:nvPicPr>
          <p:cNvPr id="7" name="Picture 1" descr="GRL_Color white space cropped"/>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8287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pPr>
              <a:defRPr/>
            </a:pPr>
            <a:fld id="{30F6FD50-F86D-114D-BCF0-8B3836164D16}" type="slidenum">
              <a:rPr lang="en-US" smtClean="0"/>
              <a:pPr>
                <a:defRPr/>
              </a:pPr>
              <a:t>30</a:t>
            </a:fld>
            <a:endParaRPr lang="en-US">
              <a:solidFill>
                <a:schemeClr val="tx2"/>
              </a:solidFill>
            </a:endParaRPr>
          </a:p>
        </p:txBody>
      </p:sp>
      <p:sp>
        <p:nvSpPr>
          <p:cNvPr id="6" name="Content Placeholder 5"/>
          <p:cNvSpPr>
            <a:spLocks noGrp="1"/>
          </p:cNvSpPr>
          <p:nvPr>
            <p:ph idx="1"/>
          </p:nvPr>
        </p:nvSpPr>
        <p:spPr>
          <a:xfrm>
            <a:off x="457199" y="1066800"/>
            <a:ext cx="8153401" cy="4525963"/>
          </a:xfrm>
        </p:spPr>
        <p:txBody>
          <a:bodyPr/>
          <a:lstStyle/>
          <a:p>
            <a:r>
              <a:rPr lang="en-US" dirty="0">
                <a:hlinkClick r:id="rId2"/>
              </a:rPr>
              <a:t>http://graniteriverlabs.com/worldwide-locations/</a:t>
            </a:r>
            <a:endParaRPr lang="en-US" dirty="0"/>
          </a:p>
          <a:p>
            <a:r>
              <a:rPr lang="en-US" dirty="0">
                <a:hlinkClick r:id="rId3"/>
              </a:rPr>
              <a:t>info@graniteriverlabs.com</a:t>
            </a:r>
            <a:endParaRPr lang="en-US" dirty="0"/>
          </a:p>
          <a:p>
            <a:pPr marL="0" indent="0">
              <a:buNone/>
            </a:pPr>
            <a:endParaRPr lang="en-US" sz="1400" dirty="0">
              <a:solidFill>
                <a:schemeClr val="tx1"/>
              </a:solidFill>
              <a:ea typeface="+mn-ea"/>
              <a:cs typeface="+mn-cs"/>
            </a:endParaRPr>
          </a:p>
        </p:txBody>
      </p:sp>
      <p:sp>
        <p:nvSpPr>
          <p:cNvPr id="3" name="Rectangle 2"/>
          <p:cNvSpPr/>
          <p:nvPr/>
        </p:nvSpPr>
        <p:spPr>
          <a:xfrm>
            <a:off x="609600" y="2087563"/>
            <a:ext cx="7962900" cy="4247317"/>
          </a:xfrm>
          <a:prstGeom prst="rect">
            <a:avLst/>
          </a:prstGeom>
        </p:spPr>
        <p:txBody>
          <a:bodyPr wrap="square">
            <a:spAutoFit/>
          </a:bodyPr>
          <a:lstStyle/>
          <a:p>
            <a:r>
              <a:rPr lang="en" altLang="zh-TW" dirty="0"/>
              <a:t>Evan Sun</a:t>
            </a:r>
            <a:br>
              <a:rPr lang="en" altLang="zh-TW" dirty="0"/>
            </a:br>
            <a:r>
              <a:rPr lang="en" altLang="zh-TW" dirty="0"/>
              <a:t>VP &amp; GM, Granite River Labs Asia</a:t>
            </a:r>
            <a:br>
              <a:rPr lang="en" altLang="zh-TW" dirty="0"/>
            </a:br>
            <a:r>
              <a:rPr lang="en" altLang="zh-TW" dirty="0"/>
              <a:t>Email: </a:t>
            </a:r>
            <a:r>
              <a:rPr lang="en" altLang="zh-TW" dirty="0" err="1"/>
              <a:t>esun@graniteriverlabs.com</a:t>
            </a:r>
            <a:br>
              <a:rPr lang="en" altLang="zh-TW" dirty="0"/>
            </a:br>
            <a:r>
              <a:rPr lang="en" altLang="zh-TW" dirty="0"/>
              <a:t>Mobile: +65 9137 5672 or + 86 185 2150 2197</a:t>
            </a:r>
          </a:p>
          <a:p>
            <a:endParaRPr lang="en" altLang="zh-TW" dirty="0"/>
          </a:p>
          <a:p>
            <a:r>
              <a:rPr lang="en" altLang="zh-TW" dirty="0"/>
              <a:t>Hans Cheng</a:t>
            </a:r>
            <a:br>
              <a:rPr lang="en" altLang="zh-TW" dirty="0"/>
            </a:br>
            <a:r>
              <a:rPr lang="en" altLang="zh-TW" dirty="0"/>
              <a:t>Senior Sales Manager, Granite River Labs China</a:t>
            </a:r>
          </a:p>
          <a:p>
            <a:r>
              <a:rPr lang="en" altLang="zh-TW" dirty="0"/>
              <a:t>Email: </a:t>
            </a:r>
            <a:r>
              <a:rPr lang="en" altLang="zh-TW" dirty="0" err="1"/>
              <a:t>hcheng@graniteriverlabs.com.cn</a:t>
            </a:r>
            <a:br>
              <a:rPr lang="en" altLang="zh-TW" dirty="0"/>
            </a:br>
            <a:r>
              <a:rPr lang="en" altLang="zh-TW" dirty="0"/>
              <a:t>Phone: + 86 178-2172-7240 </a:t>
            </a:r>
          </a:p>
          <a:p>
            <a:endParaRPr lang="en" altLang="zh-TW" dirty="0"/>
          </a:p>
          <a:p>
            <a:r>
              <a:rPr lang="en" altLang="zh-TW" dirty="0" err="1"/>
              <a:t>Lichi</a:t>
            </a:r>
            <a:r>
              <a:rPr lang="en" altLang="zh-TW" dirty="0"/>
              <a:t> Chan</a:t>
            </a:r>
            <a:br>
              <a:rPr lang="en" altLang="zh-TW" dirty="0"/>
            </a:br>
            <a:r>
              <a:rPr lang="en" altLang="zh-TW" dirty="0"/>
              <a:t>Sales Director, GRL South China (Dongguan Labs) </a:t>
            </a:r>
          </a:p>
          <a:p>
            <a:r>
              <a:rPr lang="en" altLang="zh-TW" dirty="0"/>
              <a:t>Email: </a:t>
            </a:r>
            <a:r>
              <a:rPr lang="en" altLang="zh-TW" dirty="0" err="1"/>
              <a:t>lchan@graniteriverlabs.com</a:t>
            </a:r>
            <a:br>
              <a:rPr lang="en" altLang="zh-TW" dirty="0"/>
            </a:br>
            <a:r>
              <a:rPr lang="en" altLang="zh-TW" dirty="0"/>
              <a:t>Phone: + 86 186-8006-5246 </a:t>
            </a:r>
          </a:p>
          <a:p>
            <a:r>
              <a:rPr lang="en" altLang="zh-TW" dirty="0"/>
              <a:t> </a:t>
            </a:r>
            <a:endParaRPr lang="en" altLang="zh-TW" sz="1400" dirty="0">
              <a:effectLst/>
            </a:endParaRPr>
          </a:p>
        </p:txBody>
      </p:sp>
      <p:sp>
        <p:nvSpPr>
          <p:cNvPr id="12" name="標題 1"/>
          <p:cNvSpPr txBox="1">
            <a:spLocks/>
          </p:cNvSpPr>
          <p:nvPr/>
        </p:nvSpPr>
        <p:spPr bwMode="auto">
          <a:xfrm>
            <a:off x="422275" y="200818"/>
            <a:ext cx="8150225"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r>
              <a:rPr lang="en-US" altLang="zh-TW" dirty="0"/>
              <a:t>GRL Contact Information</a:t>
            </a:r>
            <a:endParaRPr lang="zh-TW" altLang="en-US" dirty="0"/>
          </a:p>
        </p:txBody>
      </p:sp>
      <p:pic>
        <p:nvPicPr>
          <p:cNvPr id="13" name="Picture 1" descr="GRL_Color white space cropp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5829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ctrTitle"/>
          </p:nvPr>
        </p:nvSpPr>
        <p:spPr>
          <a:xfrm>
            <a:off x="235467" y="4311642"/>
            <a:ext cx="10720556" cy="1030649"/>
          </a:xfrm>
        </p:spPr>
        <p:txBody>
          <a:bodyPr>
            <a:noAutofit/>
          </a:bodyPr>
          <a:lstStyle/>
          <a:p>
            <a:pPr eaLnBrk="1" hangingPunct="1"/>
            <a:r>
              <a:rPr lang="en-US" sz="3600" b="1" dirty="0">
                <a:ea typeface="ＭＳ Ｐゴシック" charset="-128"/>
                <a:cs typeface="ＭＳ Ｐゴシック" charset="-128"/>
              </a:rPr>
              <a:t>Thank you</a:t>
            </a:r>
          </a:p>
        </p:txBody>
      </p:sp>
      <p:sp>
        <p:nvSpPr>
          <p:cNvPr id="20" name="Footer Placeholder 19"/>
          <p:cNvSpPr>
            <a:spLocks noGrp="1"/>
          </p:cNvSpPr>
          <p:nvPr>
            <p:ph type="ftr" sz="quarter" idx="15"/>
          </p:nvPr>
        </p:nvSpPr>
        <p:spPr/>
        <p:txBody>
          <a:bodyPr/>
          <a:lstStyle/>
          <a:p>
            <a:pPr>
              <a:defRPr/>
            </a:pPr>
            <a:r>
              <a:rPr lang="en-US"/>
              <a:t>GRL Company Confidential</a:t>
            </a:r>
          </a:p>
        </p:txBody>
      </p:sp>
      <p:pic>
        <p:nvPicPr>
          <p:cNvPr id="23559" name="Picture 8" descr="GRL_Color white space cropp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4133" y="586305"/>
            <a:ext cx="2438400" cy="720725"/>
          </a:xfrm>
          <a:prstGeom prst="rect">
            <a:avLst/>
          </a:prstGeom>
          <a:noFill/>
          <a:ln w="9525">
            <a:noFill/>
            <a:miter lim="800000"/>
            <a:headEnd/>
            <a:tailEnd/>
          </a:ln>
        </p:spPr>
      </p:pic>
      <p:sp>
        <p:nvSpPr>
          <p:cNvPr id="9" name="TextBox 8"/>
          <p:cNvSpPr txBox="1"/>
          <p:nvPr/>
        </p:nvSpPr>
        <p:spPr>
          <a:xfrm>
            <a:off x="50802" y="762000"/>
            <a:ext cx="184731" cy="369332"/>
          </a:xfrm>
          <a:prstGeom prst="rect">
            <a:avLst/>
          </a:prstGeom>
          <a:noFill/>
        </p:spPr>
        <p:txBody>
          <a:bodyPr wrap="none" rtlCol="0">
            <a:spAutoFit/>
          </a:bodyPr>
          <a:lstStyle/>
          <a:p>
            <a:endParaRPr lang="en-US" dirty="0"/>
          </a:p>
        </p:txBody>
      </p:sp>
      <p:pic>
        <p:nvPicPr>
          <p:cNvPr id="15" name="Picture 14" descr="boat2.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74754" y="1641477"/>
            <a:ext cx="5942695" cy="2092324"/>
          </a:xfrm>
          <a:prstGeom prst="rect">
            <a:avLst/>
          </a:prstGeom>
        </p:spPr>
      </p:pic>
      <p:sp>
        <p:nvSpPr>
          <p:cNvPr id="10" name="TextBox 9"/>
          <p:cNvSpPr txBox="1"/>
          <p:nvPr/>
        </p:nvSpPr>
        <p:spPr>
          <a:xfrm>
            <a:off x="5105402" y="60071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38526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txBox="1">
            <a:spLocks noChangeArrowheads="1"/>
          </p:cNvSpPr>
          <p:nvPr/>
        </p:nvSpPr>
        <p:spPr bwMode="auto">
          <a:xfrm>
            <a:off x="1811256" y="153881"/>
            <a:ext cx="8181833"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pPr>
              <a:defRPr/>
            </a:pPr>
            <a:r>
              <a:rPr lang="en-US" altLang="zh-TW" sz="4000" b="1" dirty="0"/>
              <a:t>Type-C</a:t>
            </a:r>
            <a:r>
              <a:rPr lang="en-US" altLang="en-US" sz="4000" b="1" dirty="0"/>
              <a:t> </a:t>
            </a:r>
            <a:r>
              <a:rPr lang="en-US" altLang="zh-TW" sz="4000" b="1" dirty="0">
                <a:solidFill>
                  <a:srgbClr val="0000FF"/>
                </a:solidFill>
              </a:rPr>
              <a:t>Power Delivery</a:t>
            </a:r>
            <a:endParaRPr lang="en-US" altLang="en-US" sz="4000" b="1" dirty="0"/>
          </a:p>
        </p:txBody>
      </p:sp>
      <p:sp>
        <p:nvSpPr>
          <p:cNvPr id="3" name="TextBox 2">
            <a:extLst>
              <a:ext uri="{FF2B5EF4-FFF2-40B4-BE49-F238E27FC236}">
                <a16:creationId xmlns:a16="http://schemas.microsoft.com/office/drawing/2014/main" id="{F8A4B15D-3BF9-4FAC-AA99-1979F701AD0B}"/>
              </a:ext>
            </a:extLst>
          </p:cNvPr>
          <p:cNvSpPr txBox="1"/>
          <p:nvPr/>
        </p:nvSpPr>
        <p:spPr>
          <a:xfrm>
            <a:off x="457201" y="1485901"/>
            <a:ext cx="8519021" cy="369332"/>
          </a:xfrm>
          <a:prstGeom prst="rect">
            <a:avLst/>
          </a:prstGeom>
          <a:noFill/>
        </p:spPr>
        <p:txBody>
          <a:bodyPr wrap="square" rtlCol="0">
            <a:spAutoFit/>
          </a:bodyPr>
          <a:lstStyle/>
          <a:p>
            <a:endParaRPr lang="en-US" dirty="0"/>
          </a:p>
        </p:txBody>
      </p:sp>
      <p:pic>
        <p:nvPicPr>
          <p:cNvPr id="5" name="Picture 4" descr="A screenshot of a cell phone&#10;&#10;Description generated with very high confidence">
            <a:extLst>
              <a:ext uri="{FF2B5EF4-FFF2-40B4-BE49-F238E27FC236}">
                <a16:creationId xmlns:a16="http://schemas.microsoft.com/office/drawing/2014/main" id="{5DA6ECFA-0AC8-4472-8910-3D3D0302071E}"/>
              </a:ext>
            </a:extLst>
          </p:cNvPr>
          <p:cNvPicPr>
            <a:picLocks noChangeAspect="1"/>
          </p:cNvPicPr>
          <p:nvPr/>
        </p:nvPicPr>
        <p:blipFill>
          <a:blip r:embed="rId3"/>
          <a:stretch>
            <a:fillRect/>
          </a:stretch>
        </p:blipFill>
        <p:spPr>
          <a:xfrm>
            <a:off x="0" y="827315"/>
            <a:ext cx="9144000" cy="5401701"/>
          </a:xfrm>
          <a:prstGeom prst="rect">
            <a:avLst/>
          </a:prstGeom>
        </p:spPr>
      </p:pic>
      <p:pic>
        <p:nvPicPr>
          <p:cNvPr id="9" name="Picture 1" descr="GRL_Color white space cropped">
            <a:extLst>
              <a:ext uri="{FF2B5EF4-FFF2-40B4-BE49-F238E27FC236}">
                <a16:creationId xmlns:a16="http://schemas.microsoft.com/office/drawing/2014/main" id="{3E336A92-C37C-4370-895E-00E2F8AD7FE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矩形 6">
            <a:extLst>
              <a:ext uri="{FF2B5EF4-FFF2-40B4-BE49-F238E27FC236}">
                <a16:creationId xmlns:a16="http://schemas.microsoft.com/office/drawing/2014/main" id="{5F8D4885-B986-4DE9-AE12-F547CF53A06F}"/>
              </a:ext>
            </a:extLst>
          </p:cNvPr>
          <p:cNvSpPr/>
          <p:nvPr/>
        </p:nvSpPr>
        <p:spPr>
          <a:xfrm>
            <a:off x="6457815" y="6477000"/>
            <a:ext cx="2686185" cy="307777"/>
          </a:xfrm>
          <a:prstGeom prst="rect">
            <a:avLst/>
          </a:prstGeom>
        </p:spPr>
        <p:txBody>
          <a:bodyPr wrap="none">
            <a:spAutoFit/>
          </a:bodyPr>
          <a:lstStyle/>
          <a:p>
            <a:r>
              <a:rPr lang="sk-SK" altLang="zh-TW" sz="1400" dirty="0">
                <a:latin typeface="Calibri" charset="0"/>
              </a:rPr>
              <a:t>USB </a:t>
            </a:r>
            <a:r>
              <a:rPr lang="sk-SK" altLang="zh-TW" sz="1400" dirty="0" err="1">
                <a:latin typeface="Calibri" charset="0"/>
              </a:rPr>
              <a:t>Implementers</a:t>
            </a:r>
            <a:r>
              <a:rPr lang="sk-SK" altLang="zh-TW" sz="1400" dirty="0">
                <a:latin typeface="Calibri" charset="0"/>
              </a:rPr>
              <a:t> </a:t>
            </a:r>
            <a:r>
              <a:rPr lang="sk-SK" altLang="zh-TW" sz="1400" dirty="0" err="1">
                <a:latin typeface="Calibri" charset="0"/>
              </a:rPr>
              <a:t>Forum</a:t>
            </a:r>
            <a:r>
              <a:rPr lang="sk-SK" altLang="zh-TW" sz="1400" dirty="0">
                <a:latin typeface="Calibri" charset="0"/>
              </a:rPr>
              <a:t> © 2017 </a:t>
            </a:r>
            <a:endParaRPr lang="sk-SK" altLang="zh-TW" sz="1400" dirty="0">
              <a:effectLst/>
            </a:endParaRPr>
          </a:p>
        </p:txBody>
      </p:sp>
    </p:spTree>
    <p:extLst>
      <p:ext uri="{BB962C8B-B14F-4D97-AF65-F5344CB8AC3E}">
        <p14:creationId xmlns:p14="http://schemas.microsoft.com/office/powerpoint/2010/main" val="3071927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1EE4A51-F497-4821-838E-6BEAD3901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92" y="1562101"/>
            <a:ext cx="8245615" cy="451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8"/>
          <p:cNvSpPr txBox="1">
            <a:spLocks noChangeArrowheads="1"/>
          </p:cNvSpPr>
          <p:nvPr/>
        </p:nvSpPr>
        <p:spPr bwMode="auto">
          <a:xfrm>
            <a:off x="308573" y="193675"/>
            <a:ext cx="8181833"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pPr>
              <a:defRPr/>
            </a:pPr>
            <a:r>
              <a:rPr lang="en-US" altLang="zh-TW" sz="4000" b="1" dirty="0"/>
              <a:t>USB Type-C Signal Assignments</a:t>
            </a:r>
            <a:endParaRPr lang="en-US" altLang="en-US" sz="4000" b="1" dirty="0"/>
          </a:p>
        </p:txBody>
      </p:sp>
      <p:sp>
        <p:nvSpPr>
          <p:cNvPr id="4" name="Rectangle 3">
            <a:extLst>
              <a:ext uri="{FF2B5EF4-FFF2-40B4-BE49-F238E27FC236}">
                <a16:creationId xmlns:a16="http://schemas.microsoft.com/office/drawing/2014/main" id="{94F532A1-DFFF-458E-9D30-D72ACDFFD90E}"/>
              </a:ext>
            </a:extLst>
          </p:cNvPr>
          <p:cNvSpPr txBox="1">
            <a:spLocks noChangeArrowheads="1"/>
          </p:cNvSpPr>
          <p:nvPr/>
        </p:nvSpPr>
        <p:spPr>
          <a:xfrm>
            <a:off x="1096737" y="1231108"/>
            <a:ext cx="8569325" cy="4967287"/>
          </a:xfrm>
          <a:prstGeom prst="rect">
            <a:avLst/>
          </a:prstGeom>
        </p:spPr>
        <p:txBody>
          <a:bodyPr/>
          <a:lstStyle>
            <a:lvl1pPr marL="228600" indent="-228600" algn="l" rtl="0" eaLnBrk="0" fontAlgn="base" hangingPunct="0">
              <a:spcBef>
                <a:spcPts val="1800"/>
              </a:spcBef>
              <a:spcAft>
                <a:spcPct val="0"/>
              </a:spcAft>
              <a:buClr>
                <a:schemeClr val="accent1"/>
              </a:buClr>
              <a:buSzPct val="100000"/>
              <a:buFont typeface="Wingdings 2" charset="2"/>
              <a:buChar char="¡"/>
              <a:defRPr sz="2000" kern="1200">
                <a:solidFill>
                  <a:schemeClr val="tx2"/>
                </a:solidFill>
                <a:latin typeface="+mn-lt"/>
                <a:ea typeface="ＭＳ Ｐゴシック" pitchFamily="-109" charset="-128"/>
                <a:cs typeface="ＭＳ Ｐゴシック" pitchFamily="-109" charset="-128"/>
              </a:defRPr>
            </a:lvl1pPr>
            <a:lvl2pPr marL="457200" indent="-228600"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2pPr>
            <a:lvl3pPr marL="685800" indent="-228600"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3pPr>
            <a:lvl4pPr marL="914400" indent="-228600"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4pPr>
            <a:lvl5pPr marL="1143000" indent="-228600"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77"/>
            <a:r>
              <a:rPr lang="en-US" altLang="zh-TW" sz="2800" b="1" dirty="0"/>
              <a:t>Product receptacle:</a:t>
            </a:r>
          </a:p>
          <a:p>
            <a:pPr marL="0" indent="0" defTabSz="914377">
              <a:buNone/>
            </a:pPr>
            <a:endParaRPr lang="en-US" altLang="zh-TW" dirty="0"/>
          </a:p>
          <a:p>
            <a:pPr marL="0" indent="0" defTabSz="914377">
              <a:buNone/>
            </a:pPr>
            <a:endParaRPr lang="en-US" altLang="zh-TW" dirty="0"/>
          </a:p>
          <a:p>
            <a:pPr marL="0" indent="0" defTabSz="914377">
              <a:buNone/>
            </a:pPr>
            <a:endParaRPr lang="en-US" altLang="zh-TW" dirty="0"/>
          </a:p>
          <a:p>
            <a:pPr marL="0" indent="0" defTabSz="914377">
              <a:buNone/>
            </a:pPr>
            <a:endParaRPr lang="en-US" altLang="zh-TW" dirty="0"/>
          </a:p>
          <a:p>
            <a:pPr defTabSz="914377"/>
            <a:r>
              <a:rPr lang="en-US" altLang="zh-TW" sz="2800" b="1" dirty="0"/>
              <a:t>Cable or product plug:</a:t>
            </a:r>
          </a:p>
        </p:txBody>
      </p:sp>
      <p:pic>
        <p:nvPicPr>
          <p:cNvPr id="6" name="Picture 1" descr="GRL_Color white space cropped">
            <a:extLst>
              <a:ext uri="{FF2B5EF4-FFF2-40B4-BE49-F238E27FC236}">
                <a16:creationId xmlns:a16="http://schemas.microsoft.com/office/drawing/2014/main" id="{DED2D19E-4527-418A-A338-9C0033F2EE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3825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bwMode="auto">
          <a:xfrm>
            <a:off x="536575" y="304800"/>
            <a:ext cx="8150225"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r>
              <a:rPr lang="en-US" altLang="zh-TW" dirty="0"/>
              <a:t>USB Type-C </a:t>
            </a:r>
          </a:p>
          <a:p>
            <a:r>
              <a:rPr lang="en-US" altLang="zh-TW" sz="3000" dirty="0"/>
              <a:t> </a:t>
            </a:r>
            <a:r>
              <a:rPr lang="mr-IN" altLang="zh-TW" sz="3000" dirty="0"/>
              <a:t>–</a:t>
            </a:r>
            <a:r>
              <a:rPr lang="en-US" altLang="zh-TW" sz="3000" dirty="0"/>
              <a:t> Pull-Up/Pull-Down CC Model</a:t>
            </a:r>
            <a:r>
              <a:rPr lang="en-US" altLang="zh-TW" dirty="0"/>
              <a:t> </a:t>
            </a:r>
            <a:endParaRPr lang="zh-TW" altLang="en-US" dirty="0"/>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63" y="1752600"/>
            <a:ext cx="8789437" cy="3352800"/>
          </a:xfrm>
          <a:prstGeom prst="rect">
            <a:avLst/>
          </a:prstGeom>
        </p:spPr>
      </p:pic>
      <p:sp>
        <p:nvSpPr>
          <p:cNvPr id="4" name="矩形 3"/>
          <p:cNvSpPr/>
          <p:nvPr/>
        </p:nvSpPr>
        <p:spPr>
          <a:xfrm>
            <a:off x="76200" y="5334000"/>
            <a:ext cx="9144000" cy="1107996"/>
          </a:xfrm>
          <a:prstGeom prst="rect">
            <a:avLst/>
          </a:prstGeom>
        </p:spPr>
        <p:txBody>
          <a:bodyPr wrap="square">
            <a:spAutoFit/>
          </a:bodyPr>
          <a:lstStyle/>
          <a:p>
            <a:pPr marL="285750" indent="-285750">
              <a:buFont typeface="Arial" charset="0"/>
              <a:buChar char="•"/>
            </a:pPr>
            <a:r>
              <a:rPr lang="en-US" altLang="zh-TW" sz="2200" dirty="0">
                <a:latin typeface="+mj-lt"/>
              </a:rPr>
              <a:t>Host side can substitute current sources for </a:t>
            </a:r>
            <a:r>
              <a:rPr lang="en-US" altLang="zh-TW" sz="2200" dirty="0" err="1">
                <a:latin typeface="+mj-lt"/>
              </a:rPr>
              <a:t>Rp</a:t>
            </a:r>
            <a:r>
              <a:rPr lang="en-US" altLang="zh-TW" sz="2200" dirty="0">
                <a:latin typeface="+mj-lt"/>
              </a:rPr>
              <a:t> </a:t>
            </a:r>
          </a:p>
          <a:p>
            <a:pPr marL="285750" indent="-285750">
              <a:buFont typeface="Arial" charset="0"/>
              <a:buChar char="•"/>
            </a:pPr>
            <a:r>
              <a:rPr lang="en-US" altLang="zh-TW" sz="2200" dirty="0">
                <a:latin typeface="+mj-lt"/>
              </a:rPr>
              <a:t>Powered cables and accessories introduce Ra at the “unwired” CC pins which are used to indicate the need for VCONN </a:t>
            </a:r>
          </a:p>
        </p:txBody>
      </p:sp>
    </p:spTree>
    <p:extLst>
      <p:ext uri="{BB962C8B-B14F-4D97-AF65-F5344CB8AC3E}">
        <p14:creationId xmlns:p14="http://schemas.microsoft.com/office/powerpoint/2010/main" val="673192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txBox="1">
            <a:spLocks noChangeArrowheads="1"/>
          </p:cNvSpPr>
          <p:nvPr/>
        </p:nvSpPr>
        <p:spPr bwMode="auto">
          <a:xfrm>
            <a:off x="457202" y="261050"/>
            <a:ext cx="8181833"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r>
              <a:rPr lang="en-US" altLang="zh-TW" sz="3200" b="1" dirty="0" err="1"/>
              <a:t>Rp</a:t>
            </a:r>
            <a:r>
              <a:rPr lang="en-US" altLang="zh-TW" sz="3200" b="1" dirty="0"/>
              <a:t> and Rd Termination Requirements</a:t>
            </a:r>
            <a:endParaRPr lang="en-US" altLang="en-US" sz="3200" b="1" dirty="0"/>
          </a:p>
        </p:txBody>
      </p:sp>
      <p:sp>
        <p:nvSpPr>
          <p:cNvPr id="4" name="Rectangle 3">
            <a:extLst>
              <a:ext uri="{FF2B5EF4-FFF2-40B4-BE49-F238E27FC236}">
                <a16:creationId xmlns:a16="http://schemas.microsoft.com/office/drawing/2014/main" id="{94F532A1-DFFF-458E-9D30-D72ACDFFD90E}"/>
              </a:ext>
            </a:extLst>
          </p:cNvPr>
          <p:cNvSpPr txBox="1">
            <a:spLocks noChangeArrowheads="1"/>
          </p:cNvSpPr>
          <p:nvPr/>
        </p:nvSpPr>
        <p:spPr>
          <a:xfrm>
            <a:off x="323853" y="1125542"/>
            <a:ext cx="8569325" cy="4967287"/>
          </a:xfrm>
          <a:prstGeom prst="rect">
            <a:avLst/>
          </a:prstGeom>
        </p:spPr>
        <p:txBody>
          <a:bodyPr/>
          <a:lstStyle>
            <a:lvl1pPr marL="228600" indent="-228600" algn="l" rtl="0" eaLnBrk="0" fontAlgn="base" hangingPunct="0">
              <a:spcBef>
                <a:spcPts val="1800"/>
              </a:spcBef>
              <a:spcAft>
                <a:spcPct val="0"/>
              </a:spcAft>
              <a:buClr>
                <a:schemeClr val="accent1"/>
              </a:buClr>
              <a:buSzPct val="100000"/>
              <a:buFont typeface="Wingdings 2" charset="2"/>
              <a:buChar char="¡"/>
              <a:defRPr sz="2000" kern="1200">
                <a:solidFill>
                  <a:schemeClr val="tx2"/>
                </a:solidFill>
                <a:latin typeface="+mn-lt"/>
                <a:ea typeface="ＭＳ Ｐゴシック" pitchFamily="-109" charset="-128"/>
                <a:cs typeface="ＭＳ Ｐゴシック" pitchFamily="-109" charset="-128"/>
              </a:defRPr>
            </a:lvl1pPr>
            <a:lvl2pPr marL="457200" indent="-228600"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2pPr>
            <a:lvl3pPr marL="685800" indent="-228600"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3pPr>
            <a:lvl4pPr marL="914400" indent="-228600" algn="l" rtl="0" eaLnBrk="0" fontAlgn="base" hangingPunct="0">
              <a:spcBef>
                <a:spcPts val="600"/>
              </a:spcBef>
              <a:spcAft>
                <a:spcPct val="0"/>
              </a:spcAft>
              <a:buClr>
                <a:srgbClr val="4D0000"/>
              </a:buClr>
              <a:buSzPct val="100000"/>
              <a:buFont typeface="Wingdings 2" charset="2"/>
              <a:buChar char="¡"/>
              <a:defRPr kern="1200">
                <a:solidFill>
                  <a:schemeClr val="tx2"/>
                </a:solidFill>
                <a:latin typeface="+mn-lt"/>
                <a:ea typeface="ＭＳ Ｐゴシック" charset="-128"/>
                <a:cs typeface="+mn-cs"/>
              </a:defRPr>
            </a:lvl4pPr>
            <a:lvl5pPr marL="1143000" indent="-228600" algn="l" rtl="0" eaLnBrk="0" fontAlgn="base" hangingPunct="0">
              <a:spcBef>
                <a:spcPts val="600"/>
              </a:spcBef>
              <a:spcAft>
                <a:spcPct val="0"/>
              </a:spcAft>
              <a:buClr>
                <a:schemeClr val="accent1"/>
              </a:buClr>
              <a:buSzPct val="100000"/>
              <a:buFont typeface="Wingdings 2" charset="2"/>
              <a:buChar char="¡"/>
              <a:defRPr kern="1200">
                <a:solidFill>
                  <a:schemeClr val="tx2"/>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377"/>
            <a:r>
              <a:rPr lang="en-US" altLang="zh-TW" sz="2400" b="1" dirty="0"/>
              <a:t>Value and interpretations ranges were impacted by USB Type-C Current and USB PD operating over CC</a:t>
            </a:r>
          </a:p>
          <a:p>
            <a:pPr marL="0" indent="0" defTabSz="914377">
              <a:buNone/>
            </a:pPr>
            <a:endParaRPr lang="en-US" altLang="zh-TW" dirty="0"/>
          </a:p>
          <a:p>
            <a:pPr marL="0" indent="0" defTabSz="914377">
              <a:buNone/>
            </a:pPr>
            <a:endParaRPr lang="en-US" altLang="zh-TW" dirty="0"/>
          </a:p>
          <a:p>
            <a:pPr marL="0" indent="0" defTabSz="914377">
              <a:buNone/>
            </a:pPr>
            <a:endParaRPr lang="en-US" altLang="zh-TW" dirty="0"/>
          </a:p>
        </p:txBody>
      </p:sp>
      <p:pic>
        <p:nvPicPr>
          <p:cNvPr id="6" name="圖片 2">
            <a:extLst>
              <a:ext uri="{FF2B5EF4-FFF2-40B4-BE49-F238E27FC236}">
                <a16:creationId xmlns:a16="http://schemas.microsoft.com/office/drawing/2014/main" id="{C696985F-A600-455D-B765-19B146171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822" y="2100053"/>
            <a:ext cx="8839200" cy="3018263"/>
          </a:xfrm>
          <a:prstGeom prst="rect">
            <a:avLst/>
          </a:prstGeom>
        </p:spPr>
      </p:pic>
      <p:pic>
        <p:nvPicPr>
          <p:cNvPr id="9" name="圖片 4">
            <a:extLst>
              <a:ext uri="{FF2B5EF4-FFF2-40B4-BE49-F238E27FC236}">
                <a16:creationId xmlns:a16="http://schemas.microsoft.com/office/drawing/2014/main" id="{0786C290-1994-404A-84EB-6C1E02FBF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5289785"/>
            <a:ext cx="8229600" cy="631574"/>
          </a:xfrm>
          <a:prstGeom prst="rect">
            <a:avLst/>
          </a:prstGeom>
        </p:spPr>
      </p:pic>
      <p:pic>
        <p:nvPicPr>
          <p:cNvPr id="11" name="Picture 1" descr="GRL_Color white space cropped">
            <a:extLst>
              <a:ext uri="{FF2B5EF4-FFF2-40B4-BE49-F238E27FC236}">
                <a16:creationId xmlns:a16="http://schemas.microsoft.com/office/drawing/2014/main" id="{56E15E27-B72C-4A24-8254-F514294FBA3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73658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endParaRPr lang="en-US"/>
          </a:p>
        </p:txBody>
      </p:sp>
      <p:grpSp>
        <p:nvGrpSpPr>
          <p:cNvPr id="5" name="群組 4"/>
          <p:cNvGrpSpPr/>
          <p:nvPr/>
        </p:nvGrpSpPr>
        <p:grpSpPr>
          <a:xfrm>
            <a:off x="-45297" y="533400"/>
            <a:ext cx="9328013" cy="5257800"/>
            <a:chOff x="-45297" y="838200"/>
            <a:chExt cx="9328013" cy="525780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7" y="1138238"/>
              <a:ext cx="9328013" cy="4957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a:xfrm>
              <a:off x="76200" y="838200"/>
              <a:ext cx="5159375" cy="838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sp>
        <p:nvSpPr>
          <p:cNvPr id="8" name="標題 1"/>
          <p:cNvSpPr txBox="1">
            <a:spLocks/>
          </p:cNvSpPr>
          <p:nvPr/>
        </p:nvSpPr>
        <p:spPr bwMode="auto">
          <a:xfrm>
            <a:off x="536575" y="304800"/>
            <a:ext cx="8150225"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r>
              <a:rPr lang="en-US" altLang="zh-TW" dirty="0"/>
              <a:t>Communication With Cables</a:t>
            </a:r>
            <a:endParaRPr lang="en-US" altLang="zh-TW" sz="3000" dirty="0"/>
          </a:p>
        </p:txBody>
      </p:sp>
      <p:pic>
        <p:nvPicPr>
          <p:cNvPr id="9" name="Picture 1" descr="GRL_Color white space cropped"/>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3309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矩形 1">
            <a:extLst>
              <a:ext uri="{FF2B5EF4-FFF2-40B4-BE49-F238E27FC236}">
                <a16:creationId xmlns:a16="http://schemas.microsoft.com/office/drawing/2014/main" id="{0101CDCA-F78D-DD4F-94DE-DD6564EF5585}"/>
              </a:ext>
            </a:extLst>
          </p:cNvPr>
          <p:cNvSpPr/>
          <p:nvPr/>
        </p:nvSpPr>
        <p:spPr>
          <a:xfrm>
            <a:off x="838200" y="1371600"/>
            <a:ext cx="1295400" cy="91440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dirty="0">
                <a:solidFill>
                  <a:schemeClr val="tx1"/>
                </a:solidFill>
              </a:rPr>
              <a:t>Source</a:t>
            </a:r>
            <a:endParaRPr kumimoji="1" lang="zh-TW" altLang="en-US" dirty="0">
              <a:solidFill>
                <a:schemeClr val="tx1"/>
              </a:solidFill>
            </a:endParaRPr>
          </a:p>
        </p:txBody>
      </p:sp>
      <p:sp>
        <p:nvSpPr>
          <p:cNvPr id="10" name="矩形 9">
            <a:extLst>
              <a:ext uri="{FF2B5EF4-FFF2-40B4-BE49-F238E27FC236}">
                <a16:creationId xmlns:a16="http://schemas.microsoft.com/office/drawing/2014/main" id="{348BF734-68FA-E54B-8211-2408288784BE}"/>
              </a:ext>
            </a:extLst>
          </p:cNvPr>
          <p:cNvSpPr/>
          <p:nvPr/>
        </p:nvSpPr>
        <p:spPr>
          <a:xfrm>
            <a:off x="7467600" y="1375719"/>
            <a:ext cx="1295400" cy="914400"/>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TW" dirty="0">
                <a:solidFill>
                  <a:schemeClr val="tx1"/>
                </a:solidFill>
              </a:rPr>
              <a:t>SINK</a:t>
            </a:r>
            <a:endParaRPr kumimoji="1" lang="zh-TW" altLang="en-US" dirty="0">
              <a:solidFill>
                <a:schemeClr val="tx1"/>
              </a:solidFill>
            </a:endParaRPr>
          </a:p>
        </p:txBody>
      </p:sp>
    </p:spTree>
    <p:extLst>
      <p:ext uri="{BB962C8B-B14F-4D97-AF65-F5344CB8AC3E}">
        <p14:creationId xmlns:p14="http://schemas.microsoft.com/office/powerpoint/2010/main" val="2140774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p:cNvSpPr>
            <a:spLocks noGrp="1"/>
          </p:cNvSpPr>
          <p:nvPr>
            <p:ph type="sldNum" sz="quarter" idx="12"/>
          </p:nvPr>
        </p:nvSpPr>
        <p:spPr/>
        <p:txBody>
          <a:bodyPr/>
          <a:lstStyle/>
          <a:p>
            <a:pPr>
              <a:defRPr/>
            </a:pPr>
            <a:endParaRPr lang="en-US"/>
          </a:p>
        </p:txBody>
      </p:sp>
      <p:sp>
        <p:nvSpPr>
          <p:cNvPr id="5" name="標題 1"/>
          <p:cNvSpPr txBox="1">
            <a:spLocks/>
          </p:cNvSpPr>
          <p:nvPr/>
        </p:nvSpPr>
        <p:spPr bwMode="auto">
          <a:xfrm>
            <a:off x="612775" y="170719"/>
            <a:ext cx="8150225" cy="8112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600" kern="1200">
                <a:solidFill>
                  <a:schemeClr val="accent1"/>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2pPr>
            <a:lvl3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3pPr>
            <a:lvl4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4pPr>
            <a:lvl5pPr algn="l" rtl="0" eaLnBrk="0" fontAlgn="base" hangingPunct="0">
              <a:spcBef>
                <a:spcPct val="0"/>
              </a:spcBef>
              <a:spcAft>
                <a:spcPct val="0"/>
              </a:spcAft>
              <a:defRPr sz="3600">
                <a:solidFill>
                  <a:schemeClr val="accent1"/>
                </a:solidFill>
                <a:latin typeface="Century Gothic" charset="0"/>
                <a:ea typeface="ＭＳ Ｐゴシック" pitchFamily="-109" charset="-128"/>
                <a:cs typeface="ＭＳ Ｐゴシック" pitchFamily="-109" charset="-128"/>
              </a:defRPr>
            </a:lvl5pPr>
            <a:lvl6pPr marL="457200" algn="l" rtl="0" fontAlgn="base">
              <a:spcBef>
                <a:spcPct val="0"/>
              </a:spcBef>
              <a:spcAft>
                <a:spcPct val="0"/>
              </a:spcAft>
              <a:defRPr sz="3600">
                <a:solidFill>
                  <a:schemeClr val="accent1"/>
                </a:solidFill>
                <a:latin typeface="Century Gothic" charset="0"/>
              </a:defRPr>
            </a:lvl6pPr>
            <a:lvl7pPr marL="914400" algn="l" rtl="0" fontAlgn="base">
              <a:spcBef>
                <a:spcPct val="0"/>
              </a:spcBef>
              <a:spcAft>
                <a:spcPct val="0"/>
              </a:spcAft>
              <a:defRPr sz="3600">
                <a:solidFill>
                  <a:schemeClr val="accent1"/>
                </a:solidFill>
                <a:latin typeface="Century Gothic" charset="0"/>
              </a:defRPr>
            </a:lvl7pPr>
            <a:lvl8pPr marL="1371600" algn="l" rtl="0" fontAlgn="base">
              <a:spcBef>
                <a:spcPct val="0"/>
              </a:spcBef>
              <a:spcAft>
                <a:spcPct val="0"/>
              </a:spcAft>
              <a:defRPr sz="3600">
                <a:solidFill>
                  <a:schemeClr val="accent1"/>
                </a:solidFill>
                <a:latin typeface="Century Gothic" charset="0"/>
              </a:defRPr>
            </a:lvl8pPr>
            <a:lvl9pPr marL="1828800" algn="l" rtl="0" fontAlgn="base">
              <a:spcBef>
                <a:spcPct val="0"/>
              </a:spcBef>
              <a:spcAft>
                <a:spcPct val="0"/>
              </a:spcAft>
              <a:defRPr sz="3600">
                <a:solidFill>
                  <a:schemeClr val="accent1"/>
                </a:solidFill>
                <a:latin typeface="Century Gothic" charset="0"/>
              </a:defRPr>
            </a:lvl9pPr>
          </a:lstStyle>
          <a:p>
            <a:r>
              <a:rPr lang="en-US" altLang="zh-TW" sz="4000" b="1" dirty="0"/>
              <a:t>Electronically Marked Cables </a:t>
            </a:r>
          </a:p>
        </p:txBody>
      </p:sp>
      <p:sp>
        <p:nvSpPr>
          <p:cNvPr id="4" name="矩形 3"/>
          <p:cNvSpPr/>
          <p:nvPr/>
        </p:nvSpPr>
        <p:spPr>
          <a:xfrm>
            <a:off x="347218" y="3796605"/>
            <a:ext cx="7501382" cy="1061829"/>
          </a:xfrm>
          <a:prstGeom prst="rect">
            <a:avLst/>
          </a:prstGeom>
        </p:spPr>
        <p:txBody>
          <a:bodyPr wrap="square">
            <a:spAutoFit/>
          </a:bodyPr>
          <a:lstStyle/>
          <a:p>
            <a:r>
              <a:rPr lang="en-US" altLang="zh-TW" sz="2300" b="1" dirty="0">
                <a:latin typeface="+mj-lt"/>
              </a:rPr>
              <a:t>Required for: </a:t>
            </a:r>
          </a:p>
          <a:p>
            <a:pPr marL="342900" indent="-342900">
              <a:buFont typeface="Arial" charset="0"/>
              <a:buChar char="•"/>
            </a:pPr>
            <a:r>
              <a:rPr lang="en-US" altLang="zh-TW" sz="2000" b="1" dirty="0">
                <a:latin typeface="+mj-lt"/>
              </a:rPr>
              <a:t>Cables that include </a:t>
            </a:r>
            <a:r>
              <a:rPr lang="en-US" altLang="zh-TW" sz="2000" b="1" dirty="0">
                <a:solidFill>
                  <a:srgbClr val="FF0000"/>
                </a:solidFill>
                <a:latin typeface="+mj-lt"/>
              </a:rPr>
              <a:t>SuperSpeed</a:t>
            </a:r>
            <a:r>
              <a:rPr lang="en-US" altLang="zh-TW" sz="2000" b="1" dirty="0">
                <a:latin typeface="+mj-lt"/>
              </a:rPr>
              <a:t> wires </a:t>
            </a:r>
          </a:p>
          <a:p>
            <a:pPr marL="342900" indent="-342900">
              <a:buFont typeface="Arial" charset="0"/>
              <a:buChar char="•"/>
            </a:pPr>
            <a:r>
              <a:rPr lang="en-US" altLang="zh-TW" sz="2000" b="1" dirty="0">
                <a:latin typeface="+mj-lt"/>
              </a:rPr>
              <a:t>Cables with a current rating greater than </a:t>
            </a:r>
            <a:r>
              <a:rPr lang="en-US" altLang="zh-TW" sz="2000" b="1" dirty="0">
                <a:solidFill>
                  <a:srgbClr val="FF0000"/>
                </a:solidFill>
                <a:latin typeface="+mj-lt"/>
              </a:rPr>
              <a:t>3 A</a:t>
            </a:r>
            <a:r>
              <a:rPr lang="en-US" altLang="zh-TW" sz="2000" b="1" dirty="0">
                <a:latin typeface="+mj-lt"/>
              </a:rPr>
              <a:t> </a:t>
            </a:r>
            <a:endParaRPr lang="en-US" altLang="zh-TW" sz="2000" b="1" dirty="0">
              <a:effectLst/>
              <a:latin typeface="+mj-lt"/>
            </a:endParaRPr>
          </a:p>
        </p:txBody>
      </p:sp>
      <p:sp>
        <p:nvSpPr>
          <p:cNvPr id="6" name="矩形 5"/>
          <p:cNvSpPr/>
          <p:nvPr/>
        </p:nvSpPr>
        <p:spPr>
          <a:xfrm>
            <a:off x="347218" y="4840796"/>
            <a:ext cx="8516366" cy="1661993"/>
          </a:xfrm>
          <a:prstGeom prst="rect">
            <a:avLst/>
          </a:prstGeom>
        </p:spPr>
        <p:txBody>
          <a:bodyPr wrap="square">
            <a:spAutoFit/>
          </a:bodyPr>
          <a:lstStyle/>
          <a:p>
            <a:r>
              <a:rPr lang="en-US" altLang="zh-TW" sz="2200" b="1" dirty="0">
                <a:latin typeface="+mj-lt"/>
              </a:rPr>
              <a:t>Discover Identity used to get cable information </a:t>
            </a:r>
          </a:p>
          <a:p>
            <a:pPr marL="342900" indent="-342900">
              <a:buFont typeface="Wingdings" panose="05000000000000000000" pitchFamily="2" charset="2"/>
              <a:buChar char="q"/>
            </a:pPr>
            <a:r>
              <a:rPr lang="en-US" altLang="zh-TW" sz="2000" b="1" dirty="0">
                <a:latin typeface="+mj-lt"/>
              </a:rPr>
              <a:t>HW/FW Version </a:t>
            </a:r>
          </a:p>
          <a:p>
            <a:pPr marL="342900" indent="-342900">
              <a:buFont typeface="Wingdings" panose="05000000000000000000" pitchFamily="2" charset="2"/>
              <a:buChar char="q"/>
            </a:pPr>
            <a:r>
              <a:rPr lang="en-US" altLang="zh-TW" sz="2000" b="1" dirty="0">
                <a:latin typeface="+mj-lt"/>
              </a:rPr>
              <a:t>VDO Version  </a:t>
            </a:r>
          </a:p>
          <a:p>
            <a:pPr marL="342900" indent="-342900">
              <a:buFont typeface="Wingdings" panose="05000000000000000000" pitchFamily="2" charset="2"/>
              <a:buChar char="q"/>
            </a:pPr>
            <a:r>
              <a:rPr lang="en-US" altLang="zh-TW" sz="2000" b="1" dirty="0">
                <a:latin typeface="+mj-lt"/>
              </a:rPr>
              <a:t>Cable Connectors </a:t>
            </a:r>
          </a:p>
          <a:p>
            <a:pPr marL="342900" indent="-342900">
              <a:buFont typeface="Wingdings" panose="05000000000000000000" pitchFamily="2" charset="2"/>
              <a:buChar char="q"/>
            </a:pPr>
            <a:r>
              <a:rPr lang="en-US" altLang="zh-TW" sz="2000" b="1" dirty="0"/>
              <a:t>Cable Latency</a:t>
            </a:r>
            <a:endParaRPr lang="en-US" altLang="zh-TW" sz="2000" b="1" dirty="0">
              <a:latin typeface="+mj-lt"/>
            </a:endParaRPr>
          </a:p>
        </p:txBody>
      </p:sp>
      <p:pic>
        <p:nvPicPr>
          <p:cNvPr id="2" name="圖片 1"/>
          <p:cNvPicPr>
            <a:picLocks noChangeAspect="1"/>
          </p:cNvPicPr>
          <p:nvPr/>
        </p:nvPicPr>
        <p:blipFill>
          <a:blip r:embed="rId3"/>
          <a:stretch>
            <a:fillRect/>
          </a:stretch>
        </p:blipFill>
        <p:spPr>
          <a:xfrm>
            <a:off x="3020109" y="1143000"/>
            <a:ext cx="6123891" cy="3006914"/>
          </a:xfrm>
          <a:prstGeom prst="rect">
            <a:avLst/>
          </a:prstGeom>
        </p:spPr>
      </p:pic>
      <p:sp>
        <p:nvSpPr>
          <p:cNvPr id="8" name="矩形 7"/>
          <p:cNvSpPr/>
          <p:nvPr/>
        </p:nvSpPr>
        <p:spPr>
          <a:xfrm>
            <a:off x="6457815" y="6477000"/>
            <a:ext cx="2686185" cy="307777"/>
          </a:xfrm>
          <a:prstGeom prst="rect">
            <a:avLst/>
          </a:prstGeom>
        </p:spPr>
        <p:txBody>
          <a:bodyPr wrap="none">
            <a:spAutoFit/>
          </a:bodyPr>
          <a:lstStyle/>
          <a:p>
            <a:r>
              <a:rPr lang="sk-SK" altLang="zh-TW" sz="1400" dirty="0">
                <a:latin typeface="Calibri" charset="0"/>
              </a:rPr>
              <a:t>USB </a:t>
            </a:r>
            <a:r>
              <a:rPr lang="sk-SK" altLang="zh-TW" sz="1400" dirty="0" err="1">
                <a:latin typeface="Calibri" charset="0"/>
              </a:rPr>
              <a:t>Implementers</a:t>
            </a:r>
            <a:r>
              <a:rPr lang="sk-SK" altLang="zh-TW" sz="1400" dirty="0">
                <a:latin typeface="Calibri" charset="0"/>
              </a:rPr>
              <a:t> </a:t>
            </a:r>
            <a:r>
              <a:rPr lang="sk-SK" altLang="zh-TW" sz="1400" dirty="0" err="1">
                <a:latin typeface="Calibri" charset="0"/>
              </a:rPr>
              <a:t>Forum</a:t>
            </a:r>
            <a:r>
              <a:rPr lang="sk-SK" altLang="zh-TW" sz="1400" dirty="0">
                <a:latin typeface="Calibri" charset="0"/>
              </a:rPr>
              <a:t> © 2017 </a:t>
            </a:r>
            <a:endParaRPr lang="sk-SK" altLang="zh-TW" sz="1400" dirty="0">
              <a:effectLst/>
            </a:endParaRPr>
          </a:p>
        </p:txBody>
      </p:sp>
      <p:pic>
        <p:nvPicPr>
          <p:cNvPr id="9" name="Picture 1" descr="GRL_Color white space cropped">
            <a:extLst>
              <a:ext uri="{FF2B5EF4-FFF2-40B4-BE49-F238E27FC236}">
                <a16:creationId xmlns:a16="http://schemas.microsoft.com/office/drawing/2014/main" id="{5FAADE24-C96D-4E89-BC8D-F7356C2260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434" y="6407150"/>
            <a:ext cx="15240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Rectangle 6">
            <a:extLst>
              <a:ext uri="{FF2B5EF4-FFF2-40B4-BE49-F238E27FC236}">
                <a16:creationId xmlns:a16="http://schemas.microsoft.com/office/drawing/2014/main" id="{3E65E8AA-B5CB-4A89-9EC7-07A301E7A380}"/>
              </a:ext>
            </a:extLst>
          </p:cNvPr>
          <p:cNvSpPr/>
          <p:nvPr/>
        </p:nvSpPr>
        <p:spPr>
          <a:xfrm>
            <a:off x="3385457" y="5203067"/>
            <a:ext cx="4572000" cy="1631216"/>
          </a:xfrm>
          <a:prstGeom prst="rect">
            <a:avLst/>
          </a:prstGeom>
        </p:spPr>
        <p:txBody>
          <a:bodyPr>
            <a:spAutoFit/>
          </a:bodyPr>
          <a:lstStyle/>
          <a:p>
            <a:pPr marL="342900" indent="-342900">
              <a:buFont typeface="Wingdings" panose="05000000000000000000" pitchFamily="2" charset="2"/>
              <a:buChar char="q"/>
            </a:pPr>
            <a:r>
              <a:rPr lang="en-US" altLang="zh-TW" sz="2000" b="1" dirty="0">
                <a:latin typeface="+mj-lt"/>
              </a:rPr>
              <a:t>VCONN required  </a:t>
            </a:r>
          </a:p>
          <a:p>
            <a:pPr marL="342900" indent="-342900">
              <a:buFont typeface="Wingdings" panose="05000000000000000000" pitchFamily="2" charset="2"/>
              <a:buChar char="q"/>
            </a:pPr>
            <a:r>
              <a:rPr lang="en-US" altLang="zh-TW" sz="2000" b="1" dirty="0">
                <a:latin typeface="+mj-lt"/>
              </a:rPr>
              <a:t>VBUS</a:t>
            </a:r>
          </a:p>
          <a:p>
            <a:pPr marL="342900" indent="-342900">
              <a:buFont typeface="Wingdings" panose="05000000000000000000" pitchFamily="2" charset="2"/>
              <a:buChar char="q"/>
            </a:pPr>
            <a:r>
              <a:rPr lang="en-US" altLang="zh-TW" sz="2000" b="1" dirty="0">
                <a:latin typeface="+mj-lt"/>
              </a:rPr>
              <a:t>Current capability </a:t>
            </a:r>
          </a:p>
          <a:p>
            <a:pPr marL="342900" indent="-342900">
              <a:buFont typeface="Wingdings" panose="05000000000000000000" pitchFamily="2" charset="2"/>
              <a:buChar char="q"/>
            </a:pPr>
            <a:r>
              <a:rPr lang="en-US" altLang="zh-TW" sz="2000" b="1" dirty="0">
                <a:latin typeface="+mj-lt"/>
              </a:rPr>
              <a:t>Voltage - USB Support </a:t>
            </a:r>
          </a:p>
          <a:p>
            <a:pPr marL="342900" indent="-342900">
              <a:buFont typeface="Wingdings" panose="05000000000000000000" pitchFamily="2" charset="2"/>
              <a:buChar char="q"/>
            </a:pPr>
            <a:r>
              <a:rPr lang="en-US" altLang="zh-TW" sz="2000" b="1" dirty="0">
                <a:latin typeface="+mj-lt"/>
              </a:rPr>
              <a:t>Data lane capability</a:t>
            </a:r>
          </a:p>
        </p:txBody>
      </p:sp>
    </p:spTree>
    <p:extLst>
      <p:ext uri="{BB962C8B-B14F-4D97-AF65-F5344CB8AC3E}">
        <p14:creationId xmlns:p14="http://schemas.microsoft.com/office/powerpoint/2010/main" val="488884753"/>
      </p:ext>
    </p:extLst>
  </p:cSld>
  <p:clrMapOvr>
    <a:masterClrMapping/>
  </p:clrMapOvr>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majorFont>
      <a:minorFont>
        <a:latin typeface="Century Gothic"/>
        <a:ea typeface=""/>
        <a:cs typeface=""/>
        <a:font script="Jpan" typeface="メイリオ"/>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578452</TotalTime>
  <Words>4016</Words>
  <Application>Microsoft Office PowerPoint</Application>
  <PresentationFormat>全屏显示(4:3)</PresentationFormat>
  <Paragraphs>425</Paragraphs>
  <Slides>31</Slides>
  <Notes>27</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31</vt:i4>
      </vt:variant>
    </vt:vector>
  </HeadingPairs>
  <TitlesOfParts>
    <vt:vector size="42" baseType="lpstr">
      <vt:lpstr>Lucida Grande</vt:lpstr>
      <vt:lpstr>ＭＳ Ｐゴシック</vt:lpstr>
      <vt:lpstr>Arial</vt:lpstr>
      <vt:lpstr>Calibri</vt:lpstr>
      <vt:lpstr>Cambria</vt:lpstr>
      <vt:lpstr>Century Gothic</vt:lpstr>
      <vt:lpstr>Segoe UI</vt:lpstr>
      <vt:lpstr>Times New Roman</vt:lpstr>
      <vt:lpstr>Wingdings</vt:lpstr>
      <vt:lpstr>Wingdings 2</vt:lpstr>
      <vt:lpstr>Plaza</vt:lpstr>
      <vt:lpstr>USB-PD 2.0/3.0 &amp; Quick Charge 4.0  Compliance Tests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Key PD &amp; QC Testing Challenges  for Developers</vt:lpstr>
      <vt:lpstr>Introducing GRL-USB-PD-C2 The Complete USB Type-C Power Delivery Compliance Tester                                                                                    &amp; Analyzer</vt:lpstr>
      <vt:lpstr>PowerPoint 演示文稿</vt:lpstr>
      <vt:lpstr>PowerPoint 演示文稿</vt:lpstr>
      <vt:lpstr>PowerPoint 演示文稿</vt:lpstr>
      <vt:lpstr>PowerPoint 演示文稿</vt:lpstr>
      <vt:lpstr>GRL USB Type-C™ Certified Lab Locations</vt:lpstr>
      <vt:lpstr>Test Solution Overview </vt:lpstr>
      <vt:lpstr>PowerPoint 演示文稿</vt:lpstr>
      <vt:lpstr>Thank you</vt:lpstr>
    </vt:vector>
  </TitlesOfParts>
  <Company>Granite River Labs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Granite River Labs</dc:title>
  <dc:creator>Johnson Tan</dc:creator>
  <cp:lastModifiedBy>bigbit</cp:lastModifiedBy>
  <cp:revision>709</cp:revision>
  <cp:lastPrinted>2014-02-06T09:03:21Z</cp:lastPrinted>
  <dcterms:created xsi:type="dcterms:W3CDTF">2013-10-15T20:16:15Z</dcterms:created>
  <dcterms:modified xsi:type="dcterms:W3CDTF">2018-06-29T04:32:03Z</dcterms:modified>
</cp:coreProperties>
</file>