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6" r:id="rId1"/>
    <p:sldMasterId id="2147484103" r:id="rId2"/>
    <p:sldMasterId id="2147484132" r:id="rId3"/>
  </p:sldMasterIdLst>
  <p:notesMasterIdLst>
    <p:notesMasterId r:id="rId25"/>
  </p:notesMasterIdLst>
  <p:handoutMasterIdLst>
    <p:handoutMasterId r:id="rId26"/>
  </p:handoutMasterIdLst>
  <p:sldIdLst>
    <p:sldId id="438" r:id="rId4"/>
    <p:sldId id="355" r:id="rId5"/>
    <p:sldId id="422" r:id="rId6"/>
    <p:sldId id="411" r:id="rId7"/>
    <p:sldId id="413" r:id="rId8"/>
    <p:sldId id="440" r:id="rId9"/>
    <p:sldId id="421" r:id="rId10"/>
    <p:sldId id="439" r:id="rId11"/>
    <p:sldId id="441" r:id="rId12"/>
    <p:sldId id="424" r:id="rId13"/>
    <p:sldId id="432" r:id="rId14"/>
    <p:sldId id="433" r:id="rId15"/>
    <p:sldId id="434" r:id="rId16"/>
    <p:sldId id="435" r:id="rId17"/>
    <p:sldId id="436" r:id="rId18"/>
    <p:sldId id="430" r:id="rId19"/>
    <p:sldId id="442" r:id="rId20"/>
    <p:sldId id="443" r:id="rId21"/>
    <p:sldId id="445" r:id="rId22"/>
    <p:sldId id="446" r:id="rId23"/>
    <p:sldId id="447" r:id="rId24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036"/>
    <a:srgbClr val="F18307"/>
    <a:srgbClr val="96C547"/>
    <a:srgbClr val="1B808E"/>
    <a:srgbClr val="93C64E"/>
    <a:srgbClr val="6EC1BC"/>
    <a:srgbClr val="939598"/>
    <a:srgbClr val="459D2D"/>
    <a:srgbClr val="FDC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1" autoAdjust="0"/>
    <p:restoredTop sz="94280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314" y="48"/>
      </p:cViewPr>
      <p:guideLst>
        <p:guide orient="horz" pos="216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026" y="-114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F5281-FE58-4B58-BD0A-4EDC893A7147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2CC0118-EC3C-48F6-8F95-C0194D9CFF9E}">
      <dgm:prSet custT="1"/>
      <dgm:spPr/>
      <dgm:t>
        <a:bodyPr/>
        <a:lstStyle/>
        <a:p>
          <a:pPr rtl="0"/>
          <a:r>
            <a:rPr lang="en-US" sz="1600" dirty="0"/>
            <a:t>Join the WPC as a member</a:t>
          </a:r>
        </a:p>
      </dgm:t>
    </dgm:pt>
    <dgm:pt modelId="{0B5F2358-724F-419C-B36F-14F034A97A30}" type="parTrans" cxnId="{7AE3C679-5F98-40CA-A3E7-42EE7CFD88E9}">
      <dgm:prSet/>
      <dgm:spPr/>
      <dgm:t>
        <a:bodyPr/>
        <a:lstStyle/>
        <a:p>
          <a:endParaRPr lang="en-US" sz="1200"/>
        </a:p>
      </dgm:t>
    </dgm:pt>
    <dgm:pt modelId="{54D998E9-76C2-448B-97B3-8FB30A0C316C}" type="sibTrans" cxnId="{7AE3C679-5F98-40CA-A3E7-42EE7CFD88E9}">
      <dgm:prSet/>
      <dgm:spPr/>
      <dgm:t>
        <a:bodyPr/>
        <a:lstStyle/>
        <a:p>
          <a:endParaRPr lang="en-US" sz="1200"/>
        </a:p>
      </dgm:t>
    </dgm:pt>
    <dgm:pt modelId="{414967BA-B04E-48F1-8887-C8FD2C95D4B4}">
      <dgm:prSet custT="1"/>
      <dgm:spPr/>
      <dgm:t>
        <a:bodyPr/>
        <a:lstStyle/>
        <a:p>
          <a:pPr rtl="0"/>
          <a:r>
            <a:rPr lang="en-US" sz="1600" dirty="0"/>
            <a:t>Safety and good user experience</a:t>
          </a:r>
        </a:p>
      </dgm:t>
    </dgm:pt>
    <dgm:pt modelId="{199A42AD-C5AC-4980-B090-A950A7913708}" type="parTrans" cxnId="{86063A1A-369C-4584-BD42-3BB1AB61156A}">
      <dgm:prSet/>
      <dgm:spPr/>
      <dgm:t>
        <a:bodyPr/>
        <a:lstStyle/>
        <a:p>
          <a:endParaRPr lang="en-US" sz="1200"/>
        </a:p>
      </dgm:t>
    </dgm:pt>
    <dgm:pt modelId="{532798A2-EACD-487F-8387-8996E3C4E98D}" type="sibTrans" cxnId="{86063A1A-369C-4584-BD42-3BB1AB61156A}">
      <dgm:prSet/>
      <dgm:spPr/>
      <dgm:t>
        <a:bodyPr/>
        <a:lstStyle/>
        <a:p>
          <a:endParaRPr lang="en-US" sz="1200"/>
        </a:p>
      </dgm:t>
    </dgm:pt>
    <dgm:pt modelId="{73EE5C68-6279-4BFB-BA5A-E886457A409D}">
      <dgm:prSet custT="1"/>
      <dgm:spPr>
        <a:solidFill>
          <a:schemeClr val="accent2"/>
        </a:solidFill>
      </dgm:spPr>
      <dgm:t>
        <a:bodyPr lIns="91440"/>
        <a:lstStyle/>
        <a:p>
          <a:pPr rtl="0"/>
          <a:r>
            <a:rPr lang="en-US" sz="1800" b="1" dirty="0">
              <a:solidFill>
                <a:schemeClr val="bg1"/>
              </a:solidFill>
            </a:rPr>
            <a:t>UL Certification:</a:t>
          </a:r>
        </a:p>
      </dgm:t>
    </dgm:pt>
    <dgm:pt modelId="{82B6DFF7-8711-4B9A-9066-3E80E22802ED}" type="parTrans" cxnId="{928A0486-4407-4019-85C1-7435F806F13F}">
      <dgm:prSet/>
      <dgm:spPr/>
      <dgm:t>
        <a:bodyPr/>
        <a:lstStyle/>
        <a:p>
          <a:endParaRPr lang="en-US" sz="1200"/>
        </a:p>
      </dgm:t>
    </dgm:pt>
    <dgm:pt modelId="{F933856F-5D6F-4963-AB69-97EF659AEE1A}" type="sibTrans" cxnId="{928A0486-4407-4019-85C1-7435F806F13F}">
      <dgm:prSet/>
      <dgm:spPr/>
      <dgm:t>
        <a:bodyPr/>
        <a:lstStyle/>
        <a:p>
          <a:endParaRPr lang="en-US" sz="1200"/>
        </a:p>
      </dgm:t>
    </dgm:pt>
    <dgm:pt modelId="{AAF1A6FE-4341-4241-9DDC-DFA1604BF9F7}">
      <dgm:prSet custT="1"/>
      <dgm:spPr/>
      <dgm:t>
        <a:bodyPr/>
        <a:lstStyle/>
        <a:p>
          <a:pPr rtl="0"/>
          <a:r>
            <a:rPr lang="en-US" sz="1600" dirty="0"/>
            <a:t>Product safety</a:t>
          </a:r>
        </a:p>
      </dgm:t>
    </dgm:pt>
    <dgm:pt modelId="{EAF76B87-215A-456E-B57B-6B18370B19C2}" type="parTrans" cxnId="{95436216-47A8-4F3F-8891-E62699208797}">
      <dgm:prSet/>
      <dgm:spPr/>
      <dgm:t>
        <a:bodyPr/>
        <a:lstStyle/>
        <a:p>
          <a:endParaRPr lang="en-US" sz="1200"/>
        </a:p>
      </dgm:t>
    </dgm:pt>
    <dgm:pt modelId="{ED9EF2C9-8E81-4931-8AB9-46460F5C9229}" type="sibTrans" cxnId="{95436216-47A8-4F3F-8891-E62699208797}">
      <dgm:prSet/>
      <dgm:spPr/>
      <dgm:t>
        <a:bodyPr/>
        <a:lstStyle/>
        <a:p>
          <a:endParaRPr lang="en-US" sz="1200"/>
        </a:p>
      </dgm:t>
    </dgm:pt>
    <dgm:pt modelId="{8EF98016-019A-4381-A483-F55D628045DF}">
      <dgm:prSet custT="1"/>
      <dgm:spPr/>
      <dgm:t>
        <a:bodyPr/>
        <a:lstStyle/>
        <a:p>
          <a:pPr rtl="0"/>
          <a:r>
            <a:rPr lang="en-US" sz="1600" dirty="0"/>
            <a:t>Compliance testing and interoperability testing</a:t>
          </a:r>
        </a:p>
      </dgm:t>
    </dgm:pt>
    <dgm:pt modelId="{3616E559-F48A-4931-98CD-7B868D448359}" type="parTrans" cxnId="{A253D43B-AB85-463A-B8DE-F211337E4084}">
      <dgm:prSet/>
      <dgm:spPr/>
      <dgm:t>
        <a:bodyPr/>
        <a:lstStyle/>
        <a:p>
          <a:endParaRPr lang="en-US" sz="1200"/>
        </a:p>
      </dgm:t>
    </dgm:pt>
    <dgm:pt modelId="{A15426D0-5581-4F6B-A5DF-296DCDACF31C}" type="sibTrans" cxnId="{A253D43B-AB85-463A-B8DE-F211337E4084}">
      <dgm:prSet/>
      <dgm:spPr/>
      <dgm:t>
        <a:bodyPr/>
        <a:lstStyle/>
        <a:p>
          <a:endParaRPr lang="en-US" sz="1200"/>
        </a:p>
      </dgm:t>
    </dgm:pt>
    <dgm:pt modelId="{19AE6263-ADE6-4F49-A0CB-1B9BC4446B96}">
      <dgm:prSet custT="1"/>
      <dgm:spPr/>
      <dgm:t>
        <a:bodyPr lIns="91440"/>
        <a:lstStyle/>
        <a:p>
          <a:pPr rtl="0"/>
          <a:r>
            <a:rPr lang="en-US" sz="1800" b="1" dirty="0">
              <a:solidFill>
                <a:schemeClr val="bg1"/>
              </a:solidFill>
            </a:rPr>
            <a:t>Qi Certification:</a:t>
          </a:r>
        </a:p>
      </dgm:t>
    </dgm:pt>
    <dgm:pt modelId="{AE195931-F023-4AFE-BCD2-72B56A670334}" type="sibTrans" cxnId="{698BBF06-D26B-4DC8-9BF1-4BF73D21F5BF}">
      <dgm:prSet/>
      <dgm:spPr/>
      <dgm:t>
        <a:bodyPr/>
        <a:lstStyle/>
        <a:p>
          <a:endParaRPr lang="en-US" sz="1200"/>
        </a:p>
      </dgm:t>
    </dgm:pt>
    <dgm:pt modelId="{AEAA3C9F-12A7-46F6-AA4A-E41EB3ED05BB}" type="parTrans" cxnId="{698BBF06-D26B-4DC8-9BF1-4BF73D21F5BF}">
      <dgm:prSet/>
      <dgm:spPr/>
      <dgm:t>
        <a:bodyPr/>
        <a:lstStyle/>
        <a:p>
          <a:endParaRPr lang="en-US" sz="1200"/>
        </a:p>
      </dgm:t>
    </dgm:pt>
    <dgm:pt modelId="{7C69FB18-5A38-439E-9369-1759BBC331C8}">
      <dgm:prSet custT="1"/>
      <dgm:spPr/>
      <dgm:t>
        <a:bodyPr/>
        <a:lstStyle/>
        <a:p>
          <a:pPr rtl="0"/>
          <a:endParaRPr lang="en-US" sz="1600" dirty="0"/>
        </a:p>
      </dgm:t>
    </dgm:pt>
    <dgm:pt modelId="{703A8062-AF40-42EA-AFD1-C8E4842F7E39}" type="parTrans" cxnId="{3B8CB202-4D15-40B0-9C99-802008993D27}">
      <dgm:prSet/>
      <dgm:spPr/>
      <dgm:t>
        <a:bodyPr/>
        <a:lstStyle/>
        <a:p>
          <a:endParaRPr lang="en-US"/>
        </a:p>
      </dgm:t>
    </dgm:pt>
    <dgm:pt modelId="{7D097E46-9199-4E53-BAB6-CF00D06696E8}" type="sibTrans" cxnId="{3B8CB202-4D15-40B0-9C99-802008993D27}">
      <dgm:prSet/>
      <dgm:spPr/>
      <dgm:t>
        <a:bodyPr/>
        <a:lstStyle/>
        <a:p>
          <a:endParaRPr lang="en-US"/>
        </a:p>
      </dgm:t>
    </dgm:pt>
    <dgm:pt modelId="{5453CA51-FEC8-49C5-8765-2B1CBE2D2C25}">
      <dgm:prSet custT="1"/>
      <dgm:spPr/>
      <dgm:t>
        <a:bodyPr/>
        <a:lstStyle/>
        <a:p>
          <a:pPr rtl="0"/>
          <a:r>
            <a:rPr lang="en-US" sz="1600" dirty="0"/>
            <a:t>Construction review, safety testing and factory inspection</a:t>
          </a:r>
        </a:p>
      </dgm:t>
    </dgm:pt>
    <dgm:pt modelId="{6B385BB2-2FA4-4A8C-BBC2-A5E9AEAD24AA}" type="parTrans" cxnId="{E55F9016-1FBA-4ECD-9633-13A162D5D50B}">
      <dgm:prSet/>
      <dgm:spPr/>
      <dgm:t>
        <a:bodyPr/>
        <a:lstStyle/>
        <a:p>
          <a:endParaRPr lang="en-US"/>
        </a:p>
      </dgm:t>
    </dgm:pt>
    <dgm:pt modelId="{0DAE6093-2CC1-482D-B7AA-A8099D70E573}" type="sibTrans" cxnId="{E55F9016-1FBA-4ECD-9633-13A162D5D50B}">
      <dgm:prSet/>
      <dgm:spPr/>
      <dgm:t>
        <a:bodyPr/>
        <a:lstStyle/>
        <a:p>
          <a:endParaRPr lang="en-US"/>
        </a:p>
      </dgm:t>
    </dgm:pt>
    <dgm:pt modelId="{A0E80AF2-70F2-49A3-820E-2801655F2DF5}">
      <dgm:prSet custT="1"/>
      <dgm:spPr/>
      <dgm:t>
        <a:bodyPr/>
        <a:lstStyle/>
        <a:p>
          <a:pPr rtl="0"/>
          <a:r>
            <a:rPr lang="en-US" sz="1600" dirty="0"/>
            <a:t>Market access</a:t>
          </a:r>
        </a:p>
      </dgm:t>
    </dgm:pt>
    <dgm:pt modelId="{205BDD9B-5461-4760-9F4E-26F0250637D7}" type="parTrans" cxnId="{95D987E9-3FB3-4474-8244-12E7E04376B2}">
      <dgm:prSet/>
      <dgm:spPr/>
      <dgm:t>
        <a:bodyPr/>
        <a:lstStyle/>
        <a:p>
          <a:endParaRPr lang="en-US"/>
        </a:p>
      </dgm:t>
    </dgm:pt>
    <dgm:pt modelId="{B406547B-0D2A-48A9-B025-F412E71CEC36}" type="sibTrans" cxnId="{95D987E9-3FB3-4474-8244-12E7E04376B2}">
      <dgm:prSet/>
      <dgm:spPr/>
      <dgm:t>
        <a:bodyPr/>
        <a:lstStyle/>
        <a:p>
          <a:endParaRPr lang="en-US"/>
        </a:p>
      </dgm:t>
    </dgm:pt>
    <dgm:pt modelId="{711F03C2-E2A9-4B80-90F4-63E41A9E9828}" type="pres">
      <dgm:prSet presAssocID="{4CBF5281-FE58-4B58-BD0A-4EDC893A7147}" presName="linear" presStyleCnt="0">
        <dgm:presLayoutVars>
          <dgm:animLvl val="lvl"/>
          <dgm:resizeHandles val="exact"/>
        </dgm:presLayoutVars>
      </dgm:prSet>
      <dgm:spPr/>
    </dgm:pt>
    <dgm:pt modelId="{2681F0F7-5538-4BE7-8C88-D832D923D990}" type="pres">
      <dgm:prSet presAssocID="{19AE6263-ADE6-4F49-A0CB-1B9BC4446B96}" presName="parentText" presStyleLbl="node1" presStyleIdx="0" presStyleCnt="2" custScaleY="5881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B1FAF0C-A5EE-458E-9EE1-D64892DA6143}" type="pres">
      <dgm:prSet presAssocID="{19AE6263-ADE6-4F49-A0CB-1B9BC4446B96}" presName="childText" presStyleLbl="revTx" presStyleIdx="0" presStyleCnt="2" custScaleY="115036">
        <dgm:presLayoutVars>
          <dgm:bulletEnabled val="1"/>
        </dgm:presLayoutVars>
      </dgm:prSet>
      <dgm:spPr/>
    </dgm:pt>
    <dgm:pt modelId="{EFE368BD-2071-418E-A216-BB1290824240}" type="pres">
      <dgm:prSet presAssocID="{73EE5C68-6279-4BFB-BA5A-E886457A409D}" presName="parentText" presStyleLbl="node1" presStyleIdx="1" presStyleCnt="2" custScaleY="59288" custLinFactNeighborY="-5468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EA48BDC-719E-4A43-A849-2AA8F5CEE62A}" type="pres">
      <dgm:prSet presAssocID="{73EE5C68-6279-4BFB-BA5A-E886457A409D}" presName="childText" presStyleLbl="revTx" presStyleIdx="1" presStyleCnt="2" custScaleY="130445" custLinFactNeighborY="-3451">
        <dgm:presLayoutVars>
          <dgm:bulletEnabled val="1"/>
        </dgm:presLayoutVars>
      </dgm:prSet>
      <dgm:spPr/>
    </dgm:pt>
  </dgm:ptLst>
  <dgm:cxnLst>
    <dgm:cxn modelId="{3B8CB202-4D15-40B0-9C99-802008993D27}" srcId="{73EE5C68-6279-4BFB-BA5A-E886457A409D}" destId="{7C69FB18-5A38-439E-9369-1759BBC331C8}" srcOrd="3" destOrd="0" parTransId="{703A8062-AF40-42EA-AFD1-C8E4842F7E39}" sibTransId="{7D097E46-9199-4E53-BAB6-CF00D06696E8}"/>
    <dgm:cxn modelId="{698BBF06-D26B-4DC8-9BF1-4BF73D21F5BF}" srcId="{4CBF5281-FE58-4B58-BD0A-4EDC893A7147}" destId="{19AE6263-ADE6-4F49-A0CB-1B9BC4446B96}" srcOrd="0" destOrd="0" parTransId="{AEAA3C9F-12A7-46F6-AA4A-E41EB3ED05BB}" sibTransId="{AE195931-F023-4AFE-BCD2-72B56A670334}"/>
    <dgm:cxn modelId="{95436216-47A8-4F3F-8891-E62699208797}" srcId="{73EE5C68-6279-4BFB-BA5A-E886457A409D}" destId="{AAF1A6FE-4341-4241-9DDC-DFA1604BF9F7}" srcOrd="0" destOrd="0" parTransId="{EAF76B87-215A-456E-B57B-6B18370B19C2}" sibTransId="{ED9EF2C9-8E81-4931-8AB9-46460F5C9229}"/>
    <dgm:cxn modelId="{E55F9016-1FBA-4ECD-9633-13A162D5D50B}" srcId="{73EE5C68-6279-4BFB-BA5A-E886457A409D}" destId="{5453CA51-FEC8-49C5-8765-2B1CBE2D2C25}" srcOrd="1" destOrd="0" parTransId="{6B385BB2-2FA4-4A8C-BBC2-A5E9AEAD24AA}" sibTransId="{0DAE6093-2CC1-482D-B7AA-A8099D70E573}"/>
    <dgm:cxn modelId="{86063A1A-369C-4584-BD42-3BB1AB61156A}" srcId="{19AE6263-ADE6-4F49-A0CB-1B9BC4446B96}" destId="{414967BA-B04E-48F1-8887-C8FD2C95D4B4}" srcOrd="2" destOrd="0" parTransId="{199A42AD-C5AC-4980-B090-A950A7913708}" sibTransId="{532798A2-EACD-487F-8387-8996E3C4E98D}"/>
    <dgm:cxn modelId="{760F1633-A57D-4B50-900C-B72188554392}" type="presOf" srcId="{414967BA-B04E-48F1-8887-C8FD2C95D4B4}" destId="{4B1FAF0C-A5EE-458E-9EE1-D64892DA6143}" srcOrd="0" destOrd="2" presId="urn:microsoft.com/office/officeart/2005/8/layout/vList2"/>
    <dgm:cxn modelId="{A253D43B-AB85-463A-B8DE-F211337E4084}" srcId="{19AE6263-ADE6-4F49-A0CB-1B9BC4446B96}" destId="{8EF98016-019A-4381-A483-F55D628045DF}" srcOrd="1" destOrd="0" parTransId="{3616E559-F48A-4931-98CD-7B868D448359}" sibTransId="{A15426D0-5581-4F6B-A5DF-296DCDACF31C}"/>
    <dgm:cxn modelId="{2DACB15C-2D57-4694-B287-05BCC770E5C5}" type="presOf" srcId="{8EF98016-019A-4381-A483-F55D628045DF}" destId="{4B1FAF0C-A5EE-458E-9EE1-D64892DA6143}" srcOrd="0" destOrd="1" presId="urn:microsoft.com/office/officeart/2005/8/layout/vList2"/>
    <dgm:cxn modelId="{5E30926B-58AE-4FF6-95F4-02AEF2027154}" type="presOf" srcId="{7C69FB18-5A38-439E-9369-1759BBC331C8}" destId="{3EA48BDC-719E-4A43-A849-2AA8F5CEE62A}" srcOrd="0" destOrd="3" presId="urn:microsoft.com/office/officeart/2005/8/layout/vList2"/>
    <dgm:cxn modelId="{7AE3C679-5F98-40CA-A3E7-42EE7CFD88E9}" srcId="{19AE6263-ADE6-4F49-A0CB-1B9BC4446B96}" destId="{12CC0118-EC3C-48F6-8F95-C0194D9CFF9E}" srcOrd="0" destOrd="0" parTransId="{0B5F2358-724F-419C-B36F-14F034A97A30}" sibTransId="{54D998E9-76C2-448B-97B3-8FB30A0C316C}"/>
    <dgm:cxn modelId="{70B9447C-8AD5-42EB-ABD7-BCCA81D2F4AD}" type="presOf" srcId="{19AE6263-ADE6-4F49-A0CB-1B9BC4446B96}" destId="{2681F0F7-5538-4BE7-8C88-D832D923D990}" srcOrd="0" destOrd="0" presId="urn:microsoft.com/office/officeart/2005/8/layout/vList2"/>
    <dgm:cxn modelId="{928A0486-4407-4019-85C1-7435F806F13F}" srcId="{4CBF5281-FE58-4B58-BD0A-4EDC893A7147}" destId="{73EE5C68-6279-4BFB-BA5A-E886457A409D}" srcOrd="1" destOrd="0" parTransId="{82B6DFF7-8711-4B9A-9066-3E80E22802ED}" sibTransId="{F933856F-5D6F-4963-AB69-97EF659AEE1A}"/>
    <dgm:cxn modelId="{3C92E7A5-4CBA-4A43-A00C-11FF5D146E99}" type="presOf" srcId="{12CC0118-EC3C-48F6-8F95-C0194D9CFF9E}" destId="{4B1FAF0C-A5EE-458E-9EE1-D64892DA6143}" srcOrd="0" destOrd="0" presId="urn:microsoft.com/office/officeart/2005/8/layout/vList2"/>
    <dgm:cxn modelId="{E3AAA7B0-B37D-4CFE-9187-3B97C0BA57FE}" type="presOf" srcId="{4CBF5281-FE58-4B58-BD0A-4EDC893A7147}" destId="{711F03C2-E2A9-4B80-90F4-63E41A9E9828}" srcOrd="0" destOrd="0" presId="urn:microsoft.com/office/officeart/2005/8/layout/vList2"/>
    <dgm:cxn modelId="{17340ABD-1585-4176-9C31-15E2B548C307}" type="presOf" srcId="{AAF1A6FE-4341-4241-9DDC-DFA1604BF9F7}" destId="{3EA48BDC-719E-4A43-A849-2AA8F5CEE62A}" srcOrd="0" destOrd="0" presId="urn:microsoft.com/office/officeart/2005/8/layout/vList2"/>
    <dgm:cxn modelId="{1E84C3D0-909C-4B51-A014-B335AF57EB19}" type="presOf" srcId="{5453CA51-FEC8-49C5-8765-2B1CBE2D2C25}" destId="{3EA48BDC-719E-4A43-A849-2AA8F5CEE62A}" srcOrd="0" destOrd="1" presId="urn:microsoft.com/office/officeart/2005/8/layout/vList2"/>
    <dgm:cxn modelId="{2601DAE7-296D-4116-9DB5-846F0D2DF2B6}" type="presOf" srcId="{A0E80AF2-70F2-49A3-820E-2801655F2DF5}" destId="{3EA48BDC-719E-4A43-A849-2AA8F5CEE62A}" srcOrd="0" destOrd="2" presId="urn:microsoft.com/office/officeart/2005/8/layout/vList2"/>
    <dgm:cxn modelId="{95D987E9-3FB3-4474-8244-12E7E04376B2}" srcId="{73EE5C68-6279-4BFB-BA5A-E886457A409D}" destId="{A0E80AF2-70F2-49A3-820E-2801655F2DF5}" srcOrd="2" destOrd="0" parTransId="{205BDD9B-5461-4760-9F4E-26F0250637D7}" sibTransId="{B406547B-0D2A-48A9-B025-F412E71CEC36}"/>
    <dgm:cxn modelId="{7E19CDF1-A1D9-4319-86CB-B557FFD266B7}" type="presOf" srcId="{73EE5C68-6279-4BFB-BA5A-E886457A409D}" destId="{EFE368BD-2071-418E-A216-BB1290824240}" srcOrd="0" destOrd="0" presId="urn:microsoft.com/office/officeart/2005/8/layout/vList2"/>
    <dgm:cxn modelId="{28B1944D-E9A4-4C1C-9981-FE468FDE12E5}" type="presParOf" srcId="{711F03C2-E2A9-4B80-90F4-63E41A9E9828}" destId="{2681F0F7-5538-4BE7-8C88-D832D923D990}" srcOrd="0" destOrd="0" presId="urn:microsoft.com/office/officeart/2005/8/layout/vList2"/>
    <dgm:cxn modelId="{EFB12A10-A484-476E-B54F-29F475283975}" type="presParOf" srcId="{711F03C2-E2A9-4B80-90F4-63E41A9E9828}" destId="{4B1FAF0C-A5EE-458E-9EE1-D64892DA6143}" srcOrd="1" destOrd="0" presId="urn:microsoft.com/office/officeart/2005/8/layout/vList2"/>
    <dgm:cxn modelId="{6FC0F8EC-8CE4-4C63-83DE-EF8FB675FA2C}" type="presParOf" srcId="{711F03C2-E2A9-4B80-90F4-63E41A9E9828}" destId="{EFE368BD-2071-418E-A216-BB1290824240}" srcOrd="2" destOrd="0" presId="urn:microsoft.com/office/officeart/2005/8/layout/vList2"/>
    <dgm:cxn modelId="{8F0B1B38-116B-4F38-BF8F-960526F9F905}" type="presParOf" srcId="{711F03C2-E2A9-4B80-90F4-63E41A9E9828}" destId="{3EA48BDC-719E-4A43-A849-2AA8F5CEE62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1F0F7-5538-4BE7-8C88-D832D923D990}">
      <dsp:nvSpPr>
        <dsp:cNvPr id="0" name=""/>
        <dsp:cNvSpPr/>
      </dsp:nvSpPr>
      <dsp:spPr>
        <a:xfrm>
          <a:off x="0" y="33588"/>
          <a:ext cx="8021638" cy="7156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Qi Certification:</a:t>
          </a:r>
        </a:p>
      </dsp:txBody>
      <dsp:txXfrm>
        <a:off x="0" y="33588"/>
        <a:ext cx="8021638" cy="715600"/>
      </dsp:txXfrm>
    </dsp:sp>
    <dsp:sp modelId="{4B1FAF0C-A5EE-458E-9EE1-D64892DA6143}">
      <dsp:nvSpPr>
        <dsp:cNvPr id="0" name=""/>
        <dsp:cNvSpPr/>
      </dsp:nvSpPr>
      <dsp:spPr>
        <a:xfrm>
          <a:off x="0" y="749188"/>
          <a:ext cx="8021638" cy="1238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687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Join the WPC as a member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Compliance testing and interoperability testing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Safety and good user experience</a:t>
          </a:r>
        </a:p>
      </dsp:txBody>
      <dsp:txXfrm>
        <a:off x="0" y="749188"/>
        <a:ext cx="8021638" cy="1238247"/>
      </dsp:txXfrm>
    </dsp:sp>
    <dsp:sp modelId="{EFE368BD-2071-418E-A216-BB1290824240}">
      <dsp:nvSpPr>
        <dsp:cNvPr id="0" name=""/>
        <dsp:cNvSpPr/>
      </dsp:nvSpPr>
      <dsp:spPr>
        <a:xfrm>
          <a:off x="0" y="1928578"/>
          <a:ext cx="8021638" cy="72141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UL Certification:</a:t>
          </a:r>
        </a:p>
      </dsp:txBody>
      <dsp:txXfrm>
        <a:off x="0" y="1928578"/>
        <a:ext cx="8021638" cy="721416"/>
      </dsp:txXfrm>
    </dsp:sp>
    <dsp:sp modelId="{3EA48BDC-719E-4A43-A849-2AA8F5CEE62A}">
      <dsp:nvSpPr>
        <dsp:cNvPr id="0" name=""/>
        <dsp:cNvSpPr/>
      </dsp:nvSpPr>
      <dsp:spPr>
        <a:xfrm>
          <a:off x="0" y="2666860"/>
          <a:ext cx="8021638" cy="1404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687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Product safety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Construction review, safety testing and factory inspection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Market access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2666860"/>
        <a:ext cx="8021638" cy="1404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F4FBE46-F83D-4E23-A7F1-3D5E512C5A5A}" type="datetime4">
              <a:rPr lang="en-US" altLang="zh-TW" smtClean="0"/>
              <a:t>June 28,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8673AC-55F3-4E22-A335-E984220EAE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81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28C59E7-DF37-4869-A286-3FDC2D191294}" type="datetime4">
              <a:rPr lang="en-US" altLang="zh-TW" smtClean="0"/>
              <a:t>June 28, 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34922C2-942D-4905-B34E-0F633114CEA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33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Geneva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fffffffffffff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3DD5A-981E-F740-ADE0-5BC9A9C44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05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2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24977" indent="-278838" defTabSz="9232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15349" indent="-223070" defTabSz="9232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561490" indent="-223070" defTabSz="9232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07630" indent="-223070" defTabSz="9232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453769" indent="-223070" defTabSz="923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899910" indent="-223070" defTabSz="923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346049" indent="-223070" defTabSz="923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792189" indent="-223070" defTabSz="923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</a:pPr>
            <a:fld id="{E05EFF4D-38AB-4491-8989-58E342070C70}" type="slidenum">
              <a:rPr lang="zh-TW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758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3DD5A-981E-F740-ADE0-5BC9A9C44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0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吱吱吱吱吱吱吱吱吱吱吱吱吱吱吱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84515-A7E3-4C62-A0D5-4F25CAAC78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E59595-C877-4D5B-90A3-23A3039A8E88}" type="datetime4">
              <a:rPr lang="en-US" altLang="zh-TW" smtClean="0"/>
              <a:t>June 28,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2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0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84515-A7E3-4C62-A0D5-4F25CAAC78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F03021-36D3-49E9-8BEF-B4AE8B84E373}" type="datetime4">
              <a:rPr lang="en-US" altLang="zh-TW" smtClean="0"/>
              <a:t>June 28,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3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04">
              <a:defRPr/>
            </a:pPr>
            <a:r>
              <a:rPr lang="en-US" dirty="0"/>
              <a:t>1. Old news</a:t>
            </a:r>
            <a:r>
              <a:rPr lang="en-US" baseline="0" dirty="0"/>
              <a:t> from Qualcomm website</a:t>
            </a:r>
          </a:p>
          <a:p>
            <a:pPr defTabSz="990404">
              <a:defRPr/>
            </a:pPr>
            <a:r>
              <a:rPr lang="en-US" baseline="0" dirty="0"/>
              <a:t>- </a:t>
            </a:r>
            <a:r>
              <a:rPr lang="en-US" sz="2200" i="1" dirty="0"/>
              <a:t>QC4 allows a device to be charged from empty to 50 percent in just 15 minutes while maintaining the plug-and-play ease of use of USB Type-C connectors.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·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双路充电（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Dual Charge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）：双路充电的能力得到进一步提升，可分散充电电流，实现更少发热并缩短充电时间；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Geneva" charset="-128"/>
              <a:cs typeface="Geneva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·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智能热平衡：进一步增强双路充电，旨在自动通过温度最低的线路充电，避开发热点以优化充电；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Geneva" charset="-128"/>
              <a:cs typeface="Geneva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·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更先进的安全功能：在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Quick Charge 4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已包含严密内置安全协议的基础上，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Quick Charge 4+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更进一步，可同时监控终端外壳和连接器温度水平，该额外保护层有助于防范过热、短路或损害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Type-C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Arial"/>
                <a:ea typeface="Geneva" charset="-128"/>
                <a:cs typeface="Geneva" charset="0"/>
              </a:rPr>
              <a:t>连接器。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Geneva" charset="-128"/>
              <a:cs typeface="Geneva" charset="0"/>
            </a:endParaRPr>
          </a:p>
          <a:p>
            <a:pPr defTabSz="990404">
              <a:defRPr/>
            </a:pPr>
            <a:endParaRPr lang="en-US" dirty="0"/>
          </a:p>
          <a:p>
            <a:pPr defTabSz="99040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84515-A7E3-4C62-A0D5-4F25CAAC78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F03021-36D3-49E9-8BEF-B4AE8B84E373}" type="datetime4">
              <a:rPr lang="en-US" altLang="zh-TW" smtClean="0"/>
              <a:t>June 28,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2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04">
              <a:defRPr/>
            </a:pPr>
            <a:endParaRPr lang="en-US" altLang="zh-TW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84515-A7E3-4C62-A0D5-4F25CAAC78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F03021-36D3-49E9-8BEF-B4AE8B84E373}" type="datetime4">
              <a:rPr lang="en-US" altLang="zh-TW" smtClean="0"/>
              <a:t>June 28,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2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28C59E7-DF37-4869-A286-3FDC2D191294}" type="datetime4">
              <a:rPr lang="en-US" altLang="zh-TW" smtClean="0"/>
              <a:t>June 28,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4922C2-942D-4905-B34E-0F633114CEA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4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28C59E7-DF37-4869-A286-3FDC2D191294}" type="datetime4">
              <a:rPr lang="en-US" altLang="zh-TW" smtClean="0"/>
              <a:t>June 28,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4922C2-942D-4905-B34E-0F633114CEA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3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3DD5A-981E-F740-ADE0-5BC9A9C44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10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3DD5A-981E-F740-ADE0-5BC9A9C446B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7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L White.png"/>
          <p:cNvPicPr>
            <a:picLocks noChangeAspect="1"/>
          </p:cNvPicPr>
          <p:nvPr/>
        </p:nvPicPr>
        <p:blipFill>
          <a:blip r:embed="rId2" cstate="print"/>
          <a:srcRect l="16753" r="-3294"/>
          <a:stretch>
            <a:fillRect/>
          </a:stretch>
        </p:blipFill>
        <p:spPr>
          <a:xfrm>
            <a:off x="0" y="337080"/>
            <a:ext cx="2935822" cy="3392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822" y="2534248"/>
            <a:ext cx="6015378" cy="1399032"/>
          </a:xfrm>
        </p:spPr>
        <p:txBody>
          <a:bodyPr/>
          <a:lstStyle>
            <a:lvl1pPr algn="r"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822" y="3961120"/>
            <a:ext cx="6015378" cy="1773936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n-ea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文字方塊 8"/>
          <p:cNvSpPr txBox="1"/>
          <p:nvPr/>
        </p:nvSpPr>
        <p:spPr>
          <a:xfrm>
            <a:off x="841072" y="6165304"/>
            <a:ext cx="37208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kumimoji="0" lang="en-US" altLang="zh-TW" sz="1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Century Gothic"/>
              </a:rPr>
              <a:t>Copyright © 2014 Underwriters Laboratories Inc. </a:t>
            </a:r>
          </a:p>
          <a:p>
            <a:pPr algn="l" eaLnBrk="1" hangingPunct="1"/>
            <a:r>
              <a:rPr kumimoji="0" lang="en-US" altLang="zh-TW" sz="1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Century Gothic"/>
              </a:rPr>
              <a:t>All Rights Reserved. Do Not Reproduce without Permission.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+mn-ea"/>
                <a:cs typeface="Century Gothic"/>
              </a:rPr>
              <a:t>UL and the UL logo are trademarks of UL LLC © 2014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l_pattern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32888"/>
            <a:ext cx="7984403" cy="1600200"/>
          </a:xfrm>
        </p:spPr>
        <p:txBody>
          <a:bodyPr/>
          <a:lstStyle>
            <a:lvl1pPr algn="l">
              <a:defRPr sz="3000" b="1" cap="non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Candara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951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8A30CB32-A5D8-4CB0-BE8D-2B75CEE24D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951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1FCB100E-81FE-4393-867A-EC042D5CBD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4432300" y="6386513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700" dirty="0">
                <a:solidFill>
                  <a:schemeClr val="accent1"/>
                </a:solidFill>
              </a:rPr>
              <a:t>Disclaimer goes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A9442B1C-BC27-4ACF-8973-51C8FB406F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UL_Enterprise_red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BA518DA6-E50D-4A25-BF00-6705D98B890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UL_Enterprise_red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822700" y="6386513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700" dirty="0">
                <a:solidFill>
                  <a:schemeClr val="accent1"/>
                </a:solidFill>
              </a:rPr>
              <a:t>Disclaimer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951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EA37AF12-A89B-4622-861F-26D37CEB00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951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9316A17D-27E4-4BD4-91A4-CE02046E3E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432300" y="6386513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700" dirty="0">
                <a:solidFill>
                  <a:schemeClr val="accent1"/>
                </a:solidFill>
              </a:rPr>
              <a:t>Disclaimer goes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88250" cy="1143000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E50BD708-33C6-476A-8693-C954F8DA82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L_Enterprise_red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88250" cy="1143000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245AA60F-2F69-4118-8295-DBE5382D1A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L_Enterprise_red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822700" y="6386513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700" dirty="0">
                <a:solidFill>
                  <a:schemeClr val="accent1"/>
                </a:solidFill>
              </a:rPr>
              <a:t>Disclaimer goes here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951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0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8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20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>
              <a:spcBef>
                <a:spcPts val="1200"/>
              </a:spcBef>
              <a:buFont typeface="Arial" pitchFamily="34" charset="0"/>
              <a:buChar char="•"/>
              <a:defRPr sz="18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2pPr>
            <a:lvl3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3pPr>
            <a:lvl4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4pPr>
            <a:lvl5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fld id="{AF7EDAAF-C418-4DE9-928E-28A0099A84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L White.png"/>
          <p:cNvPicPr>
            <a:picLocks noChangeAspect="1"/>
          </p:cNvPicPr>
          <p:nvPr/>
        </p:nvPicPr>
        <p:blipFill>
          <a:blip r:embed="rId2" cstate="print"/>
          <a:srcRect r="16423"/>
          <a:stretch>
            <a:fillRect/>
          </a:stretch>
        </p:blipFill>
        <p:spPr>
          <a:xfrm>
            <a:off x="6308725" y="328613"/>
            <a:ext cx="2835275" cy="3392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34248"/>
            <a:ext cx="5555894" cy="1399032"/>
          </a:xfrm>
        </p:spPr>
        <p:txBody>
          <a:bodyPr/>
          <a:lstStyle>
            <a:lvl1pPr algn="l">
              <a:defRPr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1120"/>
            <a:ext cx="5555894" cy="177393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文字方塊 8"/>
          <p:cNvSpPr txBox="1"/>
          <p:nvPr/>
        </p:nvSpPr>
        <p:spPr>
          <a:xfrm>
            <a:off x="841072" y="6165304"/>
            <a:ext cx="37208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kumimoji="0" lang="en-US" altLang="zh-TW" sz="1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Century Gothic"/>
              </a:rPr>
              <a:t>Copyright © 2014 Underwriters Laboratories Inc. </a:t>
            </a:r>
          </a:p>
          <a:p>
            <a:pPr algn="l" eaLnBrk="1" hangingPunct="1"/>
            <a:r>
              <a:rPr kumimoji="0" lang="en-US" altLang="zh-TW" sz="1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Century Gothic"/>
              </a:rPr>
              <a:t>All Rights Reserved. Do Not Reproduce without Permission.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+mn-ea"/>
                <a:cs typeface="Century Gothic"/>
              </a:rPr>
              <a:t>UL and the UL logo are trademarks of UL LLC © 2014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951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defRPr sz="20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8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defRPr sz="20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>
              <a:spcBef>
                <a:spcPts val="1200"/>
              </a:spcBef>
              <a:buFont typeface="Arial" pitchFamily="34" charset="0"/>
              <a:buChar char="•"/>
              <a:defRPr sz="18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2pPr>
            <a:lvl3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3pPr>
            <a:lvl4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4pPr>
            <a:lvl5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fld id="{BC18698B-1984-4A0C-9335-08346869E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432300" y="6386513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700" dirty="0">
                <a:solidFill>
                  <a:schemeClr val="accent1"/>
                </a:solidFill>
              </a:rPr>
              <a:t>Disclaimer goes here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88250" cy="1143000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defRPr sz="2000">
                <a:latin typeface="Candar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800">
                <a:latin typeface="Candara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defRPr sz="2000">
                <a:latin typeface="Candara" pitchFamily="34" charset="0"/>
              </a:defRPr>
            </a:lvl1pPr>
            <a:lvl2pPr>
              <a:spcBef>
                <a:spcPts val="1200"/>
              </a:spcBef>
              <a:buFont typeface="Arial" pitchFamily="34" charset="0"/>
              <a:buChar char="•"/>
              <a:defRPr sz="1800">
                <a:latin typeface="Candara" pitchFamily="34" charset="0"/>
              </a:defRPr>
            </a:lvl2pPr>
            <a:lvl3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</a:defRPr>
            </a:lvl3pPr>
            <a:lvl4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</a:defRPr>
            </a:lvl4pPr>
            <a:lvl5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004C22A9-E8D3-4697-808F-817BF79BEC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L_Enterprise_red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88250" cy="1143000"/>
          </a:xfrm>
        </p:spPr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defRPr sz="20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18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defRPr sz="20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>
              <a:spcBef>
                <a:spcPts val="1200"/>
              </a:spcBef>
              <a:buFont typeface="Arial" pitchFamily="34" charset="0"/>
              <a:buChar char="•"/>
              <a:defRPr sz="18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2pPr>
            <a:lvl3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3pPr>
            <a:lvl4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4pPr>
            <a:lvl5pPr>
              <a:spcBef>
                <a:spcPts val="1200"/>
              </a:spcBef>
              <a:buFont typeface="Arial" pitchFamily="34" charset="0"/>
              <a:buChar char="‒"/>
              <a:defRPr sz="1600">
                <a:latin typeface="Candara" pitchFamily="34" charset="0"/>
                <a:ea typeface="微軟正黑體" pitchFamily="34" charset="-12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fld id="{817EE765-18C0-4BC9-82F5-4ED8E54EFE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L_Enterprise_red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822700" y="6386513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700" dirty="0">
                <a:solidFill>
                  <a:schemeClr val="accent1"/>
                </a:solidFill>
              </a:rPr>
              <a:t>Disclaimer goes here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L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2984" y="482600"/>
            <a:ext cx="813816" cy="813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365"/>
            <a:ext cx="5486400" cy="1145591"/>
          </a:xfrm>
        </p:spPr>
        <p:txBody>
          <a:bodyPr/>
          <a:lstStyle>
            <a:lvl1pPr algn="l">
              <a:defRPr sz="3000" b="1" cap="none" baseline="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文字方塊 8"/>
          <p:cNvSpPr txBox="1"/>
          <p:nvPr/>
        </p:nvSpPr>
        <p:spPr>
          <a:xfrm>
            <a:off x="841072" y="6165304"/>
            <a:ext cx="37208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kumimoji="0" lang="en-US" altLang="zh-TW" sz="1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Century Gothic"/>
              </a:rPr>
              <a:t>Copyright © 2014 Underwriters Laboratories Inc. </a:t>
            </a:r>
          </a:p>
          <a:p>
            <a:pPr algn="l" eaLnBrk="1" hangingPunct="1"/>
            <a:r>
              <a:rPr kumimoji="0" lang="en-US" altLang="zh-TW" sz="1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Century Gothic"/>
              </a:rPr>
              <a:t>All Rights Reserved. Do Not Reproduce without Permission.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+mn-ea"/>
                <a:cs typeface="Century Gothic"/>
              </a:rPr>
              <a:t>UL and the UL logo are trademarks of UL LLC © 2014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l_pattern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32888"/>
            <a:ext cx="7984403" cy="1600200"/>
          </a:xfrm>
        </p:spPr>
        <p:txBody>
          <a:bodyPr/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L_Enterprise_red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2413" y="488950"/>
            <a:ext cx="8143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365"/>
            <a:ext cx="5486400" cy="1145591"/>
          </a:xfrm>
        </p:spPr>
        <p:txBody>
          <a:bodyPr/>
          <a:lstStyle>
            <a:lvl1pPr algn="l"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673219"/>
            <a:ext cx="8021638" cy="19082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 baseline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Main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22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Content Buc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127096" y="1911357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45300" y="163585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028680" y="163585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45300" y="389137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028680" y="389137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46198" y="1911357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127096" y="4222259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46198" y="4222259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43014" y="2368155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343014" y="462841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526395" y="2368155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526395" y="462841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4</a:t>
            </a:r>
          </a:p>
        </p:txBody>
      </p:sp>
      <p:pic>
        <p:nvPicPr>
          <p:cNvPr id="19" name="Picture 18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56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2" y="4118571"/>
            <a:ext cx="5456237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1">
                <a:latin typeface="Arial"/>
                <a:cs typeface="Arial"/>
              </a:defRPr>
            </a:lvl2pPr>
            <a:lvl3pPr marL="914400" indent="0">
              <a:buNone/>
              <a:defRPr sz="3200" b="1">
                <a:latin typeface="Arial"/>
                <a:cs typeface="Arial"/>
              </a:defRPr>
            </a:lvl3pPr>
            <a:lvl4pPr marL="1371600" indent="0">
              <a:buNone/>
              <a:defRPr sz="3200" b="1">
                <a:latin typeface="Arial"/>
                <a:cs typeface="Arial"/>
              </a:defRPr>
            </a:lvl4pPr>
            <a:lvl5pPr marL="1828800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BOLD 32PT RED CAPS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2" y="5314563"/>
            <a:ext cx="7527888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one line</a:t>
            </a:r>
          </a:p>
        </p:txBody>
      </p:sp>
      <p:pic>
        <p:nvPicPr>
          <p:cNvPr id="6" name="Picture 5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00212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2" y="4118571"/>
            <a:ext cx="5456237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1">
                <a:latin typeface="Arial"/>
                <a:cs typeface="Arial"/>
              </a:defRPr>
            </a:lvl2pPr>
            <a:lvl3pPr marL="914400" indent="0">
              <a:buNone/>
              <a:defRPr sz="3200" b="1">
                <a:latin typeface="Arial"/>
                <a:cs typeface="Arial"/>
              </a:defRPr>
            </a:lvl3pPr>
            <a:lvl4pPr marL="1371600" indent="0">
              <a:buNone/>
              <a:defRPr sz="3200" b="1">
                <a:latin typeface="Arial"/>
                <a:cs typeface="Arial"/>
              </a:defRPr>
            </a:lvl4pPr>
            <a:lvl5pPr marL="1828800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BOLD 32PT  RED CAPS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2" y="5314563"/>
            <a:ext cx="7527888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one 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59473" y="848671"/>
            <a:ext cx="2743200" cy="13716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893098" y="706226"/>
            <a:ext cx="893098" cy="17543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Client Logos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 should be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fit proportionally to the box. </a:t>
            </a:r>
          </a:p>
          <a:p>
            <a:pPr>
              <a:lnSpc>
                <a:spcPct val="100000"/>
              </a:lnSpc>
            </a:pPr>
            <a:endParaRPr lang="en-US" sz="900" baseline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Insert the Logo image then choose to resize picture to fit inside placeholder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3733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951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0067"/>
            <a:ext cx="8229600" cy="3426095"/>
          </a:xfrm>
        </p:spPr>
        <p:txBody>
          <a:bodyPr>
            <a:normAutofit/>
          </a:bodyPr>
          <a:lstStyle>
            <a:lvl1pPr>
              <a:defRPr sz="2600" b="1" cap="none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 marL="0" indent="0">
              <a:buFontTx/>
              <a:buNone/>
              <a:defRPr sz="2600" b="1" cap="none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defRPr>
            </a:lvl2pPr>
            <a:lvl3pPr marL="0" indent="0">
              <a:buFontTx/>
              <a:buNone/>
              <a:defRPr sz="2600" b="1" cap="none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defRPr>
            </a:lvl3pPr>
            <a:lvl4pPr marL="0" indent="0">
              <a:buFontTx/>
              <a:buNone/>
              <a:defRPr sz="2600" b="1" cap="none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defRPr>
            </a:lvl4pPr>
            <a:lvl5pPr marL="0" indent="0">
              <a:buFontTx/>
              <a:buNone/>
              <a:defRPr sz="2600" b="1" cap="none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fld id="{6FF83F8E-FC28-46DF-9019-30A4322D2F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1771497"/>
            <a:ext cx="8021160" cy="193899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2400" b="0" cap="none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1">
                <a:latin typeface="Arial"/>
                <a:cs typeface="Arial"/>
              </a:defRPr>
            </a:lvl2pPr>
            <a:lvl3pPr marL="914400" indent="0">
              <a:buNone/>
              <a:defRPr sz="3200" b="1">
                <a:latin typeface="Arial"/>
                <a:cs typeface="Arial"/>
              </a:defRPr>
            </a:lvl3pPr>
            <a:lvl4pPr marL="1371600" indent="0">
              <a:buNone/>
              <a:defRPr sz="3200" b="1">
                <a:latin typeface="Arial"/>
                <a:cs typeface="Arial"/>
              </a:defRPr>
            </a:lvl4pPr>
            <a:lvl5pPr marL="1828800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Current section is highlighted UL red and bold</a:t>
            </a:r>
            <a:br>
              <a:rPr lang="en-US" dirty="0"/>
            </a:br>
            <a:r>
              <a:rPr lang="en-US" dirty="0"/>
              <a:t>Other sections are 50% grey</a:t>
            </a:r>
            <a:br>
              <a:rPr lang="en-US" dirty="0"/>
            </a:br>
            <a:r>
              <a:rPr lang="en-US" dirty="0"/>
              <a:t>Section 3</a:t>
            </a:r>
            <a:br>
              <a:rPr lang="en-US" dirty="0"/>
            </a:br>
            <a:r>
              <a:rPr lang="en-US" dirty="0"/>
              <a:t>Section 4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Agenda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84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2717573"/>
            <a:ext cx="5155529" cy="13849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4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UL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2717573"/>
            <a:ext cx="5155529" cy="13849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9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858000" y="0"/>
            <a:ext cx="2286000" cy="6858000"/>
          </a:xfrm>
          <a:prstGeom prst="rect">
            <a:avLst/>
          </a:prstGeom>
          <a:solidFill>
            <a:srgbClr val="B01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2717573"/>
            <a:ext cx="5155529" cy="13849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2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pic>
        <p:nvPicPr>
          <p:cNvPr id="7" name="Picture 6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82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673219"/>
            <a:ext cx="8021638" cy="19082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 baseline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Main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4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673219"/>
            <a:ext cx="3799840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680" y="1673219"/>
            <a:ext cx="3774758" cy="14773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88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b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673219"/>
            <a:ext cx="802163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 baseline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Main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3131810"/>
            <a:ext cx="3799840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680" y="3131810"/>
            <a:ext cx="3774758" cy="14773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95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680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9473" y="1672373"/>
            <a:ext cx="3768551" cy="414566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08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2083" y="1672373"/>
            <a:ext cx="3768551" cy="414566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2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5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925"/>
            <a:ext cx="649224" cy="6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7900" cy="1143000"/>
          </a:xfrm>
        </p:spPr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0067"/>
            <a:ext cx="8229600" cy="3426095"/>
          </a:xfrm>
        </p:spPr>
        <p:txBody>
          <a:bodyPr>
            <a:normAutofit/>
          </a:bodyPr>
          <a:lstStyle>
            <a:lvl1pPr>
              <a:defRPr sz="2600" b="1" cap="none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 marL="0" indent="0">
              <a:buFontTx/>
              <a:buNone/>
              <a:defRPr sz="2600" b="1" cap="none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defRPr>
            </a:lvl2pPr>
            <a:lvl3pPr marL="0" indent="0">
              <a:buFontTx/>
              <a:buNone/>
              <a:defRPr sz="2600" b="1" cap="none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defRPr>
            </a:lvl3pPr>
            <a:lvl4pPr marL="0" indent="0">
              <a:buFontTx/>
              <a:buNone/>
              <a:defRPr sz="2600" b="1" cap="none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defRPr>
            </a:lvl4pPr>
            <a:lvl5pPr marL="0" indent="0">
              <a:buFontTx/>
              <a:buNone/>
              <a:defRPr sz="2600" b="1" cap="none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45450" y="6378579"/>
            <a:ext cx="641350" cy="365125"/>
          </a:xfrm>
        </p:spPr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fld id="{3E3E256E-47C9-4E7F-894C-0F3D397BD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377475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3" y="1824780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00" y="-507831"/>
            <a:ext cx="4582113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INSERT A PHOTO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PC: </a:t>
            </a: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TBD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Mac: </a:t>
            </a: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Click on the photo box—Choose Picture—Picture From File</a:t>
            </a:r>
            <a:endParaRPr lang="en-US" sz="800" dirty="0">
              <a:solidFill>
                <a:schemeClr val="accent2"/>
              </a:solidFill>
              <a:latin typeface="+mn-lt"/>
              <a:ea typeface="Open Sans" charset="0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71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4558634"/>
            <a:ext cx="9144000" cy="229936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3" y="1672373"/>
            <a:ext cx="802116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4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1451" y="6345838"/>
            <a:ext cx="320040" cy="31394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UL </a:t>
            </a:r>
            <a:br>
              <a:rPr lang="en-US" dirty="0"/>
            </a:br>
            <a:r>
              <a:rPr lang="en-US" dirty="0"/>
              <a:t>LOGO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" y="6879851"/>
            <a:ext cx="9154113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</a:rPr>
              <a:t>Insert a PNG of the UL LOGO in either RED or WHITE, whichever looks best with the image behind.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</a:rPr>
              <a:t>Add the UL LEGAL LINE and change the color to WHITE, GRAY or BLACK, whichever is most legible with the image behind.</a:t>
            </a:r>
            <a:endParaRPr lang="en-US" sz="900" b="0" baseline="0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2"/>
                </a:solidFill>
              </a:rPr>
              <a:t>UL and the UL logo are trademarks of UL LLC </a:t>
            </a:r>
            <a:r>
              <a:rPr lang="en-US" sz="800" dirty="0">
                <a:solidFill>
                  <a:schemeClr val="accent2"/>
                </a:solidFill>
                <a:latin typeface="+mn-lt"/>
                <a:ea typeface="Open Sans" charset="0"/>
                <a:cs typeface="Arial"/>
              </a:rPr>
              <a:t>© 2016. Proprietary &amp; Confidential.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4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62973" y="2638058"/>
            <a:ext cx="6614160" cy="156966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 b="1" i="0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32pt centered caps.”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559474" y="4947635"/>
            <a:ext cx="8021159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95925" y="1411872"/>
            <a:ext cx="548257" cy="41148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7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144000" y="978084"/>
            <a:ext cx="96370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INSERT A PNG OF THE QUOTES IN BLACK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Resize picture to fit inside placeholder</a:t>
            </a: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2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13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3" y="1672373"/>
            <a:ext cx="802116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3" y="4095415"/>
            <a:ext cx="8021160" cy="95410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2800" b="1" i="0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28pt centered caps.</a:t>
            </a: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559474" y="5321332"/>
            <a:ext cx="8021159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144000" y="2870700"/>
            <a:ext cx="96370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INSERT A PNG OF THE QUOTES IN BLACK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Resize picture to fit inside placeholder</a:t>
            </a: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95733" y="3288926"/>
            <a:ext cx="548640" cy="41148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7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pic>
        <p:nvPicPr>
          <p:cNvPr id="12" name="Picture 11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8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559473" y="1672373"/>
            <a:ext cx="8021161" cy="41456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6879850"/>
            <a:ext cx="91439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Tables, graphs and charts should be designed with neutral colors using accent colors sparingly. Use UL colors whenever possible.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 borders should be 1pt.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15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3266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805875" y="1672374"/>
            <a:ext cx="3774758" cy="41456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879850"/>
            <a:ext cx="91439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Tables, graphs and charts should be designed with neutral colors using accent colors sparingly. Use UL colors whenever possible.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 borders should be 1pt.</a:t>
            </a:r>
          </a:p>
        </p:txBody>
      </p:sp>
      <p:pic>
        <p:nvPicPr>
          <p:cNvPr id="12" name="Picture 11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20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875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59473" y="1672374"/>
            <a:ext cx="3774758" cy="41456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879850"/>
            <a:ext cx="91439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Tables, graphs and charts should be designed with neutral colors using accent colors sparingly. Use UL colors whenever possible.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 borders should be 1pt.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43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Buc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5300" y="2377637"/>
            <a:ext cx="6740" cy="24384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028680" y="2377637"/>
            <a:ext cx="6740" cy="24384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43014" y="341872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526395" y="341872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151" y="2767001"/>
            <a:ext cx="3452813" cy="162348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Main copy Arial 16pt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color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legendox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ue</a:t>
            </a:r>
            <a:r>
              <a:rPr lang="en-US" dirty="0"/>
              <a:t> per.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5127096" y="2767001"/>
            <a:ext cx="3452813" cy="162348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Main copy Arial 16pt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color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legendox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ue</a:t>
            </a:r>
            <a:r>
              <a:rPr lang="en-US" dirty="0"/>
              <a:t> per.</a:t>
            </a:r>
          </a:p>
        </p:txBody>
      </p:sp>
      <p:pic>
        <p:nvPicPr>
          <p:cNvPr id="12" name="Picture 11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55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ntent Buc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127096" y="1911357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45300" y="163585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028680" y="163585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45300" y="389137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028680" y="389137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46198" y="1911357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127096" y="4222259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46198" y="4222259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43014" y="2368155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343014" y="462841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526395" y="2368155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526395" y="462841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4</a:t>
            </a:r>
          </a:p>
        </p:txBody>
      </p:sp>
      <p:pic>
        <p:nvPicPr>
          <p:cNvPr id="19" name="Picture 18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16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uckets + Images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78581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536078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93795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4491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56774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556774" y="2559624"/>
            <a:ext cx="138684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2214492" y="2559624"/>
            <a:ext cx="1386839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9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3878582" y="2559624"/>
            <a:ext cx="1386839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36"/>
          <p:cNvSpPr>
            <a:spLocks noGrp="1"/>
          </p:cNvSpPr>
          <p:nvPr>
            <p:ph type="pic" sz="quarter" idx="24"/>
          </p:nvPr>
        </p:nvSpPr>
        <p:spPr>
          <a:xfrm>
            <a:off x="5536079" y="2559624"/>
            <a:ext cx="1386839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7193795" y="2559624"/>
            <a:ext cx="138684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6" name="Picture 15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1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951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+mn-ea"/>
                <a:cs typeface="Calibri" pitchFamily="34" charset="0"/>
              </a:defRPr>
            </a:lvl1pPr>
            <a:lvl2pPr>
              <a:defRPr>
                <a:latin typeface="Candara" pitchFamily="34" charset="0"/>
                <a:ea typeface="+mn-ea"/>
                <a:cs typeface="Calibri" pitchFamily="34" charset="0"/>
              </a:defRPr>
            </a:lvl2pPr>
            <a:lvl3pPr>
              <a:defRPr>
                <a:latin typeface="Candara" pitchFamily="34" charset="0"/>
                <a:ea typeface="+mn-ea"/>
                <a:cs typeface="Calibri" pitchFamily="34" charset="0"/>
              </a:defRPr>
            </a:lvl3pPr>
            <a:lvl4pPr>
              <a:defRPr>
                <a:latin typeface="Candara" pitchFamily="34" charset="0"/>
                <a:ea typeface="+mn-ea"/>
                <a:cs typeface="Calibri" pitchFamily="34" charset="0"/>
              </a:defRPr>
            </a:lvl4pPr>
            <a:lvl5pPr>
              <a:defRPr>
                <a:latin typeface="Candara" pitchFamily="34" charset="0"/>
                <a:ea typeface="+mn-ea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fld id="{4AD9F5AA-A384-4EDE-964E-B3E14D40EA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uckets + Images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419071" y="1939383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556774" y="1965815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615646" y="1939383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31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4753349" y="1965815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1419071" y="3310555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46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556774" y="3336987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615646" y="3310555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48" name="Picture Placeholder 36"/>
          <p:cNvSpPr>
            <a:spLocks noGrp="1"/>
          </p:cNvSpPr>
          <p:nvPr>
            <p:ph type="pic" sz="quarter" idx="27"/>
          </p:nvPr>
        </p:nvSpPr>
        <p:spPr>
          <a:xfrm>
            <a:off x="4753349" y="3336987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419071" y="4688752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50" name="Picture Placeholder 36"/>
          <p:cNvSpPr>
            <a:spLocks noGrp="1"/>
          </p:cNvSpPr>
          <p:nvPr>
            <p:ph type="pic" sz="quarter" idx="29"/>
          </p:nvPr>
        </p:nvSpPr>
        <p:spPr>
          <a:xfrm>
            <a:off x="556774" y="4715184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5615646" y="4688752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52" name="Picture Placeholder 36"/>
          <p:cNvSpPr>
            <a:spLocks noGrp="1"/>
          </p:cNvSpPr>
          <p:nvPr>
            <p:ph type="pic" sz="quarter" idx="31"/>
          </p:nvPr>
        </p:nvSpPr>
        <p:spPr>
          <a:xfrm>
            <a:off x="4753349" y="4715184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8" name="Picture 17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70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Fact Snap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1195" y="0"/>
            <a:ext cx="0" cy="685800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4587240" y="3437063"/>
            <a:ext cx="4556760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6872435" y="3464560"/>
            <a:ext cx="0" cy="339344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60628" y="2525198"/>
            <a:ext cx="2980600" cy="64633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4328" y="5560977"/>
            <a:ext cx="2283143" cy="830997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60628" y="5745643"/>
            <a:ext cx="1686491" cy="64633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065073" y="5745643"/>
            <a:ext cx="1690456" cy="64633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9" name="Picture Placeholder 3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39034" y="4530759"/>
            <a:ext cx="777240" cy="7772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0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3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851492" y="5009594"/>
            <a:ext cx="548640" cy="5486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155937" y="5009594"/>
            <a:ext cx="548640" cy="5486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851492" y="1628898"/>
            <a:ext cx="685800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88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63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4811862"/>
            <a:ext cx="5155529" cy="95410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</a:t>
            </a:r>
            <a:r>
              <a:rPr lang="en-US" dirty="0" err="1"/>
              <a:t>arial</a:t>
            </a:r>
            <a:r>
              <a:rPr lang="en-US" dirty="0"/>
              <a:t> bold 28pt red caps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43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+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3879193"/>
            <a:ext cx="5155529" cy="95410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</a:t>
            </a:r>
            <a:r>
              <a:rPr lang="en-US" dirty="0" err="1"/>
              <a:t>arial</a:t>
            </a:r>
            <a:r>
              <a:rPr lang="en-US" dirty="0"/>
              <a:t> bold 28pt red caps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3" y="4941818"/>
            <a:ext cx="5155529" cy="58477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Contact Name Arial black 16pt	</a:t>
            </a:r>
            <a:br>
              <a:rPr lang="en-US" dirty="0"/>
            </a:br>
            <a:r>
              <a:rPr lang="en-US" dirty="0" err="1"/>
              <a:t>email@ul.com</a:t>
            </a:r>
            <a:r>
              <a:rPr lang="en-US" dirty="0"/>
              <a:t>  |  direct: 000.000.0000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00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 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4200826"/>
            <a:ext cx="515552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Find us 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 hasCustomPrompt="1"/>
          </p:nvPr>
        </p:nvSpPr>
        <p:spPr>
          <a:xfrm>
            <a:off x="657225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 </a:t>
            </a:r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1412481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 hasCustomPrompt="1"/>
          </p:nvPr>
        </p:nvSpPr>
        <p:spPr>
          <a:xfrm>
            <a:off x="2162149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29" hasCustomPrompt="1"/>
          </p:nvPr>
        </p:nvSpPr>
        <p:spPr>
          <a:xfrm>
            <a:off x="2914916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30" hasCustomPrompt="1"/>
          </p:nvPr>
        </p:nvSpPr>
        <p:spPr>
          <a:xfrm>
            <a:off x="3664584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31" hasCustomPrompt="1"/>
          </p:nvPr>
        </p:nvSpPr>
        <p:spPr>
          <a:xfrm>
            <a:off x="4417351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82903"/>
            <a:ext cx="9156160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Insert the applicable UL Social Media Icons and link them to the target webpages.</a:t>
            </a:r>
          </a:p>
          <a:p>
            <a:pPr>
              <a:lnSpc>
                <a:spcPct val="100000"/>
              </a:lnSpc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PC: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TBD</a:t>
            </a:r>
          </a:p>
          <a:p>
            <a:pPr>
              <a:lnSpc>
                <a:spcPct val="100000"/>
              </a:lnSpc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Mac: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Select Icon—Insert—Hyperlink—Webpage—Insert URL 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14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9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2" y="4118571"/>
            <a:ext cx="5456237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1">
                <a:latin typeface="Arial"/>
                <a:cs typeface="Arial"/>
              </a:defRPr>
            </a:lvl2pPr>
            <a:lvl3pPr marL="914400" indent="0">
              <a:buNone/>
              <a:defRPr sz="3200" b="1">
                <a:latin typeface="Arial"/>
                <a:cs typeface="Arial"/>
              </a:defRPr>
            </a:lvl3pPr>
            <a:lvl4pPr marL="1371600" indent="0">
              <a:buNone/>
              <a:defRPr sz="3200" b="1">
                <a:latin typeface="Arial"/>
                <a:cs typeface="Arial"/>
              </a:defRPr>
            </a:lvl4pPr>
            <a:lvl5pPr marL="1828800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BOLD 32PT RED CAPS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2" y="5314563"/>
            <a:ext cx="7527888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one line</a:t>
            </a:r>
          </a:p>
        </p:txBody>
      </p:sp>
      <p:pic>
        <p:nvPicPr>
          <p:cNvPr id="6" name="Picture 5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1494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2" y="4118571"/>
            <a:ext cx="5456237" cy="1077218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32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1">
                <a:latin typeface="Arial"/>
                <a:cs typeface="Arial"/>
              </a:defRPr>
            </a:lvl2pPr>
            <a:lvl3pPr marL="914400" indent="0">
              <a:buNone/>
              <a:defRPr sz="3200" b="1">
                <a:latin typeface="Arial"/>
                <a:cs typeface="Arial"/>
              </a:defRPr>
            </a:lvl3pPr>
            <a:lvl4pPr marL="1371600" indent="0">
              <a:buNone/>
              <a:defRPr sz="3200" b="1">
                <a:latin typeface="Arial"/>
                <a:cs typeface="Arial"/>
              </a:defRPr>
            </a:lvl4pPr>
            <a:lvl5pPr marL="1828800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ARIAL BOLD 32PT  RED CAPS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2" y="5314563"/>
            <a:ext cx="7527888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Version #  /  MM.DD.YY  /  Subhead Arial 16pt black max one 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59473" y="848671"/>
            <a:ext cx="2743200" cy="1371600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 here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893098" y="706226"/>
            <a:ext cx="893098" cy="17543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Client Logos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 should be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fit proportionally to the box. </a:t>
            </a:r>
          </a:p>
          <a:p>
            <a:pPr>
              <a:lnSpc>
                <a:spcPct val="100000"/>
              </a:lnSpc>
            </a:pPr>
            <a:endParaRPr lang="en-US" sz="900" baseline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Insert the Logo image then choose to resize picture to fit inside placeholder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436653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1771497"/>
            <a:ext cx="8021160" cy="193899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2400" b="0" cap="none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1">
                <a:latin typeface="Arial"/>
                <a:cs typeface="Arial"/>
              </a:defRPr>
            </a:lvl2pPr>
            <a:lvl3pPr marL="914400" indent="0">
              <a:buNone/>
              <a:defRPr sz="3200" b="1">
                <a:latin typeface="Arial"/>
                <a:cs typeface="Arial"/>
              </a:defRPr>
            </a:lvl3pPr>
            <a:lvl4pPr marL="1371600" indent="0">
              <a:buNone/>
              <a:defRPr sz="3200" b="1">
                <a:latin typeface="Arial"/>
                <a:cs typeface="Arial"/>
              </a:defRPr>
            </a:lvl4pPr>
            <a:lvl5pPr marL="1828800" indent="0">
              <a:buNone/>
              <a:defRPr sz="32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Current section is highlighted UL red and bold</a:t>
            </a:r>
            <a:br>
              <a:rPr lang="en-US" dirty="0"/>
            </a:br>
            <a:r>
              <a:rPr lang="en-US" dirty="0"/>
              <a:t>Other sections are 50% grey</a:t>
            </a:r>
            <a:br>
              <a:rPr lang="en-US" dirty="0"/>
            </a:br>
            <a:r>
              <a:rPr lang="en-US" dirty="0"/>
              <a:t>Section 3</a:t>
            </a:r>
            <a:br>
              <a:rPr lang="en-US" dirty="0"/>
            </a:br>
            <a:r>
              <a:rPr lang="en-US" dirty="0"/>
              <a:t>Section 4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Agenda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06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2717573"/>
            <a:ext cx="5155529" cy="13849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3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7900" cy="1143000"/>
          </a:xfrm>
        </p:spPr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2pPr>
            <a:lvl3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3pPr>
            <a:lvl4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4pPr>
            <a:lvl5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fld id="{B3577B40-8226-4B72-BB70-7424A89058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925"/>
            <a:ext cx="649224" cy="6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UL_Enterprise_red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UL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0"/>
            <a:ext cx="2286000" cy="6858000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2717573"/>
            <a:ext cx="5155529" cy="13849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9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858000" y="0"/>
            <a:ext cx="2286000" cy="6858000"/>
          </a:xfrm>
          <a:prstGeom prst="rect">
            <a:avLst/>
          </a:prstGeom>
          <a:solidFill>
            <a:srgbClr val="B01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2717573"/>
            <a:ext cx="5155529" cy="13849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Section divider title </a:t>
            </a:r>
            <a:r>
              <a:rPr lang="en-US" dirty="0" err="1"/>
              <a:t>arial</a:t>
            </a:r>
            <a:r>
              <a:rPr lang="en-US" dirty="0"/>
              <a:t> bold 28pt red caps </a:t>
            </a:r>
            <a:r>
              <a:rPr lang="en-US" dirty="0" err="1"/>
              <a:t>vert</a:t>
            </a:r>
            <a:r>
              <a:rPr lang="en-US" dirty="0"/>
              <a:t> centered</a:t>
            </a:r>
          </a:p>
        </p:txBody>
      </p:sp>
      <p:pic>
        <p:nvPicPr>
          <p:cNvPr id="8" name="Picture 7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80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pic>
        <p:nvPicPr>
          <p:cNvPr id="7" name="Picture 6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17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673219"/>
            <a:ext cx="8021638" cy="19082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 baseline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Main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673219"/>
            <a:ext cx="3799840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680" y="1673219"/>
            <a:ext cx="3774758" cy="14773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904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0" y="1673219"/>
            <a:ext cx="802163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 baseline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Main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3131810"/>
            <a:ext cx="3799840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680" y="3131810"/>
            <a:ext cx="3774758" cy="14773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3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680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59473" y="1672373"/>
            <a:ext cx="3768551" cy="414566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18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2083" y="1672373"/>
            <a:ext cx="3768551" cy="414566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2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30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59473" y="640081"/>
            <a:ext cx="377475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3" y="1824780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00" y="-507831"/>
            <a:ext cx="4582113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INSERT A PHOTO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PC: </a:t>
            </a: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TBD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Mac: </a:t>
            </a: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  <a:latin typeface="+mn-lt"/>
                <a:ea typeface="Open Sans" charset="0"/>
                <a:cs typeface="Arial"/>
              </a:rPr>
              <a:t>Click on the photo box—Choose Picture—Picture From File</a:t>
            </a:r>
            <a:endParaRPr lang="en-US" sz="800" dirty="0">
              <a:solidFill>
                <a:schemeClr val="accent2"/>
              </a:solidFill>
              <a:latin typeface="+mn-lt"/>
              <a:ea typeface="Open Sans" charset="0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371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4558634"/>
            <a:ext cx="9144000" cy="229936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 b="1" cap="all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3" y="1672373"/>
            <a:ext cx="802116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4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1451" y="6345838"/>
            <a:ext cx="320040" cy="313943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6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UL </a:t>
            </a:r>
            <a:br>
              <a:rPr lang="en-US" dirty="0"/>
            </a:br>
            <a:r>
              <a:rPr lang="en-US" dirty="0"/>
              <a:t>LOGO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" y="6879851"/>
            <a:ext cx="9154113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</a:rPr>
              <a:t>Insert a PNG of the UL LOGO in either RED or WHITE, whichever looks best with the image behind.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baseline="0" dirty="0">
                <a:solidFill>
                  <a:schemeClr val="tx2">
                    <a:lumMod val="50000"/>
                  </a:schemeClr>
                </a:solidFill>
              </a:rPr>
              <a:t>Add the UL LEGAL LINE and change the color to WHITE, GRAY or BLACK, whichever is most legible with the image behind.</a:t>
            </a:r>
            <a:endParaRPr lang="en-US" sz="900" b="0" baseline="0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2"/>
                </a:solidFill>
              </a:rPr>
              <a:t>UL and the UL logo are trademarks of UL LLC </a:t>
            </a:r>
            <a:r>
              <a:rPr lang="en-US" sz="800" dirty="0">
                <a:solidFill>
                  <a:schemeClr val="accent2"/>
                </a:solidFill>
                <a:latin typeface="+mn-lt"/>
                <a:ea typeface="Open Sans" charset="0"/>
                <a:cs typeface="Arial"/>
              </a:rPr>
              <a:t>© 2016. Proprietary &amp; Confidential.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0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951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F664A181-32C0-4B76-9C51-AFF63637AA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432300" y="6386513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700" dirty="0">
                <a:solidFill>
                  <a:schemeClr val="accent1"/>
                </a:solidFill>
              </a:rPr>
              <a:t>Disclaimer goes here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62973" y="2638058"/>
            <a:ext cx="6614160" cy="156966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 b="1" i="0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32pt centered caps.”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559474" y="4947635"/>
            <a:ext cx="8021159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95925" y="1411872"/>
            <a:ext cx="548257" cy="41148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7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144000" y="978084"/>
            <a:ext cx="96370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INSERT A PNG OF THE QUOTES IN BLACK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Resize picture to fit inside placeholder</a:t>
            </a: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2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9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9473" y="1672373"/>
            <a:ext cx="802116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3" y="4095415"/>
            <a:ext cx="8021160" cy="95410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2800" b="1" i="0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 b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“Impact statement i.e. quote </a:t>
            </a:r>
            <a:r>
              <a:rPr lang="en-US" dirty="0" err="1"/>
              <a:t>arial</a:t>
            </a:r>
            <a:r>
              <a:rPr lang="en-US" dirty="0"/>
              <a:t> bold 28pt centered caps.</a:t>
            </a: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559474" y="5321332"/>
            <a:ext cx="8021159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-- Quote attribution, Arial 16pt centered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144000" y="2870700"/>
            <a:ext cx="96370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INSERT A PNG OF THE QUOTES IN BLACK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Resize picture to fit inside placeholder</a:t>
            </a:r>
            <a:endParaRPr lang="en-US" sz="900" b="1" baseline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95733" y="3288926"/>
            <a:ext cx="548640" cy="41148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>
              <a:buNone/>
              <a:defRPr sz="7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QUOTES</a:t>
            </a:r>
          </a:p>
        </p:txBody>
      </p:sp>
      <p:pic>
        <p:nvPicPr>
          <p:cNvPr id="12" name="Picture 11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75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559473" y="1672373"/>
            <a:ext cx="8021161" cy="41456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6879850"/>
            <a:ext cx="91439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Tables, graphs and charts should be designed with neutral colors using accent colors sparingly. Use UL colors whenever possible.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 borders should be 1pt.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2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3266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805875" y="1672374"/>
            <a:ext cx="3774758" cy="41456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879850"/>
            <a:ext cx="91439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Tables, graphs and charts should be designed with neutral colors using accent colors sparingly. Use UL colors whenever possible.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 borders should be 1pt.</a:t>
            </a:r>
          </a:p>
        </p:txBody>
      </p:sp>
      <p:pic>
        <p:nvPicPr>
          <p:cNvPr id="12" name="Picture 11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759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5875" y="1672374"/>
            <a:ext cx="3774758" cy="20313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copy Arial 18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legendos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per. Modus </a:t>
            </a:r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nusquam</a:t>
            </a:r>
            <a:r>
              <a:rPr lang="en-US" dirty="0"/>
              <a:t> no mea. </a:t>
            </a:r>
            <a:r>
              <a:rPr lang="en-US" dirty="0" err="1"/>
              <a:t>Labores</a:t>
            </a:r>
            <a:r>
              <a:rPr lang="en-US" dirty="0"/>
              <a:t> </a:t>
            </a:r>
            <a:r>
              <a:rPr lang="en-US" dirty="0" err="1"/>
              <a:t>oportere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.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59473" y="1672374"/>
            <a:ext cx="3774758" cy="41456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879850"/>
            <a:ext cx="91439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Tables, graphs and charts should be designed with neutral colors using accent colors sparingly. Use UL colors whenever possible.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Table borders should be 1pt.</a:t>
            </a:r>
          </a:p>
        </p:txBody>
      </p:sp>
      <p:pic>
        <p:nvPicPr>
          <p:cNvPr id="11" name="Picture 10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48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uc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5300" y="2377637"/>
            <a:ext cx="6740" cy="24384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028680" y="2377637"/>
            <a:ext cx="6740" cy="24384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43014" y="341872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526395" y="341872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151" y="2767001"/>
            <a:ext cx="3452813" cy="162348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Main copy Arial 16pt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color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legendox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ue</a:t>
            </a:r>
            <a:r>
              <a:rPr lang="en-US" dirty="0"/>
              <a:t> per.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5127096" y="2767001"/>
            <a:ext cx="3452813" cy="162348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Main copy Arial 16pt black.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color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id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altera</a:t>
            </a:r>
            <a:r>
              <a:rPr lang="en-US" dirty="0"/>
              <a:t> </a:t>
            </a:r>
            <a:r>
              <a:rPr lang="en-US" dirty="0" err="1"/>
              <a:t>legendox</a:t>
            </a:r>
            <a:r>
              <a:rPr lang="en-US" dirty="0"/>
              <a:t>. Cu duo </a:t>
            </a:r>
            <a:r>
              <a:rPr lang="en-US" dirty="0" err="1"/>
              <a:t>delectus</a:t>
            </a:r>
            <a:r>
              <a:rPr lang="en-US" dirty="0"/>
              <a:t> </a:t>
            </a:r>
            <a:r>
              <a:rPr lang="en-US" dirty="0" err="1"/>
              <a:t>quaestio</a:t>
            </a:r>
            <a:r>
              <a:rPr lang="en-US" dirty="0"/>
              <a:t>,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everti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vim </a:t>
            </a:r>
            <a:r>
              <a:rPr lang="en-US" dirty="0" err="1"/>
              <a:t>te</a:t>
            </a:r>
            <a:r>
              <a:rPr lang="en-US" dirty="0"/>
              <a:t>.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inimicus</a:t>
            </a:r>
            <a:r>
              <a:rPr lang="en-US" dirty="0"/>
              <a:t> </a:t>
            </a:r>
            <a:r>
              <a:rPr lang="en-US" dirty="0" err="1"/>
              <a:t>ue</a:t>
            </a:r>
            <a:r>
              <a:rPr lang="en-US" dirty="0"/>
              <a:t> per.</a:t>
            </a:r>
          </a:p>
        </p:txBody>
      </p:sp>
      <p:pic>
        <p:nvPicPr>
          <p:cNvPr id="12" name="Picture 11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66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uck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127096" y="1911357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45300" y="163585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028680" y="163585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45300" y="389137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028680" y="3891371"/>
            <a:ext cx="6740" cy="1828800"/>
          </a:xfrm>
          <a:prstGeom prst="line">
            <a:avLst/>
          </a:prstGeom>
          <a:ln w="12700" cap="rnd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46198" y="1911357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127096" y="4222259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946198" y="4222259"/>
            <a:ext cx="3453025" cy="1169551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sz="1400" dirty="0">
                <a:solidFill>
                  <a:srgbClr val="000000"/>
                </a:solidFill>
                <a:ea typeface="Arial" charset="0"/>
                <a:cs typeface="Arial"/>
              </a:rPr>
              <a:t>M</a:t>
            </a:r>
            <a:r>
              <a:rPr lang="en-US" sz="1400" dirty="0">
                <a:solidFill>
                  <a:srgbClr val="000000"/>
                </a:solidFill>
                <a:ea typeface="Arial Unicode MS" charset="0"/>
                <a:cs typeface="Arial"/>
              </a:rPr>
              <a:t>ain copy Arial 14pt black vertically aligned. </a:t>
            </a:r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eos</a:t>
            </a:r>
            <a:r>
              <a:rPr lang="en-US" sz="1400" dirty="0"/>
              <a:t> id </a:t>
            </a:r>
            <a:r>
              <a:rPr lang="en-US" sz="1400" dirty="0" err="1"/>
              <a:t>assum</a:t>
            </a:r>
            <a:r>
              <a:rPr lang="en-US" sz="1400" dirty="0"/>
              <a:t> </a:t>
            </a:r>
            <a:r>
              <a:rPr lang="en-US" sz="1400" dirty="0" err="1"/>
              <a:t>altera</a:t>
            </a:r>
            <a:r>
              <a:rPr lang="en-US" sz="1400" dirty="0"/>
              <a:t> </a:t>
            </a:r>
            <a:r>
              <a:rPr lang="en-US" sz="1400" dirty="0" err="1"/>
              <a:t>legendos</a:t>
            </a:r>
            <a:r>
              <a:rPr lang="en-US" sz="1400" dirty="0"/>
              <a:t>. Cu duo </a:t>
            </a:r>
            <a:r>
              <a:rPr lang="en-US" sz="1400" dirty="0" err="1"/>
              <a:t>delectus</a:t>
            </a:r>
            <a:r>
              <a:rPr lang="en-US" sz="1400" dirty="0"/>
              <a:t> </a:t>
            </a:r>
            <a:r>
              <a:rPr lang="en-US" sz="1400" dirty="0" err="1"/>
              <a:t>quaestio</a:t>
            </a:r>
            <a:r>
              <a:rPr lang="en-US" sz="1400" dirty="0"/>
              <a:t>, </a:t>
            </a:r>
            <a:r>
              <a:rPr lang="en-US" sz="1400" dirty="0" err="1"/>
              <a:t>tota</a:t>
            </a:r>
            <a:r>
              <a:rPr lang="en-US" sz="1400" dirty="0"/>
              <a:t> </a:t>
            </a:r>
            <a:r>
              <a:rPr lang="en-US" sz="1400" dirty="0" err="1"/>
              <a:t>everti</a:t>
            </a:r>
            <a:r>
              <a:rPr lang="en-US" sz="1400" dirty="0"/>
              <a:t> </a:t>
            </a:r>
            <a:r>
              <a:rPr lang="en-US" sz="1400" dirty="0" err="1"/>
              <a:t>saperet</a:t>
            </a:r>
            <a:r>
              <a:rPr lang="en-US" sz="1400" dirty="0"/>
              <a:t> vim </a:t>
            </a:r>
            <a:r>
              <a:rPr lang="en-US" sz="1400" dirty="0" err="1"/>
              <a:t>te</a:t>
            </a:r>
            <a:r>
              <a:rPr lang="en-US" sz="1400" dirty="0"/>
              <a:t>.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inimicus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per. </a:t>
            </a:r>
            <a:endParaRPr lang="en-US" sz="14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43014" y="2368155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343014" y="462841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4526395" y="2368155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4526395" y="4628416"/>
            <a:ext cx="362309" cy="369332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dirty="0"/>
              <a:t>4</a:t>
            </a:r>
          </a:p>
        </p:txBody>
      </p:sp>
      <p:pic>
        <p:nvPicPr>
          <p:cNvPr id="19" name="Picture 18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4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ckets + Images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78581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536078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93795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4491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56774" y="3505082"/>
            <a:ext cx="1386840" cy="138499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ctr">
              <a:buNone/>
              <a:defRPr sz="12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12pt black centered. UL icons or images can be used to enhance descriptions.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556774" y="2559624"/>
            <a:ext cx="138684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8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2214492" y="2559624"/>
            <a:ext cx="1386839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9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3878582" y="2559624"/>
            <a:ext cx="1386839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Picture Placeholder 36"/>
          <p:cNvSpPr>
            <a:spLocks noGrp="1"/>
          </p:cNvSpPr>
          <p:nvPr>
            <p:ph type="pic" sz="quarter" idx="24"/>
          </p:nvPr>
        </p:nvSpPr>
        <p:spPr>
          <a:xfrm>
            <a:off x="5536079" y="2559624"/>
            <a:ext cx="1386839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1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7193795" y="2559624"/>
            <a:ext cx="1386840" cy="6858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6" name="Picture 15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70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ckets + Images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640081"/>
            <a:ext cx="802116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title </a:t>
            </a:r>
            <a:r>
              <a:rPr lang="en-US" dirty="0" err="1"/>
              <a:t>arial</a:t>
            </a:r>
            <a:r>
              <a:rPr lang="en-US" dirty="0"/>
              <a:t> bold 24pt red caps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419071" y="1939383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556774" y="1965815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615646" y="1939383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31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4753349" y="1965815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1419071" y="3310555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46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556774" y="3336987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5615646" y="3310555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48" name="Picture Placeholder 36"/>
          <p:cNvSpPr>
            <a:spLocks noGrp="1"/>
          </p:cNvSpPr>
          <p:nvPr>
            <p:ph type="pic" sz="quarter" idx="27"/>
          </p:nvPr>
        </p:nvSpPr>
        <p:spPr>
          <a:xfrm>
            <a:off x="4753349" y="3336987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419071" y="4688752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50" name="Picture Placeholder 36"/>
          <p:cNvSpPr>
            <a:spLocks noGrp="1"/>
          </p:cNvSpPr>
          <p:nvPr>
            <p:ph type="pic" sz="quarter" idx="29"/>
          </p:nvPr>
        </p:nvSpPr>
        <p:spPr>
          <a:xfrm>
            <a:off x="556774" y="4715184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5615646" y="4688752"/>
            <a:ext cx="2964475" cy="738664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marL="0" indent="0" algn="l">
              <a:buNone/>
              <a:defRPr sz="1400" baseline="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2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Main copy Arial 14pt black centered. UL icons or images can be used to enhance descriptions.</a:t>
            </a:r>
          </a:p>
        </p:txBody>
      </p:sp>
      <p:sp>
        <p:nvSpPr>
          <p:cNvPr id="52" name="Picture Placeholder 36"/>
          <p:cNvSpPr>
            <a:spLocks noGrp="1"/>
          </p:cNvSpPr>
          <p:nvPr>
            <p:ph type="pic" sz="quarter" idx="31"/>
          </p:nvPr>
        </p:nvSpPr>
        <p:spPr>
          <a:xfrm>
            <a:off x="4753349" y="4715184"/>
            <a:ext cx="6858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6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pic>
        <p:nvPicPr>
          <p:cNvPr id="18" name="Picture 17" descr="UL-Logo-Red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6339741"/>
            <a:ext cx="318035" cy="3200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64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Fact Snap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1195" y="0"/>
            <a:ext cx="0" cy="685800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4587240" y="3437063"/>
            <a:ext cx="4556760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6872435" y="3464560"/>
            <a:ext cx="0" cy="339344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60628" y="2525198"/>
            <a:ext cx="2980600" cy="64633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4328" y="5560977"/>
            <a:ext cx="2283143" cy="830997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12PT CAPS. UL icons can be used to enhance descriptions.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60628" y="5745643"/>
            <a:ext cx="1686491" cy="64633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065073" y="5745643"/>
            <a:ext cx="1690456" cy="646331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>
              <a:buNone/>
              <a:defRPr sz="900" b="1" i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FACT TEXT ARIAL BOLD 9PT CAPS. UL Icons can be used to enhance descriptions.</a:t>
            </a:r>
          </a:p>
        </p:txBody>
      </p:sp>
      <p:sp>
        <p:nvSpPr>
          <p:cNvPr id="9" name="Picture Placeholder 3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39034" y="4530759"/>
            <a:ext cx="777240" cy="7772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0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3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851492" y="5009594"/>
            <a:ext cx="548640" cy="5486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3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155937" y="5009594"/>
            <a:ext cx="548640" cy="5486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3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851492" y="1628898"/>
            <a:ext cx="685800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800" b="1" i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7900" cy="1143000"/>
          </a:xfrm>
        </p:spPr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  <a:lvl2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2pPr>
            <a:lvl3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3pPr>
            <a:lvl4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4pPr>
            <a:lvl5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ndara" pitchFamily="34" charset="0"/>
                <a:ea typeface="微軟正黑體" pitchFamily="34" charset="-120"/>
                <a:cs typeface="Calibri" pitchFamily="34" charset="0"/>
              </a:defRPr>
            </a:lvl1pPr>
          </a:lstStyle>
          <a:p>
            <a:fld id="{77F56632-F21B-43C7-A157-F1A93EFDCA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925"/>
            <a:ext cx="649224" cy="6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UL_Enterprise_red_rg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613"/>
            <a:ext cx="649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822700" y="6386513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700" dirty="0">
                <a:solidFill>
                  <a:schemeClr val="accent1"/>
                </a:solidFill>
              </a:rPr>
              <a:t>Disclaimer goes here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344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4811862"/>
            <a:ext cx="5155529" cy="95410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</a:t>
            </a:r>
            <a:r>
              <a:rPr lang="en-US" dirty="0" err="1"/>
              <a:t>arial</a:t>
            </a:r>
            <a:r>
              <a:rPr lang="en-US" dirty="0"/>
              <a:t> bold 28pt red caps</a:t>
            </a:r>
          </a:p>
        </p:txBody>
      </p:sp>
      <p:pic>
        <p:nvPicPr>
          <p:cNvPr id="10" name="Picture 9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2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+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3879193"/>
            <a:ext cx="5155529" cy="95410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End copy </a:t>
            </a:r>
            <a:r>
              <a:rPr lang="en-US" dirty="0" err="1"/>
              <a:t>arial</a:t>
            </a:r>
            <a:r>
              <a:rPr lang="en-US" dirty="0"/>
              <a:t> bold 28pt red caps</a:t>
            </a:r>
          </a:p>
        </p:txBody>
      </p:sp>
      <p:sp>
        <p:nvSpPr>
          <p:cNvPr id="10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559473" y="4941818"/>
            <a:ext cx="5155529" cy="58477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buNone/>
              <a:defRPr sz="1600" baseline="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600">
                <a:latin typeface="Arial"/>
                <a:cs typeface="Arial"/>
              </a:defRPr>
            </a:lvl3pPr>
            <a:lvl4pPr marL="1371600" indent="0">
              <a:buNone/>
              <a:defRPr sz="1600">
                <a:latin typeface="Arial"/>
                <a:cs typeface="Arial"/>
              </a:defRPr>
            </a:lvl4pPr>
            <a:lvl5pPr marL="1828800" indent="0"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Contact Name Arial black 16pt	</a:t>
            </a:r>
            <a:br>
              <a:rPr lang="en-US" dirty="0"/>
            </a:br>
            <a:r>
              <a:rPr lang="en-US" dirty="0" err="1"/>
              <a:t>email@ul.com</a:t>
            </a:r>
            <a:r>
              <a:rPr lang="en-US" dirty="0"/>
              <a:t>  |  direct: 000.000.0000</a:t>
            </a:r>
          </a:p>
        </p:txBody>
      </p:sp>
      <p:pic>
        <p:nvPicPr>
          <p:cNvPr id="9" name="Picture 8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67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59473" y="4200826"/>
            <a:ext cx="5155529" cy="52322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2800" b="1" cap="all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>
              <a:buNone/>
              <a:defRPr sz="2400" b="1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914400" indent="0">
              <a:buNone/>
              <a:defRPr sz="2400" b="1">
                <a:latin typeface="Arial"/>
                <a:cs typeface="Arial"/>
              </a:defRPr>
            </a:lvl3pPr>
            <a:lvl4pPr marL="1371600" indent="0">
              <a:buNone/>
              <a:defRPr sz="2400" b="1">
                <a:latin typeface="Arial"/>
                <a:cs typeface="Arial"/>
              </a:defRPr>
            </a:lvl4pPr>
            <a:lvl5pPr marL="1828800" indent="0">
              <a:buNone/>
              <a:defRPr sz="24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Find us 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5" hasCustomPrompt="1"/>
          </p:nvPr>
        </p:nvSpPr>
        <p:spPr>
          <a:xfrm>
            <a:off x="657225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 </a:t>
            </a:r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1412481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 hasCustomPrompt="1"/>
          </p:nvPr>
        </p:nvSpPr>
        <p:spPr>
          <a:xfrm>
            <a:off x="2162149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29" hasCustomPrompt="1"/>
          </p:nvPr>
        </p:nvSpPr>
        <p:spPr>
          <a:xfrm>
            <a:off x="2914916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30" hasCustomPrompt="1"/>
          </p:nvPr>
        </p:nvSpPr>
        <p:spPr>
          <a:xfrm>
            <a:off x="3664584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31" hasCustomPrompt="1"/>
          </p:nvPr>
        </p:nvSpPr>
        <p:spPr>
          <a:xfrm>
            <a:off x="4417351" y="4942418"/>
            <a:ext cx="585788" cy="5852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82903"/>
            <a:ext cx="9156160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Insert the applicable UL Social Media Icons and link them to the target webpages.</a:t>
            </a:r>
          </a:p>
          <a:p>
            <a:pPr>
              <a:lnSpc>
                <a:spcPct val="100000"/>
              </a:lnSpc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PC: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TBD</a:t>
            </a:r>
          </a:p>
          <a:p>
            <a:pPr>
              <a:lnSpc>
                <a:spcPct val="100000"/>
              </a:lnSpc>
            </a:pPr>
            <a:r>
              <a:rPr lang="en-US" sz="900" b="1" baseline="0" dirty="0">
                <a:solidFill>
                  <a:schemeClr val="tx2">
                    <a:lumMod val="50000"/>
                  </a:schemeClr>
                </a:solidFill>
              </a:rPr>
              <a:t>Mac: </a:t>
            </a:r>
            <a:r>
              <a:rPr lang="en-US" sz="900" baseline="0" dirty="0">
                <a:solidFill>
                  <a:schemeClr val="tx2">
                    <a:lumMod val="50000"/>
                  </a:schemeClr>
                </a:solidFill>
              </a:rPr>
              <a:t>Select Icon—Insert—Hyperlink—Webpage—Insert URL 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14" descr="UL-Logo-Red.em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0"/>
          <a:stretch/>
        </p:blipFill>
        <p:spPr>
          <a:xfrm>
            <a:off x="6805698" y="848671"/>
            <a:ext cx="2338302" cy="2743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7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32888"/>
            <a:ext cx="7984403" cy="1600200"/>
          </a:xfrm>
        </p:spPr>
        <p:txBody>
          <a:bodyPr/>
          <a:lstStyle>
            <a:lvl1pPr algn="l">
              <a:defRPr sz="3000" b="1" cap="non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Candara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6" descr="UL_Enterprise_red_rg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450" y="328925"/>
            <a:ext cx="649224" cy="6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98033"/>
            <a:ext cx="8229600" cy="84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854"/>
            <a:ext cx="8229600" cy="49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5450" y="6387046"/>
            <a:ext cx="641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  <a:latin typeface="Candara" pitchFamily="34" charset="0"/>
                <a:ea typeface="+mn-ea"/>
                <a:cs typeface="Calibri" pitchFamily="34" charset="0"/>
              </a:defRPr>
            </a:lvl1pPr>
          </a:lstStyle>
          <a:p>
            <a:fld id="{3E3E256E-47C9-4E7F-894C-0F3D397BD5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文字方塊 8"/>
          <p:cNvSpPr txBox="1"/>
          <p:nvPr/>
        </p:nvSpPr>
        <p:spPr>
          <a:xfrm>
            <a:off x="841072" y="6165304"/>
            <a:ext cx="37208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kumimoji="0" lang="en-US" altLang="zh-TW" sz="11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ndara" pitchFamily="34" charset="0"/>
                <a:cs typeface="Century Gothic"/>
              </a:rPr>
              <a:t>Copyright © 2014 Underwriters Laboratories Inc. </a:t>
            </a:r>
          </a:p>
          <a:p>
            <a:pPr algn="l" eaLnBrk="1" hangingPunct="1"/>
            <a:r>
              <a:rPr kumimoji="0" lang="en-US" altLang="zh-TW" sz="11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ndara" pitchFamily="34" charset="0"/>
                <a:cs typeface="Century Gothic"/>
              </a:rPr>
              <a:t>All Rights Reserved. Do Not Reproduce without Permission.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aseline="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ndara" pitchFamily="34" charset="0"/>
                <a:ea typeface="+mn-ea"/>
                <a:cs typeface="Century Gothic"/>
              </a:rPr>
              <a:t>UL and the UL logo are trademarks of UL LLC ©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  <p:sldLayoutId id="2147484096" r:id="rId20"/>
    <p:sldLayoutId id="2147484097" r:id="rId21"/>
    <p:sldLayoutId id="2147484098" r:id="rId22"/>
    <p:sldLayoutId id="2147484099" r:id="rId23"/>
    <p:sldLayoutId id="2147484061" r:id="rId24"/>
    <p:sldLayoutId id="2147484075" r:id="rId25"/>
    <p:sldLayoutId id="2147484100" r:id="rId26"/>
    <p:sldLayoutId id="2147484102" r:id="rId27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B050"/>
          </a:solidFill>
          <a:latin typeface="Candara" pitchFamily="34" charset="0"/>
          <a:ea typeface="+mn-ea"/>
          <a:cs typeface="Calibri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Geneva" charset="-128"/>
          <a:cs typeface="Genev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Geneva" charset="-128"/>
          <a:cs typeface="Genev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Geneva" charset="-128"/>
          <a:cs typeface="Genev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ea typeface="Geneva" charset="-128"/>
          <a:cs typeface="Genev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Helvetic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Helvetic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Helvetic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Helvetica" charset="0"/>
        </a:defRPr>
      </a:lvl9pPr>
    </p:titleStyle>
    <p:bodyStyle>
      <a:lvl1pPr marL="0" indent="0" algn="l" defTabSz="457200" rtl="0" eaLnBrk="1" fontAlgn="base" hangingPunct="1">
        <a:spcBef>
          <a:spcPts val="600"/>
        </a:spcBef>
        <a:spcAft>
          <a:spcPts val="600"/>
        </a:spcAft>
        <a:defRPr sz="2800" b="1" kern="1200">
          <a:solidFill>
            <a:schemeClr val="tx2">
              <a:lumMod val="75000"/>
            </a:schemeClr>
          </a:solidFill>
          <a:latin typeface="Candara" pitchFamily="34" charset="0"/>
          <a:ea typeface="+mn-ea"/>
          <a:cs typeface="Calibri" pitchFamily="34" charset="0"/>
        </a:defRPr>
      </a:lvl1pPr>
      <a:lvl2pPr marL="355600" indent="-355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ü"/>
        <a:defRPr sz="2800" b="1" kern="1200">
          <a:solidFill>
            <a:schemeClr val="accent5">
              <a:lumMod val="75000"/>
            </a:schemeClr>
          </a:solidFill>
          <a:latin typeface="Candara" pitchFamily="34" charset="0"/>
          <a:ea typeface="+mn-ea"/>
          <a:cs typeface="Calibri" pitchFamily="34" charset="0"/>
        </a:defRPr>
      </a:lvl2pPr>
      <a:lvl3pPr marL="623888" indent="-257175" algn="l" defTabSz="457200" rtl="0" eaLnBrk="1" fontAlgn="base" hangingPunct="1">
        <a:spcBef>
          <a:spcPts val="600"/>
        </a:spcBef>
        <a:spcAft>
          <a:spcPts val="600"/>
        </a:spcAft>
        <a:buFont typeface="Arial" charset="0"/>
        <a:buChar char="-"/>
        <a:defRPr sz="2800" b="1" kern="1200">
          <a:solidFill>
            <a:schemeClr val="bg1">
              <a:lumMod val="50000"/>
            </a:schemeClr>
          </a:solidFill>
          <a:latin typeface="Candara" pitchFamily="34" charset="0"/>
          <a:ea typeface="+mn-ea"/>
          <a:cs typeface="Calibri" pitchFamily="34" charset="0"/>
        </a:defRPr>
      </a:lvl3pPr>
      <a:lvl4pPr marL="892175" indent="-268288" algn="l" defTabSz="457200" rtl="0" eaLnBrk="1" fontAlgn="base" hangingPunct="1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Calibri" pitchFamily="34" charset="0"/>
        </a:defRPr>
      </a:lvl4pPr>
      <a:lvl5pPr marL="1162050" indent="-269875" algn="l" defTabSz="457200" rtl="0" eaLnBrk="1" fontAlgn="base" hangingPunct="1">
        <a:spcBef>
          <a:spcPts val="600"/>
        </a:spcBef>
        <a:spcAft>
          <a:spcPts val="600"/>
        </a:spcAft>
        <a:buFont typeface="Arial" charset="0"/>
        <a:buChar char="-"/>
        <a:defRPr sz="2400" kern="1200">
          <a:solidFill>
            <a:schemeClr val="tx1"/>
          </a:solidFill>
          <a:latin typeface="Candara" pitchFamily="34" charset="0"/>
          <a:ea typeface="+mn-ea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57197" y="63732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E8C14DB-7D4C-EA4C-A4E5-7900645C3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7991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  <p:sldLayoutId id="2147484121" r:id="rId18"/>
    <p:sldLayoutId id="2147484122" r:id="rId19"/>
    <p:sldLayoutId id="2147484123" r:id="rId20"/>
    <p:sldLayoutId id="2147484124" r:id="rId21"/>
    <p:sldLayoutId id="2147484125" r:id="rId22"/>
    <p:sldLayoutId id="2147484126" r:id="rId23"/>
    <p:sldLayoutId id="2147484127" r:id="rId24"/>
    <p:sldLayoutId id="2147484128" r:id="rId25"/>
    <p:sldLayoutId id="2147484129" r:id="rId26"/>
    <p:sldLayoutId id="2147484130" r:id="rId27"/>
    <p:sldLayoutId id="2147484131" r:id="rId2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57197" y="63732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E8C14DB-7D4C-EA4C-A4E5-7900645C36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8090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em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9472" y="4020083"/>
            <a:ext cx="5456237" cy="1175706"/>
          </a:xfrm>
        </p:spPr>
        <p:txBody>
          <a:bodyPr/>
          <a:lstStyle/>
          <a:p>
            <a:r>
              <a:rPr lang="en-US" cap="none" dirty="0">
                <a:latin typeface="+mj-lt"/>
                <a:cs typeface="Calibri" panose="020F0502020204030204" pitchFamily="34" charset="0"/>
              </a:rPr>
              <a:t>Quick</a:t>
            </a:r>
            <a:r>
              <a:rPr lang="en-US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cap="none" dirty="0">
                <a:latin typeface="+mj-lt"/>
                <a:cs typeface="Calibri" panose="020F0502020204030204" pitchFamily="34" charset="0"/>
              </a:rPr>
              <a:t>Charging</a:t>
            </a:r>
            <a:r>
              <a:rPr lang="en-US" dirty="0">
                <a:latin typeface="+mj-lt"/>
                <a:cs typeface="Calibri" panose="020F0502020204030204" pitchFamily="34" charset="0"/>
              </a:rPr>
              <a:t> &amp; </a:t>
            </a:r>
          </a:p>
          <a:p>
            <a:r>
              <a:rPr lang="en-US" cap="none" dirty="0">
                <a:latin typeface="+mj-lt"/>
                <a:cs typeface="Calibri" panose="020F0502020204030204" pitchFamily="34" charset="0"/>
              </a:rPr>
              <a:t>Q</a:t>
            </a:r>
            <a:r>
              <a:rPr lang="en-US" altLang="zh-CN" cap="none" dirty="0">
                <a:latin typeface="+mj-lt"/>
                <a:cs typeface="Calibri" panose="020F0502020204030204" pitchFamily="34" charset="0"/>
              </a:rPr>
              <a:t>i</a:t>
            </a:r>
            <a:r>
              <a:rPr lang="en-US" dirty="0">
                <a:latin typeface="+mj-lt"/>
                <a:cs typeface="Calibri" panose="020F0502020204030204" pitchFamily="34" charset="0"/>
              </a:rPr>
              <a:t> Certification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Version 1.0  /  06.29.18  /  Leon Lin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57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1EE9606-8E0B-479F-8325-FC7A59B347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473" y="640081"/>
            <a:ext cx="8021161" cy="461665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cap="none" dirty="0"/>
              <a:t>i</a:t>
            </a:r>
            <a:r>
              <a:rPr lang="en-US" dirty="0"/>
              <a:t> certification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0877E5-082D-44ED-B38E-6E044EA8D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29" y="1512291"/>
            <a:ext cx="6474143" cy="487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9E3B747-87AB-4691-A712-00FD308CA92D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047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849621-77C1-42EB-A716-3C7826BD7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473" y="640081"/>
            <a:ext cx="8021161" cy="461665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cap="none" dirty="0"/>
              <a:t>i</a:t>
            </a:r>
            <a:r>
              <a:rPr lang="en-US" dirty="0"/>
              <a:t> certification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690D5-7038-4B18-8065-C6C45A615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800" y="1673219"/>
            <a:ext cx="8021638" cy="378565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Before starting Certification - Compliance Testing in UL, the customer has to be the member of WPC and register test sample in the member area of WPC website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5 test samples are needed and not returned to customer according to the policy of WPC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Interoperability Testing in TTA or Eurofins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Lead time is about 4 weeks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C8C21B2-D88E-4564-B1AA-F47F37085A03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35921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1">
            <a:extLst>
              <a:ext uri="{FF2B5EF4-FFF2-40B4-BE49-F238E27FC236}">
                <a16:creationId xmlns:a16="http://schemas.microsoft.com/office/drawing/2014/main" id="{5AE638E6-8EFC-43EA-A19B-5725ABE05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950" y="271823"/>
            <a:ext cx="8021161" cy="461665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cap="none" dirty="0"/>
              <a:t>i</a:t>
            </a:r>
            <a:r>
              <a:rPr lang="en-US" dirty="0"/>
              <a:t> certification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019CD8A3-6044-41CA-A606-F44E147B42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708" y="959805"/>
            <a:ext cx="8021638" cy="369332"/>
          </a:xfrm>
        </p:spPr>
        <p:txBody>
          <a:bodyPr/>
          <a:lstStyle/>
          <a:p>
            <a:r>
              <a:rPr lang="en-US" b="1" dirty="0"/>
              <a:t>Compliance Testing</a:t>
            </a: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1DB88A14-AA62-4300-8FC6-E68382FE0C83}"/>
              </a:ext>
            </a:extLst>
          </p:cNvPr>
          <p:cNvSpPr txBox="1">
            <a:spLocks/>
          </p:cNvSpPr>
          <p:nvPr/>
        </p:nvSpPr>
        <p:spPr>
          <a:xfrm>
            <a:off x="5714047" y="1415652"/>
            <a:ext cx="3366577" cy="333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1" indent="0">
              <a:buFont typeface="Arial"/>
              <a:buNone/>
            </a:pPr>
            <a:r>
              <a:rPr kumimoji="1" lang="en-US" altLang="ja-JP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CATS I BST (with TPR)  </a:t>
            </a:r>
          </a:p>
        </p:txBody>
      </p:sp>
      <p:pic>
        <p:nvPicPr>
          <p:cNvPr id="71" name="図 4">
            <a:extLst>
              <a:ext uri="{FF2B5EF4-FFF2-40B4-BE49-F238E27FC236}">
                <a16:creationId xmlns:a16="http://schemas.microsoft.com/office/drawing/2014/main" id="{5E05F2B8-8AD7-4740-A3EC-BF75EC763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87" y="1831947"/>
            <a:ext cx="5803331" cy="3854451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843F01AF-65DF-4FE9-B389-AF386CBC6285}"/>
              </a:ext>
            </a:extLst>
          </p:cNvPr>
          <p:cNvSpPr/>
          <p:nvPr/>
        </p:nvSpPr>
        <p:spPr>
          <a:xfrm>
            <a:off x="18112" y="1415652"/>
            <a:ext cx="3129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kumimoji="1" lang="en-US" altLang="ja-JP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CATS I MDT (with TPT)</a:t>
            </a:r>
            <a:endParaRPr kumimoji="1" lang="ja-JP" altLang="en-US" sz="1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コンテンツ プレースホルダー 2">
            <a:extLst>
              <a:ext uri="{FF2B5EF4-FFF2-40B4-BE49-F238E27FC236}">
                <a16:creationId xmlns:a16="http://schemas.microsoft.com/office/drawing/2014/main" id="{1EDDB0EC-C4DC-4932-A794-513FA1352549}"/>
              </a:ext>
            </a:extLst>
          </p:cNvPr>
          <p:cNvSpPr txBox="1">
            <a:spLocks/>
          </p:cNvSpPr>
          <p:nvPr/>
        </p:nvSpPr>
        <p:spPr bwMode="auto">
          <a:xfrm>
            <a:off x="4870129" y="5838506"/>
            <a:ext cx="3412005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344488" indent="-17145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569913" indent="-225425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801688" indent="-2317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974725" indent="-173038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1" indent="0">
              <a:buNone/>
            </a:pPr>
            <a:r>
              <a:rPr kumimoji="1" lang="en-US" altLang="ja-JP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Test Power Receiver, TPR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24AB8E-2352-40DF-B3FD-612267C88DEF}"/>
              </a:ext>
            </a:extLst>
          </p:cNvPr>
          <p:cNvGrpSpPr/>
          <p:nvPr/>
        </p:nvGrpSpPr>
        <p:grpSpPr>
          <a:xfrm>
            <a:off x="1127471" y="1784984"/>
            <a:ext cx="1364509" cy="2129026"/>
            <a:chOff x="1190847" y="2017672"/>
            <a:chExt cx="1364509" cy="2129026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F7FE161-BA80-4A28-A486-C7C65BFB8863}"/>
                </a:ext>
              </a:extLst>
            </p:cNvPr>
            <p:cNvCxnSpPr/>
            <p:nvPr/>
          </p:nvCxnSpPr>
          <p:spPr>
            <a:xfrm flipV="1">
              <a:off x="1190847" y="4136065"/>
              <a:ext cx="1364509" cy="106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DB8AA8C-95F4-4266-85E8-52DDEBD633C9}"/>
                </a:ext>
              </a:extLst>
            </p:cNvPr>
            <p:cNvCxnSpPr/>
            <p:nvPr/>
          </p:nvCxnSpPr>
          <p:spPr>
            <a:xfrm>
              <a:off x="1190847" y="2017672"/>
              <a:ext cx="0" cy="2129026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E57AC4E-64B8-4004-A0F8-CCAD75F8AF16}"/>
              </a:ext>
            </a:extLst>
          </p:cNvPr>
          <p:cNvGrpSpPr/>
          <p:nvPr/>
        </p:nvGrpSpPr>
        <p:grpSpPr>
          <a:xfrm>
            <a:off x="5880225" y="1779667"/>
            <a:ext cx="1757966" cy="2134343"/>
            <a:chOff x="5943600" y="2012355"/>
            <a:chExt cx="1967025" cy="2134343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159FB87-6CDB-4452-8A41-00AFAD780668}"/>
                </a:ext>
              </a:extLst>
            </p:cNvPr>
            <p:cNvCxnSpPr/>
            <p:nvPr/>
          </p:nvCxnSpPr>
          <p:spPr>
            <a:xfrm flipH="1">
              <a:off x="5943600" y="4136065"/>
              <a:ext cx="1967025" cy="106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0070530-F434-4801-B1BF-70BC7DF1CE3A}"/>
                </a:ext>
              </a:extLst>
            </p:cNvPr>
            <p:cNvCxnSpPr/>
            <p:nvPr/>
          </p:nvCxnSpPr>
          <p:spPr>
            <a:xfrm>
              <a:off x="7903536" y="2012355"/>
              <a:ext cx="0" cy="2129026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3DA21BB-ECC6-42CB-9E42-858A3BA8033E}"/>
              </a:ext>
            </a:extLst>
          </p:cNvPr>
          <p:cNvGrpSpPr/>
          <p:nvPr/>
        </p:nvGrpSpPr>
        <p:grpSpPr>
          <a:xfrm>
            <a:off x="2056048" y="4732718"/>
            <a:ext cx="1431850" cy="1105788"/>
            <a:chOff x="2119424" y="4965406"/>
            <a:chExt cx="1431850" cy="1105788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2252EB3-B2BE-40DB-9123-553BB717C709}"/>
                </a:ext>
              </a:extLst>
            </p:cNvPr>
            <p:cNvCxnSpPr/>
            <p:nvPr/>
          </p:nvCxnSpPr>
          <p:spPr>
            <a:xfrm flipV="1">
              <a:off x="3551274" y="4965406"/>
              <a:ext cx="0" cy="563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4242497-933B-43E7-B1F0-C27A03152D79}"/>
                </a:ext>
              </a:extLst>
            </p:cNvPr>
            <p:cNvCxnSpPr/>
            <p:nvPr/>
          </p:nvCxnSpPr>
          <p:spPr>
            <a:xfrm>
              <a:off x="2119424" y="5528930"/>
              <a:ext cx="0" cy="542264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BB44ED1-5E41-43C5-868B-189BC545A121}"/>
                </a:ext>
              </a:extLst>
            </p:cNvPr>
            <p:cNvCxnSpPr/>
            <p:nvPr/>
          </p:nvCxnSpPr>
          <p:spPr>
            <a:xfrm>
              <a:off x="2119424" y="5528930"/>
              <a:ext cx="1431850" cy="0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3FF127C-C3A3-40E9-A701-E25EFD5BE3BE}"/>
              </a:ext>
            </a:extLst>
          </p:cNvPr>
          <p:cNvGrpSpPr/>
          <p:nvPr/>
        </p:nvGrpSpPr>
        <p:grpSpPr>
          <a:xfrm>
            <a:off x="4951646" y="4658293"/>
            <a:ext cx="1272363" cy="1203251"/>
            <a:chOff x="5015022" y="4890981"/>
            <a:chExt cx="1272363" cy="1203251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383DC9D-740E-4F0B-8753-34503CEC8AF7}"/>
                </a:ext>
              </a:extLst>
            </p:cNvPr>
            <p:cNvCxnSpPr/>
            <p:nvPr/>
          </p:nvCxnSpPr>
          <p:spPr>
            <a:xfrm flipV="1">
              <a:off x="6287385" y="4988444"/>
              <a:ext cx="0" cy="563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713857-651E-4BE7-B95D-C666024B9DFC}"/>
                </a:ext>
              </a:extLst>
            </p:cNvPr>
            <p:cNvCxnSpPr/>
            <p:nvPr/>
          </p:nvCxnSpPr>
          <p:spPr>
            <a:xfrm>
              <a:off x="5763247" y="5551968"/>
              <a:ext cx="0" cy="542264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AB5B087-D712-4248-AAD6-6B8C79D98851}"/>
                </a:ext>
              </a:extLst>
            </p:cNvPr>
            <p:cNvCxnSpPr/>
            <p:nvPr/>
          </p:nvCxnSpPr>
          <p:spPr>
            <a:xfrm flipV="1">
              <a:off x="5015022" y="4890981"/>
              <a:ext cx="0" cy="6521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F49A5F-4EFE-4A6A-B439-B4E1D17C1AF9}"/>
                </a:ext>
              </a:extLst>
            </p:cNvPr>
            <p:cNvCxnSpPr/>
            <p:nvPr/>
          </p:nvCxnSpPr>
          <p:spPr>
            <a:xfrm flipV="1">
              <a:off x="5015022" y="5543107"/>
              <a:ext cx="1272363" cy="8862"/>
            </a:xfrm>
            <a:prstGeom prst="line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5705F67-0359-4042-AE3A-899D7E96A37E}"/>
              </a:ext>
            </a:extLst>
          </p:cNvPr>
          <p:cNvGrpSpPr/>
          <p:nvPr/>
        </p:nvGrpSpPr>
        <p:grpSpPr>
          <a:xfrm>
            <a:off x="3764345" y="1653774"/>
            <a:ext cx="827664" cy="2765283"/>
            <a:chOff x="3827721" y="1886462"/>
            <a:chExt cx="827664" cy="2765283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C67E3E4-FE67-4D91-800D-2F887DDD0DD7}"/>
                </a:ext>
              </a:extLst>
            </p:cNvPr>
            <p:cNvCxnSpPr/>
            <p:nvPr/>
          </p:nvCxnSpPr>
          <p:spPr>
            <a:xfrm>
              <a:off x="3827721" y="3076868"/>
              <a:ext cx="10632" cy="1537662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9FEEFE4-C20E-48BC-B40D-00439968B241}"/>
                </a:ext>
              </a:extLst>
            </p:cNvPr>
            <p:cNvCxnSpPr/>
            <p:nvPr/>
          </p:nvCxnSpPr>
          <p:spPr>
            <a:xfrm>
              <a:off x="4644753" y="3076868"/>
              <a:ext cx="10632" cy="157487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0236BF6-7585-44D9-9F1B-69427D0B8BBA}"/>
                </a:ext>
              </a:extLst>
            </p:cNvPr>
            <p:cNvCxnSpPr/>
            <p:nvPr/>
          </p:nvCxnSpPr>
          <p:spPr>
            <a:xfrm>
              <a:off x="3827721" y="3076868"/>
              <a:ext cx="827664" cy="0"/>
            </a:xfrm>
            <a:prstGeom prst="line">
              <a:avLst/>
            </a:prstGeom>
            <a:ln>
              <a:solidFill>
                <a:srgbClr val="0000FF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E873F51-7B92-4A26-8206-5701DA66CD7B}"/>
                </a:ext>
              </a:extLst>
            </p:cNvPr>
            <p:cNvCxnSpPr/>
            <p:nvPr/>
          </p:nvCxnSpPr>
          <p:spPr>
            <a:xfrm flipH="1" flipV="1">
              <a:off x="4634121" y="1886462"/>
              <a:ext cx="5222" cy="1190407"/>
            </a:xfrm>
            <a:prstGeom prst="line">
              <a:avLst/>
            </a:prstGeom>
            <a:ln>
              <a:solidFill>
                <a:srgbClr val="0000FF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コンテンツ プレースホルダー 2">
            <a:extLst>
              <a:ext uri="{FF2B5EF4-FFF2-40B4-BE49-F238E27FC236}">
                <a16:creationId xmlns:a16="http://schemas.microsoft.com/office/drawing/2014/main" id="{DEA50AE7-0C76-4314-936E-8D5F509EFAC6}"/>
              </a:ext>
            </a:extLst>
          </p:cNvPr>
          <p:cNvSpPr txBox="1">
            <a:spLocks/>
          </p:cNvSpPr>
          <p:nvPr/>
        </p:nvSpPr>
        <p:spPr bwMode="auto">
          <a:xfrm>
            <a:off x="4059270" y="1320107"/>
            <a:ext cx="89592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344488" indent="-17145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569913" indent="-225425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801688" indent="-2317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974725" indent="-173038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1" indent="0">
              <a:buFont typeface="Arial" pitchFamily="34" charset="0"/>
              <a:buNone/>
            </a:pPr>
            <a:r>
              <a:rPr kumimoji="1" lang="en-US" altLang="ja-JP" sz="2000" b="1" dirty="0">
                <a:solidFill>
                  <a:srgbClr val="0000FF"/>
                </a:solidFill>
              </a:rPr>
              <a:t>EUT</a:t>
            </a:r>
          </a:p>
        </p:txBody>
      </p:sp>
      <p:sp>
        <p:nvSpPr>
          <p:cNvPr id="96" name="コンテンツ プレースホルダー 2">
            <a:extLst>
              <a:ext uri="{FF2B5EF4-FFF2-40B4-BE49-F238E27FC236}">
                <a16:creationId xmlns:a16="http://schemas.microsoft.com/office/drawing/2014/main" id="{3E776D44-A48A-4BC2-A4C1-52163DF18C88}"/>
              </a:ext>
            </a:extLst>
          </p:cNvPr>
          <p:cNvSpPr txBox="1">
            <a:spLocks/>
          </p:cNvSpPr>
          <p:nvPr/>
        </p:nvSpPr>
        <p:spPr bwMode="auto">
          <a:xfrm>
            <a:off x="522419" y="5839132"/>
            <a:ext cx="3722731" cy="73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1pPr>
            <a:lvl2pPr marL="344488" indent="-17145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2pPr>
            <a:lvl3pPr marL="569913" indent="-225425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3pPr>
            <a:lvl4pPr marL="801688" indent="-231775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4pPr>
            <a:lvl5pPr marL="974725" indent="-173038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1" indent="0">
              <a:buNone/>
            </a:pPr>
            <a:r>
              <a:rPr kumimoji="1" lang="en-US" altLang="ja-JP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Test Power Transmitter, TPT</a:t>
            </a: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09F5721C-71C8-4AAA-89ED-6FAE9E394682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24701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729F7-C4F1-405B-B1B7-398926A27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/>
          <a:stretch/>
        </p:blipFill>
        <p:spPr bwMode="auto">
          <a:xfrm>
            <a:off x="1905000" y="1798072"/>
            <a:ext cx="4889500" cy="427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F293057-1B76-42A9-8E0E-A908FBA0F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473" y="640081"/>
            <a:ext cx="8021161" cy="461665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cap="none" dirty="0"/>
              <a:t>i</a:t>
            </a:r>
            <a:r>
              <a:rPr lang="en-US" dirty="0"/>
              <a:t> certification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E232B8-05C7-4E4F-B58C-AB0FE2D068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473" y="1274762"/>
            <a:ext cx="8021638" cy="36933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Interoperability Testing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70F914D-A0B3-4DEC-8F0A-B9154119D7FF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8929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AA2A8-A58A-468F-AB76-4E556D10D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473" y="640081"/>
            <a:ext cx="8021161" cy="461665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cap="none" dirty="0"/>
              <a:t>i</a:t>
            </a:r>
            <a:r>
              <a:rPr lang="en-US" dirty="0"/>
              <a:t> certification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6655E-29E2-43F6-8F4A-DD2B98E715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800" y="1673219"/>
            <a:ext cx="8021638" cy="209288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Base Station under Test shall be tested against all certified Mobile Devices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Mobile Device under Test shall be tested against all certified Base Stations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Test fails if function work cannot work normally within 3 times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CD39835-9413-4D69-A2FA-579C31DC69FB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37711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59473" y="640081"/>
            <a:ext cx="8021161" cy="461665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cap="none" dirty="0"/>
              <a:t>i</a:t>
            </a:r>
            <a:r>
              <a:rPr lang="en-US" dirty="0"/>
              <a:t> certification</a:t>
            </a: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type="chart" sz="quarter" idx="16"/>
            <p:extLst/>
          </p:nvPr>
        </p:nvGraphicFramePr>
        <p:xfrm>
          <a:off x="558800" y="1671638"/>
          <a:ext cx="8021638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6957197" y="6373284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C14DB-7D4C-EA4C-A4E5-7900645C36C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34072" y="6390218"/>
            <a:ext cx="30861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657" y="5448856"/>
            <a:ext cx="755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 certification is independent. Both certifications are important!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8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Worldwide regulations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5127096" y="2145267"/>
            <a:ext cx="3453025" cy="701731"/>
          </a:xfrm>
        </p:spPr>
        <p:txBody>
          <a:bodyPr/>
          <a:lstStyle/>
          <a:p>
            <a:r>
              <a:rPr lang="en-US" sz="1800" b="1" dirty="0">
                <a:solidFill>
                  <a:srgbClr val="000000"/>
                </a:solidFill>
                <a:ea typeface="Arial" charset="0"/>
                <a:cs typeface="Arial"/>
              </a:rPr>
              <a:t>RF Exposure (User Safety)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ea typeface="Arial" charset="0"/>
                <a:cs typeface="Arial"/>
              </a:rPr>
              <a:t>FCC, ISED &amp; CE</a:t>
            </a:r>
            <a:endParaRPr lang="en-US" sz="18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946198" y="2006767"/>
            <a:ext cx="3453025" cy="978729"/>
          </a:xfrm>
        </p:spPr>
        <p:txBody>
          <a:bodyPr/>
          <a:lstStyle/>
          <a:p>
            <a:pPr lvl="0"/>
            <a:r>
              <a:rPr lang="en-US" sz="1800" b="1" dirty="0">
                <a:solidFill>
                  <a:srgbClr val="000000"/>
                </a:solidFill>
                <a:cs typeface="Arial"/>
              </a:rPr>
              <a:t>Wireless (Power Transfer) &amp; EMC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cs typeface="Arial"/>
              </a:rPr>
              <a:t>FCC, ISED &amp; CE</a:t>
            </a:r>
            <a:endParaRPr lang="en-US" sz="1800" dirty="0">
              <a:solidFill>
                <a:srgbClr val="000000"/>
              </a:solidFill>
              <a:latin typeface="Helvetica"/>
              <a:ea typeface="Arial Unicode MS" charset="0"/>
              <a:cs typeface="Helvetica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946198" y="4406925"/>
            <a:ext cx="3658459" cy="800219"/>
          </a:xfrm>
        </p:spPr>
        <p:txBody>
          <a:bodyPr/>
          <a:lstStyle/>
          <a:p>
            <a:pPr lvl="0"/>
            <a:r>
              <a:rPr lang="en-US" sz="1800" b="1" dirty="0">
                <a:solidFill>
                  <a:srgbClr val="000000"/>
                </a:solidFill>
                <a:ea typeface="Arial" charset="0"/>
                <a:cs typeface="Arial"/>
              </a:rPr>
              <a:t>Product Safety 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cs typeface="Arial"/>
              </a:rPr>
              <a:t>GMA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1"/>
          </p:nvPr>
        </p:nvSpPr>
        <p:spPr>
          <a:xfrm>
            <a:off x="6957197" y="6373284"/>
            <a:ext cx="2057400" cy="365125"/>
          </a:xfrm>
        </p:spPr>
        <p:txBody>
          <a:bodyPr/>
          <a:lstStyle/>
          <a:p>
            <a:fld id="{EE8C14DB-7D4C-EA4C-A4E5-7900645C36C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01" y="3735515"/>
            <a:ext cx="3444240" cy="2235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9877513">
            <a:off x="1783403" y="3198168"/>
            <a:ext cx="557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CAN BE TESTED IN UL SSL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EECFD8F-A843-4818-8386-43AF8D742083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805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55" y="762000"/>
            <a:ext cx="8569727" cy="5105400"/>
          </a:xfrm>
        </p:spPr>
        <p:txBody>
          <a:bodyPr/>
          <a:lstStyle/>
          <a:p>
            <a:pPr marL="569913" lvl="3" indent="0">
              <a:buNone/>
            </a:pPr>
            <a:endParaRPr lang="en-US" sz="1800" dirty="0"/>
          </a:p>
          <a:p>
            <a:pPr marL="0" indent="0"/>
            <a:endParaRPr lang="en-US" sz="1800" dirty="0">
              <a:cs typeface="Arial" pitchFamily="34" charset="0"/>
            </a:endParaRPr>
          </a:p>
          <a:p>
            <a:pPr marL="0" indent="0"/>
            <a:endParaRPr lang="en-US" b="1" u="sng" dirty="0">
              <a:latin typeface="Arial" pitchFamily="34" charset="0"/>
              <a:cs typeface="Arial" pitchFamily="34" charset="0"/>
            </a:endParaRPr>
          </a:p>
          <a:p>
            <a:pPr marL="569913" lvl="3" indent="0">
              <a:buNone/>
            </a:pPr>
            <a:endParaRPr lang="en-US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569913" lvl="3" indent="0">
              <a:buNone/>
            </a:pPr>
            <a:endParaRPr lang="en-US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569913" lvl="3" indent="0">
              <a:buNone/>
            </a:pPr>
            <a:endParaRPr lang="en-US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569913" lvl="3" indent="0">
              <a:buNone/>
            </a:pPr>
            <a:endParaRPr lang="en-US" sz="1800" dirty="0">
              <a:solidFill>
                <a:srgbClr val="000000"/>
              </a:solidFill>
              <a:sym typeface="Wingdings" pitchFamily="2" charset="2"/>
            </a:endParaRPr>
          </a:p>
          <a:p>
            <a:pPr marL="569913" lvl="3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4540C-E4FE-FD45-90AF-B3C920B37B13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1" name="Picture 3" descr="C:\SSL EMC\SSL EMC\SSL图片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93801"/>
            <a:ext cx="2334501" cy="49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61F0FC8-DBBD-4E9A-8B4C-AAE140F35B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60351"/>
            <a:ext cx="8229600" cy="9673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UL </a:t>
            </a:r>
            <a:r>
              <a:rPr lang="en-US" altLang="zh-CN" sz="2800" dirty="0">
                <a:solidFill>
                  <a:srgbClr val="C00000"/>
                </a:solidFill>
              </a:rPr>
              <a:t>SSL</a:t>
            </a:r>
            <a:r>
              <a:rPr lang="en-US" sz="2800" dirty="0">
                <a:solidFill>
                  <a:srgbClr val="C00000"/>
                </a:solidFill>
              </a:rPr>
              <a:t> Office(Lab)</a:t>
            </a: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153562"/>
            <a:ext cx="1495425" cy="49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21" y="3648556"/>
            <a:ext cx="3454606" cy="24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21" y="1153562"/>
            <a:ext cx="3454605" cy="217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55"/>
            <a:ext cx="8229600" cy="82843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 _ EMC/RF/Telecom ---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</a:t>
            </a:r>
            <a:endParaRPr lang="zh-CN" altLang="en-US" dirty="0">
              <a:solidFill>
                <a:srgbClr val="FF0000"/>
              </a:solidFill>
              <a:latin typeface="Arial" pitchFamily="34" charset="0"/>
              <a:ea typeface="Gill Sans"/>
              <a:cs typeface="Gill Sans"/>
            </a:endParaRPr>
          </a:p>
        </p:txBody>
      </p:sp>
      <p:sp>
        <p:nvSpPr>
          <p:cNvPr id="351235" name="Content Placeholder 2"/>
          <p:cNvSpPr>
            <a:spLocks noGrp="1"/>
          </p:cNvSpPr>
          <p:nvPr>
            <p:ph idx="1"/>
          </p:nvPr>
        </p:nvSpPr>
        <p:spPr>
          <a:xfrm>
            <a:off x="316525" y="762000"/>
            <a:ext cx="7910146" cy="5105400"/>
          </a:xfrm>
        </p:spPr>
        <p:txBody>
          <a:bodyPr/>
          <a:lstStyle/>
          <a:p>
            <a:pPr marL="569913" lvl="3" indent="0">
              <a:buFont typeface="Arial" pitchFamily="34" charset="0"/>
              <a:buNone/>
            </a:pPr>
            <a:endParaRPr lang="en-US" altLang="en-US" sz="1800"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  <a:p>
            <a:pPr marL="0" indent="0"/>
            <a:endParaRPr lang="en-US" altLang="en-US" sz="1800">
              <a:latin typeface="Arial" pitchFamily="34" charset="0"/>
              <a:ea typeface="Geneva"/>
              <a:cs typeface="Arial" pitchFamily="34" charset="0"/>
            </a:endParaRPr>
          </a:p>
          <a:p>
            <a:pPr marL="0" indent="0"/>
            <a:endParaRPr lang="en-US" altLang="en-US" b="1" u="sng">
              <a:latin typeface="Arial" pitchFamily="34" charset="0"/>
              <a:ea typeface="Geneva"/>
              <a:cs typeface="Arial" pitchFamily="34" charset="0"/>
            </a:endParaRPr>
          </a:p>
          <a:p>
            <a:pPr marL="569913" lvl="3" indent="0">
              <a:buFont typeface="Arial" pitchFamily="34" charset="0"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  <a:sym typeface="Wingdings" pitchFamily="2" charset="2"/>
            </a:endParaRPr>
          </a:p>
          <a:p>
            <a:pPr marL="569913" lvl="3" indent="0">
              <a:buFont typeface="Arial" pitchFamily="34" charset="0"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  <a:sym typeface="Wingdings" pitchFamily="2" charset="2"/>
            </a:endParaRPr>
          </a:p>
          <a:p>
            <a:pPr marL="569913" lvl="3" indent="0">
              <a:buFont typeface="Arial" pitchFamily="34" charset="0"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  <a:sym typeface="Wingdings" pitchFamily="2" charset="2"/>
            </a:endParaRPr>
          </a:p>
          <a:p>
            <a:pPr marL="569913" lvl="3" indent="0">
              <a:buFont typeface="Arial" pitchFamily="34" charset="0"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 Unicode MS" pitchFamily="34" charset="-122"/>
              <a:sym typeface="Wingdings" pitchFamily="2" charset="2"/>
            </a:endParaRPr>
          </a:p>
          <a:p>
            <a:pPr marL="569913" lvl="3" indent="0">
              <a:buFont typeface="Arial" pitchFamily="34" charset="0"/>
              <a:buNone/>
            </a:pPr>
            <a:endParaRPr lang="en-US" altLang="en-US" sz="1800">
              <a:latin typeface="Arial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02" y="3885117"/>
            <a:ext cx="2665080" cy="196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1" y="2980103"/>
            <a:ext cx="2561546" cy="3877897"/>
          </a:xfrm>
          <a:prstGeom prst="rect">
            <a:avLst/>
          </a:prstGeom>
        </p:spPr>
      </p:pic>
      <p:pic>
        <p:nvPicPr>
          <p:cNvPr id="2050" name="Picture 1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54" y="1041627"/>
            <a:ext cx="2949831" cy="543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SSL EMC\SSL EMC\SSL图片\IMG_88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44" y="1048420"/>
            <a:ext cx="2574396" cy="19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93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312127" y="6111896"/>
            <a:ext cx="4319954" cy="63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 err="1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57" name="群組 56"/>
          <p:cNvGrpSpPr>
            <a:grpSpLocks/>
          </p:cNvGrpSpPr>
          <p:nvPr/>
        </p:nvGrpSpPr>
        <p:grpSpPr bwMode="auto">
          <a:xfrm>
            <a:off x="290151" y="252434"/>
            <a:ext cx="8565174" cy="3775075"/>
            <a:chOff x="289805" y="252838"/>
            <a:chExt cx="8565963" cy="3774183"/>
          </a:xfrm>
        </p:grpSpPr>
        <p:sp>
          <p:nvSpPr>
            <p:cNvPr id="3" name="矩形 2"/>
            <p:cNvSpPr/>
            <p:nvPr/>
          </p:nvSpPr>
          <p:spPr>
            <a:xfrm>
              <a:off x="289805" y="252838"/>
              <a:ext cx="8565963" cy="1188756"/>
            </a:xfrm>
            <a:prstGeom prst="rect">
              <a:avLst/>
            </a:prstGeom>
            <a:solidFill>
              <a:srgbClr val="00AA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 err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89805" y="1549519"/>
              <a:ext cx="8565963" cy="1188757"/>
            </a:xfrm>
            <a:prstGeom prst="rect">
              <a:avLst/>
            </a:prstGeom>
            <a:solidFill>
              <a:srgbClr val="00B0F0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 err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805" y="2838264"/>
              <a:ext cx="8565963" cy="1188757"/>
            </a:xfrm>
            <a:prstGeom prst="rect">
              <a:avLst/>
            </a:prstGeom>
            <a:solidFill>
              <a:srgbClr val="00B0F0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 err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51510" y="1867537"/>
              <a:ext cx="3011038" cy="584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互通性</a:t>
              </a:r>
              <a:r>
                <a:rPr lang="en-US" altLang="zh-TW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 / </a:t>
              </a: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可用性</a:t>
              </a:r>
              <a:endParaRPr lang="zh-TW" alt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微軟正黑體"/>
                <a:cs typeface="Aharoni" panose="02010803020104030203" pitchFamily="2" charset="-79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06685" y="3133291"/>
              <a:ext cx="2236716" cy="584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协议符合性</a:t>
              </a:r>
              <a:endParaRPr lang="zh-TW" alt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微軟正黑體"/>
                <a:cs typeface="Aharoni" panose="02010803020104030203" pitchFamily="2" charset="-79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51510" y="607770"/>
              <a:ext cx="2783390" cy="5846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支付</a:t>
              </a:r>
              <a:r>
                <a:rPr lang="en-US" altLang="zh-CN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/</a:t>
              </a: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网络安全</a:t>
              </a:r>
              <a:endParaRPr lang="zh-TW" alt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微軟正黑體"/>
                <a:cs typeface="Aharoni" panose="02010803020104030203" pitchFamily="2" charset="-79"/>
              </a:endParaRPr>
            </a:p>
          </p:txBody>
        </p:sp>
      </p:grpSp>
      <p:grpSp>
        <p:nvGrpSpPr>
          <p:cNvPr id="56" name="群組 55"/>
          <p:cNvGrpSpPr>
            <a:grpSpLocks/>
          </p:cNvGrpSpPr>
          <p:nvPr/>
        </p:nvGrpSpPr>
        <p:grpSpPr bwMode="auto">
          <a:xfrm>
            <a:off x="290151" y="4160838"/>
            <a:ext cx="8565174" cy="2482850"/>
            <a:chOff x="289806" y="4139147"/>
            <a:chExt cx="8565962" cy="2482734"/>
          </a:xfrm>
        </p:grpSpPr>
        <p:sp>
          <p:nvSpPr>
            <p:cNvPr id="2" name="矩形 1"/>
            <p:cNvSpPr/>
            <p:nvPr/>
          </p:nvSpPr>
          <p:spPr>
            <a:xfrm>
              <a:off x="289806" y="5434486"/>
              <a:ext cx="8565962" cy="1187395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 err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89806" y="4139147"/>
              <a:ext cx="8565962" cy="1187395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 err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50562" y="5736097"/>
              <a:ext cx="1826309" cy="5847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法规要求</a:t>
              </a:r>
              <a:endParaRPr lang="zh-TW" alt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微軟正黑體"/>
                <a:cs typeface="Aharoni" panose="02010803020104030203" pitchFamily="2" charset="-79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50562" y="4469558"/>
              <a:ext cx="2647122" cy="5847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行业联盟认证</a:t>
              </a:r>
              <a:endParaRPr lang="zh-TW" alt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微軟正黑體"/>
                <a:cs typeface="Aharoni" panose="02010803020104030203" pitchFamily="2" charset="-79"/>
              </a:endParaRPr>
            </a:p>
          </p:txBody>
        </p:sp>
        <p:pic>
          <p:nvPicPr>
            <p:cNvPr id="354313" name="圖片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044" y="5617935"/>
              <a:ext cx="1124234" cy="944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4314" name="圖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605" y="5553292"/>
              <a:ext cx="1213584" cy="867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88" y="3133568"/>
            <a:ext cx="1878081" cy="5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11" y="1912030"/>
            <a:ext cx="1579919" cy="5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73" y="3245743"/>
            <a:ext cx="2024655" cy="37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985" y="607450"/>
            <a:ext cx="2194191" cy="478968"/>
          </a:xfrm>
          <a:prstGeom prst="rect">
            <a:avLst/>
          </a:prstGeom>
        </p:spPr>
      </p:pic>
      <p:pic>
        <p:nvPicPr>
          <p:cNvPr id="23" name="Picture 22" descr="C:\Users\xie\Desktop\visa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594" y="671499"/>
            <a:ext cx="1220610" cy="3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3010" y="581389"/>
            <a:ext cx="876584" cy="596725"/>
          </a:xfrm>
          <a:prstGeom prst="rect">
            <a:avLst/>
          </a:prstGeom>
        </p:spPr>
      </p:pic>
      <p:pic>
        <p:nvPicPr>
          <p:cNvPr id="26" name="Picture 25" descr="C:\Users\xie\Desktop\jcb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669" y="607450"/>
            <a:ext cx="697029" cy="5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08" y="4388034"/>
            <a:ext cx="1718520" cy="67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C3C9D0-BFF8-4832-AE9E-674E4C15D6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52" y="4434782"/>
            <a:ext cx="3207546" cy="6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2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chemeClr val="accent2"/>
                </a:solidFill>
                <a:latin typeface="+mj-lt"/>
              </a:rPr>
              <a:t>Agenda</a:t>
            </a: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238"/>
            <a:ext cx="8382000" cy="4419600"/>
          </a:xfrm>
        </p:spPr>
        <p:txBody>
          <a:bodyPr>
            <a:normAutofit/>
          </a:bodyPr>
          <a:lstStyle/>
          <a:p>
            <a:endParaRPr lang="en-US" altLang="zh-TW" sz="2800" b="0" i="1" dirty="0">
              <a:solidFill>
                <a:srgbClr val="C00000"/>
              </a:solidFill>
              <a:latin typeface="+mj-lt"/>
            </a:endParaRPr>
          </a:p>
          <a:p>
            <a:r>
              <a:rPr lang="en-US" altLang="zh-TW" sz="2800" b="0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Q</a:t>
            </a:r>
            <a:r>
              <a:rPr lang="en-US" altLang="zh-CN" sz="2800" b="0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ualcomm Quick Charging</a:t>
            </a:r>
            <a:endParaRPr lang="en-US" altLang="zh-TW" sz="2800" b="0" i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en-US" altLang="zh-TW" sz="2800" b="0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Qi Certification</a:t>
            </a:r>
          </a:p>
          <a:p>
            <a:endParaRPr lang="en-US" altLang="zh-TW" sz="2800" b="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133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23923"/>
            <a:ext cx="9144000" cy="4334083"/>
          </a:xfrm>
          <a:prstGeom prst="rect">
            <a:avLst/>
          </a:prstGeom>
          <a:solidFill>
            <a:srgbClr val="AB9C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8" name="Picture 17" descr="UL_Enterprise_red_4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5" y="6184959"/>
            <a:ext cx="340590" cy="4541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768775"/>
            <a:ext cx="9144000" cy="2097699"/>
          </a:xfrm>
          <a:prstGeom prst="rect">
            <a:avLst/>
          </a:prstGeom>
          <a:solidFill>
            <a:srgbClr val="6755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523923"/>
            <a:ext cx="927100" cy="433408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B1082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0892" y="2805019"/>
            <a:ext cx="20328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微軟正黑體"/>
                <a:cs typeface="Aharoni" panose="02010803020104030203" pitchFamily="2" charset="-79"/>
              </a:rPr>
              <a:t>互通性</a:t>
            </a:r>
            <a:endParaRPr lang="zh-TW" alt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微軟正黑體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4257086"/>
            <a:ext cx="691200" cy="691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10158" y="2841509"/>
            <a:ext cx="1868646" cy="1415576"/>
            <a:chOff x="6835516" y="2103764"/>
            <a:chExt cx="1868646" cy="1061682"/>
          </a:xfrm>
        </p:grpSpPr>
        <p:sp>
          <p:nvSpPr>
            <p:cNvPr id="37" name="TextBox 36"/>
            <p:cNvSpPr txBox="1"/>
            <p:nvPr/>
          </p:nvSpPr>
          <p:spPr>
            <a:xfrm>
              <a:off x="6835516" y="2103764"/>
              <a:ext cx="18686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协议符合性</a:t>
              </a:r>
              <a:endParaRPr lang="zh-TW" alt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微軟正黑體"/>
                <a:cs typeface="Aharoni" panose="02010803020104030203" pitchFamily="2" charset="-79"/>
              </a:endParaRPr>
            </a:p>
          </p:txBody>
        </p:sp>
        <p:pic>
          <p:nvPicPr>
            <p:cNvPr id="12" name="Picture 11" descr="worl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37924" y="2506413"/>
              <a:ext cx="659033" cy="659033"/>
            </a:xfrm>
            <a:prstGeom prst="rect">
              <a:avLst/>
            </a:prstGeom>
          </p:spPr>
        </p:pic>
      </p:grpSp>
      <p:pic>
        <p:nvPicPr>
          <p:cNvPr id="14" name="Picture 13" descr="networ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93" y="3341889"/>
            <a:ext cx="602843" cy="803791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224" y="5615730"/>
            <a:ext cx="496799" cy="7149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80970" y="2843233"/>
            <a:ext cx="1176060" cy="1415577"/>
            <a:chOff x="1717331" y="2103764"/>
            <a:chExt cx="1176060" cy="1061683"/>
          </a:xfrm>
        </p:grpSpPr>
        <p:sp>
          <p:nvSpPr>
            <p:cNvPr id="15" name="TextBox 14"/>
            <p:cNvSpPr txBox="1"/>
            <p:nvPr/>
          </p:nvSpPr>
          <p:spPr>
            <a:xfrm>
              <a:off x="1717331" y="2103764"/>
              <a:ext cx="117606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微軟正黑體"/>
                  <a:cs typeface="Aharoni" panose="02010803020104030203" pitchFamily="2" charset="-79"/>
                </a:rPr>
                <a:t>网络安全</a:t>
              </a:r>
              <a:endParaRPr lang="zh-TW" alt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微軟正黑體"/>
                <a:cs typeface="Aharoni" panose="02010803020104030203" pitchFamily="2" charset="-79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25584" y="2564289"/>
              <a:ext cx="444333" cy="601158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1261" y="5655727"/>
            <a:ext cx="652363" cy="65953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265401" y="5076208"/>
            <a:ext cx="18844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微軟正黑體"/>
                <a:cs typeface="Aharoni" panose="02010803020104030203" pitchFamily="2" charset="-79"/>
              </a:rPr>
              <a:t>法规认证</a:t>
            </a:r>
            <a:endParaRPr lang="zh-TW" altLang="en-US" sz="1800" b="1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微軟正黑體"/>
              <a:cs typeface="Aharoni" panose="02010803020104030203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4114" y="5076208"/>
            <a:ext cx="26180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微軟正黑體"/>
                <a:cs typeface="Aharoni" panose="02010803020104030203" pitchFamily="2" charset="-79"/>
              </a:rPr>
              <a:t>行业联盟认证</a:t>
            </a:r>
            <a:endParaRPr lang="zh-TW" alt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微軟正黑體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165" y="586434"/>
            <a:ext cx="795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58595B">
                    <a:lumMod val="65000"/>
                    <a:lumOff val="35000"/>
                  </a:srgbClr>
                </a:solidFill>
                <a:latin typeface="Arial"/>
                <a:ea typeface="Geneva"/>
                <a:cs typeface="+mn-cs"/>
              </a:rPr>
              <a:t>在松山湖物联网实验室</a:t>
            </a:r>
            <a:r>
              <a:rPr lang="en-US" sz="2800" b="1" dirty="0">
                <a:solidFill>
                  <a:srgbClr val="58595B">
                    <a:lumMod val="65000"/>
                    <a:lumOff val="35000"/>
                  </a:srgbClr>
                </a:solidFill>
                <a:latin typeface="Arial"/>
                <a:ea typeface="Geneva"/>
                <a:cs typeface="+mn-cs"/>
              </a:rPr>
              <a:t>, </a:t>
            </a:r>
            <a:r>
              <a:rPr lang="zh-CN" altLang="en-US" sz="2800" b="1" dirty="0">
                <a:solidFill>
                  <a:srgbClr val="58595B">
                    <a:lumMod val="65000"/>
                    <a:lumOff val="35000"/>
                  </a:srgbClr>
                </a:solidFill>
                <a:latin typeface="Arial"/>
                <a:ea typeface="Geneva"/>
                <a:cs typeface="+mn-cs"/>
              </a:rPr>
              <a:t>我们可以提供以下服务</a:t>
            </a:r>
            <a:r>
              <a:rPr lang="en-US" sz="2800" b="1" dirty="0">
                <a:solidFill>
                  <a:srgbClr val="58595B">
                    <a:lumMod val="65000"/>
                    <a:lumOff val="35000"/>
                  </a:srgbClr>
                </a:solidFill>
                <a:latin typeface="Arial"/>
                <a:ea typeface="Genev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77320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59473" y="2132567"/>
            <a:ext cx="5155529" cy="2591479"/>
          </a:xfrm>
        </p:spPr>
        <p:txBody>
          <a:bodyPr/>
          <a:lstStyle/>
          <a:p>
            <a:r>
              <a:rPr lang="en-US" dirty="0"/>
              <a:t>Thank you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us on</a:t>
            </a:r>
            <a:r>
              <a:rPr lang="is-IS" dirty="0"/>
              <a:t>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>
          <a:xfrm>
            <a:off x="6957197" y="6373284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C14DB-7D4C-EA4C-A4E5-7900645C36C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34072" y="6390218"/>
            <a:ext cx="30861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36FC2F57-344F-4FA5-B20B-70417575C2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0507" y="4912607"/>
            <a:ext cx="1568450" cy="1289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286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2" y="606167"/>
            <a:ext cx="8229600" cy="998538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TW" kern="1200" dirty="0">
                <a:solidFill>
                  <a:srgbClr val="C00000"/>
                </a:solidFill>
                <a:latin typeface="+mj-lt"/>
                <a:ea typeface="微軟正黑體" pitchFamily="34" charset="-120"/>
                <a:cs typeface="Calibri" panose="020F0502020204030204" pitchFamily="34" charset="0"/>
              </a:rPr>
              <a:t>QC advancements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ED06DB74-1008-41F0-AB14-37F36756BA10}"/>
              </a:ext>
            </a:extLst>
          </p:cNvPr>
          <p:cNvSpPr/>
          <p:nvPr/>
        </p:nvSpPr>
        <p:spPr>
          <a:xfrm>
            <a:off x="476176" y="2505612"/>
            <a:ext cx="2403987" cy="1326080"/>
          </a:xfrm>
          <a:prstGeom prst="homePlate">
            <a:avLst/>
          </a:prstGeom>
          <a:solidFill>
            <a:srgbClr val="96C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C:\Users\49998\AppData\Local\Microsoft\Windows\INetCache\Content.Word\qc_quickcharge_gen2sig_black.jpg">
            <a:extLst>
              <a:ext uri="{FF2B5EF4-FFF2-40B4-BE49-F238E27FC236}">
                <a16:creationId xmlns:a16="http://schemas.microsoft.com/office/drawing/2014/main" id="{360E86CD-51E5-4F14-B1E8-E6DD0D4EACA9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225" y1="38922" x2="76225" y2="38922"/>
                        <a14:foregroundMark x1="84257" y1="41517" x2="84257" y2="41517"/>
                        <a14:foregroundMark x1="81526" y1="60878" x2="81526" y2="60878"/>
                        <a14:foregroundMark x1="68273" y1="57485" x2="68273" y2="57485"/>
                        <a14:foregroundMark x1="65382" y1="59880" x2="65382" y2="59880"/>
                        <a14:foregroundMark x1="61526" y1="59082" x2="61526" y2="59082"/>
                        <a14:foregroundMark x1="59598" y1="59281" x2="59598" y2="59281"/>
                        <a14:foregroundMark x1="54056" y1="58483" x2="54056" y2="58483"/>
                        <a14:foregroundMark x1="51165" y1="59281" x2="51165" y2="59281"/>
                        <a14:foregroundMark x1="47631" y1="59281" x2="47631" y2="59281"/>
                        <a14:foregroundMark x1="43133" y1="59281" x2="43133" y2="59281"/>
                        <a14:foregroundMark x1="41205" y1="60279" x2="41205" y2="60279"/>
                        <a14:foregroundMark x1="40241" y1="60279" x2="40241" y2="60279"/>
                        <a14:foregroundMark x1="35823" y1="58483" x2="35823" y2="58483"/>
                        <a14:foregroundMark x1="41606" y1="55489" x2="41606" y2="55489"/>
                        <a14:foregroundMark x1="37349" y1="47106" x2="37349" y2="47106"/>
                        <a14:foregroundMark x1="39839" y1="44511" x2="39839" y2="44511"/>
                        <a14:foregroundMark x1="45141" y1="41717" x2="45141" y2="41717"/>
                        <a14:foregroundMark x1="48193" y1="41717" x2="48193" y2="41717"/>
                        <a14:foregroundMark x1="51647" y1="40519" x2="51647" y2="40519"/>
                        <a14:foregroundMark x1="54859" y1="41517" x2="54859" y2="41517"/>
                        <a14:foregroundMark x1="58876" y1="41118" x2="58876" y2="41118"/>
                        <a14:foregroundMark x1="65141" y1="40519" x2="65141" y2="40519"/>
                        <a14:backgroundMark x1="35020" y1="61876" x2="35020" y2="61876"/>
                        <a14:backgroundMark x1="58956" y1="59880" x2="58956" y2="59880"/>
                        <a14:backgroundMark x1="64337" y1="61876" x2="64337" y2="61876"/>
                        <a14:backgroundMark x1="68112" y1="59681" x2="68112" y2="59681"/>
                        <a14:backgroundMark x1="45221" y1="42715" x2="45221" y2="42715"/>
                        <a14:backgroundMark x1="44980" y1="42715" x2="44980" y2="42715"/>
                        <a14:backgroundMark x1="17982" y1="52747" x2="17982" y2="52747"/>
                        <a14:backgroundMark x1="17982" y1="46703" x2="17982" y2="46703"/>
                        <a14:backgroundMark x1="17982" y1="42857" x2="19956" y2="35714"/>
                        <a14:backgroundMark x1="15789" y1="52198" x2="15351" y2="50000"/>
                        <a14:backgroundMark x1="17325" y1="57143" x2="16886" y2="57143"/>
                        <a14:backgroundMark x1="16886" y1="57143" x2="16886" y2="57143"/>
                        <a14:backgroundMark x1="15570" y1="57143" x2="15570" y2="57143"/>
                        <a14:backgroundMark x1="15570" y1="57143" x2="17105" y2="60440"/>
                        <a14:backgroundMark x1="41009" y1="60989" x2="41009" y2="60989"/>
                        <a14:backgroundMark x1="55044" y1="45604" x2="55044" y2="45604"/>
                        <a14:backgroundMark x1="54825" y1="42308" x2="54825" y2="42308"/>
                        <a14:backgroundMark x1="54825" y1="42308" x2="54825" y2="42308"/>
                        <a14:backgroundMark x1="55044" y1="42308" x2="55044" y2="42308"/>
                        <a14:backgroundMark x1="58991" y1="42308" x2="58991" y2="42308"/>
                        <a14:backgroundMark x1="64474" y1="66484" x2="64474" y2="66484"/>
                        <a14:backgroundMark x1="68421" y1="62637" x2="68421" y2="62637"/>
                        <a14:backgroundMark x1="85088" y1="51099" x2="85088" y2="51099"/>
                        <a14:backgroundMark x1="87500" y1="46703" x2="87500" y2="46703"/>
                        <a14:backgroundMark x1="87281" y1="52198" x2="87281" y2="52198"/>
                        <a14:backgroundMark x1="87061" y1="51648" x2="86623" y2="52198"/>
                        <a14:backgroundMark x1="84649" y1="42308" x2="84649" y2="4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7" y="2762041"/>
            <a:ext cx="1892808" cy="758952"/>
          </a:xfrm>
          <a:prstGeom prst="rect">
            <a:avLst/>
          </a:prstGeom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A2D8AC84-F190-4204-B7F8-CFDD3F051C81}"/>
              </a:ext>
            </a:extLst>
          </p:cNvPr>
          <p:cNvSpPr/>
          <p:nvPr/>
        </p:nvSpPr>
        <p:spPr>
          <a:xfrm>
            <a:off x="2723155" y="2505612"/>
            <a:ext cx="2579640" cy="1326080"/>
          </a:xfrm>
          <a:prstGeom prst="chevron">
            <a:avLst/>
          </a:prstGeom>
          <a:solidFill>
            <a:srgbClr val="F183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5C4973-4D4C-408C-93E3-010079C501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90" y="2789176"/>
            <a:ext cx="1902542" cy="758952"/>
          </a:xfrm>
          <a:prstGeom prst="rect">
            <a:avLst/>
          </a:prstGeom>
        </p:spPr>
      </p:pic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F7F1F68C-D663-49D6-B413-4F7CDE319D6B}"/>
              </a:ext>
            </a:extLst>
          </p:cNvPr>
          <p:cNvSpPr/>
          <p:nvPr/>
        </p:nvSpPr>
        <p:spPr>
          <a:xfrm>
            <a:off x="5105743" y="2505612"/>
            <a:ext cx="2579640" cy="1326080"/>
          </a:xfrm>
          <a:prstGeom prst="chevron">
            <a:avLst/>
          </a:prstGeom>
          <a:solidFill>
            <a:srgbClr val="C100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95A9AA-BB3E-4865-852A-828822EB34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6225" y1="36652" x2="36225" y2="36652"/>
                        <a14:foregroundMark x1="38247" y1="46937" x2="38247" y2="46937"/>
                        <a14:foregroundMark x1="37747" y1="61488" x2="37747" y2="61488"/>
                        <a14:foregroundMark x1="39246" y1="61160" x2="39246" y2="61160"/>
                        <a14:foregroundMark x1="41267" y1="46608" x2="41267" y2="46608"/>
                        <a14:foregroundMark x1="43152" y1="60230" x2="43152" y2="60230"/>
                        <a14:foregroundMark x1="42903" y1="55088" x2="42903" y2="55088"/>
                        <a14:foregroundMark x1="43538" y1="44530" x2="43538" y2="44530"/>
                        <a14:foregroundMark x1="46037" y1="41794" x2="46037" y2="41794"/>
                        <a14:foregroundMark x1="47558" y1="60558" x2="47558" y2="60558"/>
                        <a14:foregroundMark x1="45037" y1="56947" x2="45037" y2="56947"/>
                        <a14:foregroundMark x1="49444" y1="42068" x2="49444" y2="42068"/>
                        <a14:foregroundMark x1="51828" y1="42396" x2="51828" y2="42396"/>
                        <a14:foregroundMark x1="53850" y1="57549" x2="53850" y2="57549"/>
                        <a14:foregroundMark x1="55598" y1="57221" x2="55598" y2="57221"/>
                        <a14:foregroundMark x1="55735" y1="47210" x2="55735" y2="47210"/>
                        <a14:foregroundMark x1="60254" y1="41193" x2="60254" y2="41193"/>
                        <a14:foregroundMark x1="68067" y1="41466" x2="68067" y2="41466"/>
                        <a14:foregroundMark x1="66795" y1="57823" x2="66795" y2="57823"/>
                        <a14:foregroundMark x1="70338" y1="57823" x2="70338" y2="57823"/>
                        <a14:foregroundMark x1="77879" y1="56619" x2="77879" y2="56619"/>
                        <a14:foregroundMark x1="79900" y1="54212" x2="79900" y2="54212"/>
                        <a14:foregroundMark x1="85305" y1="51149" x2="85305" y2="51149"/>
                        <a14:foregroundMark x1="86055" y1="47812" x2="86055" y2="47812"/>
                        <a14:foregroundMark x1="63275" y1="58425" x2="63275" y2="58425"/>
                        <a14:foregroundMark x1="61526" y1="58425" x2="61526" y2="58425"/>
                        <a14:foregroundMark x1="49670" y1="41270" x2="49670" y2="41270"/>
                        <a14:backgroundMark x1="60890" y1="60886" x2="60890" y2="60886"/>
                        <a14:backgroundMark x1="66795" y1="60886" x2="66795" y2="60886"/>
                        <a14:backgroundMark x1="70838" y1="59026" x2="70838" y2="59026"/>
                        <a14:backgroundMark x1="36484" y1="61376" x2="36484" y2="61376"/>
                        <a14:backgroundMark x1="43516" y1="61376" x2="43516" y2="61376"/>
                        <a14:backgroundMark x1="43516" y1="60847" x2="43516" y2="60847"/>
                        <a14:backgroundMark x1="43297" y1="60317" x2="43297" y2="60317"/>
                        <a14:backgroundMark x1="45055" y1="56085" x2="45055" y2="56085"/>
                        <a14:backgroundMark x1="44615" y1="55556" x2="44615" y2="55556"/>
                        <a14:backgroundMark x1="49231" y1="43386" x2="49231" y2="43386"/>
                        <a14:backgroundMark x1="70330" y1="59259" x2="70330" y2="59259"/>
                        <a14:backgroundMark x1="85714" y1="48148" x2="85714" y2="48148"/>
                        <a14:backgroundMark x1="85275" y1="52910" x2="85275" y2="52910"/>
                        <a14:backgroundMark x1="85495" y1="51852" x2="85495" y2="51852"/>
                        <a14:backgroundMark x1="78022" y1="57672" x2="78022" y2="57672"/>
                        <a14:backgroundMark x1="79780" y1="55026" x2="79780" y2="55026"/>
                        <a14:backgroundMark x1="67912" y1="42328" x2="67912" y2="42328"/>
                        <a14:backgroundMark x1="49231" y1="42328" x2="49231" y2="42328"/>
                        <a14:backgroundMark x1="11209" y1="62963" x2="11209" y2="62963"/>
                        <a14:backgroundMark x1="19121" y1="59259" x2="19121" y2="59259"/>
                        <a14:backgroundMark x1="7033" y1="58201" x2="7033" y2="58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66" y="2762041"/>
            <a:ext cx="1892808" cy="786087"/>
          </a:xfrm>
          <a:prstGeom prst="rect">
            <a:avLst/>
          </a:prstGeom>
        </p:spPr>
      </p:pic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7D48242C-A7D2-4AF0-AC2F-D3BAE5B0F1D3}"/>
              </a:ext>
            </a:extLst>
          </p:cNvPr>
          <p:cNvSpPr/>
          <p:nvPr/>
        </p:nvSpPr>
        <p:spPr>
          <a:xfrm>
            <a:off x="7488331" y="2519179"/>
            <a:ext cx="1476804" cy="132608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CDCDC6-67A4-4FE9-A7FA-3D8423E829BA}"/>
              </a:ext>
            </a:extLst>
          </p:cNvPr>
          <p:cNvSpPr txBox="1"/>
          <p:nvPr/>
        </p:nvSpPr>
        <p:spPr>
          <a:xfrm>
            <a:off x="7685383" y="2789176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MORE </a:t>
            </a:r>
          </a:p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TO </a:t>
            </a:r>
          </a:p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COME</a:t>
            </a: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B7BAF59-86B4-4328-BB36-A1EC7EC59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38" y="3877131"/>
            <a:ext cx="1676400" cy="600075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E0C746B7-F04C-4D0F-96CC-7FE20AB87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507" y="3976753"/>
            <a:ext cx="1828800" cy="342900"/>
          </a:xfrm>
          <a:prstGeom prst="rect">
            <a:avLst/>
          </a:prstGeom>
        </p:spPr>
      </p:pic>
      <p:pic>
        <p:nvPicPr>
          <p:cNvPr id="2052" name="Picture 2051">
            <a:extLst>
              <a:ext uri="{FF2B5EF4-FFF2-40B4-BE49-F238E27FC236}">
                <a16:creationId xmlns:a16="http://schemas.microsoft.com/office/drawing/2014/main" id="{D7EBEAF9-3138-4F62-A2A9-ECC0E6857A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0032" y="3958380"/>
            <a:ext cx="1828800" cy="232348"/>
          </a:xfrm>
          <a:prstGeom prst="rect">
            <a:avLst/>
          </a:prstGeom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FDA1219B-5FCD-4690-9006-DDC50D6AA6CE}"/>
              </a:ext>
            </a:extLst>
          </p:cNvPr>
          <p:cNvCxnSpPr>
            <a:cxnSpLocks/>
          </p:cNvCxnSpPr>
          <p:nvPr/>
        </p:nvCxnSpPr>
        <p:spPr>
          <a:xfrm>
            <a:off x="585457" y="4711700"/>
            <a:ext cx="803935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56" name="Oval 2055">
            <a:extLst>
              <a:ext uri="{FF2B5EF4-FFF2-40B4-BE49-F238E27FC236}">
                <a16:creationId xmlns:a16="http://schemas.microsoft.com/office/drawing/2014/main" id="{72466DF0-F14A-4B16-962B-FEF625C24882}"/>
              </a:ext>
            </a:extLst>
          </p:cNvPr>
          <p:cNvSpPr/>
          <p:nvPr/>
        </p:nvSpPr>
        <p:spPr>
          <a:xfrm>
            <a:off x="1297576" y="4620260"/>
            <a:ext cx="182880" cy="182880"/>
          </a:xfrm>
          <a:prstGeom prst="ellipse">
            <a:avLst/>
          </a:prstGeom>
          <a:solidFill>
            <a:srgbClr val="96C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FB60C58-AB6C-4BA4-865E-6993E71EF653}"/>
              </a:ext>
            </a:extLst>
          </p:cNvPr>
          <p:cNvSpPr/>
          <p:nvPr/>
        </p:nvSpPr>
        <p:spPr>
          <a:xfrm>
            <a:off x="3731907" y="4620260"/>
            <a:ext cx="182880" cy="182880"/>
          </a:xfrm>
          <a:prstGeom prst="ellipse">
            <a:avLst/>
          </a:prstGeom>
          <a:solidFill>
            <a:srgbClr val="F183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C32517-9470-435A-9C65-EBEE0EB52720}"/>
              </a:ext>
            </a:extLst>
          </p:cNvPr>
          <p:cNvSpPr/>
          <p:nvPr/>
        </p:nvSpPr>
        <p:spPr>
          <a:xfrm>
            <a:off x="6212683" y="4620260"/>
            <a:ext cx="182880" cy="182880"/>
          </a:xfrm>
          <a:prstGeom prst="ellipse">
            <a:avLst/>
          </a:prstGeom>
          <a:solidFill>
            <a:srgbClr val="C100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407826-7D29-486D-930D-5CA952F27F64}"/>
              </a:ext>
            </a:extLst>
          </p:cNvPr>
          <p:cNvSpPr/>
          <p:nvPr/>
        </p:nvSpPr>
        <p:spPr>
          <a:xfrm>
            <a:off x="8099576" y="4620260"/>
            <a:ext cx="182880" cy="1828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F6358C9C-73C1-4C47-8F0D-BD324125BE26}"/>
              </a:ext>
            </a:extLst>
          </p:cNvPr>
          <p:cNvSpPr txBox="1"/>
          <p:nvPr/>
        </p:nvSpPr>
        <p:spPr>
          <a:xfrm>
            <a:off x="1081269" y="488082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Arial" pitchFamily="34" charset="0"/>
                <a:cs typeface="Arial" pitchFamily="34" charset="0"/>
              </a:rPr>
              <a:t>2015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4B4CB9-4D27-426D-9C22-B58FA7408844}"/>
              </a:ext>
            </a:extLst>
          </p:cNvPr>
          <p:cNvSpPr txBox="1"/>
          <p:nvPr/>
        </p:nvSpPr>
        <p:spPr>
          <a:xfrm>
            <a:off x="3461397" y="488082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Arial" pitchFamily="34" charset="0"/>
                <a:cs typeface="Arial" pitchFamily="34" charset="0"/>
              </a:rPr>
              <a:t>2016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42775D-BE61-4FC9-926D-596B9F79FA8E}"/>
              </a:ext>
            </a:extLst>
          </p:cNvPr>
          <p:cNvSpPr txBox="1"/>
          <p:nvPr/>
        </p:nvSpPr>
        <p:spPr>
          <a:xfrm>
            <a:off x="5942173" y="4880821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Arial" pitchFamily="34" charset="0"/>
                <a:cs typeface="Arial" pitchFamily="34" charset="0"/>
              </a:rPr>
              <a:t>2017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5FD58A-4388-474A-B939-7659F82744EE}"/>
              </a:ext>
            </a:extLst>
          </p:cNvPr>
          <p:cNvSpPr txBox="1"/>
          <p:nvPr/>
        </p:nvSpPr>
        <p:spPr>
          <a:xfrm>
            <a:off x="7757224" y="4880821"/>
            <a:ext cx="86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Arial" pitchFamily="34" charset="0"/>
                <a:cs typeface="Arial" pitchFamily="34" charset="0"/>
              </a:rPr>
              <a:t>future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7DC45F37-BA51-48D0-8CAC-A7417C57F7E2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1143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64" y="610897"/>
            <a:ext cx="8229600" cy="998538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kern="1200" dirty="0">
                <a:solidFill>
                  <a:srgbClr val="C00000"/>
                </a:solidFill>
                <a:latin typeface="+mj-lt"/>
                <a:ea typeface="微軟正黑體" pitchFamily="34" charset="-120"/>
                <a:cs typeface="Calibri" panose="020F0502020204030204" pitchFamily="34" charset="0"/>
              </a:rPr>
              <a:t>QC4/4+ Introduction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49369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Geneva" charset="-128"/>
                <a:cs typeface="Geneva" charset="0"/>
              </a:defRPr>
            </a:lvl1pPr>
            <a:lvl2pPr marL="344488" indent="-17145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2pPr>
            <a:lvl3pPr marL="569913" indent="-225425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3pPr>
            <a:lvl4pPr marL="801688" indent="-231775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4pPr>
            <a:lvl5pPr marL="974725" indent="-173038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i="1" dirty="0">
                <a:solidFill>
                  <a:schemeClr val="accent1"/>
                </a:solidFill>
              </a:rPr>
              <a:t>QC4 base</a:t>
            </a:r>
            <a:r>
              <a:rPr lang="en-US" altLang="zh-CN" sz="1800" i="1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 on USB Power Delivery (USB PD) Technology. </a:t>
            </a:r>
          </a:p>
          <a:p>
            <a:pPr lvl="1"/>
            <a:r>
              <a:rPr lang="en-US" sz="1800" i="1" dirty="0">
                <a:solidFill>
                  <a:schemeClr val="accent1"/>
                </a:solidFill>
              </a:rPr>
              <a:t>QC4 can decrease the amount of time you spend tethered to an outlet giving your device 5 for 5 — that’s 5 hours of battery life from 5 minutes of charging.</a:t>
            </a:r>
          </a:p>
          <a:p>
            <a:pPr lvl="1"/>
            <a:r>
              <a:rPr lang="en-US" sz="1800" i="1" dirty="0">
                <a:solidFill>
                  <a:schemeClr val="accent1"/>
                </a:solidFill>
              </a:rPr>
              <a:t>QC4+ </a:t>
            </a:r>
            <a:r>
              <a:rPr lang="en-US" altLang="zh-CN" sz="1800" i="1" dirty="0">
                <a:solidFill>
                  <a:schemeClr val="accent1"/>
                </a:solidFill>
              </a:rPr>
              <a:t>is the upgrade version</a:t>
            </a:r>
            <a:r>
              <a:rPr lang="en-US" sz="1800" i="1" dirty="0">
                <a:solidFill>
                  <a:schemeClr val="accent1"/>
                </a:solidFill>
              </a:rPr>
              <a:t> </a:t>
            </a:r>
            <a:r>
              <a:rPr lang="en-US" altLang="zh-CN" sz="1800" i="1" dirty="0">
                <a:solidFill>
                  <a:schemeClr val="accent1"/>
                </a:solidFill>
              </a:rPr>
              <a:t>of </a:t>
            </a:r>
            <a:r>
              <a:rPr lang="en-US" sz="1800" i="1" dirty="0">
                <a:solidFill>
                  <a:schemeClr val="accent1"/>
                </a:solidFill>
              </a:rPr>
              <a:t>QC4 </a:t>
            </a:r>
            <a:r>
              <a:rPr lang="en-US" altLang="zh-CN" sz="1800" i="1" dirty="0">
                <a:solidFill>
                  <a:schemeClr val="accent1"/>
                </a:solidFill>
              </a:rPr>
              <a:t>that </a:t>
            </a:r>
            <a:r>
              <a:rPr lang="en-US" sz="1800" i="1" dirty="0">
                <a:solidFill>
                  <a:schemeClr val="accent1"/>
                </a:solidFill>
              </a:rPr>
              <a:t>backward compatible to Quick Charge 3.0 and 2.0. QC4+ also includes, Dual Charge, Battery Saver and thermal </a:t>
            </a:r>
            <a:r>
              <a:rPr lang="en-US" altLang="zh-CN" sz="1800" i="1" dirty="0">
                <a:solidFill>
                  <a:schemeClr val="accent1"/>
                </a:solidFill>
              </a:rPr>
              <a:t>balancing</a:t>
            </a:r>
            <a:r>
              <a:rPr lang="en-US" sz="1800" i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66" y="4229060"/>
            <a:ext cx="1403612" cy="176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3507023"/>
            <a:ext cx="3669197" cy="3242545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2587C41-EB7C-4D72-B198-E40A0ACC9BC9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5529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81939"/>
            <a:ext cx="8229600" cy="868362"/>
          </a:xfrm>
        </p:spPr>
        <p:txBody>
          <a:bodyPr/>
          <a:lstStyle/>
          <a:p>
            <a:pPr lvl="1"/>
            <a:r>
              <a:rPr lang="en-US" altLang="zh-TW" sz="2400" kern="1200" dirty="0">
                <a:solidFill>
                  <a:srgbClr val="C00000"/>
                </a:solidFill>
                <a:latin typeface="+mj-lt"/>
                <a:ea typeface="微軟正黑體" pitchFamily="34" charset="-120"/>
                <a:cs typeface="Calibri" panose="020F0502020204030204" pitchFamily="34" charset="0"/>
              </a:rPr>
              <a:t>How does Quick Charge 4 work</a:t>
            </a:r>
            <a:r>
              <a:rPr lang="fr-FR" altLang="zh-TW" sz="2400" kern="1200" dirty="0">
                <a:solidFill>
                  <a:srgbClr val="C00000"/>
                </a:solidFill>
                <a:latin typeface="+mj-lt"/>
                <a:ea typeface="微軟正黑體" pitchFamily="34" charset="-120"/>
                <a:cs typeface="Calibri" panose="020F0502020204030204" pitchFamily="34" charset="0"/>
              </a:rPr>
              <a:t> ?</a:t>
            </a:r>
            <a:endParaRPr lang="en-US" altLang="zh-TW" sz="2400" kern="1200" dirty="0">
              <a:solidFill>
                <a:srgbClr val="C00000"/>
              </a:solidFill>
              <a:latin typeface="+mj-lt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" y="1206535"/>
            <a:ext cx="800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Geneva" charset="-128"/>
                <a:cs typeface="Geneva" charset="0"/>
              </a:defRPr>
            </a:lvl1pPr>
            <a:lvl2pPr marL="344488" indent="-17145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2pPr>
            <a:lvl3pPr marL="569913" indent="-225425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3pPr>
            <a:lvl4pPr marL="801688" indent="-231775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4pPr>
            <a:lvl5pPr marL="974725" indent="-173038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1800" i="1" dirty="0">
                <a:solidFill>
                  <a:schemeClr val="accent1"/>
                </a:solidFill>
              </a:rPr>
              <a:t>Connect Smartphone and Charger via USB Type C</a:t>
            </a:r>
          </a:p>
          <a:p>
            <a:pPr lvl="1"/>
            <a:r>
              <a:rPr lang="en-US" altLang="zh-TW" sz="1800" i="1" dirty="0">
                <a:solidFill>
                  <a:schemeClr val="accent1"/>
                </a:solidFill>
              </a:rPr>
              <a:t>Smartphone</a:t>
            </a:r>
            <a:r>
              <a:rPr lang="en-US" sz="1800" i="1" dirty="0">
                <a:solidFill>
                  <a:schemeClr val="accent1"/>
                </a:solidFill>
              </a:rPr>
              <a:t> detects a QC4 Charger </a:t>
            </a:r>
          </a:p>
          <a:p>
            <a:pPr lvl="1"/>
            <a:r>
              <a:rPr lang="en-US" altLang="zh-TW" sz="1800" i="1" dirty="0">
                <a:solidFill>
                  <a:schemeClr val="accent1"/>
                </a:solidFill>
              </a:rPr>
              <a:t>Smartphone requests a voltage from Charger</a:t>
            </a:r>
          </a:p>
          <a:p>
            <a:pPr lvl="1"/>
            <a:r>
              <a:rPr lang="en-US" sz="1800" i="1" dirty="0">
                <a:solidFill>
                  <a:schemeClr val="accent1"/>
                </a:solidFill>
              </a:rPr>
              <a:t>Charger adjusts voltage dynamically based on INOV algorithm from Smartphone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B2D3B-CB57-4C4F-9C6B-96296DB3D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233277"/>
            <a:ext cx="7753350" cy="3000375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5A9D29B-0604-4FE5-85A9-5FCA4FD369C1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5529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19110"/>
            <a:ext cx="8229600" cy="849854"/>
          </a:xfrm>
        </p:spPr>
        <p:txBody>
          <a:bodyPr/>
          <a:lstStyle/>
          <a:p>
            <a:pPr lvl="1"/>
            <a:r>
              <a:rPr lang="en-US" altLang="zh-TW" sz="2400" kern="1200" dirty="0">
                <a:solidFill>
                  <a:srgbClr val="C00000"/>
                </a:solidFill>
                <a:latin typeface="+mj-lt"/>
                <a:ea typeface="微軟正黑體" pitchFamily="34" charset="-120"/>
                <a:cs typeface="Calibri" pitchFamily="34" charset="0"/>
              </a:rPr>
              <a:t>Process related to Qualcomm</a:t>
            </a:r>
            <a:br>
              <a:rPr lang="en-US" altLang="zh-TW" i="1" kern="1200" dirty="0">
                <a:solidFill>
                  <a:schemeClr val="tx1"/>
                </a:solidFill>
                <a:latin typeface="Candara" pitchFamily="34" charset="0"/>
                <a:ea typeface="微軟正黑體" pitchFamily="34" charset="-120"/>
                <a:cs typeface="Calibri" pitchFamily="34" charset="0"/>
              </a:rPr>
            </a:br>
            <a:endParaRPr lang="en-US" i="1" kern="1200" dirty="0">
              <a:solidFill>
                <a:schemeClr val="tx1"/>
              </a:solidFill>
              <a:latin typeface="Candara" pitchFamily="34" charset="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9600" y="12954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Geneva" charset="-128"/>
                <a:cs typeface="Geneva" charset="0"/>
              </a:defRPr>
            </a:lvl1pPr>
            <a:lvl2pPr marL="344488" indent="-17145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2pPr>
            <a:lvl3pPr marL="569913" indent="-225425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3pPr>
            <a:lvl4pPr marL="801688" indent="-231775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4pPr>
            <a:lvl5pPr marL="974725" indent="-173038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2200" i="1" dirty="0">
                <a:solidFill>
                  <a:schemeClr val="accent1"/>
                </a:solidFill>
              </a:rPr>
              <a:t>Signed mutual NDA (</a:t>
            </a:r>
            <a:r>
              <a:rPr lang="en-US" altLang="zh-TW" sz="2000" i="1" dirty="0">
                <a:solidFill>
                  <a:schemeClr val="accent1"/>
                </a:solidFill>
              </a:rPr>
              <a:t>and IP for Chipset</a:t>
            </a:r>
            <a:r>
              <a:rPr lang="en-US" altLang="zh-TW" sz="2200" i="1" dirty="0">
                <a:solidFill>
                  <a:schemeClr val="accent1"/>
                </a:solidFill>
              </a:rPr>
              <a:t>) with Qualcomm</a:t>
            </a:r>
          </a:p>
          <a:p>
            <a:pPr lvl="1"/>
            <a:r>
              <a:rPr lang="en-US" altLang="zh-TW" sz="2200" i="1" dirty="0">
                <a:solidFill>
                  <a:schemeClr val="accent1"/>
                </a:solidFill>
              </a:rPr>
              <a:t>Obtain documents from Qualcomm (http://brand.qualcomm.com)</a:t>
            </a:r>
          </a:p>
          <a:p>
            <a:pPr lvl="1"/>
            <a:r>
              <a:rPr lang="en-US" altLang="zh-TW" sz="2200" i="1" u="sng" dirty="0">
                <a:solidFill>
                  <a:srgbClr val="00B050"/>
                </a:solidFill>
              </a:rPr>
              <a:t>Submit the Application to UL for certification</a:t>
            </a:r>
            <a:r>
              <a:rPr lang="en-US" altLang="zh-TW" sz="2200" i="1" u="sng" dirty="0"/>
              <a:t> </a:t>
            </a:r>
            <a:r>
              <a:rPr lang="en-US" altLang="zh-TW" sz="2200" i="1" dirty="0">
                <a:solidFill>
                  <a:schemeClr val="accent1"/>
                </a:solidFill>
              </a:rPr>
              <a:t>and provide drawings/photos of the accessory and packaging to Qualcomm to review</a:t>
            </a:r>
          </a:p>
          <a:p>
            <a:pPr lvl="1"/>
            <a:r>
              <a:rPr lang="en-US" altLang="zh-TW" sz="2200" i="1" dirty="0">
                <a:solidFill>
                  <a:schemeClr val="accent1"/>
                </a:solidFill>
              </a:rPr>
              <a:t>Considered IOP (Interoperability) test </a:t>
            </a:r>
          </a:p>
          <a:p>
            <a:pPr lvl="1"/>
            <a:r>
              <a:rPr lang="en-US" altLang="zh-TW" sz="2200" i="1" u="sng" dirty="0">
                <a:solidFill>
                  <a:srgbClr val="7030A0"/>
                </a:solidFill>
              </a:rPr>
              <a:t>Approved products will be listed on the Qualcomm website</a:t>
            </a:r>
          </a:p>
          <a:p>
            <a:pPr lvl="1"/>
            <a:r>
              <a:rPr lang="en-US" altLang="zh-TW" sz="2200" i="1" dirty="0">
                <a:solidFill>
                  <a:schemeClr val="accent1"/>
                </a:solidFill>
              </a:rPr>
              <a:t>Qualcomm contact window: Josh Warner (</a:t>
            </a:r>
            <a:r>
              <a:rPr lang="en-US" altLang="zh-TW" sz="2000" i="1" dirty="0">
                <a:solidFill>
                  <a:schemeClr val="accent1"/>
                </a:solidFill>
              </a:rPr>
              <a:t>joshuaw@qti.qualcomm.com</a:t>
            </a:r>
            <a:r>
              <a:rPr lang="en-US" altLang="zh-TW" sz="2200" i="1" dirty="0">
                <a:solidFill>
                  <a:schemeClr val="accent1"/>
                </a:solidFill>
              </a:rPr>
              <a:t>)</a:t>
            </a:r>
            <a:endParaRPr lang="en-US" altLang="zh-TW" sz="2200" dirty="0">
              <a:solidFill>
                <a:schemeClr val="accent1"/>
              </a:solidFill>
            </a:endParaRPr>
          </a:p>
          <a:p>
            <a:pPr marL="344488" lvl="2" indent="0">
              <a:buNone/>
            </a:pPr>
            <a:r>
              <a:rPr lang="en-US" altLang="zh-TW" sz="2000" dirty="0">
                <a:solidFill>
                  <a:schemeClr val="accent1"/>
                </a:solidFill>
              </a:rPr>
              <a:t>	</a:t>
            </a:r>
            <a:endParaRPr lang="en-US" altLang="zh-TW" sz="200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0A817D5-1ABE-41ED-9016-2F3C1B122D37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319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188" y="633307"/>
            <a:ext cx="8229600" cy="849854"/>
          </a:xfrm>
        </p:spPr>
        <p:txBody>
          <a:bodyPr/>
          <a:lstStyle/>
          <a:p>
            <a:pPr lvl="0"/>
            <a:r>
              <a:rPr lang="en-US" altLang="zh-TW" sz="2400" dirty="0">
                <a:solidFill>
                  <a:srgbClr val="C00000"/>
                </a:solidFill>
                <a:latin typeface="+mn-lt"/>
                <a:ea typeface="微軟正黑體" pitchFamily="34" charset="-120"/>
              </a:rPr>
              <a:t>How long does it take? </a:t>
            </a:r>
            <a:endParaRPr lang="zh-TW" alt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Freeform 8"/>
          <p:cNvSpPr/>
          <p:nvPr/>
        </p:nvSpPr>
        <p:spPr>
          <a:xfrm>
            <a:off x="4959572" y="3439375"/>
            <a:ext cx="1714479" cy="685791"/>
          </a:xfrm>
          <a:custGeom>
            <a:avLst/>
            <a:gdLst>
              <a:gd name="connsiteX0" fmla="*/ 0 w 1714479"/>
              <a:gd name="connsiteY0" fmla="*/ 0 h 685791"/>
              <a:gd name="connsiteX1" fmla="*/ 1371584 w 1714479"/>
              <a:gd name="connsiteY1" fmla="*/ 0 h 685791"/>
              <a:gd name="connsiteX2" fmla="*/ 1714479 w 1714479"/>
              <a:gd name="connsiteY2" fmla="*/ 342896 h 685791"/>
              <a:gd name="connsiteX3" fmla="*/ 1371584 w 1714479"/>
              <a:gd name="connsiteY3" fmla="*/ 685791 h 685791"/>
              <a:gd name="connsiteX4" fmla="*/ 0 w 1714479"/>
              <a:gd name="connsiteY4" fmla="*/ 685791 h 685791"/>
              <a:gd name="connsiteX5" fmla="*/ 342896 w 1714479"/>
              <a:gd name="connsiteY5" fmla="*/ 342896 h 685791"/>
              <a:gd name="connsiteX6" fmla="*/ 0 w 1714479"/>
              <a:gd name="connsiteY6" fmla="*/ 0 h 68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479" h="685791">
                <a:moveTo>
                  <a:pt x="0" y="0"/>
                </a:moveTo>
                <a:lnTo>
                  <a:pt x="1371584" y="0"/>
                </a:lnTo>
                <a:lnTo>
                  <a:pt x="1714479" y="342896"/>
                </a:lnTo>
                <a:lnTo>
                  <a:pt x="1371584" y="685791"/>
                </a:lnTo>
                <a:lnTo>
                  <a:pt x="0" y="685791"/>
                </a:lnTo>
                <a:lnTo>
                  <a:pt x="342896" y="3428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143450"/>
              <a:satOff val="0"/>
              <a:lumOff val="-13595"/>
              <a:alphaOff val="0"/>
            </a:schemeClr>
          </a:fillRef>
          <a:effectRef idx="0">
            <a:schemeClr val="accent3">
              <a:hueOff val="6143450"/>
              <a:satOff val="0"/>
              <a:lumOff val="-135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2904" tIns="40005" rIns="362898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latin typeface="Calibri" panose="020F0502020204030204" pitchFamily="34" charset="0"/>
              </a:rPr>
              <a:t>1 Week Report/ Certificate</a:t>
            </a:r>
          </a:p>
        </p:txBody>
      </p:sp>
      <p:sp>
        <p:nvSpPr>
          <p:cNvPr id="43" name="Freeform 9"/>
          <p:cNvSpPr/>
          <p:nvPr/>
        </p:nvSpPr>
        <p:spPr>
          <a:xfrm>
            <a:off x="6331155" y="3439375"/>
            <a:ext cx="1714479" cy="685791"/>
          </a:xfrm>
          <a:custGeom>
            <a:avLst/>
            <a:gdLst>
              <a:gd name="connsiteX0" fmla="*/ 0 w 1714479"/>
              <a:gd name="connsiteY0" fmla="*/ 0 h 685791"/>
              <a:gd name="connsiteX1" fmla="*/ 1371584 w 1714479"/>
              <a:gd name="connsiteY1" fmla="*/ 0 h 685791"/>
              <a:gd name="connsiteX2" fmla="*/ 1714479 w 1714479"/>
              <a:gd name="connsiteY2" fmla="*/ 342896 h 685791"/>
              <a:gd name="connsiteX3" fmla="*/ 1371584 w 1714479"/>
              <a:gd name="connsiteY3" fmla="*/ 685791 h 685791"/>
              <a:gd name="connsiteX4" fmla="*/ 0 w 1714479"/>
              <a:gd name="connsiteY4" fmla="*/ 685791 h 685791"/>
              <a:gd name="connsiteX5" fmla="*/ 342896 w 1714479"/>
              <a:gd name="connsiteY5" fmla="*/ 342896 h 685791"/>
              <a:gd name="connsiteX6" fmla="*/ 0 w 1714479"/>
              <a:gd name="connsiteY6" fmla="*/ 0 h 68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479" h="685791">
                <a:moveTo>
                  <a:pt x="0" y="0"/>
                </a:moveTo>
                <a:lnTo>
                  <a:pt x="1371584" y="0"/>
                </a:lnTo>
                <a:lnTo>
                  <a:pt x="1714479" y="342896"/>
                </a:lnTo>
                <a:lnTo>
                  <a:pt x="1371584" y="685791"/>
                </a:lnTo>
                <a:lnTo>
                  <a:pt x="0" y="685791"/>
                </a:lnTo>
                <a:lnTo>
                  <a:pt x="342896" y="3428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215175"/>
              <a:satOff val="0"/>
              <a:lumOff val="-20392"/>
              <a:alphaOff val="0"/>
            </a:schemeClr>
          </a:fillRef>
          <a:effectRef idx="0">
            <a:schemeClr val="accent3">
              <a:hueOff val="9215175"/>
              <a:satOff val="0"/>
              <a:lumOff val="-20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2904" tIns="40005" rIns="362898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latin typeface="Calibri" panose="020F0502020204030204" pitchFamily="34" charset="0"/>
              </a:rPr>
              <a:t>2 Weeks Label / Web</a:t>
            </a:r>
          </a:p>
        </p:txBody>
      </p:sp>
      <p:pic>
        <p:nvPicPr>
          <p:cNvPr id="44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60" y="4162537"/>
            <a:ext cx="387321" cy="375825"/>
          </a:xfrm>
          <a:prstGeom prst="rect">
            <a:avLst/>
          </a:prstGeom>
        </p:spPr>
      </p:pic>
      <p:pic>
        <p:nvPicPr>
          <p:cNvPr id="45" name="Picture 2" descr="http://i.forbesimg.com/media/lists/companies/qualcomm_416x4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9" b="36757"/>
          <a:stretch/>
        </p:blipFill>
        <p:spPr bwMode="auto">
          <a:xfrm>
            <a:off x="6727450" y="3236971"/>
            <a:ext cx="802569" cy="19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10"/>
          <p:cNvGrpSpPr/>
          <p:nvPr/>
        </p:nvGrpSpPr>
        <p:grpSpPr>
          <a:xfrm>
            <a:off x="965109" y="1795380"/>
            <a:ext cx="3372938" cy="1328120"/>
            <a:chOff x="2101528" y="1437642"/>
            <a:chExt cx="3372938" cy="1328120"/>
          </a:xfrm>
        </p:grpSpPr>
        <p:sp>
          <p:nvSpPr>
            <p:cNvPr id="47" name="Freeform 5"/>
            <p:cNvSpPr/>
            <p:nvPr/>
          </p:nvSpPr>
          <p:spPr>
            <a:xfrm>
              <a:off x="2101528" y="1664795"/>
              <a:ext cx="1714479" cy="685791"/>
            </a:xfrm>
            <a:custGeom>
              <a:avLst/>
              <a:gdLst>
                <a:gd name="connsiteX0" fmla="*/ 0 w 1714479"/>
                <a:gd name="connsiteY0" fmla="*/ 0 h 685791"/>
                <a:gd name="connsiteX1" fmla="*/ 1371584 w 1714479"/>
                <a:gd name="connsiteY1" fmla="*/ 0 h 685791"/>
                <a:gd name="connsiteX2" fmla="*/ 1714479 w 1714479"/>
                <a:gd name="connsiteY2" fmla="*/ 342896 h 685791"/>
                <a:gd name="connsiteX3" fmla="*/ 1371584 w 1714479"/>
                <a:gd name="connsiteY3" fmla="*/ 685791 h 685791"/>
                <a:gd name="connsiteX4" fmla="*/ 0 w 1714479"/>
                <a:gd name="connsiteY4" fmla="*/ 685791 h 685791"/>
                <a:gd name="connsiteX5" fmla="*/ 0 w 1714479"/>
                <a:gd name="connsiteY5" fmla="*/ 0 h 68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479" h="685791">
                  <a:moveTo>
                    <a:pt x="0" y="0"/>
                  </a:moveTo>
                  <a:lnTo>
                    <a:pt x="1371584" y="0"/>
                  </a:lnTo>
                  <a:lnTo>
                    <a:pt x="1714479" y="342896"/>
                  </a:lnTo>
                  <a:lnTo>
                    <a:pt x="1371584" y="685791"/>
                  </a:lnTo>
                  <a:lnTo>
                    <a:pt x="0" y="685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40005" rIns="191451" bIns="4000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latin typeface="Calibri" panose="020F0502020204030204" pitchFamily="34" charset="0"/>
                </a:rPr>
                <a:t>1~2 Week</a:t>
              </a:r>
              <a:r>
                <a:rPr lang="en-US" altLang="zh-CN" sz="1500" kern="1200" dirty="0">
                  <a:latin typeface="Calibri" panose="020F0502020204030204" pitchFamily="34" charset="0"/>
                </a:rPr>
                <a:t>s</a:t>
              </a:r>
              <a:endParaRPr lang="en-US" sz="1500" kern="1200" dirty="0">
                <a:latin typeface="Calibri" panose="020F0502020204030204" pitchFamily="34" charset="0"/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latin typeface="Calibri" panose="020F0502020204030204" pitchFamily="34" charset="0"/>
                </a:rPr>
                <a:t>NDA</a:t>
              </a:r>
            </a:p>
          </p:txBody>
        </p:sp>
        <p:pic>
          <p:nvPicPr>
            <p:cNvPr id="48" name="Picture 2" descr="http://i.forbesimg.com/media/lists/companies/qualcomm_416x41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29" b="36757"/>
            <a:stretch/>
          </p:blipFill>
          <p:spPr bwMode="auto">
            <a:xfrm>
              <a:off x="2363822" y="1437642"/>
              <a:ext cx="802569" cy="199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Freeform 22"/>
            <p:cNvSpPr/>
            <p:nvPr/>
          </p:nvSpPr>
          <p:spPr>
            <a:xfrm>
              <a:off x="3759987" y="1664796"/>
              <a:ext cx="1714479" cy="685791"/>
            </a:xfrm>
            <a:custGeom>
              <a:avLst/>
              <a:gdLst>
                <a:gd name="connsiteX0" fmla="*/ 0 w 1714479"/>
                <a:gd name="connsiteY0" fmla="*/ 0 h 685791"/>
                <a:gd name="connsiteX1" fmla="*/ 1371584 w 1714479"/>
                <a:gd name="connsiteY1" fmla="*/ 0 h 685791"/>
                <a:gd name="connsiteX2" fmla="*/ 1714479 w 1714479"/>
                <a:gd name="connsiteY2" fmla="*/ 342896 h 685791"/>
                <a:gd name="connsiteX3" fmla="*/ 1371584 w 1714479"/>
                <a:gd name="connsiteY3" fmla="*/ 685791 h 685791"/>
                <a:gd name="connsiteX4" fmla="*/ 0 w 1714479"/>
                <a:gd name="connsiteY4" fmla="*/ 685791 h 685791"/>
                <a:gd name="connsiteX5" fmla="*/ 0 w 1714479"/>
                <a:gd name="connsiteY5" fmla="*/ 0 h 68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479" h="685791">
                  <a:moveTo>
                    <a:pt x="0" y="0"/>
                  </a:moveTo>
                  <a:lnTo>
                    <a:pt x="1371584" y="0"/>
                  </a:lnTo>
                  <a:lnTo>
                    <a:pt x="1714479" y="342896"/>
                  </a:lnTo>
                  <a:lnTo>
                    <a:pt x="1371584" y="685791"/>
                  </a:lnTo>
                  <a:lnTo>
                    <a:pt x="0" y="685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C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40005" rIns="191451" bIns="4000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latin typeface="Calibri" panose="020F0502020204030204" pitchFamily="34" charset="0"/>
                </a:rPr>
                <a:t>1 Week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>
                  <a:latin typeface="Calibri" panose="020F0502020204030204" pitchFamily="34" charset="0"/>
                </a:rPr>
                <a:t>Open Project</a:t>
              </a:r>
            </a:p>
          </p:txBody>
        </p:sp>
        <p:pic>
          <p:nvPicPr>
            <p:cNvPr id="50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22" y="2389937"/>
              <a:ext cx="387321" cy="375825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21" y="4650759"/>
            <a:ext cx="38195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88" y="4941168"/>
            <a:ext cx="1533600" cy="71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reeform 8"/>
          <p:cNvSpPr/>
          <p:nvPr/>
        </p:nvSpPr>
        <p:spPr>
          <a:xfrm>
            <a:off x="2224785" y="3454434"/>
            <a:ext cx="1714479" cy="685791"/>
          </a:xfrm>
          <a:custGeom>
            <a:avLst/>
            <a:gdLst>
              <a:gd name="connsiteX0" fmla="*/ 0 w 1714479"/>
              <a:gd name="connsiteY0" fmla="*/ 0 h 685791"/>
              <a:gd name="connsiteX1" fmla="*/ 1371584 w 1714479"/>
              <a:gd name="connsiteY1" fmla="*/ 0 h 685791"/>
              <a:gd name="connsiteX2" fmla="*/ 1714479 w 1714479"/>
              <a:gd name="connsiteY2" fmla="*/ 342896 h 685791"/>
              <a:gd name="connsiteX3" fmla="*/ 1371584 w 1714479"/>
              <a:gd name="connsiteY3" fmla="*/ 685791 h 685791"/>
              <a:gd name="connsiteX4" fmla="*/ 0 w 1714479"/>
              <a:gd name="connsiteY4" fmla="*/ 685791 h 685791"/>
              <a:gd name="connsiteX5" fmla="*/ 342896 w 1714479"/>
              <a:gd name="connsiteY5" fmla="*/ 342896 h 685791"/>
              <a:gd name="connsiteX6" fmla="*/ 0 w 1714479"/>
              <a:gd name="connsiteY6" fmla="*/ 0 h 68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479" h="685791">
                <a:moveTo>
                  <a:pt x="0" y="0"/>
                </a:moveTo>
                <a:lnTo>
                  <a:pt x="1371584" y="0"/>
                </a:lnTo>
                <a:lnTo>
                  <a:pt x="1714479" y="342896"/>
                </a:lnTo>
                <a:lnTo>
                  <a:pt x="1371584" y="685791"/>
                </a:lnTo>
                <a:lnTo>
                  <a:pt x="0" y="685791"/>
                </a:lnTo>
                <a:lnTo>
                  <a:pt x="342896" y="3428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143450"/>
              <a:satOff val="0"/>
              <a:lumOff val="-13595"/>
              <a:alphaOff val="0"/>
            </a:schemeClr>
          </a:fillRef>
          <a:effectRef idx="0">
            <a:schemeClr val="accent3">
              <a:hueOff val="6143450"/>
              <a:satOff val="0"/>
              <a:lumOff val="-135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2904" tIns="40005" rIns="362898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500" kern="1200" dirty="0">
                <a:latin typeface="Calibri" panose="020F0502020204030204" pitchFamily="34" charset="0"/>
              </a:rPr>
              <a:t>2</a:t>
            </a:r>
            <a:r>
              <a:rPr lang="en-US" sz="1500" kern="1200" dirty="0">
                <a:latin typeface="Calibri" panose="020F0502020204030204" pitchFamily="34" charset="0"/>
              </a:rPr>
              <a:t> Weeks Testing</a:t>
            </a:r>
          </a:p>
        </p:txBody>
      </p:sp>
      <p:sp>
        <p:nvSpPr>
          <p:cNvPr id="29" name="Freeform 9"/>
          <p:cNvSpPr/>
          <p:nvPr/>
        </p:nvSpPr>
        <p:spPr>
          <a:xfrm>
            <a:off x="3596368" y="3454434"/>
            <a:ext cx="1714479" cy="685791"/>
          </a:xfrm>
          <a:custGeom>
            <a:avLst/>
            <a:gdLst>
              <a:gd name="connsiteX0" fmla="*/ 0 w 1714479"/>
              <a:gd name="connsiteY0" fmla="*/ 0 h 685791"/>
              <a:gd name="connsiteX1" fmla="*/ 1371584 w 1714479"/>
              <a:gd name="connsiteY1" fmla="*/ 0 h 685791"/>
              <a:gd name="connsiteX2" fmla="*/ 1714479 w 1714479"/>
              <a:gd name="connsiteY2" fmla="*/ 342896 h 685791"/>
              <a:gd name="connsiteX3" fmla="*/ 1371584 w 1714479"/>
              <a:gd name="connsiteY3" fmla="*/ 685791 h 685791"/>
              <a:gd name="connsiteX4" fmla="*/ 0 w 1714479"/>
              <a:gd name="connsiteY4" fmla="*/ 685791 h 685791"/>
              <a:gd name="connsiteX5" fmla="*/ 342896 w 1714479"/>
              <a:gd name="connsiteY5" fmla="*/ 342896 h 685791"/>
              <a:gd name="connsiteX6" fmla="*/ 0 w 1714479"/>
              <a:gd name="connsiteY6" fmla="*/ 0 h 68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479" h="685791">
                <a:moveTo>
                  <a:pt x="0" y="0"/>
                </a:moveTo>
                <a:lnTo>
                  <a:pt x="1371584" y="0"/>
                </a:lnTo>
                <a:lnTo>
                  <a:pt x="1714479" y="342896"/>
                </a:lnTo>
                <a:lnTo>
                  <a:pt x="1371584" y="685791"/>
                </a:lnTo>
                <a:lnTo>
                  <a:pt x="0" y="685791"/>
                </a:lnTo>
                <a:lnTo>
                  <a:pt x="342896" y="3428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215175"/>
              <a:satOff val="0"/>
              <a:lumOff val="-20392"/>
              <a:alphaOff val="0"/>
            </a:schemeClr>
          </a:fillRef>
          <a:effectRef idx="0">
            <a:schemeClr val="accent3">
              <a:hueOff val="9215175"/>
              <a:satOff val="0"/>
              <a:lumOff val="-20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2904" tIns="40005" rIns="362898" bIns="4000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>
                <a:latin typeface="Calibri" panose="020F0502020204030204" pitchFamily="34" charset="0"/>
              </a:rPr>
              <a:t>IOP</a:t>
            </a:r>
          </a:p>
        </p:txBody>
      </p:sp>
      <p:pic>
        <p:nvPicPr>
          <p:cNvPr id="3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73" y="4177596"/>
            <a:ext cx="387321" cy="375825"/>
          </a:xfrm>
          <a:prstGeom prst="rect">
            <a:avLst/>
          </a:prstGeom>
        </p:spPr>
      </p:pic>
      <p:pic>
        <p:nvPicPr>
          <p:cNvPr id="31" name="Picture 2" descr="http://i.forbesimg.com/media/lists/companies/qualcomm_416x4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9" b="36757"/>
          <a:stretch/>
        </p:blipFill>
        <p:spPr bwMode="auto">
          <a:xfrm>
            <a:off x="3992663" y="3252030"/>
            <a:ext cx="802569" cy="19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5813" y="1944309"/>
            <a:ext cx="2660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7030A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UL </a:t>
            </a:r>
            <a:r>
              <a:rPr lang="en-US" altLang="zh-CN" sz="1800" b="1" i="1" dirty="0">
                <a:solidFill>
                  <a:srgbClr val="7030A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can </a:t>
            </a:r>
            <a:r>
              <a:rPr lang="en-US" sz="1800" b="1" i="1" dirty="0">
                <a:solidFill>
                  <a:srgbClr val="7030A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provi</a:t>
            </a:r>
            <a:r>
              <a:rPr lang="en-US" altLang="zh-CN" sz="1800" b="1" i="1" dirty="0">
                <a:solidFill>
                  <a:srgbClr val="7030A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de QC2.0/3.0 and QC4+</a:t>
            </a:r>
            <a:r>
              <a:rPr lang="en-US" sz="1800" b="1" i="1" dirty="0">
                <a:solidFill>
                  <a:srgbClr val="7030A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 service 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914661CC-7AC5-4096-B31B-EEF8DACC5A56}"/>
              </a:ext>
            </a:extLst>
          </p:cNvPr>
          <p:cNvSpPr txBox="1">
            <a:spLocks/>
          </p:cNvSpPr>
          <p:nvPr/>
        </p:nvSpPr>
        <p:spPr>
          <a:xfrm>
            <a:off x="534072" y="63902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14455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9473" y="557279"/>
            <a:ext cx="8021161" cy="461665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cap="none" dirty="0"/>
              <a:t>i</a:t>
            </a:r>
            <a:r>
              <a:rPr lang="en-US" dirty="0"/>
              <a:t> certification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8800" y="1673219"/>
            <a:ext cx="8021638" cy="1508105"/>
          </a:xfrm>
        </p:spPr>
        <p:txBody>
          <a:bodyPr/>
          <a:lstStyle/>
          <a:p>
            <a:r>
              <a:rPr lang="en-US" dirty="0"/>
              <a:t>Wireless Power Consortium (WPC) created and maintains Qi (pronounced “</a:t>
            </a:r>
            <a:r>
              <a:rPr lang="en-US" dirty="0" err="1"/>
              <a:t>chee</a:t>
            </a:r>
            <a:r>
              <a:rPr lang="en-US" dirty="0"/>
              <a:t>”), the global standard for compatible wireless charging</a:t>
            </a:r>
          </a:p>
          <a:p>
            <a:endParaRPr lang="en-US" dirty="0"/>
          </a:p>
          <a:p>
            <a:r>
              <a:rPr lang="en-US" dirty="0"/>
              <a:t>Some m</a:t>
            </a:r>
            <a:r>
              <a:rPr lang="en-US" altLang="zh-CN" dirty="0"/>
              <a:t>embers of WPC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957197" y="6373284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C14DB-7D4C-EA4C-A4E5-7900645C36C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34072" y="6390218"/>
            <a:ext cx="30861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8AE1A6-7D13-4692-A871-6448DE50E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2654300"/>
            <a:ext cx="1963933" cy="2582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2BCDBF-FA24-42C7-807B-4EF2935C7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970" y="4023530"/>
            <a:ext cx="596064" cy="64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AD4424-DF14-44CB-A3DF-3046E221D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109" y="3956496"/>
            <a:ext cx="2040853" cy="739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B5B104-4AA1-45BA-BB1B-989BD9449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2" y="5284811"/>
            <a:ext cx="2143125" cy="56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088E85-1F1D-4AF2-8F52-B21A9C081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152" y="5080000"/>
            <a:ext cx="1783373" cy="9493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EAEAF7-953F-4CF2-981F-B9A7A6635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619" y="4149723"/>
            <a:ext cx="1790700" cy="447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46C312-5E71-4904-BC99-E24B85A3A2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4697" y="5581364"/>
            <a:ext cx="19812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9473" y="557279"/>
            <a:ext cx="8021161" cy="461665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cap="none" dirty="0"/>
              <a:t>i</a:t>
            </a:r>
            <a:r>
              <a:rPr lang="en-US" dirty="0"/>
              <a:t> certification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8800" y="1673219"/>
            <a:ext cx="8021638" cy="3077766"/>
          </a:xfrm>
        </p:spPr>
        <p:txBody>
          <a:bodyPr/>
          <a:lstStyle/>
          <a:p>
            <a:r>
              <a:rPr lang="en-US" dirty="0"/>
              <a:t>The latest Qi specification: Version 1.2.4</a:t>
            </a:r>
          </a:p>
          <a:p>
            <a:endParaRPr lang="en-US" dirty="0"/>
          </a:p>
          <a:p>
            <a:r>
              <a:rPr lang="en-US" dirty="0"/>
              <a:t>UL Japan is accredited by WPC to conduct Qi Compliance Testing for Baseline Power Profile (BPP) up to 5 W and Extended Power Profile (EPP) &gt; 5 W and up to 15 W.</a:t>
            </a:r>
          </a:p>
          <a:p>
            <a:endParaRPr lang="en-US" dirty="0"/>
          </a:p>
          <a:p>
            <a:r>
              <a:rPr lang="en-US" dirty="0"/>
              <a:t>UL Dongguan, China: To be accredited for BPP and EPP.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957197" y="6373284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C14DB-7D4C-EA4C-A4E5-7900645C36C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34072" y="6390218"/>
            <a:ext cx="30861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Open Sans" charset="0"/>
                <a:cs typeface="Arial"/>
              </a:rPr>
              <a:t>UL and the UL logo are trademarks of UL LLC © 2017. Proprietary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735909129"/>
      </p:ext>
    </p:extLst>
  </p:cSld>
  <p:clrMapOvr>
    <a:masterClrMapping/>
  </p:clrMapOvr>
</p:sld>
</file>

<file path=ppt/theme/theme1.xml><?xml version="1.0" encoding="utf-8"?>
<a:theme xmlns:a="http://schemas.openxmlformats.org/drawingml/2006/main" name="UL Advanced 011011">
  <a:themeElements>
    <a:clrScheme name="Custom 3">
      <a:dk1>
        <a:srgbClr val="464749"/>
      </a:dk1>
      <a:lt1>
        <a:srgbClr val="FFFFFF"/>
      </a:lt1>
      <a:dk2>
        <a:srgbClr val="8FD400"/>
      </a:dk2>
      <a:lt2>
        <a:srgbClr val="BCBEC0"/>
      </a:lt2>
      <a:accent1>
        <a:srgbClr val="000000"/>
      </a:accent1>
      <a:accent2>
        <a:srgbClr val="BE0F34"/>
      </a:accent2>
      <a:accent3>
        <a:srgbClr val="EF8200"/>
      </a:accent3>
      <a:accent4>
        <a:srgbClr val="007987"/>
      </a:accent4>
      <a:accent5>
        <a:srgbClr val="05BAB7"/>
      </a:accent5>
      <a:accent6>
        <a:srgbClr val="019B35"/>
      </a:accent6>
      <a:hlink>
        <a:srgbClr val="FFD451"/>
      </a:hlink>
      <a:folHlink>
        <a:srgbClr val="9395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Arial" pitchFamily="34" charset="0"/>
            <a:cs typeface="Arial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6x9-UL-PPT_TEMPLATE_V2">
  <a:themeElements>
    <a:clrScheme name="UL">
      <a:dk1>
        <a:sysClr val="windowText" lastClr="000000"/>
      </a:dk1>
      <a:lt1>
        <a:sysClr val="window" lastClr="FFFFFF"/>
      </a:lt1>
      <a:dk2>
        <a:srgbClr val="98A8BC"/>
      </a:dk2>
      <a:lt2>
        <a:srgbClr val="E9EDF2"/>
      </a:lt2>
      <a:accent1>
        <a:srgbClr val="EF8200"/>
      </a:accent1>
      <a:accent2>
        <a:srgbClr val="B10820"/>
      </a:accent2>
      <a:accent3>
        <a:srgbClr val="55BAB7"/>
      </a:accent3>
      <a:accent4>
        <a:srgbClr val="007987"/>
      </a:accent4>
      <a:accent5>
        <a:srgbClr val="002B45"/>
      </a:accent5>
      <a:accent6>
        <a:srgbClr val="8FD400"/>
      </a:accent6>
      <a:hlink>
        <a:srgbClr val="E54C50"/>
      </a:hlink>
      <a:folHlink>
        <a:srgbClr val="4A92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16x9-UL-PPT_TEMPLATE_V2">
  <a:themeElements>
    <a:clrScheme name="UL">
      <a:dk1>
        <a:sysClr val="windowText" lastClr="000000"/>
      </a:dk1>
      <a:lt1>
        <a:sysClr val="window" lastClr="FFFFFF"/>
      </a:lt1>
      <a:dk2>
        <a:srgbClr val="98A8BC"/>
      </a:dk2>
      <a:lt2>
        <a:srgbClr val="E9EDF2"/>
      </a:lt2>
      <a:accent1>
        <a:srgbClr val="EF8200"/>
      </a:accent1>
      <a:accent2>
        <a:srgbClr val="B10820"/>
      </a:accent2>
      <a:accent3>
        <a:srgbClr val="55BAB7"/>
      </a:accent3>
      <a:accent4>
        <a:srgbClr val="007987"/>
      </a:accent4>
      <a:accent5>
        <a:srgbClr val="002B45"/>
      </a:accent5>
      <a:accent6>
        <a:srgbClr val="8FD400"/>
      </a:accent6>
      <a:hlink>
        <a:srgbClr val="E54C50"/>
      </a:hlink>
      <a:folHlink>
        <a:srgbClr val="4A92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">
    <a:dk1>
      <a:srgbClr val="464749"/>
    </a:dk1>
    <a:lt1>
      <a:srgbClr val="FFFFFF"/>
    </a:lt1>
    <a:dk2>
      <a:srgbClr val="8FD400"/>
    </a:dk2>
    <a:lt2>
      <a:srgbClr val="BCBEC0"/>
    </a:lt2>
    <a:accent1>
      <a:srgbClr val="000000"/>
    </a:accent1>
    <a:accent2>
      <a:srgbClr val="BE0F34"/>
    </a:accent2>
    <a:accent3>
      <a:srgbClr val="EF8200"/>
    </a:accent3>
    <a:accent4>
      <a:srgbClr val="007987"/>
    </a:accent4>
    <a:accent5>
      <a:srgbClr val="05BAB7"/>
    </a:accent5>
    <a:accent6>
      <a:srgbClr val="019B35"/>
    </a:accent6>
    <a:hlink>
      <a:srgbClr val="FFD451"/>
    </a:hlink>
    <a:folHlink>
      <a:srgbClr val="93959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1066</Words>
  <Application>Microsoft Office PowerPoint</Application>
  <PresentationFormat>On-screen Show (4:3)</PresentationFormat>
  <Paragraphs>173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Aharoni</vt:lpstr>
      <vt:lpstr>Arial Unicode MS</vt:lpstr>
      <vt:lpstr>Geneva</vt:lpstr>
      <vt:lpstr>Gill Sans</vt:lpstr>
      <vt:lpstr>微軟正黑體</vt:lpstr>
      <vt:lpstr>ＭＳ Ｐゴシック</vt:lpstr>
      <vt:lpstr>黑体</vt:lpstr>
      <vt:lpstr>宋体</vt:lpstr>
      <vt:lpstr>Arial</vt:lpstr>
      <vt:lpstr>Calibri</vt:lpstr>
      <vt:lpstr>Candara</vt:lpstr>
      <vt:lpstr>Century Gothic</vt:lpstr>
      <vt:lpstr>Helvetica</vt:lpstr>
      <vt:lpstr>Open Sans</vt:lpstr>
      <vt:lpstr>Times New Roman</vt:lpstr>
      <vt:lpstr>Wingdings</vt:lpstr>
      <vt:lpstr>UL Advanced 011011</vt:lpstr>
      <vt:lpstr>16x9-UL-PPT_TEMPLATE_V2</vt:lpstr>
      <vt:lpstr>1_16x9-UL-PPT_TEMPLATE_V2</vt:lpstr>
      <vt:lpstr>PowerPoint Presentation</vt:lpstr>
      <vt:lpstr>Agenda</vt:lpstr>
      <vt:lpstr>QC advancements</vt:lpstr>
      <vt:lpstr>QC4/4+ Introduction</vt:lpstr>
      <vt:lpstr>How does Quick Charge 4 work ?</vt:lpstr>
      <vt:lpstr>Process related to Qualcomm </vt:lpstr>
      <vt:lpstr>How long does it take?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 SSL Office(Lab)</vt:lpstr>
      <vt:lpstr>UL _ EMC/RF/Telecom --- IOT</vt:lpstr>
      <vt:lpstr>PowerPoint Presentation</vt:lpstr>
      <vt:lpstr>PowerPoint Presentation</vt:lpstr>
      <vt:lpstr>PowerPoint Presentation</vt:lpstr>
    </vt:vector>
  </TitlesOfParts>
  <Company>CBX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bold 30 pts maximum  two lines</dc:title>
  <dc:creator>Rene Moreno</dc:creator>
  <cp:lastModifiedBy>Lin, Leon</cp:lastModifiedBy>
  <cp:revision>440</cp:revision>
  <cp:lastPrinted>2016-09-20T10:34:53Z</cp:lastPrinted>
  <dcterms:created xsi:type="dcterms:W3CDTF">2011-12-02T22:30:53Z</dcterms:created>
  <dcterms:modified xsi:type="dcterms:W3CDTF">2018-06-28T10:05:39Z</dcterms:modified>
</cp:coreProperties>
</file>