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83" r:id="rId2"/>
    <p:sldId id="345" r:id="rId3"/>
    <p:sldId id="346" r:id="rId4"/>
    <p:sldId id="348" r:id="rId5"/>
    <p:sldId id="349" r:id="rId6"/>
    <p:sldId id="327" r:id="rId7"/>
    <p:sldId id="370" r:id="rId8"/>
    <p:sldId id="354" r:id="rId9"/>
    <p:sldId id="369" r:id="rId10"/>
    <p:sldId id="371" r:id="rId11"/>
    <p:sldId id="373" r:id="rId12"/>
    <p:sldId id="372" r:id="rId13"/>
    <p:sldId id="321" r:id="rId14"/>
    <p:sldId id="359" r:id="rId15"/>
    <p:sldId id="351" r:id="rId16"/>
    <p:sldId id="353" r:id="rId17"/>
    <p:sldId id="35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99"/>
    <a:srgbClr val="003399"/>
    <a:srgbClr val="0F2B37"/>
    <a:srgbClr val="FF7C80"/>
    <a:srgbClr val="DC3C00"/>
    <a:srgbClr val="EC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6" autoAdjust="0"/>
    <p:restoredTop sz="94424" autoAdjust="0"/>
  </p:normalViewPr>
  <p:slideViewPr>
    <p:cSldViewPr snapToGrid="0" showGuides="1">
      <p:cViewPr>
        <p:scale>
          <a:sx n="80" d="100"/>
          <a:sy n="80" d="100"/>
        </p:scale>
        <p:origin x="-324" y="36"/>
      </p:cViewPr>
      <p:guideLst>
        <p:guide orient="horz" pos="2190"/>
        <p:guide pos="4039"/>
        <p:guide pos="17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D49B-8AB1-4855-A4A4-08C0E4F52BDE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5D5F-0965-4E51-9C70-23D48B456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19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81D0-A797-4AF9-BA7D-F9EDE7CA232C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2.jpg"/><Relationship Id="rId17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5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860"/>
            <a:ext cx="12192000" cy="69405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15240" y="-52705"/>
            <a:ext cx="12236450" cy="6970395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71550" y="5484178"/>
            <a:ext cx="2492375" cy="457200"/>
            <a:chOff x="971550" y="3760788"/>
            <a:chExt cx="2492375" cy="457200"/>
          </a:xfrm>
        </p:grpSpPr>
        <p:sp>
          <p:nvSpPr>
            <p:cNvPr id="62" name="Rounded Rectangle 35"/>
            <p:cNvSpPr/>
            <p:nvPr/>
          </p:nvSpPr>
          <p:spPr bwMode="auto">
            <a:xfrm>
              <a:off x="979488" y="3760788"/>
              <a:ext cx="2484437" cy="228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b="1" dirty="0">
                  <a:latin typeface="Microsoft YaHei" pitchFamily="34" charset="-122"/>
                  <a:ea typeface="Microsoft YaHei" pitchFamily="34" charset="-122"/>
                  <a:sym typeface="Gill Sans" charset="0"/>
                </a:rPr>
                <a:t>Enjoy Wireless Life</a:t>
              </a:r>
              <a:endParaRPr lang="en-US" sz="1400" b="1" dirty="0">
                <a:latin typeface="Microsoft YaHei" pitchFamily="34" charset="-122"/>
                <a:ea typeface="Microsoft YaHei" pitchFamily="34" charset="-122"/>
                <a:sym typeface="Gill Sans" charset="0"/>
              </a:endParaRPr>
            </a:p>
          </p:txBody>
        </p:sp>
        <p:sp>
          <p:nvSpPr>
            <p:cNvPr id="63" name="Rounded Rectangle 35"/>
            <p:cNvSpPr/>
            <p:nvPr/>
          </p:nvSpPr>
          <p:spPr bwMode="auto">
            <a:xfrm>
              <a:off x="971550" y="3989388"/>
              <a:ext cx="2492375" cy="228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  <a:sym typeface="Gill Sans" charset="0"/>
                </a:rPr>
                <a:t>乐享无线生活</a:t>
              </a: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607742" y="5647290"/>
            <a:ext cx="3455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华润微电子旗下</a:t>
            </a:r>
            <a:endParaRPr lang="en-US" altLang="zh-CN" sz="14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 eaLnBrk="1" hangingPunct="1"/>
            <a:r>
              <a:rPr lang="zh-CN" altLang="en-US" sz="1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华</a:t>
            </a:r>
            <a:r>
              <a:rPr lang="zh-CN" altLang="en-US" sz="1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润矽科微电子有限公司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10" y="3510280"/>
            <a:ext cx="1338580" cy="63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-15240" y="923925"/>
            <a:ext cx="12214860" cy="20948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8275" y="923925"/>
            <a:ext cx="9173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8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无线</a:t>
            </a:r>
            <a:r>
              <a:rPr kumimoji="0" lang="zh-CN" altLang="zh-CN" sz="8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充电</a:t>
            </a:r>
            <a:r>
              <a:rPr lang="zh-CN" altLang="en-US" sz="8800" kern="0" dirty="0">
                <a:solidFill>
                  <a:srgbClr val="C00000"/>
                </a:solidFill>
                <a:latin typeface="Agency FB" panose="020B0503020202020204" pitchFamily="34" charset="0"/>
              </a:rPr>
              <a:t>产品</a:t>
            </a:r>
            <a:r>
              <a:rPr kumimoji="0" lang="zh-CN" altLang="en-US" sz="8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介绍</a:t>
            </a:r>
            <a:endParaRPr kumimoji="0" lang="zh-CN" altLang="en-US" sz="8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600200" y="2332355"/>
            <a:ext cx="8763635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156960" y="2317115"/>
            <a:ext cx="499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Wireless Charging  </a:t>
            </a:r>
          </a:p>
        </p:txBody>
      </p:sp>
      <p:sp>
        <p:nvSpPr>
          <p:cNvPr id="13" name="平行四边形 12"/>
          <p:cNvSpPr/>
          <p:nvPr/>
        </p:nvSpPr>
        <p:spPr>
          <a:xfrm rot="3660000">
            <a:off x="-707390" y="2274570"/>
            <a:ext cx="9349740" cy="2401570"/>
          </a:xfrm>
          <a:prstGeom prst="parallelogram">
            <a:avLst>
              <a:gd name="adj" fmla="val 54847"/>
            </a:avLst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89318" y="5917883"/>
            <a:ext cx="3960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www.crmicro.com   www.semico.com.cn   ©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2017</a:t>
            </a:r>
          </a:p>
        </p:txBody>
      </p:sp>
      <p:sp>
        <p:nvSpPr>
          <p:cNvPr id="33" name="Oval 4"/>
          <p:cNvSpPr/>
          <p:nvPr/>
        </p:nvSpPr>
        <p:spPr bwMode="auto">
          <a:xfrm rot="5400000">
            <a:off x="5210175" y="3027045"/>
            <a:ext cx="1544955" cy="1546860"/>
          </a:xfrm>
          <a:prstGeom prst="ellipse">
            <a:avLst/>
          </a:prstGeom>
          <a:noFill/>
          <a:ln w="76200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id-ID" altLang="zh-CN" sz="5600">
              <a:latin typeface="Microsoft YaHei" pitchFamily="34" charset="-122"/>
              <a:ea typeface="Microsoft YaHei" pitchFamily="34" charset="-122"/>
              <a:cs typeface="Heiti SC Light"/>
            </a:endParaRPr>
          </a:p>
        </p:txBody>
      </p:sp>
      <p:cxnSp>
        <p:nvCxnSpPr>
          <p:cNvPr id="34" name="直接连接符 33"/>
          <p:cNvCxnSpPr>
            <a:cxnSpLocks noChangeShapeType="1"/>
          </p:cNvCxnSpPr>
          <p:nvPr/>
        </p:nvCxnSpPr>
        <p:spPr bwMode="auto">
          <a:xfrm flipV="1">
            <a:off x="6741160" y="3802380"/>
            <a:ext cx="5480050" cy="10160"/>
          </a:xfrm>
          <a:prstGeom prst="line">
            <a:avLst/>
          </a:prstGeom>
          <a:noFill/>
          <a:ln w="57150" algn="ctr">
            <a:solidFill>
              <a:srgbClr val="00206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60"/>
          <p:cNvCxnSpPr>
            <a:cxnSpLocks noChangeShapeType="1"/>
          </p:cNvCxnSpPr>
          <p:nvPr/>
        </p:nvCxnSpPr>
        <p:spPr bwMode="auto">
          <a:xfrm>
            <a:off x="-48895" y="3802380"/>
            <a:ext cx="5269230" cy="0"/>
          </a:xfrm>
          <a:prstGeom prst="line">
            <a:avLst/>
          </a:prstGeom>
          <a:noFill/>
          <a:ln w="57150" algn="ctr">
            <a:solidFill>
              <a:srgbClr val="00206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组合 18"/>
          <p:cNvGrpSpPr/>
          <p:nvPr/>
        </p:nvGrpSpPr>
        <p:grpSpPr>
          <a:xfrm>
            <a:off x="4384756" y="3234524"/>
            <a:ext cx="3463304" cy="514429"/>
            <a:chOff x="-547283" y="4842026"/>
            <a:chExt cx="2927343" cy="35870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7283" y="4842026"/>
              <a:ext cx="607486" cy="35870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008" y="4877597"/>
              <a:ext cx="881052" cy="2875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bldLvl="0" animBg="1"/>
      <p:bldP spid="4" grpId="0" bldLvl="0" animBg="1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6" grpId="12"/>
      <p:bldP spid="6" grpId="13"/>
      <p:bldP spid="6" grpId="14"/>
      <p:bldP spid="6" grpId="15"/>
      <p:bldP spid="6" grpId="16"/>
      <p:bldP spid="6" grpId="17"/>
      <p:bldP spid="6" grpId="18"/>
      <p:bldP spid="6" grpId="19"/>
      <p:bldP spid="6" grpId="20"/>
      <p:bldP spid="6" grpId="21"/>
      <p:bldP spid="6" grpId="22"/>
      <p:bldP spid="6" grpId="23"/>
      <p:bldP spid="6" grpId="24"/>
      <p:bldP spid="6" grpId="25"/>
      <p:bldP spid="6" grpId="26"/>
      <p:bldP spid="6" grpId="27"/>
      <p:bldP spid="6" grpId="28"/>
      <p:bldP spid="6" grpId="29"/>
      <p:bldP spid="6" grpId="30"/>
      <p:bldP spid="6" grpId="31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0" grpId="12"/>
      <p:bldP spid="10" grpId="13"/>
      <p:bldP spid="10" grpId="14"/>
      <p:bldP spid="10" grpId="15"/>
      <p:bldP spid="10" grpId="16"/>
      <p:bldP spid="10" grpId="17"/>
      <p:bldP spid="10" grpId="18"/>
      <p:bldP spid="10" grpId="19"/>
      <p:bldP spid="10" grpId="20"/>
      <p:bldP spid="10" grpId="21"/>
      <p:bldP spid="10" grpId="22"/>
      <p:bldP spid="10" grpId="23"/>
      <p:bldP spid="10" grpId="24"/>
      <p:bldP spid="10" grpId="25"/>
      <p:bldP spid="10" grpId="26"/>
      <p:bldP spid="10" grpId="27"/>
      <p:bldP spid="10" grpId="28"/>
      <p:bldP spid="10" grpId="29"/>
      <p:bldP spid="10" grpId="30"/>
      <p:bldP spid="10" grpId="31"/>
      <p:bldP spid="13" grpId="0" bldLvl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3" grpId="11" animBg="1"/>
      <p:bldP spid="33" grpId="12" animBg="1"/>
      <p:bldP spid="33" grpId="13" animBg="1"/>
      <p:bldP spid="33" grpId="14" animBg="1"/>
      <p:bldP spid="33" grpId="15" animBg="1"/>
      <p:bldP spid="33" grpId="16" animBg="1"/>
      <p:bldP spid="33" grpId="17" animBg="1"/>
      <p:bldP spid="33" grpId="18" animBg="1"/>
      <p:bldP spid="33" grpId="19" animBg="1"/>
      <p:bldP spid="33" grpId="20" animBg="1"/>
      <p:bldP spid="33" grpId="21" animBg="1"/>
      <p:bldP spid="33" grpId="22" animBg="1"/>
      <p:bldP spid="33" grpId="23" animBg="1"/>
      <p:bldP spid="33" grpId="24" animBg="1"/>
      <p:bldP spid="33" grpId="25" animBg="1"/>
      <p:bldP spid="33" grpId="26" animBg="1"/>
      <p:bldP spid="33" grpId="27" animBg="1"/>
      <p:bldP spid="33" grpId="28" animBg="1"/>
      <p:bldP spid="33" grpId="29" animBg="1"/>
      <p:bldP spid="33" grpId="30" animBg="1"/>
      <p:bldP spid="33" grpId="31" animBg="1"/>
      <p:bldP spid="33" grpId="32" animBg="1"/>
      <p:bldP spid="33" grpId="33" animBg="1"/>
      <p:bldP spid="33" grpId="34" animBg="1"/>
      <p:bldP spid="33" grpId="35" animBg="1"/>
      <p:bldP spid="33" grpId="36" animBg="1"/>
      <p:bldP spid="33" grpId="37" animBg="1"/>
      <p:bldP spid="33" grpId="38" animBg="1"/>
      <p:bldP spid="33" grpId="39" animBg="1"/>
      <p:bldP spid="33" grpId="40" animBg="1"/>
      <p:bldP spid="33" grpId="41" animBg="1"/>
      <p:bldP spid="33" grpId="42" animBg="1"/>
      <p:bldP spid="33" grpId="43" animBg="1"/>
      <p:bldP spid="33" grpId="44" animBg="1"/>
      <p:bldP spid="33" grpId="45" animBg="1"/>
      <p:bldP spid="33" grpId="46" animBg="1"/>
      <p:bldP spid="33" grpId="47" animBg="1"/>
      <p:bldP spid="33" grpId="48" animBg="1"/>
      <p:bldP spid="33" grpId="49" animBg="1"/>
      <p:bldP spid="33" grpId="50" animBg="1"/>
      <p:bldP spid="33" grpId="51" animBg="1"/>
      <p:bldP spid="33" grpId="52" animBg="1"/>
      <p:bldP spid="33" grpId="53" animBg="1"/>
      <p:bldP spid="33" grpId="54" animBg="1"/>
      <p:bldP spid="33" grpId="55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-17780"/>
            <a:ext cx="12270740" cy="68751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2" name="矩形 1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典型</a:t>
              </a:r>
              <a:r>
                <a:rPr lang="en-US" altLang="zh-CN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BPP</a:t>
              </a:r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方案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8680" y="791410"/>
              <a:ext cx="24187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Typical BPP Solution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-24765" y="527050"/>
            <a:ext cx="813043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2.</a:t>
            </a:r>
            <a:r>
              <a:rPr lang="en-US" altLang="zh-CN" sz="4000" dirty="0">
                <a:solidFill>
                  <a:schemeClr val="bg1"/>
                </a:solidFill>
                <a:latin typeface="Impact" pitchFamily="34" charset="0"/>
                <a:sym typeface="+mn-ea"/>
              </a:rPr>
              <a:t>5</a:t>
            </a:r>
            <a:endParaRPr 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Rectangle 16"/>
          <p:cNvSpPr/>
          <p:nvPr/>
        </p:nvSpPr>
        <p:spPr bwMode="auto">
          <a:xfrm>
            <a:off x="1092949" y="1169471"/>
            <a:ext cx="1220760" cy="393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功能描述</a:t>
            </a:r>
            <a:endParaRPr lang="zh-CN" altLang="en-US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</p:txBody>
      </p:sp>
      <p:sp>
        <p:nvSpPr>
          <p:cNvPr id="177" name="圆角矩形 176"/>
          <p:cNvSpPr/>
          <p:nvPr/>
        </p:nvSpPr>
        <p:spPr>
          <a:xfrm>
            <a:off x="920396" y="1535460"/>
            <a:ext cx="4067240" cy="3216645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396" y="1759525"/>
            <a:ext cx="4067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输入：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5V 2A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时为标准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5W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应用；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QC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适配器自动识别；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使用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QC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适配器时支持三星手机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10W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快充；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solidFill>
                  <a:srgbClr val="002060"/>
                </a:solidFill>
                <a:latin typeface="+mn-ea"/>
              </a:rPr>
              <a:t>使用</a:t>
            </a:r>
            <a:r>
              <a:rPr lang="en-US" altLang="zh-CN" sz="1400" b="1" dirty="0">
                <a:solidFill>
                  <a:srgbClr val="002060"/>
                </a:solidFill>
                <a:latin typeface="+mn-ea"/>
              </a:rPr>
              <a:t>QC</a:t>
            </a:r>
            <a:r>
              <a:rPr lang="zh-CN" altLang="en-US" sz="1400" b="1" dirty="0">
                <a:solidFill>
                  <a:srgbClr val="002060"/>
                </a:solidFill>
                <a:latin typeface="+mn-ea"/>
              </a:rPr>
              <a:t>适配器时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支持</a:t>
            </a:r>
            <a:r>
              <a:rPr lang="en-US" altLang="zh-CN" sz="1400" b="1" dirty="0" err="1" smtClean="0">
                <a:solidFill>
                  <a:srgbClr val="002060"/>
                </a:solidFill>
                <a:latin typeface="+mn-ea"/>
              </a:rPr>
              <a:t>Iphone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手机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7.5W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快充；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QI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标准 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A11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线圈；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具有动态功率调整（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DPM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）功能；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支持金属异物检测（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FOD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）功能；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系统过压、过流、过温等异常保护；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sz="14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9" name="Rectangle 16"/>
          <p:cNvSpPr/>
          <p:nvPr/>
        </p:nvSpPr>
        <p:spPr bwMode="auto">
          <a:xfrm>
            <a:off x="1092949" y="4735852"/>
            <a:ext cx="1220760" cy="393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应用范围</a:t>
            </a:r>
            <a:endParaRPr lang="zh-CN" altLang="en-US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</p:txBody>
      </p:sp>
      <p:sp>
        <p:nvSpPr>
          <p:cNvPr id="180" name="圆角矩形 179"/>
          <p:cNvSpPr/>
          <p:nvPr/>
        </p:nvSpPr>
        <p:spPr>
          <a:xfrm>
            <a:off x="920396" y="5101842"/>
            <a:ext cx="4067240" cy="117817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920396" y="5201211"/>
            <a:ext cx="40672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便携数码设备；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智能穿戴；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智能手机；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sz="14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3" y="899081"/>
            <a:ext cx="6260601" cy="3229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椭圆 11"/>
          <p:cNvSpPr/>
          <p:nvPr/>
        </p:nvSpPr>
        <p:spPr>
          <a:xfrm>
            <a:off x="6350750" y="1927408"/>
            <a:ext cx="457200" cy="4925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2" name="椭圆 181"/>
          <p:cNvSpPr/>
          <p:nvPr/>
        </p:nvSpPr>
        <p:spPr>
          <a:xfrm>
            <a:off x="7051964" y="2419979"/>
            <a:ext cx="457200" cy="4925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3" name="椭圆 182"/>
          <p:cNvSpPr/>
          <p:nvPr/>
        </p:nvSpPr>
        <p:spPr>
          <a:xfrm>
            <a:off x="7633855" y="2064327"/>
            <a:ext cx="457200" cy="10782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4" name="椭圆 183"/>
          <p:cNvSpPr/>
          <p:nvPr/>
        </p:nvSpPr>
        <p:spPr>
          <a:xfrm>
            <a:off x="6442364" y="2513865"/>
            <a:ext cx="457200" cy="4925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7" name="Rectangle 16"/>
          <p:cNvSpPr/>
          <p:nvPr/>
        </p:nvSpPr>
        <p:spPr bwMode="auto">
          <a:xfrm>
            <a:off x="5587190" y="5004360"/>
            <a:ext cx="6092192" cy="8354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CW78S33 + CS49P60 + CS4269 + CS202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全套芯片，一站式解决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方案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--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Wingdings" pitchFamily="2" charset="2"/>
              </a:rPr>
              <a:t>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Wingdings" pitchFamily="2" charset="2"/>
              </a:rPr>
              <a:t>最优性价比</a:t>
            </a:r>
            <a:endParaRPr lang="en-US" altLang="zh-CN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  <a:p>
            <a:pPr>
              <a:lnSpc>
                <a:spcPct val="125000"/>
              </a:lnSpc>
            </a:pPr>
            <a:endParaRPr lang="zh-CN" altLang="en-US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</p:txBody>
      </p:sp>
      <p:cxnSp>
        <p:nvCxnSpPr>
          <p:cNvPr id="14" name="直接箭头连接符 13"/>
          <p:cNvCxnSpPr>
            <a:stCxn id="12" idx="3"/>
          </p:cNvCxnSpPr>
          <p:nvPr/>
        </p:nvCxnSpPr>
        <p:spPr>
          <a:xfrm flipH="1">
            <a:off x="6135370" y="2347844"/>
            <a:ext cx="282335" cy="26565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/>
          <p:cNvCxnSpPr/>
          <p:nvPr/>
        </p:nvCxnSpPr>
        <p:spPr>
          <a:xfrm>
            <a:off x="6670965" y="3006436"/>
            <a:ext cx="727362" cy="19979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箭头连接符 188"/>
          <p:cNvCxnSpPr/>
          <p:nvPr/>
        </p:nvCxnSpPr>
        <p:spPr>
          <a:xfrm>
            <a:off x="7370619" y="2942838"/>
            <a:ext cx="1468581" cy="19898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/>
          <p:cNvCxnSpPr/>
          <p:nvPr/>
        </p:nvCxnSpPr>
        <p:spPr>
          <a:xfrm>
            <a:off x="8091055" y="3142582"/>
            <a:ext cx="1995054" cy="179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-17780"/>
            <a:ext cx="12270740" cy="68751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2" name="矩形 1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典型</a:t>
              </a:r>
              <a:r>
                <a:rPr lang="en-US" altLang="zh-CN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10W</a:t>
              </a:r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方案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8680" y="791410"/>
              <a:ext cx="24187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Typical BPP Solution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-24765" y="527050"/>
            <a:ext cx="813043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2.6</a:t>
            </a:r>
            <a:endParaRPr 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Rectangle 16"/>
          <p:cNvSpPr/>
          <p:nvPr/>
        </p:nvSpPr>
        <p:spPr bwMode="auto">
          <a:xfrm>
            <a:off x="1092949" y="1169471"/>
            <a:ext cx="1220760" cy="393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功能描述</a:t>
            </a:r>
            <a:endParaRPr lang="zh-CN" altLang="en-US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</p:txBody>
      </p:sp>
      <p:sp>
        <p:nvSpPr>
          <p:cNvPr id="177" name="圆角矩形 176"/>
          <p:cNvSpPr/>
          <p:nvPr/>
        </p:nvSpPr>
        <p:spPr>
          <a:xfrm>
            <a:off x="920396" y="1535460"/>
            <a:ext cx="4067240" cy="3216645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396" y="1759525"/>
            <a:ext cx="4067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支持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QC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、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AFC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等快充协议；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兼容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5V2A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、 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9V1.67A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输入；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快</a:t>
            </a:r>
            <a:r>
              <a:rPr lang="zh-CN" altLang="en-US" sz="1400" b="1" dirty="0">
                <a:solidFill>
                  <a:srgbClr val="002060"/>
                </a:solidFill>
                <a:latin typeface="+mn-ea"/>
              </a:rPr>
              <a:t>充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适配器输入支持三星手机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10W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快充；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快</a:t>
            </a:r>
            <a:r>
              <a:rPr lang="zh-CN" altLang="en-US" sz="1400" b="1" dirty="0">
                <a:solidFill>
                  <a:srgbClr val="002060"/>
                </a:solidFill>
                <a:latin typeface="+mn-ea"/>
              </a:rPr>
              <a:t>充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适配器</a:t>
            </a:r>
            <a:r>
              <a:rPr lang="zh-CN" altLang="en-US" sz="1400" b="1" dirty="0">
                <a:solidFill>
                  <a:srgbClr val="002060"/>
                </a:solidFill>
                <a:latin typeface="+mn-ea"/>
              </a:rPr>
              <a:t>输入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支持</a:t>
            </a:r>
            <a:r>
              <a:rPr lang="en-US" altLang="zh-CN" sz="1400" b="1" dirty="0" err="1" smtClean="0">
                <a:solidFill>
                  <a:srgbClr val="002060"/>
                </a:solidFill>
                <a:latin typeface="+mn-ea"/>
              </a:rPr>
              <a:t>Iphone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手机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7.5W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快充；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QI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标准 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A11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线圈或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A28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三线圈；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具有动态功率调整（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DPM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）功能；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支持金属异物检测（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FOD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）功能；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系统过压、过流、过温等异常保护；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sz="14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9" name="Rectangle 16"/>
          <p:cNvSpPr/>
          <p:nvPr/>
        </p:nvSpPr>
        <p:spPr bwMode="auto">
          <a:xfrm>
            <a:off x="1092949" y="4735852"/>
            <a:ext cx="1220760" cy="393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应用范围</a:t>
            </a:r>
            <a:endParaRPr lang="zh-CN" altLang="en-US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</p:txBody>
      </p:sp>
      <p:sp>
        <p:nvSpPr>
          <p:cNvPr id="180" name="圆角矩形 179"/>
          <p:cNvSpPr/>
          <p:nvPr/>
        </p:nvSpPr>
        <p:spPr>
          <a:xfrm>
            <a:off x="920396" y="5101842"/>
            <a:ext cx="4067240" cy="117817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920396" y="5201211"/>
            <a:ext cx="40672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便携数码设备；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智能穿戴；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智能手机；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sz="14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58" y="715138"/>
            <a:ext cx="4412517" cy="2490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3426787"/>
            <a:ext cx="3691817" cy="215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617" y="3419792"/>
            <a:ext cx="3465383" cy="205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05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-24765" y="-17780"/>
            <a:ext cx="12270740" cy="68751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2" name="矩形 1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典型</a:t>
              </a:r>
              <a:r>
                <a:rPr lang="en-US" altLang="zh-CN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EPP</a:t>
              </a:r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方案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8680" y="791410"/>
              <a:ext cx="24187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Typical EPP Solution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-24765" y="527050"/>
            <a:ext cx="737702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2.7</a:t>
            </a:r>
            <a:endParaRPr 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Rectangle 16"/>
          <p:cNvSpPr/>
          <p:nvPr/>
        </p:nvSpPr>
        <p:spPr bwMode="auto">
          <a:xfrm>
            <a:off x="1092949" y="1169471"/>
            <a:ext cx="1220760" cy="393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功能描述</a:t>
            </a:r>
            <a:endParaRPr lang="zh-CN" altLang="en-US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</p:txBody>
      </p:sp>
      <p:sp>
        <p:nvSpPr>
          <p:cNvPr id="177" name="圆角矩形 176"/>
          <p:cNvSpPr/>
          <p:nvPr/>
        </p:nvSpPr>
        <p:spPr>
          <a:xfrm>
            <a:off x="920396" y="1535460"/>
            <a:ext cx="4067240" cy="3216645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920396" y="1759525"/>
            <a:ext cx="406724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输入：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12V 1.5A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时为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QI 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标准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15W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应用；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向下兼容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5V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及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9V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电压输入，兼容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5W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应用；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QC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适配器自动识别；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支持</a:t>
            </a:r>
            <a:r>
              <a:rPr lang="en-US" altLang="zh-CN" sz="1400" b="1" dirty="0" err="1" smtClean="0">
                <a:solidFill>
                  <a:srgbClr val="002060"/>
                </a:solidFill>
                <a:latin typeface="+mn-ea"/>
              </a:rPr>
              <a:t>Iphone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手机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7.5W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及三星手机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10W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QI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标准 </a:t>
            </a:r>
            <a:r>
              <a:rPr lang="en-US" altLang="zh-CN" sz="1400" b="1" dirty="0">
                <a:solidFill>
                  <a:srgbClr val="002060"/>
                </a:solidFill>
                <a:latin typeface="+mn-ea"/>
              </a:rPr>
              <a:t>MP-A2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线圈；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solidFill>
                  <a:srgbClr val="002060"/>
                </a:solidFill>
                <a:latin typeface="+mn-ea"/>
              </a:rPr>
              <a:t>多重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金属异物检测（</a:t>
            </a:r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FOD</a:t>
            </a: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）功能；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系统过压、过流、过温等异常保护；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sz="14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9" name="Rectangle 16"/>
          <p:cNvSpPr/>
          <p:nvPr/>
        </p:nvSpPr>
        <p:spPr bwMode="auto">
          <a:xfrm>
            <a:off x="1092949" y="4735852"/>
            <a:ext cx="1220760" cy="393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应用范围</a:t>
            </a:r>
            <a:endParaRPr lang="zh-CN" altLang="en-US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</p:txBody>
      </p:sp>
      <p:sp>
        <p:nvSpPr>
          <p:cNvPr id="180" name="圆角矩形 179"/>
          <p:cNvSpPr/>
          <p:nvPr/>
        </p:nvSpPr>
        <p:spPr>
          <a:xfrm>
            <a:off x="920396" y="5101842"/>
            <a:ext cx="4067240" cy="117817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920396" y="5173501"/>
            <a:ext cx="40672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数码设备；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智能手机；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 smtClean="0">
                <a:solidFill>
                  <a:srgbClr val="002060"/>
                </a:solidFill>
                <a:latin typeface="+mn-ea"/>
              </a:rPr>
              <a:t>小家电；</a:t>
            </a:r>
            <a:endParaRPr lang="en-US" altLang="zh-CN" sz="14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sz="14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48" y="587571"/>
            <a:ext cx="6694023" cy="3342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3" name="Rectangle 16"/>
          <p:cNvSpPr/>
          <p:nvPr/>
        </p:nvSpPr>
        <p:spPr bwMode="auto">
          <a:xfrm>
            <a:off x="5587190" y="5004360"/>
            <a:ext cx="6092192" cy="53745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CW78S33 + CS4967 + CS4267  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全兼容方案</a:t>
            </a:r>
            <a:endParaRPr lang="en-US" altLang="zh-CN" sz="20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  <a:p>
            <a:pPr>
              <a:lnSpc>
                <a:spcPct val="125000"/>
              </a:lnSpc>
            </a:pPr>
            <a:endParaRPr lang="en-US" altLang="zh-CN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  <a:p>
            <a:pPr>
              <a:lnSpc>
                <a:spcPct val="125000"/>
              </a:lnSpc>
            </a:pPr>
            <a:endParaRPr lang="zh-CN" altLang="en-US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549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4605" y="-14605"/>
            <a:ext cx="12221845" cy="6862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20962" y="211575"/>
            <a:ext cx="3342640" cy="1227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Bebas Neue"/>
                <a:sym typeface="Bebas Neue"/>
              </a:rPr>
              <a:t>认证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Bebas Neue"/>
                <a:sym typeface="Bebas Neue"/>
              </a:rPr>
              <a:t>证书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Bebas Neue"/>
                <a:sym typeface="Bebas Neue"/>
              </a:rPr>
              <a:t>&amp;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Bebas Neue"/>
                <a:sym typeface="Bebas Neue"/>
              </a:rPr>
              <a:t>专利</a:t>
            </a:r>
          </a:p>
          <a:p>
            <a:pPr algn="l"/>
            <a:endParaRPr lang="zh-CN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sym typeface="Open San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5875" y="-12569"/>
            <a:ext cx="754743" cy="1171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-8141" y="505460"/>
            <a:ext cx="81524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2.8</a:t>
            </a:r>
            <a:endParaRPr lang="zh-CN" altLang="en-US" sz="4000" dirty="0"/>
          </a:p>
        </p:txBody>
      </p:sp>
      <p:sp>
        <p:nvSpPr>
          <p:cNvPr id="11" name="矩形 10"/>
          <p:cNvSpPr/>
          <p:nvPr/>
        </p:nvSpPr>
        <p:spPr>
          <a:xfrm>
            <a:off x="878680" y="791410"/>
            <a:ext cx="2335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Certifications &amp; Patents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6"/>
          <p:cNvSpPr/>
          <p:nvPr/>
        </p:nvSpPr>
        <p:spPr bwMode="auto">
          <a:xfrm>
            <a:off x="1689588" y="5093033"/>
            <a:ext cx="6651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专利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635" y="1732915"/>
            <a:ext cx="2357755" cy="33394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492283" y="5250498"/>
            <a:ext cx="7233608" cy="78752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marL="171450" indent="-17145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latinLnBrk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zh-CN" alt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围绕无线充电通讯、异物检测、整流等关键技术已申请专利</a:t>
            </a:r>
            <a:r>
              <a:rPr lang="en-US" altLang="zh-CN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20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项，目前已授权</a:t>
            </a:r>
            <a:r>
              <a:rPr lang="en-US" altLang="zh-CN" sz="1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8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项，</a:t>
            </a:r>
            <a:r>
              <a:rPr lang="en-US" altLang="zh-CN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PCT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专利</a:t>
            </a:r>
            <a:r>
              <a:rPr lang="en-US" altLang="zh-CN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项。</a:t>
            </a:r>
            <a:endParaRPr lang="zh-CN" altLang="en-US" sz="1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31460" y="1223010"/>
            <a:ext cx="1990164" cy="393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BPP QI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标准证书</a:t>
            </a:r>
            <a:endParaRPr lang="zh-CN" altLang="en-US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Lato Light"/>
              <a:sym typeface="Lato Light"/>
            </a:endParaRPr>
          </a:p>
        </p:txBody>
      </p:sp>
      <p:sp>
        <p:nvSpPr>
          <p:cNvPr id="18" name="Rectangle 16"/>
          <p:cNvSpPr/>
          <p:nvPr/>
        </p:nvSpPr>
        <p:spPr bwMode="auto">
          <a:xfrm>
            <a:off x="7288306" y="1223010"/>
            <a:ext cx="2111188" cy="393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EPP QI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标准</a:t>
            </a:r>
            <a:r>
              <a:rPr lang="zh-CN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rPr>
              <a:t>证书</a:t>
            </a:r>
          </a:p>
        </p:txBody>
      </p:sp>
      <p:grpSp>
        <p:nvGrpSpPr>
          <p:cNvPr id="19" name="组合 4"/>
          <p:cNvGrpSpPr/>
          <p:nvPr/>
        </p:nvGrpSpPr>
        <p:grpSpPr bwMode="auto">
          <a:xfrm>
            <a:off x="1178560" y="5035160"/>
            <a:ext cx="431800" cy="431800"/>
            <a:chOff x="816536" y="3219822"/>
            <a:chExt cx="432000" cy="432000"/>
          </a:xfrm>
          <a:noFill/>
        </p:grpSpPr>
        <p:sp>
          <p:nvSpPr>
            <p:cNvPr id="21" name="AutoShape 43"/>
            <p:cNvSpPr>
              <a:spLocks noChangeArrowheads="1"/>
            </p:cNvSpPr>
            <p:nvPr/>
          </p:nvSpPr>
          <p:spPr bwMode="auto">
            <a:xfrm>
              <a:off x="862439" y="3307070"/>
              <a:ext cx="366713" cy="2635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txBody>
            <a:bodyPr lIns="38100" tIns="38100" rIns="38100" bIns="38100" anchor="ctr"/>
            <a:lstStyle/>
            <a:p>
              <a:endParaRPr lang="zh-CN" altLang="en-US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22" name="圆角矩形 2"/>
            <p:cNvSpPr>
              <a:spLocks noChangeArrowheads="1"/>
            </p:cNvSpPr>
            <p:nvPr/>
          </p:nvSpPr>
          <p:spPr bwMode="auto">
            <a:xfrm>
              <a:off x="816536" y="3219822"/>
              <a:ext cx="432000" cy="432000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chemeClr val="bg1"/>
              </a:solidFill>
              <a:round/>
            </a:ln>
            <a:extLst/>
          </p:spPr>
          <p:txBody>
            <a:bodyPr/>
            <a:lstStyle/>
            <a:p>
              <a:pPr algn="ctr"/>
              <a:endParaRPr lang="zh-CN" altLang="en-US" sz="560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55" y="1732915"/>
            <a:ext cx="2595893" cy="33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7" grpId="0" bldLvl="0" animBg="1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-2540"/>
            <a:ext cx="12192000" cy="6862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5" name="组合 44"/>
          <p:cNvGrpSpPr/>
          <p:nvPr/>
        </p:nvGrpSpPr>
        <p:grpSpPr>
          <a:xfrm>
            <a:off x="-14605" y="2036"/>
            <a:ext cx="5232400" cy="1171070"/>
            <a:chOff x="0" y="2036"/>
            <a:chExt cx="5232400" cy="1171070"/>
          </a:xfrm>
        </p:grpSpPr>
        <p:sp>
          <p:nvSpPr>
            <p:cNvPr id="2" name="矩形 1"/>
            <p:cNvSpPr/>
            <p:nvPr/>
          </p:nvSpPr>
          <p:spPr>
            <a:xfrm>
              <a:off x="878840" y="268101"/>
              <a:ext cx="4353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+mn-ea"/>
                </a:rPr>
                <a:t>技术路线图</a:t>
              </a:r>
              <a:endPara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8679" y="791410"/>
              <a:ext cx="241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Technical Roadmap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-10795" y="506730"/>
            <a:ext cx="814647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2.9</a:t>
            </a:r>
            <a:endParaRPr lang="zh-CN" altLang="en-US" sz="4000" dirty="0"/>
          </a:p>
        </p:txBody>
      </p:sp>
      <p:sp>
        <p:nvSpPr>
          <p:cNvPr id="9" name="矩形 8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0" y="3491913"/>
            <a:ext cx="12192000" cy="1273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00536" y="2078999"/>
            <a:ext cx="1875098" cy="1476961"/>
            <a:chOff x="1400536" y="1926599"/>
            <a:chExt cx="1875098" cy="1476961"/>
          </a:xfrm>
        </p:grpSpPr>
        <p:sp>
          <p:nvSpPr>
            <p:cNvPr id="24" name="任意多边形 23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3275634" y="3621140"/>
            <a:ext cx="1875098" cy="1476961"/>
            <a:chOff x="1400536" y="1926599"/>
            <a:chExt cx="1875098" cy="1476961"/>
          </a:xfrm>
        </p:grpSpPr>
        <p:sp>
          <p:nvSpPr>
            <p:cNvPr id="27" name="任意多边形 26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50732" y="2032097"/>
            <a:ext cx="1875098" cy="1476961"/>
            <a:chOff x="1400536" y="1926599"/>
            <a:chExt cx="1875098" cy="1476961"/>
          </a:xfrm>
        </p:grpSpPr>
        <p:sp>
          <p:nvSpPr>
            <p:cNvPr id="30" name="任意多边形 29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flipV="1">
            <a:off x="7025830" y="3621140"/>
            <a:ext cx="1875098" cy="1476961"/>
            <a:chOff x="1400536" y="1926599"/>
            <a:chExt cx="1875098" cy="1476961"/>
          </a:xfrm>
        </p:grpSpPr>
        <p:sp>
          <p:nvSpPr>
            <p:cNvPr id="33" name="任意多边形 32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00928" y="2055548"/>
            <a:ext cx="1875098" cy="1476961"/>
            <a:chOff x="1400536" y="1926599"/>
            <a:chExt cx="1875098" cy="1476961"/>
          </a:xfrm>
        </p:grpSpPr>
        <p:sp>
          <p:nvSpPr>
            <p:cNvPr id="36" name="任意多边形 35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373309" y="4092455"/>
            <a:ext cx="2044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4070">
              <a:buFont typeface="Wingdings" pitchFamily="2" charset="2"/>
              <a:buChar char="l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中功率</a:t>
            </a:r>
            <a:endParaRPr lang="en-US" altLang="zh-CN" sz="12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l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大功率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/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p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工业应用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p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手机快充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/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II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代发送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CS4967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量产</a:t>
            </a:r>
            <a:endParaRPr lang="en-US" altLang="zh-CN" sz="12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II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代接收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CS4977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试用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大功率方案试用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98792" y="4080956"/>
            <a:ext cx="2044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4070">
              <a:buFont typeface="Wingdings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超大功率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+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/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p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汽车无线充电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/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zh-CN" altLang="en-US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超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大功率推广试用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专用大功率转换电路量产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06883" y="916903"/>
            <a:ext cx="20447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4070">
              <a:buFont typeface="Wingdings" pitchFamily="2" charset="2"/>
              <a:buChar char="l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大功率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l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超大功率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/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p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家电应用</a:t>
            </a:r>
            <a:endParaRPr lang="en-US" altLang="zh-CN" sz="12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p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工业应用</a:t>
            </a:r>
            <a:endParaRPr lang="en-US" altLang="zh-CN" sz="12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/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II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代接收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CS4977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量产</a:t>
            </a:r>
            <a:endParaRPr lang="en-US" altLang="zh-CN" sz="12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专用大功率转换电路开发</a:t>
            </a:r>
            <a:endParaRPr lang="en-US" altLang="zh-CN" sz="12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大功率方案量产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超大功率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3.3KW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汽车应用完成预研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243869" y="3744312"/>
            <a:ext cx="178760" cy="314050"/>
            <a:chOff x="-474562" y="2314128"/>
            <a:chExt cx="271268" cy="476571"/>
          </a:xfrm>
        </p:grpSpPr>
        <p:sp>
          <p:nvSpPr>
            <p:cNvPr id="65" name="等腰三角形 64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998901" y="3738381"/>
            <a:ext cx="178760" cy="314050"/>
            <a:chOff x="-474562" y="2314128"/>
            <a:chExt cx="271268" cy="476571"/>
          </a:xfrm>
        </p:grpSpPr>
        <p:sp>
          <p:nvSpPr>
            <p:cNvPr id="77" name="等腰三角形 76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749097" y="3723493"/>
            <a:ext cx="178760" cy="314050"/>
            <a:chOff x="-474562" y="2314128"/>
            <a:chExt cx="271268" cy="476571"/>
          </a:xfrm>
        </p:grpSpPr>
        <p:sp>
          <p:nvSpPr>
            <p:cNvPr id="82" name="等腰三角形 81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 flipV="1">
            <a:off x="7813214" y="3028053"/>
            <a:ext cx="178760" cy="314050"/>
            <a:chOff x="-474562" y="2314128"/>
            <a:chExt cx="271268" cy="476571"/>
          </a:xfrm>
        </p:grpSpPr>
        <p:sp>
          <p:nvSpPr>
            <p:cNvPr id="87" name="等腰三角形 86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flipV="1">
            <a:off x="4063018" y="2993083"/>
            <a:ext cx="178760" cy="314050"/>
            <a:chOff x="-474562" y="2314128"/>
            <a:chExt cx="271268" cy="476571"/>
          </a:xfrm>
        </p:grpSpPr>
        <p:sp>
          <p:nvSpPr>
            <p:cNvPr id="92" name="等腰三角形 91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9437519" y="2249805"/>
            <a:ext cx="82266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 defTabSz="815340"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rPr>
              <a:t>2021-</a:t>
            </a:r>
          </a:p>
          <a:p>
            <a:pPr algn="just" defTabSz="815340"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rPr>
              <a:t>2022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5676414" y="2210435"/>
            <a:ext cx="82266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 defTabSz="815340"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rPr>
              <a:t>2017-</a:t>
            </a:r>
          </a:p>
          <a:p>
            <a:pPr algn="just" defTabSz="815340"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rPr>
              <a:t>2018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3801259" y="4250055"/>
            <a:ext cx="82266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 defTabSz="815340"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rPr>
              <a:t>2015-</a:t>
            </a:r>
          </a:p>
          <a:p>
            <a:pPr algn="just" defTabSz="815340"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rPr>
              <a:t>2016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7563634" y="4250690"/>
            <a:ext cx="82266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 defTabSz="815340"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rPr>
              <a:t>2019-</a:t>
            </a:r>
          </a:p>
          <a:p>
            <a:pPr algn="just" defTabSz="815340"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rPr>
              <a:t>2020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3056469" y="1184275"/>
            <a:ext cx="254000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814070">
              <a:buFont typeface="Wingdings" pitchFamily="2" charset="2"/>
              <a:buChar char="l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微小功率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l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中功率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l"/>
            </a:pP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p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手机及穿戴应用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p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家居及工业应用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/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I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代接收电路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CS4978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量产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II 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代发送电路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CS4967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试用</a:t>
            </a:r>
            <a:endParaRPr lang="en-US" altLang="zh-CN" sz="12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中功率方案完成开发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62" name="文本框 102"/>
          <p:cNvSpPr txBox="1"/>
          <p:nvPr/>
        </p:nvSpPr>
        <p:spPr>
          <a:xfrm>
            <a:off x="1929145" y="2272030"/>
            <a:ext cx="817880" cy="6591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 defTabSz="815340"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rPr>
              <a:t>2012-</a:t>
            </a:r>
          </a:p>
          <a:p>
            <a:pPr algn="just" defTabSz="815340"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itchFamily="34" charset="-122"/>
                <a:ea typeface="Microsoft YaHei" pitchFamily="34" charset="-122"/>
                <a:sym typeface="+mn-ea"/>
              </a:rPr>
              <a:t>2014</a:t>
            </a:r>
          </a:p>
        </p:txBody>
      </p:sp>
      <p:sp>
        <p:nvSpPr>
          <p:cNvPr id="63" name="文本框 43"/>
          <p:cNvSpPr txBox="1"/>
          <p:nvPr/>
        </p:nvSpPr>
        <p:spPr>
          <a:xfrm>
            <a:off x="1511115" y="4090827"/>
            <a:ext cx="2044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4070">
              <a:buFont typeface="Wingdings" pitchFamily="2" charset="2"/>
              <a:buChar char="l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微小功率</a:t>
            </a:r>
            <a:endParaRPr lang="en-US" altLang="zh-CN" sz="12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/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p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手机应用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/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I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代发送电路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CS4968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量产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en-US" altLang="zh-CN" sz="1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I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代接收电路</a:t>
            </a:r>
            <a:r>
              <a:rPr lang="en-US" altLang="zh-CN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CS4978</a:t>
            </a:r>
            <a:r>
              <a:rPr lang="zh-CN" altLang="en-US" sz="1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设计</a:t>
            </a:r>
            <a:endParaRPr lang="en-US" altLang="zh-CN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  <a:p>
            <a:pPr defTabSz="814070">
              <a:buFont typeface="Wingdings" pitchFamily="2" charset="2"/>
              <a:buChar char="Ø"/>
            </a:pPr>
            <a:r>
              <a:rPr lang="zh-CN" altLang="en-US" sz="1200" b="1" noProof="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中功率方案预研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0599" y="3149632"/>
            <a:ext cx="11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小功率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24173" y="3634995"/>
            <a:ext cx="11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中功率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27194" y="3163487"/>
            <a:ext cx="11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大功率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19029" y="3621140"/>
            <a:ext cx="11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超大功率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098793" y="3138463"/>
            <a:ext cx="140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超大功率</a:t>
            </a:r>
            <a:r>
              <a:rPr lang="en-US" altLang="zh-CN" dirty="0" smtClean="0">
                <a:solidFill>
                  <a:schemeClr val="bg1"/>
                </a:solidFill>
              </a:rPr>
              <a:t>+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4" grpId="0"/>
      <p:bldP spid="21" grpId="0"/>
      <p:bldP spid="103" grpId="0"/>
      <p:bldP spid="103" grpId="1"/>
      <p:bldP spid="103" grpId="2"/>
      <p:bldP spid="103" grpId="3"/>
      <p:bldP spid="103" grpId="4"/>
      <p:bldP spid="103" grpId="5"/>
      <p:bldP spid="107" grpId="0"/>
      <p:bldP spid="107" grpId="1"/>
      <p:bldP spid="62" grpId="0"/>
      <p:bldP spid="62" grpId="1"/>
      <p:bldP spid="62" grpId="2"/>
      <p:bldP spid="62" grpId="3"/>
      <p:bldP spid="62" grpId="4"/>
      <p:bldP spid="62" grpId="5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985" y="-13335"/>
            <a:ext cx="12270740" cy="68751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flipV="1">
            <a:off x="3702543" y="3222541"/>
            <a:ext cx="1440000" cy="28800"/>
          </a:xfrm>
          <a:custGeom>
            <a:avLst/>
            <a:gdLst>
              <a:gd name="connsiteX0" fmla="*/ 1071759 w 1440000"/>
              <a:gd name="connsiteY0" fmla="*/ 28800 h 28800"/>
              <a:gd name="connsiteX1" fmla="*/ 1440000 w 1440000"/>
              <a:gd name="connsiteY1" fmla="*/ 28800 h 28800"/>
              <a:gd name="connsiteX2" fmla="*/ 1440000 w 1440000"/>
              <a:gd name="connsiteY2" fmla="*/ 0 h 28800"/>
              <a:gd name="connsiteX3" fmla="*/ 1055131 w 1440000"/>
              <a:gd name="connsiteY3" fmla="*/ 0 h 28800"/>
              <a:gd name="connsiteX4" fmla="*/ 0 w 1440000"/>
              <a:gd name="connsiteY4" fmla="*/ 28800 h 28800"/>
              <a:gd name="connsiteX5" fmla="*/ 348492 w 1440000"/>
              <a:gd name="connsiteY5" fmla="*/ 28800 h 28800"/>
              <a:gd name="connsiteX6" fmla="*/ 398375 w 1440000"/>
              <a:gd name="connsiteY6" fmla="*/ 0 h 28800"/>
              <a:gd name="connsiteX7" fmla="*/ 0 w 1440000"/>
              <a:gd name="connsiteY7" fmla="*/ 0 h 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000" h="28800">
                <a:moveTo>
                  <a:pt x="1071759" y="28800"/>
                </a:moveTo>
                <a:lnTo>
                  <a:pt x="1440000" y="28800"/>
                </a:lnTo>
                <a:lnTo>
                  <a:pt x="1440000" y="0"/>
                </a:lnTo>
                <a:lnTo>
                  <a:pt x="1055131" y="0"/>
                </a:lnTo>
                <a:close/>
                <a:moveTo>
                  <a:pt x="0" y="28800"/>
                </a:moveTo>
                <a:lnTo>
                  <a:pt x="348492" y="28800"/>
                </a:lnTo>
                <a:lnTo>
                  <a:pt x="398375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026799" y="2507831"/>
            <a:ext cx="705760" cy="712944"/>
            <a:chOff x="3569784" y="2113339"/>
            <a:chExt cx="705760" cy="712944"/>
          </a:xfrm>
          <a:solidFill>
            <a:schemeClr val="accent2"/>
          </a:solidFill>
        </p:grpSpPr>
        <p:grpSp>
          <p:nvGrpSpPr>
            <p:cNvPr id="5" name="组合 4"/>
            <p:cNvGrpSpPr/>
            <p:nvPr/>
          </p:nvGrpSpPr>
          <p:grpSpPr>
            <a:xfrm rot="1800000">
              <a:off x="3569784" y="2113339"/>
              <a:ext cx="705760" cy="703716"/>
              <a:chOff x="3569783" y="5296910"/>
              <a:chExt cx="705760" cy="703716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3575456" y="5300539"/>
                <a:ext cx="700087" cy="7000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4094141" y="531350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3569783" y="59861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3493849" y="53869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4170613" y="5910626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>
            <a:xfrm>
              <a:off x="3715169" y="2120163"/>
              <a:ext cx="500063" cy="706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Impact" pitchFamily="34" charset="0"/>
                </a:rPr>
                <a:t>3</a:t>
              </a:r>
              <a:endParaRPr lang="zh-CN" altLang="en-US" sz="40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452745" y="2463800"/>
            <a:ext cx="346710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+mj-lt"/>
              </a:rPr>
              <a:t>PART THREE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52759" y="324501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chemeClr val="bg1"/>
                </a:solidFill>
              </a:rPr>
              <a:t>应用挑战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13405" y="3551004"/>
            <a:ext cx="370307" cy="571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33" y="6339205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30" r="39239"/>
          <a:stretch>
            <a:fillRect/>
          </a:stretch>
        </p:blipFill>
        <p:spPr>
          <a:xfrm flipH="1">
            <a:off x="-6985" y="-13335"/>
            <a:ext cx="3333750" cy="6871335"/>
          </a:xfrm>
          <a:custGeom>
            <a:avLst/>
            <a:gdLst>
              <a:gd name="connsiteX0" fmla="*/ 3333750 w 3333750"/>
              <a:gd name="connsiteY0" fmla="*/ 0 h 6855964"/>
              <a:gd name="connsiteX1" fmla="*/ 3333750 w 3333750"/>
              <a:gd name="connsiteY1" fmla="*/ 6855964 h 6855964"/>
              <a:gd name="connsiteX2" fmla="*/ 0 w 3333750"/>
              <a:gd name="connsiteY2" fmla="*/ 6855964 h 68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0" h="6855964">
                <a:moveTo>
                  <a:pt x="3333750" y="0"/>
                </a:moveTo>
                <a:lnTo>
                  <a:pt x="3333750" y="6855964"/>
                </a:lnTo>
                <a:lnTo>
                  <a:pt x="0" y="6855964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-76260" y="-13335"/>
            <a:ext cx="12270740" cy="68751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69273" y="0"/>
            <a:ext cx="4900613" cy="5443538"/>
            <a:chOff x="1" y="0"/>
            <a:chExt cx="4900613" cy="544353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51" t="210" b="210"/>
            <a:stretch>
              <a:fillRect/>
            </a:stretch>
          </p:blipFill>
          <p:spPr>
            <a:xfrm>
              <a:off x="1" y="0"/>
              <a:ext cx="4900613" cy="5443538"/>
            </a:xfrm>
            <a:custGeom>
              <a:avLst/>
              <a:gdLst>
                <a:gd name="connsiteX0" fmla="*/ 0 w 4900613"/>
                <a:gd name="connsiteY0" fmla="*/ 0 h 5443538"/>
                <a:gd name="connsiteX1" fmla="*/ 4900613 w 4900613"/>
                <a:gd name="connsiteY1" fmla="*/ 0 h 5443538"/>
                <a:gd name="connsiteX2" fmla="*/ 0 w 4900613"/>
                <a:gd name="connsiteY2" fmla="*/ 5443538 h 544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0613" h="5443538">
                  <a:moveTo>
                    <a:pt x="0" y="0"/>
                  </a:moveTo>
                  <a:lnTo>
                    <a:pt x="4900613" y="0"/>
                  </a:lnTo>
                  <a:lnTo>
                    <a:pt x="0" y="5443538"/>
                  </a:lnTo>
                  <a:close/>
                </a:path>
              </a:pathLst>
            </a:custGeom>
          </p:spPr>
        </p:pic>
        <p:sp>
          <p:nvSpPr>
            <p:cNvPr id="10" name="直角三角形 9"/>
            <p:cNvSpPr/>
            <p:nvPr/>
          </p:nvSpPr>
          <p:spPr>
            <a:xfrm flipV="1">
              <a:off x="1" y="0"/>
              <a:ext cx="4900613" cy="5443538"/>
            </a:xfrm>
            <a:prstGeom prst="rtTriangl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69275" y="2036"/>
            <a:ext cx="4179096" cy="1171070"/>
            <a:chOff x="0" y="2036"/>
            <a:chExt cx="4179096" cy="1171070"/>
          </a:xfrm>
        </p:grpSpPr>
        <p:sp>
          <p:nvSpPr>
            <p:cNvPr id="3" name="矩形 2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技术</a:t>
              </a:r>
              <a:r>
                <a:rPr lang="en-US" altLang="zh-CN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&amp;</a:t>
              </a:r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应用挑战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878680" y="791410"/>
              <a:ext cx="33004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Technical and  Application Challenges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直接连接符 15"/>
          <p:cNvCxnSpPr>
            <a:stCxn id="11" idx="1"/>
          </p:cNvCxnSpPr>
          <p:nvPr/>
        </p:nvCxnSpPr>
        <p:spPr>
          <a:xfrm flipH="1">
            <a:off x="-193211" y="0"/>
            <a:ext cx="5024551" cy="55721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66330" y="497840"/>
            <a:ext cx="74732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3.1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Oval 3"/>
          <p:cNvSpPr>
            <a:spLocks noChangeArrowheads="1"/>
          </p:cNvSpPr>
          <p:nvPr/>
        </p:nvSpPr>
        <p:spPr bwMode="gray">
          <a:xfrm>
            <a:off x="2609850" y="2482850"/>
            <a:ext cx="3957638" cy="387985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382" tIns="46191" rIns="92382" bIns="461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8" name="Oval 4"/>
          <p:cNvSpPr>
            <a:spLocks noChangeArrowheads="1"/>
          </p:cNvSpPr>
          <p:nvPr/>
        </p:nvSpPr>
        <p:spPr bwMode="gray">
          <a:xfrm>
            <a:off x="2828925" y="2687638"/>
            <a:ext cx="3490913" cy="34925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382" tIns="46191" rIns="92382" bIns="461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9" name="Oval 5"/>
          <p:cNvSpPr>
            <a:spLocks noChangeArrowheads="1"/>
          </p:cNvSpPr>
          <p:nvPr/>
        </p:nvSpPr>
        <p:spPr bwMode="gray">
          <a:xfrm>
            <a:off x="3043238" y="3016250"/>
            <a:ext cx="2974975" cy="2973388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382" tIns="46191" rIns="92382" bIns="461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0" name="AutoShape 6"/>
          <p:cNvSpPr>
            <a:spLocks noChangeArrowheads="1"/>
          </p:cNvSpPr>
          <p:nvPr/>
        </p:nvSpPr>
        <p:spPr bwMode="gray">
          <a:xfrm rot="9044363">
            <a:off x="2286000" y="4313238"/>
            <a:ext cx="1871663" cy="1857375"/>
          </a:xfrm>
          <a:prstGeom prst="chevron">
            <a:avLst>
              <a:gd name="adj" fmla="val 28635"/>
            </a:avLst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92382" tIns="46191" rIns="92382" bIns="46191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gray">
          <a:xfrm rot="16200000">
            <a:off x="3564732" y="2120106"/>
            <a:ext cx="1871662" cy="1857375"/>
          </a:xfrm>
          <a:prstGeom prst="chevron">
            <a:avLst>
              <a:gd name="adj" fmla="val 2864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2382" tIns="46191" rIns="92382" bIns="46191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gray">
          <a:xfrm rot="1788254">
            <a:off x="4833938" y="4325938"/>
            <a:ext cx="1871662" cy="1857375"/>
          </a:xfrm>
          <a:prstGeom prst="chevron">
            <a:avLst>
              <a:gd name="adj" fmla="val 28635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lIns="92382" tIns="46191" rIns="92382" bIns="46191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gray">
          <a:xfrm>
            <a:off x="3571875" y="4229253"/>
            <a:ext cx="1857375" cy="52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技术挑战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gray">
          <a:xfrm>
            <a:off x="3475038" y="2862263"/>
            <a:ext cx="2044700" cy="4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功率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75" name="Rectangle 11"/>
          <p:cNvSpPr>
            <a:spLocks noChangeArrowheads="1"/>
          </p:cNvSpPr>
          <p:nvPr/>
        </p:nvSpPr>
        <p:spPr bwMode="gray">
          <a:xfrm>
            <a:off x="2608263" y="5046663"/>
            <a:ext cx="1162050" cy="4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FFFBFC"/>
                </a:solidFill>
              </a:rPr>
              <a:t>距离</a:t>
            </a:r>
            <a:endParaRPr lang="en-US" altLang="zh-CN" sz="2000" b="1" dirty="0">
              <a:solidFill>
                <a:srgbClr val="FFFBFC"/>
              </a:solidFill>
            </a:endParaRPr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gray">
          <a:xfrm>
            <a:off x="5275263" y="5046663"/>
            <a:ext cx="1162050" cy="4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效率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82" name="Oval 3"/>
          <p:cNvSpPr>
            <a:spLocks noChangeArrowheads="1"/>
          </p:cNvSpPr>
          <p:nvPr/>
        </p:nvSpPr>
        <p:spPr bwMode="gray">
          <a:xfrm>
            <a:off x="7509238" y="488734"/>
            <a:ext cx="3957638" cy="387985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382" tIns="46191" rIns="92382" bIns="461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3" name="Oval 4"/>
          <p:cNvSpPr>
            <a:spLocks noChangeArrowheads="1"/>
          </p:cNvSpPr>
          <p:nvPr/>
        </p:nvSpPr>
        <p:spPr bwMode="gray">
          <a:xfrm>
            <a:off x="7728313" y="693522"/>
            <a:ext cx="3490913" cy="34925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382" tIns="46191" rIns="92382" bIns="461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gray">
          <a:xfrm>
            <a:off x="7942626" y="1022134"/>
            <a:ext cx="2974975" cy="2973388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382" tIns="46191" rIns="92382" bIns="461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5" name="AutoShape 6"/>
          <p:cNvSpPr>
            <a:spLocks noChangeArrowheads="1"/>
          </p:cNvSpPr>
          <p:nvPr/>
        </p:nvSpPr>
        <p:spPr bwMode="gray">
          <a:xfrm rot="9044363">
            <a:off x="7185388" y="2319122"/>
            <a:ext cx="1871663" cy="1857375"/>
          </a:xfrm>
          <a:prstGeom prst="chevron">
            <a:avLst>
              <a:gd name="adj" fmla="val 28635"/>
            </a:avLst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92382" tIns="46191" rIns="92382" bIns="46191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6" name="AutoShape 7"/>
          <p:cNvSpPr>
            <a:spLocks noChangeArrowheads="1"/>
          </p:cNvSpPr>
          <p:nvPr/>
        </p:nvSpPr>
        <p:spPr bwMode="gray">
          <a:xfrm rot="16200000">
            <a:off x="8464120" y="125990"/>
            <a:ext cx="1871662" cy="1857375"/>
          </a:xfrm>
          <a:prstGeom prst="chevron">
            <a:avLst>
              <a:gd name="adj" fmla="val 2864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2382" tIns="46191" rIns="92382" bIns="46191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gray">
          <a:xfrm rot="1788254">
            <a:off x="9733326" y="2331822"/>
            <a:ext cx="1871662" cy="1857375"/>
          </a:xfrm>
          <a:prstGeom prst="chevron">
            <a:avLst>
              <a:gd name="adj" fmla="val 28635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lIns="92382" tIns="46191" rIns="92382" bIns="46191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gray">
          <a:xfrm>
            <a:off x="8471263" y="2235137"/>
            <a:ext cx="1857375" cy="52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应用</a:t>
            </a:r>
            <a:r>
              <a:rPr lang="zh-CN" altLang="en-US" sz="2800" dirty="0" smtClean="0">
                <a:solidFill>
                  <a:schemeClr val="bg1"/>
                </a:solidFill>
              </a:rPr>
              <a:t>挑战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89" name="Rectangle 10"/>
          <p:cNvSpPr>
            <a:spLocks noChangeArrowheads="1"/>
          </p:cNvSpPr>
          <p:nvPr/>
        </p:nvSpPr>
        <p:spPr bwMode="gray">
          <a:xfrm>
            <a:off x="8374426" y="868147"/>
            <a:ext cx="2044700" cy="4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安全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90" name="Rectangle 11"/>
          <p:cNvSpPr>
            <a:spLocks noChangeArrowheads="1"/>
          </p:cNvSpPr>
          <p:nvPr/>
        </p:nvSpPr>
        <p:spPr bwMode="gray">
          <a:xfrm>
            <a:off x="7507651" y="3052547"/>
            <a:ext cx="1162050" cy="4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FFFBFC"/>
                </a:solidFill>
              </a:rPr>
              <a:t>稳定</a:t>
            </a:r>
            <a:endParaRPr lang="en-US" altLang="zh-CN" sz="2000" b="1" dirty="0">
              <a:solidFill>
                <a:srgbClr val="FFFBFC"/>
              </a:solidFill>
            </a:endParaRPr>
          </a:p>
        </p:txBody>
      </p:sp>
      <p:sp>
        <p:nvSpPr>
          <p:cNvPr id="91" name="Rectangle 12"/>
          <p:cNvSpPr>
            <a:spLocks noChangeArrowheads="1"/>
          </p:cNvSpPr>
          <p:nvPr/>
        </p:nvSpPr>
        <p:spPr bwMode="gray">
          <a:xfrm>
            <a:off x="10174651" y="3052547"/>
            <a:ext cx="1162050" cy="4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体验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17" name="下箭头标注 16"/>
          <p:cNvSpPr/>
          <p:nvPr/>
        </p:nvSpPr>
        <p:spPr>
          <a:xfrm>
            <a:off x="4328100" y="645660"/>
            <a:ext cx="2156258" cy="1616739"/>
          </a:xfrm>
          <a:prstGeom prst="down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328100" y="701080"/>
            <a:ext cx="2109213" cy="9233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、高频功率器件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、高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Q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值线圈</a:t>
            </a:r>
            <a:endParaRPr lang="en-US" altLang="zh-CN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、高性能电路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上箭头标注 17"/>
          <p:cNvSpPr/>
          <p:nvPr/>
        </p:nvSpPr>
        <p:spPr>
          <a:xfrm>
            <a:off x="8291297" y="4396295"/>
            <a:ext cx="3175580" cy="1878546"/>
          </a:xfrm>
          <a:prstGeom prst="up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8401987" y="5102083"/>
            <a:ext cx="2995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、异物检测（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FOD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）</a:t>
            </a:r>
            <a:endParaRPr lang="en-US" altLang="zh-CN" sz="16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、通讯（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Communication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）</a:t>
            </a:r>
            <a:endParaRPr lang="en-US" altLang="zh-CN" sz="16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、功率控制（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PID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）</a:t>
            </a:r>
            <a:endParaRPr lang="en-US" altLang="zh-CN" sz="16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、温升（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Temp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）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  <p:bldP spid="17" grpId="0" animBg="1"/>
      <p:bldP spid="13" grpId="0" animBg="1"/>
      <p:bldP spid="18" grpId="0" animBg="1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 t="-870"/>
          <a:stretch>
            <a:fillRect/>
          </a:stretch>
        </p:blipFill>
        <p:spPr>
          <a:xfrm>
            <a:off x="0" y="-67056"/>
            <a:ext cx="12191999" cy="69430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-15240"/>
            <a:ext cx="12192000" cy="689102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-15240" y="2204085"/>
            <a:ext cx="12214860" cy="2094865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平行四边形 16"/>
          <p:cNvSpPr/>
          <p:nvPr/>
        </p:nvSpPr>
        <p:spPr>
          <a:xfrm rot="17400000">
            <a:off x="2653030" y="2332990"/>
            <a:ext cx="10958195" cy="2401570"/>
          </a:xfrm>
          <a:prstGeom prst="parallelogram">
            <a:avLst>
              <a:gd name="adj" fmla="val 54847"/>
            </a:avLst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43429" y="2022965"/>
            <a:ext cx="4431051" cy="312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Thank</a:t>
            </a: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      </a:t>
            </a:r>
            <a:r>
              <a:rPr kumimoji="0" lang="en-US" altLang="zh-CN" sz="9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You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331720" y="3427561"/>
            <a:ext cx="8316989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281774" y="3494618"/>
            <a:ext cx="5072247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 bldLvl="0" animBg="1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20393" y="42960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67755" y="1905"/>
            <a:ext cx="6096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59644" y="75660"/>
            <a:ext cx="4500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</a:rPr>
              <a:t>CONTENTS</a:t>
            </a:r>
          </a:p>
        </p:txBody>
      </p:sp>
      <p:sp>
        <p:nvSpPr>
          <p:cNvPr id="8" name="矩形 7"/>
          <p:cNvSpPr/>
          <p:nvPr/>
        </p:nvSpPr>
        <p:spPr>
          <a:xfrm>
            <a:off x="959644" y="791344"/>
            <a:ext cx="1926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2060"/>
                </a:solidFill>
              </a:rPr>
              <a:t>Never put off what you can do today until tomorrow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23229" y="2171701"/>
            <a:ext cx="5658714" cy="523220"/>
            <a:chOff x="2823227" y="2171700"/>
            <a:chExt cx="5658715" cy="523220"/>
          </a:xfrm>
        </p:grpSpPr>
        <p:sp>
          <p:nvSpPr>
            <p:cNvPr id="9" name="文本框 8"/>
            <p:cNvSpPr txBox="1"/>
            <p:nvPr/>
          </p:nvSpPr>
          <p:spPr>
            <a:xfrm>
              <a:off x="3236896" y="2171700"/>
              <a:ext cx="2057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2060"/>
                  </a:solidFill>
                  <a:latin typeface="+mj-lt"/>
                </a:rPr>
                <a:t>PART ONE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 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62440" y="2248644"/>
              <a:ext cx="1097280" cy="384810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  <a:cs typeface="Lato Light"/>
                  <a:sym typeface="Lato Light"/>
                </a:rPr>
                <a:t>公司概况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373942" y="2370405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Freeform 125"/>
            <p:cNvSpPr>
              <a:spLocks noEditPoints="1"/>
            </p:cNvSpPr>
            <p:nvPr/>
          </p:nvSpPr>
          <p:spPr bwMode="auto">
            <a:xfrm rot="5400000">
              <a:off x="2809009" y="2286396"/>
              <a:ext cx="322263" cy="293828"/>
            </a:xfrm>
            <a:custGeom>
              <a:avLst/>
              <a:gdLst>
                <a:gd name="T0" fmla="*/ 9 w 115"/>
                <a:gd name="T1" fmla="*/ 89 h 105"/>
                <a:gd name="T2" fmla="*/ 105 w 115"/>
                <a:gd name="T3" fmla="*/ 89 h 105"/>
                <a:gd name="T4" fmla="*/ 112 w 115"/>
                <a:gd name="T5" fmla="*/ 79 h 105"/>
                <a:gd name="T6" fmla="*/ 63 w 115"/>
                <a:gd name="T7" fmla="*/ 3 h 105"/>
                <a:gd name="T8" fmla="*/ 51 w 115"/>
                <a:gd name="T9" fmla="*/ 3 h 105"/>
                <a:gd name="T10" fmla="*/ 2 w 115"/>
                <a:gd name="T11" fmla="*/ 79 h 105"/>
                <a:gd name="T12" fmla="*/ 9 w 115"/>
                <a:gd name="T13" fmla="*/ 89 h 105"/>
                <a:gd name="T14" fmla="*/ 57 w 115"/>
                <a:gd name="T15" fmla="*/ 12 h 105"/>
                <a:gd name="T16" fmla="*/ 102 w 115"/>
                <a:gd name="T17" fmla="*/ 81 h 105"/>
                <a:gd name="T18" fmla="*/ 12 w 115"/>
                <a:gd name="T19" fmla="*/ 81 h 105"/>
                <a:gd name="T20" fmla="*/ 57 w 115"/>
                <a:gd name="T21" fmla="*/ 12 h 105"/>
                <a:gd name="T22" fmla="*/ 109 w 115"/>
                <a:gd name="T23" fmla="*/ 97 h 105"/>
                <a:gd name="T24" fmla="*/ 5 w 115"/>
                <a:gd name="T25" fmla="*/ 97 h 105"/>
                <a:gd name="T26" fmla="*/ 1 w 115"/>
                <a:gd name="T27" fmla="*/ 101 h 105"/>
                <a:gd name="T28" fmla="*/ 5 w 115"/>
                <a:gd name="T29" fmla="*/ 105 h 105"/>
                <a:gd name="T30" fmla="*/ 109 w 115"/>
                <a:gd name="T31" fmla="*/ 105 h 105"/>
                <a:gd name="T32" fmla="*/ 113 w 115"/>
                <a:gd name="T33" fmla="*/ 101 h 105"/>
                <a:gd name="T34" fmla="*/ 109 w 115"/>
                <a:gd name="T35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5">
                  <a:moveTo>
                    <a:pt x="9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15" y="89"/>
                    <a:pt x="114" y="83"/>
                    <a:pt x="112" y="79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0"/>
                    <a:pt x="54" y="0"/>
                    <a:pt x="51" y="3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4"/>
                    <a:pt x="0" y="89"/>
                    <a:pt x="9" y="89"/>
                  </a:cubicBezTo>
                  <a:close/>
                  <a:moveTo>
                    <a:pt x="57" y="12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00" y="81"/>
                    <a:pt x="19" y="81"/>
                    <a:pt x="12" y="81"/>
                  </a:cubicBezTo>
                  <a:lnTo>
                    <a:pt x="57" y="12"/>
                  </a:lnTo>
                  <a:close/>
                  <a:moveTo>
                    <a:pt x="109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3" y="97"/>
                    <a:pt x="1" y="99"/>
                    <a:pt x="1" y="101"/>
                  </a:cubicBezTo>
                  <a:cubicBezTo>
                    <a:pt x="1" y="103"/>
                    <a:pt x="3" y="105"/>
                    <a:pt x="5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3"/>
                    <a:pt x="113" y="101"/>
                  </a:cubicBezTo>
                  <a:cubicBezTo>
                    <a:pt x="113" y="99"/>
                    <a:pt x="111" y="97"/>
                    <a:pt x="109" y="9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23229" y="3248089"/>
            <a:ext cx="5644859" cy="523220"/>
            <a:chOff x="2823227" y="2740882"/>
            <a:chExt cx="5644860" cy="523220"/>
          </a:xfrm>
        </p:grpSpPr>
        <p:sp>
          <p:nvSpPr>
            <p:cNvPr id="14" name="文本框 13"/>
            <p:cNvSpPr txBox="1"/>
            <p:nvPr/>
          </p:nvSpPr>
          <p:spPr>
            <a:xfrm>
              <a:off x="3236896" y="2740882"/>
              <a:ext cx="2057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2060"/>
                  </a:solidFill>
                  <a:latin typeface="+mj-lt"/>
                </a:rPr>
                <a:t>PART TWO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362440" y="2817826"/>
              <a:ext cx="1107996" cy="369332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zh-CN" altLang="en-US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  <a:cs typeface="Lato Light"/>
                  <a:sym typeface="Lato Light"/>
                </a:rPr>
                <a:t>产品介绍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360087" y="2946572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Freeform 125"/>
            <p:cNvSpPr>
              <a:spLocks noEditPoints="1"/>
            </p:cNvSpPr>
            <p:nvPr/>
          </p:nvSpPr>
          <p:spPr bwMode="auto">
            <a:xfrm rot="5400000">
              <a:off x="2809009" y="2812186"/>
              <a:ext cx="322263" cy="293828"/>
            </a:xfrm>
            <a:custGeom>
              <a:avLst/>
              <a:gdLst>
                <a:gd name="T0" fmla="*/ 9 w 115"/>
                <a:gd name="T1" fmla="*/ 89 h 105"/>
                <a:gd name="T2" fmla="*/ 105 w 115"/>
                <a:gd name="T3" fmla="*/ 89 h 105"/>
                <a:gd name="T4" fmla="*/ 112 w 115"/>
                <a:gd name="T5" fmla="*/ 79 h 105"/>
                <a:gd name="T6" fmla="*/ 63 w 115"/>
                <a:gd name="T7" fmla="*/ 3 h 105"/>
                <a:gd name="T8" fmla="*/ 51 w 115"/>
                <a:gd name="T9" fmla="*/ 3 h 105"/>
                <a:gd name="T10" fmla="*/ 2 w 115"/>
                <a:gd name="T11" fmla="*/ 79 h 105"/>
                <a:gd name="T12" fmla="*/ 9 w 115"/>
                <a:gd name="T13" fmla="*/ 89 h 105"/>
                <a:gd name="T14" fmla="*/ 57 w 115"/>
                <a:gd name="T15" fmla="*/ 12 h 105"/>
                <a:gd name="T16" fmla="*/ 102 w 115"/>
                <a:gd name="T17" fmla="*/ 81 h 105"/>
                <a:gd name="T18" fmla="*/ 12 w 115"/>
                <a:gd name="T19" fmla="*/ 81 h 105"/>
                <a:gd name="T20" fmla="*/ 57 w 115"/>
                <a:gd name="T21" fmla="*/ 12 h 105"/>
                <a:gd name="T22" fmla="*/ 109 w 115"/>
                <a:gd name="T23" fmla="*/ 97 h 105"/>
                <a:gd name="T24" fmla="*/ 5 w 115"/>
                <a:gd name="T25" fmla="*/ 97 h 105"/>
                <a:gd name="T26" fmla="*/ 1 w 115"/>
                <a:gd name="T27" fmla="*/ 101 h 105"/>
                <a:gd name="T28" fmla="*/ 5 w 115"/>
                <a:gd name="T29" fmla="*/ 105 h 105"/>
                <a:gd name="T30" fmla="*/ 109 w 115"/>
                <a:gd name="T31" fmla="*/ 105 h 105"/>
                <a:gd name="T32" fmla="*/ 113 w 115"/>
                <a:gd name="T33" fmla="*/ 101 h 105"/>
                <a:gd name="T34" fmla="*/ 109 w 115"/>
                <a:gd name="T35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5">
                  <a:moveTo>
                    <a:pt x="9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15" y="89"/>
                    <a:pt x="114" y="83"/>
                    <a:pt x="112" y="79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0"/>
                    <a:pt x="54" y="0"/>
                    <a:pt x="51" y="3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4"/>
                    <a:pt x="0" y="89"/>
                    <a:pt x="9" y="89"/>
                  </a:cubicBezTo>
                  <a:close/>
                  <a:moveTo>
                    <a:pt x="57" y="12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00" y="81"/>
                    <a:pt x="19" y="81"/>
                    <a:pt x="12" y="81"/>
                  </a:cubicBezTo>
                  <a:lnTo>
                    <a:pt x="57" y="12"/>
                  </a:lnTo>
                  <a:close/>
                  <a:moveTo>
                    <a:pt x="109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3" y="97"/>
                    <a:pt x="1" y="99"/>
                    <a:pt x="1" y="101"/>
                  </a:cubicBezTo>
                  <a:cubicBezTo>
                    <a:pt x="1" y="103"/>
                    <a:pt x="3" y="105"/>
                    <a:pt x="5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3"/>
                    <a:pt x="113" y="101"/>
                  </a:cubicBezTo>
                  <a:cubicBezTo>
                    <a:pt x="113" y="99"/>
                    <a:pt x="111" y="97"/>
                    <a:pt x="109" y="9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-13204"/>
            <a:ext cx="754743" cy="1171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828309" y="4289489"/>
            <a:ext cx="5644859" cy="518160"/>
            <a:chOff x="2823227" y="2740882"/>
            <a:chExt cx="5644860" cy="518160"/>
          </a:xfrm>
        </p:grpSpPr>
        <p:sp>
          <p:nvSpPr>
            <p:cNvPr id="24" name="文本框 23"/>
            <p:cNvSpPr txBox="1"/>
            <p:nvPr/>
          </p:nvSpPr>
          <p:spPr>
            <a:xfrm>
              <a:off x="3236612" y="2740882"/>
              <a:ext cx="2650490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2060"/>
                  </a:solidFill>
                  <a:latin typeface="+mj-lt"/>
                </a:rPr>
                <a:t>PART THREE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362440" y="2817826"/>
              <a:ext cx="1107996" cy="369332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zh-CN" altLang="en-US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  <a:cs typeface="Lato Light"/>
                  <a:sym typeface="Lato Light"/>
                </a:rPr>
                <a:t>应用挑战</a:t>
              </a:r>
              <a:endParaRPr lang="en-US" altLang="zh-CN" dirty="0" err="1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Lato Light"/>
                <a:sym typeface="Lato Ligh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360087" y="2946572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Freeform 125"/>
            <p:cNvSpPr>
              <a:spLocks noEditPoints="1"/>
            </p:cNvSpPr>
            <p:nvPr/>
          </p:nvSpPr>
          <p:spPr bwMode="auto">
            <a:xfrm rot="5400000">
              <a:off x="2809009" y="2812186"/>
              <a:ext cx="322263" cy="293828"/>
            </a:xfrm>
            <a:custGeom>
              <a:avLst/>
              <a:gdLst>
                <a:gd name="T0" fmla="*/ 9 w 115"/>
                <a:gd name="T1" fmla="*/ 89 h 105"/>
                <a:gd name="T2" fmla="*/ 105 w 115"/>
                <a:gd name="T3" fmla="*/ 89 h 105"/>
                <a:gd name="T4" fmla="*/ 112 w 115"/>
                <a:gd name="T5" fmla="*/ 79 h 105"/>
                <a:gd name="T6" fmla="*/ 63 w 115"/>
                <a:gd name="T7" fmla="*/ 3 h 105"/>
                <a:gd name="T8" fmla="*/ 51 w 115"/>
                <a:gd name="T9" fmla="*/ 3 h 105"/>
                <a:gd name="T10" fmla="*/ 2 w 115"/>
                <a:gd name="T11" fmla="*/ 79 h 105"/>
                <a:gd name="T12" fmla="*/ 9 w 115"/>
                <a:gd name="T13" fmla="*/ 89 h 105"/>
                <a:gd name="T14" fmla="*/ 57 w 115"/>
                <a:gd name="T15" fmla="*/ 12 h 105"/>
                <a:gd name="T16" fmla="*/ 102 w 115"/>
                <a:gd name="T17" fmla="*/ 81 h 105"/>
                <a:gd name="T18" fmla="*/ 12 w 115"/>
                <a:gd name="T19" fmla="*/ 81 h 105"/>
                <a:gd name="T20" fmla="*/ 57 w 115"/>
                <a:gd name="T21" fmla="*/ 12 h 105"/>
                <a:gd name="T22" fmla="*/ 109 w 115"/>
                <a:gd name="T23" fmla="*/ 97 h 105"/>
                <a:gd name="T24" fmla="*/ 5 w 115"/>
                <a:gd name="T25" fmla="*/ 97 h 105"/>
                <a:gd name="T26" fmla="*/ 1 w 115"/>
                <a:gd name="T27" fmla="*/ 101 h 105"/>
                <a:gd name="T28" fmla="*/ 5 w 115"/>
                <a:gd name="T29" fmla="*/ 105 h 105"/>
                <a:gd name="T30" fmla="*/ 109 w 115"/>
                <a:gd name="T31" fmla="*/ 105 h 105"/>
                <a:gd name="T32" fmla="*/ 113 w 115"/>
                <a:gd name="T33" fmla="*/ 101 h 105"/>
                <a:gd name="T34" fmla="*/ 109 w 115"/>
                <a:gd name="T35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5">
                  <a:moveTo>
                    <a:pt x="9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15" y="89"/>
                    <a:pt x="114" y="83"/>
                    <a:pt x="112" y="79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0"/>
                    <a:pt x="54" y="0"/>
                    <a:pt x="51" y="3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4"/>
                    <a:pt x="0" y="89"/>
                    <a:pt x="9" y="89"/>
                  </a:cubicBezTo>
                  <a:close/>
                  <a:moveTo>
                    <a:pt x="57" y="12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00" y="81"/>
                    <a:pt x="19" y="81"/>
                    <a:pt x="12" y="81"/>
                  </a:cubicBezTo>
                  <a:lnTo>
                    <a:pt x="57" y="12"/>
                  </a:lnTo>
                  <a:close/>
                  <a:moveTo>
                    <a:pt x="109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3" y="97"/>
                    <a:pt x="1" y="99"/>
                    <a:pt x="1" y="101"/>
                  </a:cubicBezTo>
                  <a:cubicBezTo>
                    <a:pt x="1" y="103"/>
                    <a:pt x="3" y="105"/>
                    <a:pt x="5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3"/>
                    <a:pt x="113" y="101"/>
                  </a:cubicBezTo>
                  <a:cubicBezTo>
                    <a:pt x="113" y="99"/>
                    <a:pt x="111" y="97"/>
                    <a:pt x="109" y="9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985" y="-13335"/>
            <a:ext cx="12270740" cy="68751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flipV="1">
            <a:off x="3702543" y="3222541"/>
            <a:ext cx="1440000" cy="28800"/>
          </a:xfrm>
          <a:custGeom>
            <a:avLst/>
            <a:gdLst>
              <a:gd name="connsiteX0" fmla="*/ 1071759 w 1440000"/>
              <a:gd name="connsiteY0" fmla="*/ 28800 h 28800"/>
              <a:gd name="connsiteX1" fmla="*/ 1440000 w 1440000"/>
              <a:gd name="connsiteY1" fmla="*/ 28800 h 28800"/>
              <a:gd name="connsiteX2" fmla="*/ 1440000 w 1440000"/>
              <a:gd name="connsiteY2" fmla="*/ 0 h 28800"/>
              <a:gd name="connsiteX3" fmla="*/ 1055131 w 1440000"/>
              <a:gd name="connsiteY3" fmla="*/ 0 h 28800"/>
              <a:gd name="connsiteX4" fmla="*/ 0 w 1440000"/>
              <a:gd name="connsiteY4" fmla="*/ 28800 h 28800"/>
              <a:gd name="connsiteX5" fmla="*/ 348492 w 1440000"/>
              <a:gd name="connsiteY5" fmla="*/ 28800 h 28800"/>
              <a:gd name="connsiteX6" fmla="*/ 398375 w 1440000"/>
              <a:gd name="connsiteY6" fmla="*/ 0 h 28800"/>
              <a:gd name="connsiteX7" fmla="*/ 0 w 1440000"/>
              <a:gd name="connsiteY7" fmla="*/ 0 h 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000" h="28800">
                <a:moveTo>
                  <a:pt x="1071759" y="28800"/>
                </a:moveTo>
                <a:lnTo>
                  <a:pt x="1440000" y="28800"/>
                </a:lnTo>
                <a:lnTo>
                  <a:pt x="1440000" y="0"/>
                </a:lnTo>
                <a:lnTo>
                  <a:pt x="1055131" y="0"/>
                </a:lnTo>
                <a:close/>
                <a:moveTo>
                  <a:pt x="0" y="28800"/>
                </a:moveTo>
                <a:lnTo>
                  <a:pt x="348492" y="28800"/>
                </a:lnTo>
                <a:lnTo>
                  <a:pt x="398375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026799" y="2507831"/>
            <a:ext cx="705760" cy="714710"/>
            <a:chOff x="3569784" y="2113339"/>
            <a:chExt cx="705760" cy="714710"/>
          </a:xfrm>
          <a:solidFill>
            <a:schemeClr val="accent2"/>
          </a:solidFill>
        </p:grpSpPr>
        <p:grpSp>
          <p:nvGrpSpPr>
            <p:cNvPr id="5" name="组合 4"/>
            <p:cNvGrpSpPr/>
            <p:nvPr/>
          </p:nvGrpSpPr>
          <p:grpSpPr>
            <a:xfrm rot="1800000">
              <a:off x="3569784" y="2113339"/>
              <a:ext cx="705760" cy="703716"/>
              <a:chOff x="3569783" y="5296910"/>
              <a:chExt cx="705760" cy="703716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3575456" y="5300539"/>
                <a:ext cx="700087" cy="7000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4094141" y="531350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3569783" y="59861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3493849" y="53869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4170613" y="5910626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>
            <a:xfrm>
              <a:off x="3715169" y="2120163"/>
              <a:ext cx="5000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itchFamily="34" charset="0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452759" y="2463507"/>
            <a:ext cx="3278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+mj-lt"/>
              </a:rPr>
              <a:t>PART ONE 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52759" y="3245019"/>
            <a:ext cx="14020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Bebas Neue"/>
                <a:sym typeface="Bebas Neue"/>
              </a:rPr>
              <a:t>公司</a:t>
            </a:r>
            <a:r>
              <a:rPr lang="zh-CN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Bebas Neue"/>
                <a:sym typeface="Bebas Neue"/>
              </a:rPr>
              <a:t>概况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13405" y="3551004"/>
            <a:ext cx="370307" cy="571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33" y="6339205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30" r="39239"/>
          <a:stretch>
            <a:fillRect/>
          </a:stretch>
        </p:blipFill>
        <p:spPr>
          <a:xfrm>
            <a:off x="8919210" y="-13335"/>
            <a:ext cx="3333750" cy="6871335"/>
          </a:xfrm>
          <a:custGeom>
            <a:avLst/>
            <a:gdLst>
              <a:gd name="connsiteX0" fmla="*/ 3333750 w 3333750"/>
              <a:gd name="connsiteY0" fmla="*/ 0 h 6855964"/>
              <a:gd name="connsiteX1" fmla="*/ 3333750 w 3333750"/>
              <a:gd name="connsiteY1" fmla="*/ 6855964 h 6855964"/>
              <a:gd name="connsiteX2" fmla="*/ 0 w 3333750"/>
              <a:gd name="connsiteY2" fmla="*/ 6855964 h 68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0" h="6855964">
                <a:moveTo>
                  <a:pt x="3333750" y="0"/>
                </a:moveTo>
                <a:lnTo>
                  <a:pt x="3333750" y="6855964"/>
                </a:lnTo>
                <a:lnTo>
                  <a:pt x="0" y="6855964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3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bldLvl="0"/>
      <p:bldP spid="14" grpId="1" build="allAtOnce" bldLvl="0"/>
      <p:bldP spid="14" grpId="2" build="allAtOnce" bldLvl="0"/>
      <p:bldP spid="14" grpId="3" build="allAtOnce" bldLvl="0"/>
      <p:bldP spid="14" grpId="4" build="allAtOnce" bldLvl="0"/>
      <p:bldP spid="14" grpId="5" build="allAtOnce" bldLvl="0"/>
      <p:bldP spid="14" grpId="6" build="allAtOnce" bldLvl="0"/>
      <p:bldP spid="14" grpId="7" build="allAtOnce" bldLvl="0"/>
      <p:bldP spid="14" grpId="8" build="allAtOnce" bldLvl="0"/>
      <p:bldP spid="14" grpId="9" build="allAtOnce" bldLvl="0"/>
      <p:bldP spid="14" grpId="10" build="allAtOnce" bldLvl="0"/>
      <p:bldP spid="14" grpId="11" build="allAtOnce" bldLvl="0"/>
      <p:bldP spid="14" grpId="12" build="allAtOnce" bldLvl="0"/>
      <p:bldP spid="14" grpId="13" build="allAtOnce" bldLvl="0"/>
      <p:bldP spid="14" grpId="14" build="allAtOnce" bldLvl="0"/>
      <p:bldP spid="14" grpId="15" build="allAtOnce" bldLvl="0"/>
      <p:bldP spid="14" grpId="16" build="allAtOnce" bldLvl="0"/>
      <p:bldP spid="14" grpId="17" build="allAtOnce" bldLvl="0"/>
      <p:bldP spid="14" grpId="18" build="allAtOnce" bldLvl="0"/>
      <p:bldP spid="14" grpId="19" build="allAtOnce" bldLvl="0"/>
      <p:bldP spid="14" grpId="20" build="allAtOnce" bldLvl="0"/>
      <p:bldP spid="14" grpId="21" build="allAtOnce" bldLvl="0"/>
      <p:bldP spid="14" grpId="22" build="allAtOnce" bldLvl="0"/>
      <p:bldP spid="14" grpId="23" build="allAtOnce" bldLvl="0"/>
      <p:bldP spid="14" grpId="24" build="allAtOnce" bldLvl="0"/>
      <p:bldP spid="14" grpId="25" build="allAtOnce" bldLvl="0"/>
      <p:bldP spid="14" grpId="26" build="allAtOnce" bldLvl="0"/>
      <p:bldP spid="14" grpId="27" build="allAtOnce" bldLvl="0"/>
      <p:bldP spid="14" grpId="28" build="allAtOnce" bldLvl="0"/>
      <p:bldP spid="14" grpId="29" build="allAtOnce" bldLvl="0"/>
      <p:bldP spid="14" grpId="30" build="allAtOnce" bldLvl="0"/>
      <p:bldP spid="14" grpId="31" build="allAtOnce" bldLvl="0"/>
      <p:bldP spid="14" grpId="32" build="allAtOnce" bldLvl="0"/>
      <p:bldP spid="14" grpId="33" build="allAtOnce" bldLvl="0"/>
      <p:bldP spid="14" grpId="34" build="allAtOnce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14781" y="-14605"/>
            <a:ext cx="12312015" cy="68764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853440" y="321945"/>
            <a:ext cx="216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sym typeface="Open Sans"/>
              </a:rPr>
              <a:t>公司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sym typeface="Open Sans"/>
              </a:rPr>
              <a:t>简介</a:t>
            </a:r>
          </a:p>
        </p:txBody>
      </p:sp>
      <p:sp>
        <p:nvSpPr>
          <p:cNvPr id="13" name="矩形 12"/>
          <p:cNvSpPr/>
          <p:nvPr/>
        </p:nvSpPr>
        <p:spPr>
          <a:xfrm>
            <a:off x="-15875" y="-13204"/>
            <a:ext cx="754743" cy="1171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0320" y="461645"/>
            <a:ext cx="748030" cy="70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1.1</a:t>
            </a:r>
            <a:endParaRPr lang="zh-CN" altLang="en-US" sz="4000"/>
          </a:p>
        </p:txBody>
      </p:sp>
      <p:sp>
        <p:nvSpPr>
          <p:cNvPr id="15" name="矩形 14"/>
          <p:cNvSpPr/>
          <p:nvPr/>
        </p:nvSpPr>
        <p:spPr>
          <a:xfrm>
            <a:off x="878680" y="791410"/>
            <a:ext cx="1721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Company Introduction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5037066" y="1255709"/>
            <a:ext cx="5214974" cy="1553777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grpSp>
        <p:nvGrpSpPr>
          <p:cNvPr id="41" name="그룹 42"/>
          <p:cNvGrpSpPr>
            <a:grpSpLocks/>
          </p:cNvGrpSpPr>
          <p:nvPr/>
        </p:nvGrpSpPr>
        <p:grpSpPr bwMode="auto">
          <a:xfrm>
            <a:off x="1754948" y="1490170"/>
            <a:ext cx="2643187" cy="4093184"/>
            <a:chOff x="2888996" y="995490"/>
            <a:chExt cx="2726494" cy="2835106"/>
          </a:xfrm>
          <a:solidFill>
            <a:schemeClr val="bg1"/>
          </a:solidFill>
        </p:grpSpPr>
        <p:sp>
          <p:nvSpPr>
            <p:cNvPr id="42" name="타원 110"/>
            <p:cNvSpPr/>
            <p:nvPr/>
          </p:nvSpPr>
          <p:spPr>
            <a:xfrm>
              <a:off x="2888996" y="1104629"/>
              <a:ext cx="2726494" cy="2725967"/>
            </a:xfrm>
            <a:prstGeom prst="ellipse">
              <a:avLst/>
            </a:prstGeom>
            <a:grpFill/>
            <a:ln w="3175">
              <a:solidFill>
                <a:srgbClr val="27CED7">
                  <a:lumMod val="50000"/>
                </a:srgbClr>
              </a:solidFill>
            </a:ln>
            <a:effectLst>
              <a:outerShdw dist="25400" dir="2700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51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endParaRPr>
            </a:p>
          </p:txBody>
        </p:sp>
        <p:sp>
          <p:nvSpPr>
            <p:cNvPr id="43" name="타원 39"/>
            <p:cNvSpPr/>
            <p:nvPr/>
          </p:nvSpPr>
          <p:spPr>
            <a:xfrm>
              <a:off x="2888996" y="995490"/>
              <a:ext cx="2726494" cy="2725967"/>
            </a:xfrm>
            <a:prstGeom prst="ellipse">
              <a:avLst/>
            </a:prstGeom>
            <a:grpFill/>
            <a:ln w="3175">
              <a:solidFill>
                <a:srgbClr val="002060"/>
              </a:solidFill>
            </a:ln>
            <a:effectLst/>
          </p:spPr>
          <p:txBody>
            <a:bodyPr/>
            <a:lstStyle/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51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56889" y="3327553"/>
              <a:ext cx="990708" cy="332435"/>
            </a:xfrm>
            <a:prstGeom prst="rect">
              <a:avLst/>
            </a:prstGeom>
            <a:grpFill/>
          </p:spPr>
          <p:txBody>
            <a:bodyPr lIns="0" tIns="0" rIns="0" bIns="0"/>
            <a:lstStyle/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pt-BR" altLang="ko-KR" sz="7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CED7"/>
                    </a:gs>
                    <a:gs pos="100000">
                      <a:srgbClr val="27CED7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itchFamily="34" charset="-122"/>
                <a:cs typeface="Roboto Condensed Regular"/>
                <a:sym typeface="Gill Sans" charset="0"/>
              </a:endParaRPr>
            </a:p>
          </p:txBody>
        </p:sp>
      </p:grpSp>
      <p:grpSp>
        <p:nvGrpSpPr>
          <p:cNvPr id="60" name="그룹 40"/>
          <p:cNvGrpSpPr>
            <a:grpSpLocks/>
          </p:cNvGrpSpPr>
          <p:nvPr/>
        </p:nvGrpSpPr>
        <p:grpSpPr bwMode="auto">
          <a:xfrm>
            <a:off x="1974023" y="1511976"/>
            <a:ext cx="2225675" cy="2735278"/>
            <a:chOff x="3320108" y="622641"/>
            <a:chExt cx="1864270" cy="2501375"/>
          </a:xfrm>
          <a:solidFill>
            <a:srgbClr val="C00000"/>
          </a:solidFill>
        </p:grpSpPr>
        <p:sp>
          <p:nvSpPr>
            <p:cNvPr id="63" name="타원 44"/>
            <p:cNvSpPr/>
            <p:nvPr/>
          </p:nvSpPr>
          <p:spPr>
            <a:xfrm>
              <a:off x="3320108" y="622641"/>
              <a:ext cx="1864270" cy="2501375"/>
            </a:xfrm>
            <a:prstGeom prst="ellipse">
              <a:avLst/>
            </a:prstGeom>
            <a:grpFill/>
            <a:ln w="3175">
              <a:solidFill>
                <a:srgbClr val="7DE1E7">
                  <a:lumMod val="65000"/>
                  <a:lumOff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51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86104" y="1984490"/>
              <a:ext cx="1567830" cy="560985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ko-KR"/>
              </a:defPPr>
              <a:lvl1pPr lvl="0" algn="r">
                <a:defRPr sz="800" b="1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  <a:latin typeface="Roboto Condensed Regular"/>
                </a:defRPr>
              </a:lvl1pPr>
            </a:lstStyle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sym typeface="Gill Sans" charset="0"/>
                </a:rPr>
                <a:t>华润微电子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endParaRPr>
            </a:p>
          </p:txBody>
        </p:sp>
      </p:grpSp>
      <p:grpSp>
        <p:nvGrpSpPr>
          <p:cNvPr id="66" name="그룹 38"/>
          <p:cNvGrpSpPr>
            <a:grpSpLocks/>
          </p:cNvGrpSpPr>
          <p:nvPr/>
        </p:nvGrpSpPr>
        <p:grpSpPr bwMode="auto">
          <a:xfrm>
            <a:off x="2270883" y="1490170"/>
            <a:ext cx="1608138" cy="1603984"/>
            <a:chOff x="3756826" y="1175069"/>
            <a:chExt cx="990832" cy="1045676"/>
          </a:xfrm>
          <a:solidFill>
            <a:srgbClr val="002060"/>
          </a:solidFill>
        </p:grpSpPr>
        <p:sp>
          <p:nvSpPr>
            <p:cNvPr id="67" name="타원 87"/>
            <p:cNvSpPr/>
            <p:nvPr/>
          </p:nvSpPr>
          <p:spPr>
            <a:xfrm>
              <a:off x="3756826" y="1230605"/>
              <a:ext cx="990832" cy="990140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51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endParaRPr>
            </a:p>
          </p:txBody>
        </p:sp>
        <p:sp>
          <p:nvSpPr>
            <p:cNvPr id="68" name="타원 49"/>
            <p:cNvSpPr/>
            <p:nvPr/>
          </p:nvSpPr>
          <p:spPr>
            <a:xfrm>
              <a:off x="3756827" y="1175069"/>
              <a:ext cx="990831" cy="990831"/>
            </a:xfrm>
            <a:prstGeom prst="ellipse">
              <a:avLst/>
            </a:prstGeom>
            <a:grpFill/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itchFamily="34" charset="-122"/>
                <a:ea typeface="+mj-ea"/>
                <a:sym typeface="Gill Sans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56826" y="1600119"/>
              <a:ext cx="990831" cy="203603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anchor="ctr"/>
            <a:lstStyle>
              <a:defPPr>
                <a:defRPr lang="ko-KR"/>
              </a:defPPr>
              <a:lvl1pPr lvl="0" algn="r">
                <a:defRPr sz="800" b="1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  <a:latin typeface="Roboto Condensed Regular"/>
                </a:defRPr>
              </a:lvl1pPr>
            </a:lstStyle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sym typeface="Gill Sans" charset="0"/>
                </a:rPr>
                <a:t>华润矽科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sym typeface="Gill Sans" charset="0"/>
              </a:endParaRPr>
            </a:p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kern="0" dirty="0" err="1" smtClean="0">
                  <a:solidFill>
                    <a:schemeClr val="bg1"/>
                  </a:solidFill>
                  <a:latin typeface="+mn-ea"/>
                  <a:sym typeface="Gill Sans" charset="0"/>
                </a:rPr>
                <a:t>Semico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sym typeface="Gill Sans" charset="0"/>
              </a:endParaRPr>
            </a:p>
          </p:txBody>
        </p:sp>
      </p:grpSp>
      <p:cxnSp>
        <p:nvCxnSpPr>
          <p:cNvPr id="72" name="직선 연결선 125"/>
          <p:cNvCxnSpPr/>
          <p:nvPr/>
        </p:nvCxnSpPr>
        <p:spPr>
          <a:xfrm flipH="1">
            <a:off x="3643431" y="1966697"/>
            <a:ext cx="1326241" cy="22940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lgDash"/>
            <a:headEnd type="oval" w="sm" len="sm"/>
            <a:tailEnd type="oval" w="sm" len="sm"/>
          </a:ln>
          <a:effectLst/>
        </p:spPr>
      </p:cxnSp>
      <p:pic>
        <p:nvPicPr>
          <p:cNvPr id="73" name="Picture 2" descr="http://en.crc.com.cn/images/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514" y="4547037"/>
            <a:ext cx="987425" cy="58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4" name="직선 연결선 127"/>
          <p:cNvCxnSpPr/>
          <p:nvPr/>
        </p:nvCxnSpPr>
        <p:spPr>
          <a:xfrm flipH="1" flipV="1">
            <a:off x="3800403" y="4840724"/>
            <a:ext cx="1225551" cy="452153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headEnd type="oval" w="sm" len="sm"/>
            <a:tailEnd type="oval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82" name="Group 69"/>
          <p:cNvGrpSpPr>
            <a:grpSpLocks/>
          </p:cNvGrpSpPr>
          <p:nvPr/>
        </p:nvGrpSpPr>
        <p:grpSpPr bwMode="auto">
          <a:xfrm>
            <a:off x="5781706" y="1638545"/>
            <a:ext cx="1104002" cy="1104657"/>
            <a:chOff x="4124420" y="2533301"/>
            <a:chExt cx="845747" cy="555843"/>
          </a:xfrm>
        </p:grpSpPr>
        <p:sp>
          <p:nvSpPr>
            <p:cNvPr id="83" name="모서리가 둥근 직사각형 173"/>
            <p:cNvSpPr/>
            <p:nvPr/>
          </p:nvSpPr>
          <p:spPr>
            <a:xfrm>
              <a:off x="4124420" y="2645811"/>
              <a:ext cx="845747" cy="443333"/>
            </a:xfrm>
            <a:prstGeom prst="roundRect">
              <a:avLst>
                <a:gd name="adj" fmla="val 10417"/>
              </a:avLst>
            </a:prstGeom>
            <a:noFill/>
            <a:ln w="3175" cap="flat" cmpd="sng" algn="ctr">
              <a:gradFill>
                <a:gsLst>
                  <a:gs pos="100000">
                    <a:srgbClr val="000099"/>
                  </a:gs>
                  <a:gs pos="100000">
                    <a:srgbClr val="7F7F7F">
                      <a:lumMod val="75000"/>
                    </a:srgbClr>
                  </a:gs>
                </a:gsLst>
                <a:lin ang="5400000" scaled="1"/>
              </a:gradFill>
              <a:prstDash val="solid"/>
            </a:ln>
            <a:effectLst>
              <a:outerShdw dist="25400" dir="2700000" algn="ctr" rotWithShape="0">
                <a:srgbClr val="000000">
                  <a:alpha val="1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Gill Sans" charset="0"/>
                </a:rPr>
                <a:t> </a:t>
              </a:r>
              <a:endPara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endParaRPr>
            </a:p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endParaRPr>
            </a:p>
          </p:txBody>
        </p:sp>
        <p:sp>
          <p:nvSpPr>
            <p:cNvPr id="84" name="타원 169"/>
            <p:cNvSpPr/>
            <p:nvPr/>
          </p:nvSpPr>
          <p:spPr>
            <a:xfrm>
              <a:off x="4527263" y="2533301"/>
              <a:ext cx="95702" cy="102566"/>
            </a:xfrm>
            <a:prstGeom prst="ellipse">
              <a:avLst/>
            </a:prstGeom>
            <a:solidFill>
              <a:srgbClr val="002060"/>
            </a:solidFill>
            <a:ln w="31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lIns="0" tIns="0" rIns="0" bIns="0"/>
            <a:lstStyle/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endParaRPr>
            </a:p>
          </p:txBody>
        </p:sp>
      </p:grpSp>
      <p:cxnSp>
        <p:nvCxnSpPr>
          <p:cNvPr id="96" name="직선 연결선 126"/>
          <p:cNvCxnSpPr/>
          <p:nvPr/>
        </p:nvCxnSpPr>
        <p:spPr>
          <a:xfrm flipH="1" flipV="1">
            <a:off x="3800404" y="3410462"/>
            <a:ext cx="1236662" cy="461572"/>
          </a:xfrm>
          <a:prstGeom prst="line">
            <a:avLst/>
          </a:prstGeom>
          <a:noFill/>
          <a:ln w="9525" cap="flat" cmpd="sng" algn="ctr">
            <a:solidFill>
              <a:schemeClr val="bg1">
                <a:alpha val="70000"/>
              </a:schemeClr>
            </a:solidFill>
            <a:prstDash val="dash"/>
            <a:headEnd type="oval" w="sm" len="sm"/>
            <a:tailEnd type="oval" w="sm" len="sm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5809416" y="1896045"/>
            <a:ext cx="1076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sym typeface="Gill Sans" charset="0"/>
              </a:rPr>
              <a:t>Power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sym typeface="Gill Sans" charset="0"/>
              </a:rPr>
              <a:t>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sym typeface="Gill Sans" charset="0"/>
              </a:rPr>
              <a:t> Driver</a:t>
            </a:r>
            <a:endParaRPr lang="zh-CN" altLang="en-US" sz="1400" b="1" dirty="0">
              <a:solidFill>
                <a:srgbClr val="002060"/>
              </a:solidFill>
              <a:latin typeface="+mn-ea"/>
              <a:sym typeface="Gill Sans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112534" y="3158409"/>
            <a:ext cx="5139506" cy="1524427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sym typeface="Gill Sans" charset="0"/>
            </a:endParaRPr>
          </a:p>
        </p:txBody>
      </p:sp>
      <p:sp>
        <p:nvSpPr>
          <p:cNvPr id="106" name="모서리가 둥근 직사각형 173"/>
          <p:cNvSpPr/>
          <p:nvPr/>
        </p:nvSpPr>
        <p:spPr bwMode="auto">
          <a:xfrm>
            <a:off x="5324684" y="3610099"/>
            <a:ext cx="785818" cy="1037252"/>
          </a:xfrm>
          <a:prstGeom prst="roundRect">
            <a:avLst>
              <a:gd name="adj" fmla="val 10417"/>
            </a:avLst>
          </a:prstGeom>
          <a:noFill/>
          <a:ln w="3175" cap="flat" cmpd="sng" algn="ctr">
            <a:solidFill>
              <a:srgbClr val="002060"/>
            </a:solidFill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marL="0" marR="0" lvl="0" indent="0" algn="ctr" defTabSz="914321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rPr>
              <a:t> 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Gill Sans" charset="0"/>
            </a:endParaRPr>
          </a:p>
          <a:p>
            <a:pPr marL="0" marR="0" lvl="0" indent="0" algn="ctr" defTabSz="914321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Gill Sans" charset="0"/>
            </a:endParaRPr>
          </a:p>
        </p:txBody>
      </p:sp>
      <p:sp>
        <p:nvSpPr>
          <p:cNvPr id="109" name="모서리가 둥근 직사각형 173"/>
          <p:cNvSpPr/>
          <p:nvPr/>
        </p:nvSpPr>
        <p:spPr bwMode="auto">
          <a:xfrm>
            <a:off x="6324816" y="3610099"/>
            <a:ext cx="785818" cy="1037252"/>
          </a:xfrm>
          <a:prstGeom prst="roundRect">
            <a:avLst>
              <a:gd name="adj" fmla="val 10417"/>
            </a:avLst>
          </a:prstGeom>
          <a:noFill/>
          <a:ln w="3175" cap="flat" cmpd="sng" algn="ctr">
            <a:solidFill>
              <a:srgbClr val="002060"/>
            </a:solidFill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marL="0" marR="0" lvl="0" indent="0" algn="ctr" defTabSz="914321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rPr>
              <a:t> 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Gill Sans" charset="0"/>
            </a:endParaRPr>
          </a:p>
          <a:p>
            <a:pPr marL="0" marR="0" lvl="0" indent="0" algn="ctr" defTabSz="914321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Gill Sans" charset="0"/>
            </a:endParaRPr>
          </a:p>
        </p:txBody>
      </p:sp>
      <p:sp>
        <p:nvSpPr>
          <p:cNvPr id="112" name="모서리가 둥근 직사각형 173"/>
          <p:cNvSpPr/>
          <p:nvPr/>
        </p:nvSpPr>
        <p:spPr bwMode="auto">
          <a:xfrm>
            <a:off x="7253510" y="3610099"/>
            <a:ext cx="785818" cy="1037252"/>
          </a:xfrm>
          <a:prstGeom prst="roundRect">
            <a:avLst>
              <a:gd name="adj" fmla="val 10417"/>
            </a:avLst>
          </a:prstGeom>
          <a:noFill/>
          <a:ln w="3175" cap="flat" cmpd="sng" algn="ctr">
            <a:solidFill>
              <a:srgbClr val="002060"/>
            </a:solidFill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marL="0" marR="0" lvl="0" indent="0" algn="ctr" defTabSz="914321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rPr>
              <a:t> 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Gill Sans" charset="0"/>
            </a:endParaRPr>
          </a:p>
          <a:p>
            <a:pPr marL="0" marR="0" lvl="0" indent="0" algn="ctr" defTabSz="914321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Gill Sans" charset="0"/>
            </a:endParaRPr>
          </a:p>
        </p:txBody>
      </p:sp>
      <p:sp>
        <p:nvSpPr>
          <p:cNvPr id="115" name="모서리가 둥근 직사각형 173"/>
          <p:cNvSpPr/>
          <p:nvPr/>
        </p:nvSpPr>
        <p:spPr bwMode="auto">
          <a:xfrm>
            <a:off x="8182204" y="3610099"/>
            <a:ext cx="785818" cy="1037252"/>
          </a:xfrm>
          <a:prstGeom prst="roundRect">
            <a:avLst>
              <a:gd name="adj" fmla="val 10417"/>
            </a:avLst>
          </a:prstGeom>
          <a:noFill/>
          <a:ln w="3175" cap="flat" cmpd="sng" algn="ctr">
            <a:solidFill>
              <a:srgbClr val="002060"/>
            </a:solidFill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marL="0" marR="0" lvl="0" indent="0" algn="ctr" defTabSz="914321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rPr>
              <a:t> 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Gill Sans" charset="0"/>
            </a:endParaRPr>
          </a:p>
          <a:p>
            <a:pPr marL="0" marR="0" lvl="0" indent="0" algn="ctr" defTabSz="914321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Gill Sans" charset="0"/>
            </a:endParaRPr>
          </a:p>
        </p:txBody>
      </p:sp>
      <p:sp>
        <p:nvSpPr>
          <p:cNvPr id="118" name="모서리가 둥근 직사각형 173"/>
          <p:cNvSpPr/>
          <p:nvPr/>
        </p:nvSpPr>
        <p:spPr bwMode="auto">
          <a:xfrm>
            <a:off x="9182336" y="3615546"/>
            <a:ext cx="785818" cy="1031805"/>
          </a:xfrm>
          <a:prstGeom prst="roundRect">
            <a:avLst>
              <a:gd name="adj" fmla="val 10417"/>
            </a:avLst>
          </a:prstGeom>
          <a:noFill/>
          <a:ln w="3175" cap="flat" cmpd="sng" algn="ctr">
            <a:solidFill>
              <a:srgbClr val="002060"/>
            </a:solidFill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marL="0" marR="0" lvl="0" indent="0" algn="ctr" defTabSz="914321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rPr>
              <a:t> 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Gill Sans" charset="0"/>
            </a:endParaRPr>
          </a:p>
          <a:p>
            <a:pPr marL="0" marR="0" lvl="0" indent="0" algn="ctr" defTabSz="914321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Gill Sans" charset="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324816" y="3610099"/>
            <a:ext cx="785818" cy="285752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rPr>
              <a:t>华润上华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297106" y="3967289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sym typeface="Gill Sans" charset="0"/>
              </a:rPr>
              <a:t>晶圆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sym typeface="Gill Sans" charset="0"/>
              </a:rPr>
              <a:t>制造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sym typeface="Gill Sans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8182204" y="3610099"/>
            <a:ext cx="785818" cy="285752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rPr>
              <a:t>华润华晶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110766" y="396688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sym typeface="Gill Sans" charset="0"/>
              </a:rPr>
              <a:t>分立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sym typeface="Gill Sans" charset="0"/>
              </a:rPr>
              <a:t>器件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sym typeface="Gill Sans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7253510" y="3610099"/>
            <a:ext cx="785818" cy="285752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rPr>
              <a:t>华润安盛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253510" y="395302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sym typeface="Gill Sans" charset="0"/>
              </a:rPr>
              <a:t>封装测试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sym typeface="Gill Sans" charset="0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5324684" y="3610099"/>
            <a:ext cx="785818" cy="285752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rPr>
              <a:t>华润矽科</a:t>
            </a:r>
          </a:p>
        </p:txBody>
      </p:sp>
      <p:sp>
        <p:nvSpPr>
          <p:cNvPr id="127" name="矩形 126"/>
          <p:cNvSpPr/>
          <p:nvPr/>
        </p:nvSpPr>
        <p:spPr>
          <a:xfrm>
            <a:off x="9182336" y="3610099"/>
            <a:ext cx="785818" cy="285752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rPr>
              <a:t>其他（华润芯等）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198354" y="39712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sym typeface="Gill Sans" charset="0"/>
              </a:rPr>
              <a:t>配套支持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sym typeface="Gill Sans" charset="0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5025954" y="4864590"/>
            <a:ext cx="5500726" cy="107157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sym typeface="Gill Sans" charset="0"/>
              </a:rPr>
              <a:t>2017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sym typeface="Gill Sans" charset="0"/>
              </a:rPr>
              <a:t>年全球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sym typeface="Gill Sans" charset="0"/>
              </a:rPr>
              <a:t>500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sym typeface="Gill Sans" charset="0"/>
              </a:rPr>
              <a:t>强排名第</a:t>
            </a:r>
            <a:r>
              <a:rPr lang="en-US" altLang="zh-CN" sz="2000" b="1" kern="0" dirty="0" smtClean="0">
                <a:solidFill>
                  <a:srgbClr val="002060"/>
                </a:solidFill>
                <a:latin typeface="+mn-ea"/>
                <a:sym typeface="Gill Sans" charset="0"/>
              </a:rPr>
              <a:t>86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sym typeface="Gill Sans" charset="0"/>
              </a:rPr>
              <a:t>位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444029" y="396728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Gill Sans" charset="0"/>
              </a:rPr>
              <a:t>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Gill Sans" charset="0"/>
              </a:rPr>
              <a:t>设计</a:t>
            </a:r>
            <a:endParaRPr lang="zh-CN" altLang="en-US" sz="1600" dirty="0">
              <a:solidFill>
                <a:schemeClr val="bg1"/>
              </a:solidFill>
              <a:latin typeface="+mn-ea"/>
              <a:sym typeface="Gill Sans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5255409" y="1310977"/>
            <a:ext cx="4814947" cy="300993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rPr>
              <a:t>Fabless Design : 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sym typeface="Gill Sans" charset="0"/>
              </a:rPr>
              <a:t>提供芯片和完整的解决方案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44" y="3516824"/>
            <a:ext cx="10429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" name="Group 69"/>
          <p:cNvGrpSpPr>
            <a:grpSpLocks/>
          </p:cNvGrpSpPr>
          <p:nvPr/>
        </p:nvGrpSpPr>
        <p:grpSpPr bwMode="auto">
          <a:xfrm>
            <a:off x="7084071" y="1624685"/>
            <a:ext cx="1104002" cy="1104657"/>
            <a:chOff x="4124420" y="2533301"/>
            <a:chExt cx="845747" cy="555843"/>
          </a:xfrm>
        </p:grpSpPr>
        <p:sp>
          <p:nvSpPr>
            <p:cNvPr id="133" name="모서리가 둥근 직사각형 173"/>
            <p:cNvSpPr/>
            <p:nvPr/>
          </p:nvSpPr>
          <p:spPr>
            <a:xfrm>
              <a:off x="4124420" y="2645811"/>
              <a:ext cx="845747" cy="443333"/>
            </a:xfrm>
            <a:prstGeom prst="roundRect">
              <a:avLst>
                <a:gd name="adj" fmla="val 10417"/>
              </a:avLst>
            </a:prstGeom>
            <a:noFill/>
            <a:ln w="3175" cap="flat" cmpd="sng" algn="ctr">
              <a:gradFill>
                <a:gsLst>
                  <a:gs pos="100000">
                    <a:srgbClr val="000099"/>
                  </a:gs>
                  <a:gs pos="100000">
                    <a:srgbClr val="7F7F7F">
                      <a:lumMod val="75000"/>
                    </a:srgbClr>
                  </a:gs>
                </a:gsLst>
                <a:lin ang="5400000" scaled="1"/>
              </a:gradFill>
              <a:prstDash val="solid"/>
            </a:ln>
            <a:effectLst>
              <a:outerShdw dist="25400" dir="2700000" algn="ctr" rotWithShape="0">
                <a:srgbClr val="000000">
                  <a:alpha val="1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Gill Sans" charset="0"/>
                </a:rPr>
                <a:t> </a:t>
              </a:r>
              <a:endPara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endParaRPr>
            </a:p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endParaRPr>
            </a:p>
          </p:txBody>
        </p:sp>
        <p:sp>
          <p:nvSpPr>
            <p:cNvPr id="134" name="타원 169"/>
            <p:cNvSpPr/>
            <p:nvPr/>
          </p:nvSpPr>
          <p:spPr>
            <a:xfrm>
              <a:off x="4527263" y="2533301"/>
              <a:ext cx="95702" cy="102566"/>
            </a:xfrm>
            <a:prstGeom prst="ellipse">
              <a:avLst/>
            </a:prstGeom>
            <a:solidFill>
              <a:srgbClr val="002060"/>
            </a:solidFill>
            <a:ln w="3175" cap="flat" cmpd="sng" algn="ctr">
              <a:solidFill>
                <a:srgbClr val="1582AD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/>
            <a:lstStyle/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11781" y="1882185"/>
            <a:ext cx="1076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sym typeface="Gill Sans" charset="0"/>
              </a:rPr>
              <a:t>MCU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sym typeface="Gill Sans" charset="0"/>
              </a:rPr>
              <a:t>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sym typeface="Gill Sans" charset="0"/>
              </a:rPr>
              <a:t> SOC</a:t>
            </a:r>
            <a:endParaRPr lang="zh-CN" altLang="en-US" sz="1400" b="1" dirty="0">
              <a:solidFill>
                <a:srgbClr val="002060"/>
              </a:solidFill>
              <a:latin typeface="+mn-ea"/>
              <a:sym typeface="Gill Sans" charset="0"/>
            </a:endParaRPr>
          </a:p>
        </p:txBody>
      </p:sp>
      <p:grpSp>
        <p:nvGrpSpPr>
          <p:cNvPr id="136" name="Group 69"/>
          <p:cNvGrpSpPr>
            <a:grpSpLocks/>
          </p:cNvGrpSpPr>
          <p:nvPr/>
        </p:nvGrpSpPr>
        <p:grpSpPr bwMode="auto">
          <a:xfrm>
            <a:off x="8372586" y="1624685"/>
            <a:ext cx="1104002" cy="1104657"/>
            <a:chOff x="4124420" y="2533301"/>
            <a:chExt cx="845747" cy="555843"/>
          </a:xfrm>
        </p:grpSpPr>
        <p:sp>
          <p:nvSpPr>
            <p:cNvPr id="137" name="모서리가 둥근 직사각형 173"/>
            <p:cNvSpPr/>
            <p:nvPr/>
          </p:nvSpPr>
          <p:spPr>
            <a:xfrm>
              <a:off x="4124420" y="2645811"/>
              <a:ext cx="845747" cy="443333"/>
            </a:xfrm>
            <a:prstGeom prst="roundRect">
              <a:avLst>
                <a:gd name="adj" fmla="val 10417"/>
              </a:avLst>
            </a:prstGeom>
            <a:noFill/>
            <a:ln w="3175" cap="flat" cmpd="sng" algn="ctr">
              <a:gradFill>
                <a:gsLst>
                  <a:gs pos="100000">
                    <a:srgbClr val="000099"/>
                  </a:gs>
                  <a:gs pos="100000">
                    <a:srgbClr val="7F7F7F">
                      <a:lumMod val="75000"/>
                    </a:srgbClr>
                  </a:gs>
                </a:gsLst>
                <a:lin ang="5400000" scaled="1"/>
              </a:gradFill>
              <a:prstDash val="solid"/>
            </a:ln>
            <a:effectLst>
              <a:outerShdw dist="25400" dir="2700000" algn="ctr" rotWithShape="0">
                <a:srgbClr val="000000">
                  <a:alpha val="1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Gill Sans" charset="0"/>
                </a:rPr>
                <a:t> </a:t>
              </a:r>
              <a:endPara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endParaRPr>
            </a:p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endParaRPr>
            </a:p>
          </p:txBody>
        </p:sp>
        <p:sp>
          <p:nvSpPr>
            <p:cNvPr id="138" name="타원 169"/>
            <p:cNvSpPr/>
            <p:nvPr/>
          </p:nvSpPr>
          <p:spPr>
            <a:xfrm>
              <a:off x="4527263" y="2533301"/>
              <a:ext cx="95702" cy="102566"/>
            </a:xfrm>
            <a:prstGeom prst="ellipse">
              <a:avLst/>
            </a:prstGeom>
            <a:solidFill>
              <a:srgbClr val="002060"/>
            </a:solidFill>
            <a:ln w="3175" cap="flat" cmpd="sng" algn="ctr">
              <a:solidFill>
                <a:srgbClr val="1582AD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/>
            <a:lstStyle/>
            <a:p>
              <a:pPr marL="0" marR="0" lvl="0" indent="0" algn="ctr" defTabSz="91432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Gill Sans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8400296" y="1882185"/>
            <a:ext cx="1076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sym typeface="Gill Sans" charset="0"/>
              </a:rPr>
              <a:t>Sensor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sym typeface="Gill Sans" charset="0"/>
              </a:rPr>
              <a:t>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2060"/>
                </a:solidFill>
                <a:latin typeface="+mn-ea"/>
                <a:sym typeface="Gill Sans" charset="0"/>
              </a:rPr>
              <a:t>Measure</a:t>
            </a:r>
            <a:endParaRPr lang="zh-CN" altLang="en-US" sz="1400" b="1" dirty="0">
              <a:solidFill>
                <a:srgbClr val="002060"/>
              </a:solidFill>
              <a:latin typeface="+mn-ea"/>
              <a:sym typeface="Gill Sans" charset="0"/>
            </a:endParaRPr>
          </a:p>
        </p:txBody>
      </p:sp>
      <p:sp>
        <p:nvSpPr>
          <p:cNvPr id="20" name="流程图: 可选过程 19"/>
          <p:cNvSpPr/>
          <p:nvPr/>
        </p:nvSpPr>
        <p:spPr>
          <a:xfrm>
            <a:off x="5324684" y="3158409"/>
            <a:ext cx="4643470" cy="33855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324684" y="3158409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2060"/>
                </a:solidFill>
              </a:rPr>
              <a:t>完整的集成电路产业链</a:t>
            </a:r>
            <a:endParaRPr lang="zh-CN" altLang="en-US" sz="1600" b="1" dirty="0">
              <a:solidFill>
                <a:srgbClr val="002060"/>
              </a:solidFill>
            </a:endParaRPr>
          </a:p>
        </p:txBody>
      </p:sp>
      <p:sp>
        <p:nvSpPr>
          <p:cNvPr id="22" name="上箭头 21"/>
          <p:cNvSpPr/>
          <p:nvPr/>
        </p:nvSpPr>
        <p:spPr>
          <a:xfrm>
            <a:off x="5654675" y="3503313"/>
            <a:ext cx="108637" cy="109961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1" name="上箭头 140"/>
          <p:cNvSpPr/>
          <p:nvPr/>
        </p:nvSpPr>
        <p:spPr>
          <a:xfrm>
            <a:off x="6657288" y="3505606"/>
            <a:ext cx="108637" cy="109961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2" name="上箭头 141"/>
          <p:cNvSpPr/>
          <p:nvPr/>
        </p:nvSpPr>
        <p:spPr>
          <a:xfrm>
            <a:off x="7595608" y="3505606"/>
            <a:ext cx="108637" cy="109961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3" name="上箭头 142"/>
          <p:cNvSpPr/>
          <p:nvPr/>
        </p:nvSpPr>
        <p:spPr>
          <a:xfrm>
            <a:off x="8520794" y="3511885"/>
            <a:ext cx="108637" cy="109961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4" name="上箭头 143"/>
          <p:cNvSpPr/>
          <p:nvPr/>
        </p:nvSpPr>
        <p:spPr>
          <a:xfrm>
            <a:off x="9520926" y="3505606"/>
            <a:ext cx="108637" cy="109961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97" grpId="0"/>
      <p:bldP spid="104" grpId="0" animBg="1"/>
      <p:bldP spid="106" grpId="0" animBg="1"/>
      <p:bldP spid="109" grpId="0" animBg="1"/>
      <p:bldP spid="112" grpId="0" animBg="1"/>
      <p:bldP spid="115" grpId="0" animBg="1"/>
      <p:bldP spid="118" grpId="0" animBg="1"/>
      <p:bldP spid="120" grpId="0" animBg="1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 animBg="1"/>
      <p:bldP spid="128" grpId="0"/>
      <p:bldP spid="129" grpId="0" animBg="1"/>
      <p:bldP spid="130" grpId="0"/>
      <p:bldP spid="131" grpId="0" animBg="1"/>
      <p:bldP spid="135" grpId="0"/>
      <p:bldP spid="139" grpId="0"/>
      <p:bldP spid="20" grpId="0" animBg="1"/>
      <p:bldP spid="21" grpId="0"/>
      <p:bldP spid="22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985" y="-13335"/>
            <a:ext cx="12270740" cy="68751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flipV="1">
            <a:off x="3702543" y="3222541"/>
            <a:ext cx="1440000" cy="28800"/>
          </a:xfrm>
          <a:custGeom>
            <a:avLst/>
            <a:gdLst>
              <a:gd name="connsiteX0" fmla="*/ 1071759 w 1440000"/>
              <a:gd name="connsiteY0" fmla="*/ 28800 h 28800"/>
              <a:gd name="connsiteX1" fmla="*/ 1440000 w 1440000"/>
              <a:gd name="connsiteY1" fmla="*/ 28800 h 28800"/>
              <a:gd name="connsiteX2" fmla="*/ 1440000 w 1440000"/>
              <a:gd name="connsiteY2" fmla="*/ 0 h 28800"/>
              <a:gd name="connsiteX3" fmla="*/ 1055131 w 1440000"/>
              <a:gd name="connsiteY3" fmla="*/ 0 h 28800"/>
              <a:gd name="connsiteX4" fmla="*/ 0 w 1440000"/>
              <a:gd name="connsiteY4" fmla="*/ 28800 h 28800"/>
              <a:gd name="connsiteX5" fmla="*/ 348492 w 1440000"/>
              <a:gd name="connsiteY5" fmla="*/ 28800 h 28800"/>
              <a:gd name="connsiteX6" fmla="*/ 398375 w 1440000"/>
              <a:gd name="connsiteY6" fmla="*/ 0 h 28800"/>
              <a:gd name="connsiteX7" fmla="*/ 0 w 1440000"/>
              <a:gd name="connsiteY7" fmla="*/ 0 h 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000" h="28800">
                <a:moveTo>
                  <a:pt x="1071759" y="28800"/>
                </a:moveTo>
                <a:lnTo>
                  <a:pt x="1440000" y="28800"/>
                </a:lnTo>
                <a:lnTo>
                  <a:pt x="1440000" y="0"/>
                </a:lnTo>
                <a:lnTo>
                  <a:pt x="1055131" y="0"/>
                </a:lnTo>
                <a:close/>
                <a:moveTo>
                  <a:pt x="0" y="28800"/>
                </a:moveTo>
                <a:lnTo>
                  <a:pt x="348492" y="28800"/>
                </a:lnTo>
                <a:lnTo>
                  <a:pt x="398375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026799" y="2507831"/>
            <a:ext cx="705760" cy="712944"/>
            <a:chOff x="3569784" y="2113339"/>
            <a:chExt cx="705760" cy="712944"/>
          </a:xfrm>
          <a:solidFill>
            <a:schemeClr val="accent2"/>
          </a:solidFill>
        </p:grpSpPr>
        <p:grpSp>
          <p:nvGrpSpPr>
            <p:cNvPr id="5" name="组合 4"/>
            <p:cNvGrpSpPr/>
            <p:nvPr/>
          </p:nvGrpSpPr>
          <p:grpSpPr>
            <a:xfrm rot="1800000">
              <a:off x="3569784" y="2113339"/>
              <a:ext cx="705760" cy="703716"/>
              <a:chOff x="3569783" y="5296910"/>
              <a:chExt cx="705760" cy="703716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3575456" y="5300539"/>
                <a:ext cx="700087" cy="7000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4094141" y="531350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3569783" y="59861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3493849" y="53869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4170613" y="5910626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>
            <a:xfrm>
              <a:off x="3715169" y="2120163"/>
              <a:ext cx="500063" cy="706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itchFamily="34" charset="0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452759" y="2463507"/>
            <a:ext cx="327820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+mj-lt"/>
              </a:rPr>
              <a:t>PART TWO 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52759" y="324501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</a:rPr>
              <a:t>产品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介绍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13405" y="3551004"/>
            <a:ext cx="370307" cy="571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33" y="6339205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30" r="39239"/>
          <a:stretch>
            <a:fillRect/>
          </a:stretch>
        </p:blipFill>
        <p:spPr>
          <a:xfrm flipH="1">
            <a:off x="-6985" y="-13335"/>
            <a:ext cx="3333750" cy="6871335"/>
          </a:xfrm>
          <a:custGeom>
            <a:avLst/>
            <a:gdLst>
              <a:gd name="connsiteX0" fmla="*/ 3333750 w 3333750"/>
              <a:gd name="connsiteY0" fmla="*/ 0 h 6855964"/>
              <a:gd name="connsiteX1" fmla="*/ 3333750 w 3333750"/>
              <a:gd name="connsiteY1" fmla="*/ 6855964 h 6855964"/>
              <a:gd name="connsiteX2" fmla="*/ 0 w 3333750"/>
              <a:gd name="connsiteY2" fmla="*/ 6855964 h 68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0" h="6855964">
                <a:moveTo>
                  <a:pt x="3333750" y="0"/>
                </a:moveTo>
                <a:lnTo>
                  <a:pt x="3333750" y="6855964"/>
                </a:lnTo>
                <a:lnTo>
                  <a:pt x="0" y="6855964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9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bldLvl="0"/>
      <p:bldP spid="14" grpId="1" build="allAtOnce" bldLvl="0"/>
      <p:bldP spid="14" grpId="2" build="allAtOnce" bldLvl="0"/>
      <p:bldP spid="14" grpId="3" build="allAtOnce" bldLvl="0"/>
      <p:bldP spid="14" grpId="4" build="allAtOnce" bldLvl="0"/>
      <p:bldP spid="14" grpId="5" build="allAtOnce" bldLvl="0"/>
      <p:bldP spid="14" grpId="6" build="allAtOnce" bldLvl="0"/>
      <p:bldP spid="14" grpId="7" build="allAtOnce" bldLvl="0"/>
      <p:bldP spid="14" grpId="8" build="allAtOnce" bldLvl="0"/>
      <p:bldP spid="14" grpId="9" build="allAtOnce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605"/>
            <a:ext cx="12221210" cy="68776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2036"/>
            <a:ext cx="4603115" cy="1241425"/>
            <a:chOff x="0" y="2036"/>
            <a:chExt cx="4603115" cy="1241425"/>
          </a:xfrm>
        </p:grpSpPr>
        <p:sp>
          <p:nvSpPr>
            <p:cNvPr id="16" name="矩形 15"/>
            <p:cNvSpPr/>
            <p:nvPr/>
          </p:nvSpPr>
          <p:spPr>
            <a:xfrm>
              <a:off x="878840" y="268101"/>
              <a:ext cx="3724275" cy="975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无线</a:t>
              </a: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充</a:t>
              </a:r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系统</a:t>
              </a: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框图</a:t>
              </a:r>
              <a:endPara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sym typeface="Open Sans"/>
              </a:endParaRPr>
            </a:p>
            <a:p>
              <a:endParaRPr lang="en-US" altLang="zh-CN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78680" y="791410"/>
              <a:ext cx="263223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System Frame Diagram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-14605" y="513080"/>
            <a:ext cx="74732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2.</a:t>
            </a:r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1</a:t>
            </a:r>
            <a:endParaRPr lang="en-US" sz="4000" dirty="0"/>
          </a:p>
        </p:txBody>
      </p:sp>
      <p:sp>
        <p:nvSpPr>
          <p:cNvPr id="164" name="Rectangle 4"/>
          <p:cNvSpPr>
            <a:spLocks noChangeArrowheads="1"/>
          </p:cNvSpPr>
          <p:nvPr/>
        </p:nvSpPr>
        <p:spPr bwMode="auto">
          <a:xfrm>
            <a:off x="6414135" y="1822450"/>
            <a:ext cx="5499959" cy="3503930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507365" y="1822450"/>
            <a:ext cx="5617845" cy="3587750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defTabSz="913765" latinLnBrk="1">
              <a:defRPr/>
            </a:pPr>
            <a:endParaRPr lang="en-US" altLang="zh-C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66" name="Rectangle 7"/>
          <p:cNvSpPr>
            <a:spLocks noChangeArrowheads="1"/>
          </p:cNvSpPr>
          <p:nvPr/>
        </p:nvSpPr>
        <p:spPr bwMode="auto">
          <a:xfrm>
            <a:off x="1784351" y="3642360"/>
            <a:ext cx="2064384" cy="56896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r>
              <a:rPr lang="en-US" altLang="zh-CN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TX </a:t>
            </a:r>
            <a:r>
              <a:rPr lang="en-US" altLang="zh-CN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Contoller</a:t>
            </a:r>
            <a:endParaRPr lang="en-US" altLang="zh-CN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67" name="Rectangle 9"/>
          <p:cNvSpPr>
            <a:spLocks noChangeArrowheads="1"/>
          </p:cNvSpPr>
          <p:nvPr/>
        </p:nvSpPr>
        <p:spPr bwMode="auto">
          <a:xfrm>
            <a:off x="5344795" y="2591435"/>
            <a:ext cx="553085" cy="177673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C</a:t>
            </a:r>
          </a:p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O</a:t>
            </a:r>
          </a:p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I</a:t>
            </a:r>
          </a:p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L</a:t>
            </a:r>
          </a:p>
        </p:txBody>
      </p:sp>
      <p:sp>
        <p:nvSpPr>
          <p:cNvPr id="168" name="Rectangle 11"/>
          <p:cNvSpPr>
            <a:spLocks noChangeArrowheads="1"/>
          </p:cNvSpPr>
          <p:nvPr/>
        </p:nvSpPr>
        <p:spPr bwMode="auto">
          <a:xfrm>
            <a:off x="1787624" y="2663825"/>
            <a:ext cx="80200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r>
              <a:rPr lang="en-US" altLang="zh-CN" sz="1400" b="1" dirty="0" smtClean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AC-&gt;DC</a:t>
            </a:r>
            <a:endParaRPr lang="en-US" altLang="zh-CN" sz="1400" b="1" dirty="0">
              <a:ln w="1905">
                <a:noFill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69" name="Rectangle 12"/>
          <p:cNvSpPr>
            <a:spLocks noChangeArrowheads="1"/>
          </p:cNvSpPr>
          <p:nvPr/>
        </p:nvSpPr>
        <p:spPr bwMode="auto">
          <a:xfrm>
            <a:off x="2816324" y="2663825"/>
            <a:ext cx="84010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逆变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驱动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1040228" y="2141855"/>
            <a:ext cx="3321685" cy="30035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1270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3765" latinLnBrk="1">
              <a:defRPr/>
            </a:pPr>
            <a:r>
              <a:rPr lang="en-US" altLang="zh-CN" sz="1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TRANSMITTER</a:t>
            </a:r>
          </a:p>
        </p:txBody>
      </p:sp>
      <p:sp>
        <p:nvSpPr>
          <p:cNvPr id="171" name="AutoShape 18"/>
          <p:cNvSpPr>
            <a:spLocks noChangeArrowheads="1"/>
          </p:cNvSpPr>
          <p:nvPr/>
        </p:nvSpPr>
        <p:spPr bwMode="auto">
          <a:xfrm>
            <a:off x="4572635" y="4700905"/>
            <a:ext cx="2858770" cy="44259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algn="ctr" defTabSz="913765" latinLnBrk="1">
              <a:defRPr/>
            </a:pPr>
            <a:endParaRPr lang="zh-CN" altLang="en-US">
              <a:latin typeface="Microsoft YaHei" pitchFamily="34" charset="-122"/>
              <a:ea typeface="Microsoft YaHei" pitchFamily="34" charset="-122"/>
              <a:cs typeface="ヒラギノ角ゴ ProN W3" charset="0"/>
            </a:endParaRPr>
          </a:p>
        </p:txBody>
      </p:sp>
      <p:sp>
        <p:nvSpPr>
          <p:cNvPr id="172" name="AutoShape 19"/>
          <p:cNvSpPr>
            <a:spLocks noChangeArrowheads="1"/>
          </p:cNvSpPr>
          <p:nvPr/>
        </p:nvSpPr>
        <p:spPr bwMode="auto">
          <a:xfrm rot="10800000">
            <a:off x="4460875" y="2044065"/>
            <a:ext cx="3337560" cy="44259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3765" latinLnBrk="1">
              <a:defRPr/>
            </a:pPr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3" name="矩形 400"/>
          <p:cNvSpPr/>
          <p:nvPr/>
        </p:nvSpPr>
        <p:spPr>
          <a:xfrm>
            <a:off x="4956175" y="4811395"/>
            <a:ext cx="2068830" cy="252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defTabSz="913765" latinLnBrk="1">
              <a:defRPr/>
            </a:pPr>
            <a:r>
              <a:rPr lang="en-US" altLang="zh-CN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  <a:cs typeface="Lucida Sans Unicode" pitchFamily="34" charset="0"/>
              </a:rPr>
              <a:t>    </a:t>
            </a: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  <a:cs typeface="Lucida Sans Unicode" pitchFamily="34" charset="0"/>
              </a:rPr>
              <a:t>        power</a:t>
            </a:r>
          </a:p>
        </p:txBody>
      </p:sp>
      <p:sp>
        <p:nvSpPr>
          <p:cNvPr id="174" name="矩形 401"/>
          <p:cNvSpPr/>
          <p:nvPr/>
        </p:nvSpPr>
        <p:spPr>
          <a:xfrm>
            <a:off x="4688205" y="2152650"/>
            <a:ext cx="2799080" cy="252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  <a:cs typeface="Lucida Sans Unicode" pitchFamily="34" charset="0"/>
              </a:rPr>
              <a:t>        communication</a:t>
            </a:r>
          </a:p>
        </p:txBody>
      </p:sp>
      <p:cxnSp>
        <p:nvCxnSpPr>
          <p:cNvPr id="175" name="直接连接符 403"/>
          <p:cNvCxnSpPr>
            <a:stCxn id="168" idx="3"/>
            <a:endCxn id="169" idx="1"/>
          </p:cNvCxnSpPr>
          <p:nvPr/>
        </p:nvCxnSpPr>
        <p:spPr>
          <a:xfrm>
            <a:off x="2587724" y="2979420"/>
            <a:ext cx="226695" cy="0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2"/>
          <p:cNvSpPr>
            <a:spLocks noChangeArrowheads="1"/>
          </p:cNvSpPr>
          <p:nvPr/>
        </p:nvSpPr>
        <p:spPr bwMode="auto">
          <a:xfrm>
            <a:off x="2012342" y="4622165"/>
            <a:ext cx="81978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用户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指示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7" name="Rectangle 9"/>
          <p:cNvSpPr>
            <a:spLocks noChangeArrowheads="1"/>
          </p:cNvSpPr>
          <p:nvPr/>
        </p:nvSpPr>
        <p:spPr bwMode="auto">
          <a:xfrm>
            <a:off x="6558280" y="2591435"/>
            <a:ext cx="540385" cy="177673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C</a:t>
            </a:r>
          </a:p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O</a:t>
            </a:r>
          </a:p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I</a:t>
            </a:r>
          </a:p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L</a:t>
            </a:r>
          </a:p>
        </p:txBody>
      </p:sp>
      <p:sp>
        <p:nvSpPr>
          <p:cNvPr id="178" name="Rectangle 12"/>
          <p:cNvSpPr>
            <a:spLocks noChangeArrowheads="1"/>
          </p:cNvSpPr>
          <p:nvPr/>
        </p:nvSpPr>
        <p:spPr bwMode="auto">
          <a:xfrm>
            <a:off x="8115487" y="2642235"/>
            <a:ext cx="81978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整流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电路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9" name="Rectangle 12"/>
          <p:cNvSpPr>
            <a:spLocks noChangeArrowheads="1"/>
          </p:cNvSpPr>
          <p:nvPr/>
        </p:nvSpPr>
        <p:spPr bwMode="auto">
          <a:xfrm>
            <a:off x="9324364" y="2642235"/>
            <a:ext cx="81978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LDO</a:t>
            </a: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电路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0" name="Rectangle 12"/>
          <p:cNvSpPr>
            <a:spLocks noChangeArrowheads="1"/>
          </p:cNvSpPr>
          <p:nvPr/>
        </p:nvSpPr>
        <p:spPr bwMode="auto">
          <a:xfrm>
            <a:off x="2994894" y="4622165"/>
            <a:ext cx="81978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ADC</a:t>
            </a: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采样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181" name="直接连接符 11"/>
          <p:cNvCxnSpPr>
            <a:cxnSpLocks noChangeShapeType="1"/>
          </p:cNvCxnSpPr>
          <p:nvPr/>
        </p:nvCxnSpPr>
        <p:spPr bwMode="auto">
          <a:xfrm>
            <a:off x="4956175" y="3921126"/>
            <a:ext cx="367665" cy="0"/>
          </a:xfrm>
          <a:prstGeom prst="line">
            <a:avLst/>
          </a:prstGeom>
          <a:noFill/>
          <a:ln w="25400" algn="ctr">
            <a:solidFill>
              <a:srgbClr val="00206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2" name="Rectangle 12"/>
          <p:cNvSpPr>
            <a:spLocks noChangeArrowheads="1"/>
          </p:cNvSpPr>
          <p:nvPr/>
        </p:nvSpPr>
        <p:spPr bwMode="auto">
          <a:xfrm>
            <a:off x="8876424" y="4558030"/>
            <a:ext cx="81978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用户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指示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3" name="Rectangle 12"/>
          <p:cNvSpPr>
            <a:spLocks noChangeArrowheads="1"/>
          </p:cNvSpPr>
          <p:nvPr/>
        </p:nvSpPr>
        <p:spPr bwMode="auto">
          <a:xfrm>
            <a:off x="7406210" y="3605213"/>
            <a:ext cx="81978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调制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模块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4" name="Rectangle 12"/>
          <p:cNvSpPr>
            <a:spLocks noChangeArrowheads="1"/>
          </p:cNvSpPr>
          <p:nvPr/>
        </p:nvSpPr>
        <p:spPr bwMode="auto">
          <a:xfrm>
            <a:off x="9920493" y="4558030"/>
            <a:ext cx="81978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ADC</a:t>
            </a: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采样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185" name="直接连接符 45"/>
          <p:cNvCxnSpPr>
            <a:cxnSpLocks noChangeShapeType="1"/>
          </p:cNvCxnSpPr>
          <p:nvPr/>
        </p:nvCxnSpPr>
        <p:spPr bwMode="auto">
          <a:xfrm flipH="1">
            <a:off x="7099303" y="2958147"/>
            <a:ext cx="940174" cy="1"/>
          </a:xfrm>
          <a:prstGeom prst="line">
            <a:avLst/>
          </a:prstGeom>
          <a:noFill/>
          <a:ln w="25400" algn="ctr">
            <a:solidFill>
              <a:srgbClr val="00206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6" name="Rectangle 12"/>
          <p:cNvSpPr>
            <a:spLocks noChangeArrowheads="1"/>
          </p:cNvSpPr>
          <p:nvPr/>
        </p:nvSpPr>
        <p:spPr bwMode="auto">
          <a:xfrm>
            <a:off x="11035969" y="2642235"/>
            <a:ext cx="81978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r>
              <a:rPr lang="en-US" altLang="zh-CN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LOAD</a:t>
            </a:r>
          </a:p>
        </p:txBody>
      </p:sp>
      <p:cxnSp>
        <p:nvCxnSpPr>
          <p:cNvPr id="187" name="直接连接符 48"/>
          <p:cNvCxnSpPr>
            <a:cxnSpLocks noChangeShapeType="1"/>
            <a:stCxn id="178" idx="3"/>
            <a:endCxn id="179" idx="1"/>
          </p:cNvCxnSpPr>
          <p:nvPr/>
        </p:nvCxnSpPr>
        <p:spPr bwMode="auto">
          <a:xfrm>
            <a:off x="8935272" y="2958148"/>
            <a:ext cx="389092" cy="0"/>
          </a:xfrm>
          <a:prstGeom prst="line">
            <a:avLst/>
          </a:prstGeom>
          <a:noFill/>
          <a:ln w="25400" algn="ctr">
            <a:solidFill>
              <a:srgbClr val="00206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直接连接符 50"/>
          <p:cNvCxnSpPr>
            <a:cxnSpLocks noChangeShapeType="1"/>
            <a:stCxn id="179" idx="3"/>
            <a:endCxn id="186" idx="1"/>
          </p:cNvCxnSpPr>
          <p:nvPr/>
        </p:nvCxnSpPr>
        <p:spPr bwMode="auto">
          <a:xfrm>
            <a:off x="10144149" y="2958148"/>
            <a:ext cx="891820" cy="0"/>
          </a:xfrm>
          <a:prstGeom prst="line">
            <a:avLst/>
          </a:prstGeom>
          <a:noFill/>
          <a:ln w="25400" algn="ctr">
            <a:solidFill>
              <a:srgbClr val="00206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9" name="Rectangle 7"/>
          <p:cNvSpPr>
            <a:spLocks noChangeArrowheads="1"/>
          </p:cNvSpPr>
          <p:nvPr/>
        </p:nvSpPr>
        <p:spPr bwMode="auto">
          <a:xfrm>
            <a:off x="8510415" y="3639185"/>
            <a:ext cx="2229863" cy="56896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r>
              <a:rPr lang="en-US" altLang="zh-CN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RX </a:t>
            </a:r>
            <a:r>
              <a:rPr lang="en-US" altLang="zh-CN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Controller</a:t>
            </a:r>
            <a:endParaRPr lang="en-US" altLang="zh-CN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191" name="直接连接符 403"/>
          <p:cNvCxnSpPr/>
          <p:nvPr/>
        </p:nvCxnSpPr>
        <p:spPr bwMode="auto">
          <a:xfrm>
            <a:off x="3667859" y="2990215"/>
            <a:ext cx="1655981" cy="0"/>
          </a:xfrm>
          <a:prstGeom prst="line">
            <a:avLst/>
          </a:prstGeom>
          <a:ln w="25400">
            <a:solidFill>
              <a:srgbClr val="00206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2"/>
          <p:cNvSpPr>
            <a:spLocks noChangeArrowheads="1"/>
          </p:cNvSpPr>
          <p:nvPr/>
        </p:nvSpPr>
        <p:spPr bwMode="auto">
          <a:xfrm>
            <a:off x="4086087" y="3590157"/>
            <a:ext cx="840105" cy="6318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zh-CN" altLang="en-US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解调</a:t>
            </a:r>
            <a:endParaRPr lang="en-US" altLang="zh-CN" sz="14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r>
              <a:rPr lang="zh-CN" altLang="en-US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模块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913765" latinLnBrk="1">
              <a:defRPr/>
            </a:pP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193" name="直接连接符 403"/>
          <p:cNvCxnSpPr>
            <a:endCxn id="192" idx="1"/>
          </p:cNvCxnSpPr>
          <p:nvPr/>
        </p:nvCxnSpPr>
        <p:spPr bwMode="auto">
          <a:xfrm>
            <a:off x="3858122" y="3905752"/>
            <a:ext cx="226695" cy="0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>
            <a:stCxn id="169" idx="2"/>
          </p:cNvCxnSpPr>
          <p:nvPr/>
        </p:nvCxnSpPr>
        <p:spPr bwMode="auto">
          <a:xfrm>
            <a:off x="3236059" y="3295650"/>
            <a:ext cx="2540" cy="3536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直接连接符 198"/>
          <p:cNvCxnSpPr>
            <a:stCxn id="176" idx="0"/>
          </p:cNvCxnSpPr>
          <p:nvPr/>
        </p:nvCxnSpPr>
        <p:spPr bwMode="auto">
          <a:xfrm flipV="1">
            <a:off x="2422552" y="4211320"/>
            <a:ext cx="0" cy="4108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直接连接符 199"/>
          <p:cNvCxnSpPr>
            <a:stCxn id="180" idx="0"/>
          </p:cNvCxnSpPr>
          <p:nvPr/>
        </p:nvCxnSpPr>
        <p:spPr bwMode="auto">
          <a:xfrm flipV="1">
            <a:off x="3404469" y="4211320"/>
            <a:ext cx="0" cy="4108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直接连接符 201"/>
          <p:cNvCxnSpPr>
            <a:endCxn id="182" idx="0"/>
          </p:cNvCxnSpPr>
          <p:nvPr/>
        </p:nvCxnSpPr>
        <p:spPr bwMode="auto">
          <a:xfrm>
            <a:off x="9286316" y="4237038"/>
            <a:ext cx="1" cy="3209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直接连接符 202"/>
          <p:cNvCxnSpPr>
            <a:stCxn id="184" idx="0"/>
          </p:cNvCxnSpPr>
          <p:nvPr/>
        </p:nvCxnSpPr>
        <p:spPr bwMode="auto">
          <a:xfrm flipV="1">
            <a:off x="10330068" y="4211320"/>
            <a:ext cx="0" cy="3460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直接连接符 203"/>
          <p:cNvCxnSpPr>
            <a:stCxn id="189" idx="1"/>
            <a:endCxn id="183" idx="3"/>
          </p:cNvCxnSpPr>
          <p:nvPr/>
        </p:nvCxnSpPr>
        <p:spPr bwMode="auto">
          <a:xfrm flipH="1" flipV="1">
            <a:off x="8225995" y="3921126"/>
            <a:ext cx="284420" cy="253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Rectangle 63"/>
          <p:cNvSpPr>
            <a:spLocks noChangeArrowheads="1"/>
          </p:cNvSpPr>
          <p:nvPr/>
        </p:nvSpPr>
        <p:spPr bwMode="auto">
          <a:xfrm>
            <a:off x="7651750" y="2120900"/>
            <a:ext cx="3321685" cy="30035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1270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3765" latinLnBrk="1">
              <a:defRPr/>
            </a:pPr>
            <a:r>
              <a:rPr lang="en-US" altLang="zh-CN" sz="1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RECEIVER</a:t>
            </a:r>
            <a:endParaRPr lang="en-US" altLang="zh-CN" sz="16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直接连接符 64"/>
          <p:cNvCxnSpPr/>
          <p:nvPr/>
        </p:nvCxnSpPr>
        <p:spPr bwMode="auto">
          <a:xfrm flipH="1">
            <a:off x="7099302" y="3937900"/>
            <a:ext cx="3086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5" name="直接连接符 74"/>
          <p:cNvCxnSpPr/>
          <p:nvPr/>
        </p:nvCxnSpPr>
        <p:spPr bwMode="auto">
          <a:xfrm>
            <a:off x="8732546" y="3295333"/>
            <a:ext cx="1" cy="3209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接连接符 75"/>
          <p:cNvCxnSpPr/>
          <p:nvPr/>
        </p:nvCxnSpPr>
        <p:spPr bwMode="auto">
          <a:xfrm>
            <a:off x="9748315" y="3295650"/>
            <a:ext cx="1" cy="3209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AutoShape 18"/>
          <p:cNvSpPr>
            <a:spLocks noChangeArrowheads="1"/>
          </p:cNvSpPr>
          <p:nvPr/>
        </p:nvSpPr>
        <p:spPr bwMode="auto">
          <a:xfrm>
            <a:off x="5928519" y="2370137"/>
            <a:ext cx="660400" cy="44259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algn="ctr" defTabSz="913765" latinLnBrk="1">
              <a:defRPr/>
            </a:pPr>
            <a:endParaRPr lang="zh-CN" altLang="en-US">
              <a:latin typeface="Microsoft YaHei" pitchFamily="34" charset="-122"/>
              <a:ea typeface="Microsoft YaHei" pitchFamily="34" charset="-122"/>
              <a:cs typeface="ヒラギノ角ゴ ProN W3" charset="0"/>
            </a:endParaRPr>
          </a:p>
        </p:txBody>
      </p:sp>
      <p:sp>
        <p:nvSpPr>
          <p:cNvPr id="53" name="矩形 400"/>
          <p:cNvSpPr/>
          <p:nvPr/>
        </p:nvSpPr>
        <p:spPr>
          <a:xfrm>
            <a:off x="5846277" y="2465070"/>
            <a:ext cx="819467" cy="252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defTabSz="913765" latinLnBrk="1">
              <a:defRPr/>
            </a:pPr>
            <a:r>
              <a:rPr lang="en-US" altLang="zh-CN" sz="14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  <a:cs typeface="Lucida Sans Unicode" pitchFamily="34" charset="0"/>
              </a:rPr>
              <a:t>FSK</a:t>
            </a:r>
            <a:endParaRPr lang="en-US" altLang="zh-CN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658470" y="3424237"/>
            <a:ext cx="3315634" cy="2100729"/>
          </a:xfrm>
          <a:prstGeom prst="wedgeRoundRectCallou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圆角矩形标注 54"/>
          <p:cNvSpPr/>
          <p:nvPr/>
        </p:nvSpPr>
        <p:spPr>
          <a:xfrm>
            <a:off x="7406210" y="2486661"/>
            <a:ext cx="3334068" cy="2980446"/>
          </a:xfrm>
          <a:prstGeom prst="wedgeRoundRectCallou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073764" y="5849471"/>
            <a:ext cx="130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+mn-ea"/>
              </a:rPr>
              <a:t>TX CHIP</a:t>
            </a:r>
            <a:endParaRPr lang="zh-CN" altLang="en-US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23731" y="5877799"/>
            <a:ext cx="130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+mn-ea"/>
              </a:rPr>
              <a:t>RX CHIP</a:t>
            </a:r>
            <a:endParaRPr lang="zh-CN" altLang="en-US" b="1" dirty="0">
              <a:solidFill>
                <a:srgbClr val="C00000"/>
              </a:solidFill>
              <a:latin typeface="+mn-ea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>
            <a:off x="2293950" y="3280496"/>
            <a:ext cx="2540" cy="3536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5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4" grpId="1" animBg="1"/>
      <p:bldP spid="164" grpId="2" animBg="1"/>
      <p:bldP spid="164" grpId="3" animBg="1"/>
      <p:bldP spid="164" grpId="4" animBg="1"/>
      <p:bldP spid="165" grpId="0" animBg="1"/>
      <p:bldP spid="165" grpId="1" animBg="1"/>
      <p:bldP spid="166" grpId="0" animBg="1"/>
      <p:bldP spid="166" grpId="1" animBg="1"/>
      <p:bldP spid="166" grpId="2" animBg="1"/>
      <p:bldP spid="166" grpId="3" animBg="1"/>
      <p:bldP spid="166" grpId="4" animBg="1"/>
      <p:bldP spid="166" grpId="5" animBg="1"/>
      <p:bldP spid="166" grpId="6" animBg="1"/>
      <p:bldP spid="166" grpId="7" animBg="1"/>
      <p:bldP spid="166" grpId="8" animBg="1"/>
      <p:bldP spid="166" grpId="9" animBg="1"/>
      <p:bldP spid="166" grpId="10" animBg="1"/>
      <p:bldP spid="166" grpId="11" animBg="1"/>
      <p:bldP spid="166" grpId="12" animBg="1"/>
      <p:bldP spid="166" grpId="13" animBg="1"/>
      <p:bldP spid="167" grpId="0" animBg="1"/>
      <p:bldP spid="167" grpId="1" animBg="1"/>
      <p:bldP spid="167" grpId="2" animBg="1"/>
      <p:bldP spid="167" grpId="3" animBg="1"/>
      <p:bldP spid="167" grpId="4" animBg="1"/>
      <p:bldP spid="167" grpId="5" animBg="1"/>
      <p:bldP spid="167" grpId="6" animBg="1"/>
      <p:bldP spid="167" grpId="7" animBg="1"/>
      <p:bldP spid="167" grpId="8" animBg="1"/>
      <p:bldP spid="167" grpId="9" animBg="1"/>
      <p:bldP spid="167" grpId="10" animBg="1"/>
      <p:bldP spid="167" grpId="11" animBg="1"/>
      <p:bldP spid="167" grpId="12" animBg="1"/>
      <p:bldP spid="167" grpId="13" animBg="1"/>
      <p:bldP spid="168" grpId="0" animBg="1"/>
      <p:bldP spid="168" grpId="1" animBg="1"/>
      <p:bldP spid="168" grpId="2" animBg="1"/>
      <p:bldP spid="168" grpId="3" animBg="1"/>
      <p:bldP spid="168" grpId="4" animBg="1"/>
      <p:bldP spid="168" grpId="5" animBg="1"/>
      <p:bldP spid="168" grpId="6" animBg="1"/>
      <p:bldP spid="168" grpId="7" animBg="1"/>
      <p:bldP spid="168" grpId="8" animBg="1"/>
      <p:bldP spid="168" grpId="9" animBg="1"/>
      <p:bldP spid="168" grpId="10" animBg="1"/>
      <p:bldP spid="168" grpId="11" animBg="1"/>
      <p:bldP spid="168" grpId="12" animBg="1"/>
      <p:bldP spid="168" grpId="13" animBg="1"/>
      <p:bldP spid="169" grpId="0" animBg="1"/>
      <p:bldP spid="169" grpId="1" animBg="1"/>
      <p:bldP spid="169" grpId="2" animBg="1"/>
      <p:bldP spid="169" grpId="3" animBg="1"/>
      <p:bldP spid="169" grpId="4" animBg="1"/>
      <p:bldP spid="169" grpId="5" animBg="1"/>
      <p:bldP spid="169" grpId="6" animBg="1"/>
      <p:bldP spid="169" grpId="7" animBg="1"/>
      <p:bldP spid="169" grpId="8" animBg="1"/>
      <p:bldP spid="169" grpId="9" animBg="1"/>
      <p:bldP spid="169" grpId="10" animBg="1"/>
      <p:bldP spid="169" grpId="11" animBg="1"/>
      <p:bldP spid="169" grpId="12" animBg="1"/>
      <p:bldP spid="169" grpId="13" animBg="1"/>
      <p:bldP spid="170" grpId="0" animBg="1"/>
      <p:bldP spid="170" grpId="1" animBg="1"/>
      <p:bldP spid="170" grpId="2" animBg="1"/>
      <p:bldP spid="171" grpId="0" animBg="1"/>
      <p:bldP spid="171" grpId="1" animBg="1"/>
      <p:bldP spid="171" grpId="2" animBg="1"/>
      <p:bldP spid="171" grpId="3" animBg="1"/>
      <p:bldP spid="171" grpId="4" animBg="1"/>
      <p:bldP spid="171" grpId="5" animBg="1"/>
      <p:bldP spid="172" grpId="0" animBg="1"/>
      <p:bldP spid="173" grpId="0" animBg="1"/>
      <p:bldP spid="173" grpId="1" animBg="1"/>
      <p:bldP spid="173" grpId="2" animBg="1"/>
      <p:bldP spid="173" grpId="3" animBg="1"/>
      <p:bldP spid="173" grpId="4" animBg="1"/>
      <p:bldP spid="174" grpId="0" animBg="1"/>
      <p:bldP spid="176" grpId="0" animBg="1"/>
      <p:bldP spid="176" grpId="1" animBg="1"/>
      <p:bldP spid="176" grpId="2" animBg="1"/>
      <p:bldP spid="176" grpId="3" animBg="1"/>
      <p:bldP spid="176" grpId="4" animBg="1"/>
      <p:bldP spid="176" grpId="5" animBg="1"/>
      <p:bldP spid="176" grpId="6" animBg="1"/>
      <p:bldP spid="176" grpId="7" animBg="1"/>
      <p:bldP spid="176" grpId="8" animBg="1"/>
      <p:bldP spid="176" grpId="9" animBg="1"/>
      <p:bldP spid="176" grpId="10" animBg="1"/>
      <p:bldP spid="176" grpId="11" animBg="1"/>
      <p:bldP spid="176" grpId="12" animBg="1"/>
      <p:bldP spid="176" grpId="13" animBg="1"/>
      <p:bldP spid="177" grpId="0" animBg="1"/>
      <p:bldP spid="177" grpId="1" animBg="1"/>
      <p:bldP spid="177" grpId="2" animBg="1"/>
      <p:bldP spid="177" grpId="3" animBg="1"/>
      <p:bldP spid="177" grpId="4" animBg="1"/>
      <p:bldP spid="177" grpId="5" animBg="1"/>
      <p:bldP spid="177" grpId="6" animBg="1"/>
      <p:bldP spid="177" grpId="7" animBg="1"/>
      <p:bldP spid="178" grpId="0" animBg="1"/>
      <p:bldP spid="178" grpId="1" animBg="1"/>
      <p:bldP spid="178" grpId="2" animBg="1"/>
      <p:bldP spid="178" grpId="3" animBg="1"/>
      <p:bldP spid="178" grpId="4" animBg="1"/>
      <p:bldP spid="178" grpId="5" animBg="1"/>
      <p:bldP spid="178" grpId="6" animBg="1"/>
      <p:bldP spid="178" grpId="7" animBg="1"/>
      <p:bldP spid="179" grpId="0" animBg="1"/>
      <p:bldP spid="179" grpId="1" animBg="1"/>
      <p:bldP spid="179" grpId="2" animBg="1"/>
      <p:bldP spid="179" grpId="3" animBg="1"/>
      <p:bldP spid="179" grpId="4" animBg="1"/>
      <p:bldP spid="179" grpId="5" animBg="1"/>
      <p:bldP spid="179" grpId="6" animBg="1"/>
      <p:bldP spid="179" grpId="7" animBg="1"/>
      <p:bldP spid="180" grpId="0" animBg="1"/>
      <p:bldP spid="180" grpId="1" animBg="1"/>
      <p:bldP spid="180" grpId="2" animBg="1"/>
      <p:bldP spid="180" grpId="3" animBg="1"/>
      <p:bldP spid="180" grpId="4" animBg="1"/>
      <p:bldP spid="180" grpId="5" animBg="1"/>
      <p:bldP spid="180" grpId="6" animBg="1"/>
      <p:bldP spid="180" grpId="7" animBg="1"/>
      <p:bldP spid="180" grpId="8" animBg="1"/>
      <p:bldP spid="180" grpId="9" animBg="1"/>
      <p:bldP spid="180" grpId="10" animBg="1"/>
      <p:bldP spid="180" grpId="11" animBg="1"/>
      <p:bldP spid="180" grpId="12" animBg="1"/>
      <p:bldP spid="180" grpId="13" animBg="1"/>
      <p:bldP spid="182" grpId="0" animBg="1"/>
      <p:bldP spid="182" grpId="1" animBg="1"/>
      <p:bldP spid="182" grpId="2" animBg="1"/>
      <p:bldP spid="182" grpId="3" animBg="1"/>
      <p:bldP spid="182" grpId="4" animBg="1"/>
      <p:bldP spid="182" grpId="5" animBg="1"/>
      <p:bldP spid="182" grpId="6" animBg="1"/>
      <p:bldP spid="182" grpId="7" animBg="1"/>
      <p:bldP spid="183" grpId="0" animBg="1"/>
      <p:bldP spid="183" grpId="1" animBg="1"/>
      <p:bldP spid="183" grpId="2" animBg="1"/>
      <p:bldP spid="183" grpId="3" animBg="1"/>
      <p:bldP spid="183" grpId="4" animBg="1"/>
      <p:bldP spid="183" grpId="5" animBg="1"/>
      <p:bldP spid="183" grpId="6" animBg="1"/>
      <p:bldP spid="183" grpId="7" animBg="1"/>
      <p:bldP spid="184" grpId="0" animBg="1"/>
      <p:bldP spid="184" grpId="1" animBg="1"/>
      <p:bldP spid="184" grpId="2" animBg="1"/>
      <p:bldP spid="184" grpId="3" animBg="1"/>
      <p:bldP spid="184" grpId="4" animBg="1"/>
      <p:bldP spid="184" grpId="5" animBg="1"/>
      <p:bldP spid="184" grpId="6" animBg="1"/>
      <p:bldP spid="184" grpId="7" animBg="1"/>
      <p:bldP spid="186" grpId="0" animBg="1"/>
      <p:bldP spid="186" grpId="1" animBg="1"/>
      <p:bldP spid="186" grpId="2" animBg="1"/>
      <p:bldP spid="186" grpId="3" animBg="1"/>
      <p:bldP spid="186" grpId="4" animBg="1"/>
      <p:bldP spid="186" grpId="5" animBg="1"/>
      <p:bldP spid="186" grpId="6" animBg="1"/>
      <p:bldP spid="186" grpId="7" animBg="1"/>
      <p:bldP spid="189" grpId="0" animBg="1"/>
      <p:bldP spid="189" grpId="1" animBg="1"/>
      <p:bldP spid="189" grpId="2" animBg="1"/>
      <p:bldP spid="189" grpId="3" animBg="1"/>
      <p:bldP spid="189" grpId="4" animBg="1"/>
      <p:bldP spid="189" grpId="5" animBg="1"/>
      <p:bldP spid="189" grpId="6" animBg="1"/>
      <p:bldP spid="189" grpId="7" animBg="1"/>
      <p:bldP spid="192" grpId="0" animBg="1"/>
      <p:bldP spid="192" grpId="1" animBg="1"/>
      <p:bldP spid="192" grpId="2" animBg="1"/>
      <p:bldP spid="192" grpId="3" animBg="1"/>
      <p:bldP spid="192" grpId="4" animBg="1"/>
      <p:bldP spid="192" grpId="5" animBg="1"/>
      <p:bldP spid="192" grpId="6" animBg="1"/>
      <p:bldP spid="192" grpId="7" animBg="1"/>
      <p:bldP spid="192" grpId="8" animBg="1"/>
      <p:bldP spid="192" grpId="9" animBg="1"/>
      <p:bldP spid="192" grpId="10" animBg="1"/>
      <p:bldP spid="192" grpId="11" animBg="1"/>
      <p:bldP spid="192" grpId="12" animBg="1"/>
      <p:bldP spid="192" grpId="13" animBg="1"/>
      <p:bldP spid="205" grpId="0" animBg="1"/>
      <p:bldP spid="52" grpId="0" animBg="1"/>
      <p:bldP spid="52" grpId="1" animBg="1"/>
      <p:bldP spid="52" grpId="2" animBg="1"/>
      <p:bldP spid="52" grpId="3" animBg="1"/>
      <p:bldP spid="52" grpId="4" animBg="1"/>
      <p:bldP spid="52" grpId="5" animBg="1"/>
      <p:bldP spid="53" grpId="0"/>
      <p:bldP spid="53" grpId="1"/>
      <p:bldP spid="53" grpId="2"/>
      <p:bldP spid="53" grpId="3"/>
      <p:bldP spid="53" grpId="4"/>
      <p:bldP spid="3" grpId="0" animBg="1"/>
      <p:bldP spid="55" grpId="0" animBg="1"/>
      <p:bldP spid="7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605"/>
            <a:ext cx="12221210" cy="68776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2036"/>
            <a:ext cx="4603115" cy="1241425"/>
            <a:chOff x="0" y="2036"/>
            <a:chExt cx="4603115" cy="1241425"/>
          </a:xfrm>
        </p:grpSpPr>
        <p:sp>
          <p:nvSpPr>
            <p:cNvPr id="16" name="矩形 15"/>
            <p:cNvSpPr/>
            <p:nvPr/>
          </p:nvSpPr>
          <p:spPr>
            <a:xfrm>
              <a:off x="878840" y="268101"/>
              <a:ext cx="3724275" cy="975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无线充芯片</a:t>
              </a:r>
              <a:r>
                <a:rPr lang="en-US" altLang="zh-CN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&amp;</a:t>
              </a:r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方案</a:t>
              </a:r>
            </a:p>
            <a:p>
              <a:endParaRPr lang="en-US" altLang="zh-CN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78680" y="791410"/>
              <a:ext cx="263223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ICs &amp; Solutions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-14605" y="513080"/>
            <a:ext cx="795411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2.</a:t>
            </a:r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2</a:t>
            </a:r>
            <a:endParaRPr 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1812925" y="2657475"/>
            <a:ext cx="1758950" cy="1738312"/>
            <a:chOff x="2662" y="1859"/>
            <a:chExt cx="1506" cy="1486"/>
          </a:xfrm>
        </p:grpSpPr>
        <p:pic>
          <p:nvPicPr>
            <p:cNvPr id="13" name="Picture 4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2" y="1870"/>
              <a:ext cx="1506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5"/>
            <p:cNvSpPr>
              <a:spLocks noChangeArrowheads="1"/>
            </p:cNvSpPr>
            <p:nvPr/>
          </p:nvSpPr>
          <p:spPr bwMode="gray">
            <a:xfrm>
              <a:off x="2682" y="1859"/>
              <a:ext cx="1486" cy="1486"/>
            </a:xfrm>
            <a:prstGeom prst="ellipse">
              <a:avLst/>
            </a:prstGeom>
            <a:solidFill>
              <a:srgbClr val="99FF66">
                <a:alpha val="50195"/>
              </a:srgbClr>
            </a:solidFill>
            <a:ln w="76200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8074025" y="2657475"/>
            <a:ext cx="1760538" cy="1738312"/>
            <a:chOff x="2662" y="1859"/>
            <a:chExt cx="1506" cy="1486"/>
          </a:xfrm>
        </p:grpSpPr>
        <p:pic>
          <p:nvPicPr>
            <p:cNvPr id="20" name="Picture 7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2" y="1870"/>
              <a:ext cx="1506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8"/>
            <p:cNvSpPr>
              <a:spLocks noChangeArrowheads="1"/>
            </p:cNvSpPr>
            <p:nvPr/>
          </p:nvSpPr>
          <p:spPr bwMode="gray">
            <a:xfrm>
              <a:off x="2682" y="1859"/>
              <a:ext cx="1486" cy="1486"/>
            </a:xfrm>
            <a:prstGeom prst="ellipse">
              <a:avLst/>
            </a:prstGeom>
            <a:solidFill>
              <a:srgbClr val="99FF66">
                <a:alpha val="50195"/>
              </a:srgbClr>
            </a:solidFill>
            <a:ln w="76200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2" name="Freeform 9"/>
          <p:cNvSpPr>
            <a:spLocks/>
          </p:cNvSpPr>
          <p:nvPr/>
        </p:nvSpPr>
        <p:spPr bwMode="gray">
          <a:xfrm>
            <a:off x="3735388" y="3008312"/>
            <a:ext cx="4146550" cy="533400"/>
          </a:xfrm>
          <a:custGeom>
            <a:avLst/>
            <a:gdLst>
              <a:gd name="T0" fmla="*/ 0 w 2347"/>
              <a:gd name="T1" fmla="*/ 2147483647 h 336"/>
              <a:gd name="T2" fmla="*/ 0 w 2347"/>
              <a:gd name="T3" fmla="*/ 2147483647 h 336"/>
              <a:gd name="T4" fmla="*/ 2147483647 w 2347"/>
              <a:gd name="T5" fmla="*/ 2147483647 h 336"/>
              <a:gd name="T6" fmla="*/ 2147483647 w 2347"/>
              <a:gd name="T7" fmla="*/ 0 h 336"/>
              <a:gd name="T8" fmla="*/ 2147483647 w 2347"/>
              <a:gd name="T9" fmla="*/ 2147483647 h 336"/>
              <a:gd name="T10" fmla="*/ 0 w 2347"/>
              <a:gd name="T11" fmla="*/ 2147483647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47"/>
              <a:gd name="T19" fmla="*/ 0 h 336"/>
              <a:gd name="T20" fmla="*/ 2347 w 2347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gradFill rotWithShape="1">
            <a:gsLst>
              <a:gs pos="0">
                <a:srgbClr val="EEEEA9"/>
              </a:gs>
              <a:gs pos="100000">
                <a:srgbClr val="CC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382" tIns="46191" rIns="92382" bIns="46191" anchor="ctr"/>
          <a:lstStyle/>
          <a:p>
            <a:endParaRPr lang="zh-CN" altLang="en-US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invGray">
          <a:xfrm>
            <a:off x="5002213" y="1916112"/>
            <a:ext cx="1612900" cy="857250"/>
          </a:xfrm>
          <a:prstGeom prst="upArrow">
            <a:avLst>
              <a:gd name="adj1" fmla="val 65157"/>
              <a:gd name="adj2" fmla="val 48347"/>
            </a:avLst>
          </a:prstGeom>
          <a:gradFill rotWithShape="1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2" tIns="46191" rIns="92382" bIns="4619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invGray">
          <a:xfrm flipV="1">
            <a:off x="5002213" y="4395787"/>
            <a:ext cx="1612900" cy="857250"/>
          </a:xfrm>
          <a:prstGeom prst="upArrow">
            <a:avLst>
              <a:gd name="adj1" fmla="val 65157"/>
              <a:gd name="adj2" fmla="val 48347"/>
            </a:avLst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2" tIns="46191" rIns="92382" bIns="4619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gray">
          <a:xfrm>
            <a:off x="3641725" y="5399087"/>
            <a:ext cx="4049713" cy="5937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>
            <a:noFill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382" tIns="46191" rIns="92382" bIns="4619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26" name="AutoShape 13"/>
          <p:cNvCxnSpPr>
            <a:cxnSpLocks noChangeShapeType="1"/>
            <a:stCxn id="14" idx="4"/>
            <a:endCxn id="25" idx="1"/>
          </p:cNvCxnSpPr>
          <p:nvPr/>
        </p:nvCxnSpPr>
        <p:spPr bwMode="auto">
          <a:xfrm rot="16200000" flipH="1">
            <a:off x="2542381" y="4596606"/>
            <a:ext cx="1262063" cy="936625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4"/>
          <p:cNvCxnSpPr>
            <a:cxnSpLocks noChangeShapeType="1"/>
            <a:stCxn id="21" idx="4"/>
            <a:endCxn id="25" idx="3"/>
          </p:cNvCxnSpPr>
          <p:nvPr/>
        </p:nvCxnSpPr>
        <p:spPr bwMode="auto">
          <a:xfrm rot="5400000">
            <a:off x="7698581" y="4426744"/>
            <a:ext cx="1262063" cy="127635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Freeform 15"/>
          <p:cNvSpPr>
            <a:spLocks/>
          </p:cNvSpPr>
          <p:nvPr/>
        </p:nvSpPr>
        <p:spPr bwMode="gray">
          <a:xfrm flipH="1" flipV="1">
            <a:off x="3735388" y="3576637"/>
            <a:ext cx="4146550" cy="533400"/>
          </a:xfrm>
          <a:custGeom>
            <a:avLst/>
            <a:gdLst>
              <a:gd name="T0" fmla="*/ 0 w 2347"/>
              <a:gd name="T1" fmla="*/ 2147483647 h 336"/>
              <a:gd name="T2" fmla="*/ 0 w 2347"/>
              <a:gd name="T3" fmla="*/ 2147483647 h 336"/>
              <a:gd name="T4" fmla="*/ 2147483647 w 2347"/>
              <a:gd name="T5" fmla="*/ 2147483647 h 336"/>
              <a:gd name="T6" fmla="*/ 2147483647 w 2347"/>
              <a:gd name="T7" fmla="*/ 0 h 336"/>
              <a:gd name="T8" fmla="*/ 2147483647 w 2347"/>
              <a:gd name="T9" fmla="*/ 2147483647 h 336"/>
              <a:gd name="T10" fmla="*/ 0 w 2347"/>
              <a:gd name="T11" fmla="*/ 2147483647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47"/>
              <a:gd name="T19" fmla="*/ 0 h 336"/>
              <a:gd name="T20" fmla="*/ 2347 w 2347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gradFill rotWithShape="1">
            <a:gsLst>
              <a:gs pos="0">
                <a:srgbClr val="EEEEA9"/>
              </a:gs>
              <a:gs pos="100000">
                <a:srgbClr val="CC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382" tIns="46191" rIns="92382" bIns="46191" anchor="ctr"/>
          <a:lstStyle/>
          <a:p>
            <a:endParaRPr lang="zh-CN" alt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036874" y="3045384"/>
            <a:ext cx="1435100" cy="9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专业方案开发</a:t>
            </a:r>
            <a:endParaRPr lang="en-US" altLang="zh-CN" sz="2800" b="1" dirty="0">
              <a:solidFill>
                <a:srgbClr val="002060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8329612" y="3049101"/>
            <a:ext cx="1435100" cy="9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专用芯片设计</a:t>
            </a:r>
            <a:endParaRPr lang="en-US" altLang="zh-CN" sz="28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928907" y="3852302"/>
            <a:ext cx="1947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</a:rPr>
              <a:t>芯片支持方案开发</a:t>
            </a:r>
            <a:endParaRPr lang="en-US" altLang="zh-CN" sz="1600" b="1" dirty="0">
              <a:solidFill>
                <a:srgbClr val="FFFFFF"/>
              </a:solidFill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894206" y="2879725"/>
            <a:ext cx="1947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</a:rPr>
              <a:t>方案推动芯片设计</a:t>
            </a:r>
            <a:endParaRPr lang="en-US" altLang="zh-CN" sz="1600" b="1" dirty="0">
              <a:solidFill>
                <a:srgbClr val="FFFFFF"/>
              </a:solidFill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3785160" y="5388162"/>
            <a:ext cx="3817938" cy="55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1500" b="1" dirty="0" smtClean="0">
                <a:solidFill>
                  <a:srgbClr val="002060"/>
                </a:solidFill>
                <a:latin typeface="+mn-ea"/>
              </a:rPr>
              <a:t>从智能穿戴到电动工具等</a:t>
            </a:r>
            <a:r>
              <a:rPr lang="en-US" altLang="zh-CN" sz="1500" b="1" dirty="0" smtClean="0">
                <a:solidFill>
                  <a:srgbClr val="002060"/>
                </a:solidFill>
                <a:latin typeface="+mn-ea"/>
              </a:rPr>
              <a:t>100W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</a:rPr>
              <a:t>以下成熟应用方案，</a:t>
            </a:r>
            <a:r>
              <a:rPr lang="en-US" altLang="zh-CN" sz="1500" b="1" dirty="0" smtClean="0">
                <a:solidFill>
                  <a:srgbClr val="002060"/>
                </a:solidFill>
                <a:latin typeface="+mn-ea"/>
              </a:rPr>
              <a:t>100W~3.5KW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</a:rPr>
              <a:t>的预研方案</a:t>
            </a:r>
            <a:endParaRPr lang="en-US" altLang="zh-CN" sz="1500" b="1" dirty="0">
              <a:solidFill>
                <a:srgbClr val="002060"/>
              </a:solidFill>
              <a:latin typeface="+mn-ea"/>
            </a:endParaRPr>
          </a:p>
        </p:txBody>
      </p:sp>
      <p:cxnSp>
        <p:nvCxnSpPr>
          <p:cNvPr id="34" name="AutoShape 21"/>
          <p:cNvCxnSpPr>
            <a:cxnSpLocks noChangeShapeType="1"/>
          </p:cNvCxnSpPr>
          <p:nvPr/>
        </p:nvCxnSpPr>
        <p:spPr bwMode="auto">
          <a:xfrm rot="16200000">
            <a:off x="2725737" y="1482725"/>
            <a:ext cx="1184275" cy="118110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2"/>
          <p:cNvCxnSpPr>
            <a:cxnSpLocks noChangeShapeType="1"/>
            <a:stCxn id="21" idx="0"/>
            <a:endCxn id="36" idx="3"/>
          </p:cNvCxnSpPr>
          <p:nvPr/>
        </p:nvCxnSpPr>
        <p:spPr bwMode="auto">
          <a:xfrm rot="5400000" flipH="1">
            <a:off x="7756525" y="1408113"/>
            <a:ext cx="1146175" cy="127635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AutoShape 23"/>
          <p:cNvSpPr>
            <a:spLocks noChangeArrowheads="1"/>
          </p:cNvSpPr>
          <p:nvPr/>
        </p:nvSpPr>
        <p:spPr bwMode="gray">
          <a:xfrm>
            <a:off x="3641725" y="1176337"/>
            <a:ext cx="4049713" cy="5937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>
            <a:noFill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382" tIns="46191" rIns="92382" bIns="4619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3717925" y="1166999"/>
            <a:ext cx="3817938" cy="58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2060"/>
                </a:solidFill>
                <a:latin typeface="+mn-ea"/>
              </a:rPr>
              <a:t>从专用主控到功率</a:t>
            </a:r>
            <a:r>
              <a:rPr lang="en-US" altLang="zh-CN" sz="1600" b="1" dirty="0" smtClean="0">
                <a:solidFill>
                  <a:srgbClr val="002060"/>
                </a:solidFill>
                <a:latin typeface="+mn-ea"/>
              </a:rPr>
              <a:t>MOSFET</a:t>
            </a:r>
            <a:r>
              <a:rPr lang="zh-CN" altLang="en-US" sz="1600" b="1" dirty="0" smtClean="0">
                <a:solidFill>
                  <a:srgbClr val="002060"/>
                </a:solidFill>
                <a:latin typeface="+mn-ea"/>
              </a:rPr>
              <a:t>等</a:t>
            </a:r>
            <a:r>
              <a:rPr lang="en-US" altLang="zh-CN" sz="1600" b="1" dirty="0" smtClean="0">
                <a:solidFill>
                  <a:srgbClr val="002060"/>
                </a:solidFill>
                <a:latin typeface="+mn-ea"/>
              </a:rPr>
              <a:t>9</a:t>
            </a:r>
            <a:r>
              <a:rPr lang="zh-CN" altLang="en-US" sz="1600" b="1" dirty="0" smtClean="0">
                <a:solidFill>
                  <a:srgbClr val="002060"/>
                </a:solidFill>
                <a:latin typeface="+mn-ea"/>
              </a:rPr>
              <a:t>颗专用无线充电芯片</a:t>
            </a:r>
            <a:endParaRPr lang="en-US" altLang="zh-CN" sz="16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2" name="图片 4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t="16279" r="25000" b="20349"/>
          <a:stretch/>
        </p:blipFill>
        <p:spPr>
          <a:xfrm rot="5400000">
            <a:off x="9264760" y="45662"/>
            <a:ext cx="1087120" cy="103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图片 4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9132"/>
          <a:stretch/>
        </p:blipFill>
        <p:spPr>
          <a:xfrm rot="5400000">
            <a:off x="9588231" y="2452617"/>
            <a:ext cx="808990" cy="73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图片 4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4" t="22974" r="22056" b="18156"/>
          <a:stretch/>
        </p:blipFill>
        <p:spPr>
          <a:xfrm rot="10800000">
            <a:off x="9521238" y="4418744"/>
            <a:ext cx="942975" cy="69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图片 4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9476"/>
          <a:stretch/>
        </p:blipFill>
        <p:spPr>
          <a:xfrm rot="10800000">
            <a:off x="9469747" y="5586357"/>
            <a:ext cx="1029970" cy="93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/>
          <p:cNvSpPr txBox="1"/>
          <p:nvPr/>
        </p:nvSpPr>
        <p:spPr>
          <a:xfrm>
            <a:off x="10626439" y="2706823"/>
            <a:ext cx="629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RX:2</a:t>
            </a:r>
            <a:endParaRPr lang="zh-CN" altLang="en-US" sz="14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541927" y="4942736"/>
            <a:ext cx="888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MOS</a:t>
            </a:r>
          </a:p>
          <a:p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Driver</a:t>
            </a:r>
          </a:p>
          <a:p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:3</a:t>
            </a:r>
            <a:endParaRPr lang="zh-CN" altLang="en-US" sz="14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580464" y="6146001"/>
            <a:ext cx="88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2060"/>
                </a:solidFill>
                <a:latin typeface="+mn-ea"/>
              </a:rPr>
              <a:t>MOS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528072" y="6518537"/>
            <a:ext cx="888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2060"/>
                </a:solidFill>
                <a:latin typeface="+mn-ea"/>
              </a:rPr>
              <a:t>Total:8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0313893" y="121024"/>
            <a:ext cx="1847679" cy="74599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313893" y="83233"/>
            <a:ext cx="1847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TX I  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： </a:t>
            </a:r>
            <a:r>
              <a:rPr lang="en-US" altLang="zh-CN" sz="1600" b="1" dirty="0" smtClean="0">
                <a:solidFill>
                  <a:schemeClr val="bg1"/>
                </a:solidFill>
                <a:latin typeface="+mn-ea"/>
              </a:rPr>
              <a:t>CS4968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:  QFN48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:  QI 1.2.3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10337780" y="885119"/>
            <a:ext cx="1847679" cy="8209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0337780" y="847328"/>
            <a:ext cx="1847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TX II 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： </a:t>
            </a:r>
            <a:r>
              <a:rPr lang="en-US" altLang="zh-CN" sz="1600" b="1" dirty="0" smtClean="0">
                <a:solidFill>
                  <a:schemeClr val="bg1"/>
                </a:solidFill>
                <a:latin typeface="+mn-ea"/>
              </a:rPr>
              <a:t>CS4967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:  QFN48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:  QI 1.2.3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10362561" y="2573635"/>
            <a:ext cx="1847679" cy="9031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10362561" y="2632829"/>
            <a:ext cx="1847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RX I  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： </a:t>
            </a:r>
            <a:r>
              <a:rPr lang="en-US" altLang="zh-CN" sz="1600" b="1" dirty="0" smtClean="0">
                <a:solidFill>
                  <a:schemeClr val="bg1"/>
                </a:solidFill>
                <a:latin typeface="+mn-ea"/>
              </a:rPr>
              <a:t>CS4978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:  QFN24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:  QI 1.2.3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0386448" y="3475872"/>
            <a:ext cx="1847679" cy="9031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10386448" y="3507356"/>
            <a:ext cx="1847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RX II 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： </a:t>
            </a:r>
            <a:r>
              <a:rPr lang="en-US" altLang="zh-CN" sz="1600" b="1" dirty="0" smtClean="0">
                <a:solidFill>
                  <a:schemeClr val="bg1"/>
                </a:solidFill>
                <a:latin typeface="+mn-ea"/>
              </a:rPr>
              <a:t>CS4977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:  QFN40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:  QI 1.2.3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10386448" y="4439101"/>
            <a:ext cx="1847679" cy="114645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10386448" y="4470586"/>
            <a:ext cx="18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MOS DRIVER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：</a:t>
            </a:r>
            <a:endParaRPr lang="en-US" altLang="zh-CN" sz="1600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              </a:t>
            </a:r>
            <a:r>
              <a:rPr lang="en-US" altLang="zh-CN" sz="1600" b="1" dirty="0" smtClean="0">
                <a:solidFill>
                  <a:schemeClr val="bg1"/>
                </a:solidFill>
                <a:latin typeface="+mn-ea"/>
              </a:rPr>
              <a:t>CS4267, 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  <a:latin typeface="+mn-ea"/>
              </a:rPr>
              <a:t>              CS4268,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  <a:latin typeface="+mn-ea"/>
              </a:rPr>
              <a:t>              CS4269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10373531" y="5690257"/>
            <a:ext cx="1847679" cy="76352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10373531" y="5721741"/>
            <a:ext cx="184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MOSFET: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     CS202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0" y="1215016"/>
            <a:ext cx="1689998" cy="384990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" y="1362933"/>
            <a:ext cx="1685377" cy="130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" y="2617787"/>
            <a:ext cx="1704603" cy="13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0" y="3935640"/>
            <a:ext cx="1685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TX Demo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：</a:t>
            </a:r>
            <a:endParaRPr lang="en-US" altLang="zh-CN" sz="1600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单线圈及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多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线圈</a:t>
            </a:r>
            <a:endParaRPr lang="en-US" altLang="zh-CN" sz="16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FOD &amp; DPM</a:t>
            </a:r>
          </a:p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I2C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及状态指示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0" y="5064919"/>
            <a:ext cx="2396201" cy="17670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7183" y="6247131"/>
            <a:ext cx="2369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RX Demo:</a:t>
            </a:r>
          </a:p>
          <a:p>
            <a:r>
              <a:rPr lang="en-US" altLang="zh-CN" sz="1600" dirty="0" err="1" smtClean="0">
                <a:solidFill>
                  <a:schemeClr val="bg1"/>
                </a:solidFill>
              </a:rPr>
              <a:t>Syn</a:t>
            </a:r>
            <a:r>
              <a:rPr lang="en-US" altLang="zh-CN" sz="1600" dirty="0" smtClean="0">
                <a:solidFill>
                  <a:schemeClr val="bg1"/>
                </a:solidFill>
              </a:rPr>
              <a:t> RECT &amp; DPM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10344321" y="1699465"/>
            <a:ext cx="1847679" cy="8464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10362560" y="1730539"/>
            <a:ext cx="1847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TX III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： </a:t>
            </a:r>
            <a:r>
              <a:rPr lang="en-US" altLang="zh-CN" sz="1600" b="1" dirty="0" smtClean="0">
                <a:solidFill>
                  <a:schemeClr val="bg1"/>
                </a:solidFill>
                <a:latin typeface="+mn-ea"/>
              </a:rPr>
              <a:t>CS49P60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:  QFN32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        :  QI 1.2.3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1" y="5273080"/>
            <a:ext cx="2030916" cy="97291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82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7" grpId="0" animBg="1"/>
      <p:bldP spid="8" grpId="0"/>
      <p:bldP spid="54" grpId="0" animBg="1"/>
      <p:bldP spid="55" grpId="0"/>
      <p:bldP spid="56" grpId="0" animBg="1"/>
      <p:bldP spid="57" grpId="0"/>
      <p:bldP spid="59" grpId="0" animBg="1"/>
      <p:bldP spid="60" grpId="0"/>
      <p:bldP spid="62" grpId="0" animBg="1"/>
      <p:bldP spid="63" grpId="0"/>
      <p:bldP spid="64" grpId="0" animBg="1"/>
      <p:bldP spid="65" grpId="0"/>
      <p:bldP spid="9" grpId="0" animBg="1"/>
      <p:bldP spid="10" grpId="0"/>
      <p:bldP spid="44" grpId="0" animBg="1"/>
      <p:bldP spid="50" grpId="0"/>
      <p:bldP spid="69" grpId="0" animBg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-6985" y="-13335"/>
            <a:ext cx="12270740" cy="68751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0" y="2036"/>
            <a:ext cx="4475480" cy="1171070"/>
            <a:chOff x="0" y="2036"/>
            <a:chExt cx="4475480" cy="1171070"/>
          </a:xfrm>
        </p:grpSpPr>
        <p:sp>
          <p:nvSpPr>
            <p:cNvPr id="3" name="矩形 2"/>
            <p:cNvSpPr/>
            <p:nvPr/>
          </p:nvSpPr>
          <p:spPr>
            <a:xfrm>
              <a:off x="878840" y="268101"/>
              <a:ext cx="35966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选择我们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sym typeface="Open San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878680" y="791410"/>
              <a:ext cx="20168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We’re Your Best Choice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-24765" y="527050"/>
            <a:ext cx="809837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2.3</a:t>
            </a:r>
            <a:endParaRPr lang="zh-CN" altLang="en-US" sz="4000" dirty="0"/>
          </a:p>
        </p:txBody>
      </p:sp>
      <p:sp>
        <p:nvSpPr>
          <p:cNvPr id="12" name="矩形 11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同侧圆角矩形 37"/>
          <p:cNvSpPr/>
          <p:nvPr/>
        </p:nvSpPr>
        <p:spPr>
          <a:xfrm>
            <a:off x="2332650" y="1302445"/>
            <a:ext cx="1635760" cy="38375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2452261" y="1468584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微小</a:t>
            </a:r>
            <a:r>
              <a:rPr lang="zh-CN" altLang="en-US" b="1" dirty="0" smtClean="0">
                <a:solidFill>
                  <a:srgbClr val="C00000"/>
                </a:solidFill>
              </a:rPr>
              <a:t>功率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2" name="同侧圆角矩形 41"/>
          <p:cNvSpPr/>
          <p:nvPr/>
        </p:nvSpPr>
        <p:spPr>
          <a:xfrm>
            <a:off x="4120810" y="1268565"/>
            <a:ext cx="1635760" cy="38375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4259817" y="1468584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</a:rPr>
              <a:t>中功率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4" name="同侧圆角矩形 43"/>
          <p:cNvSpPr/>
          <p:nvPr/>
        </p:nvSpPr>
        <p:spPr>
          <a:xfrm>
            <a:off x="5923055" y="1242381"/>
            <a:ext cx="1635760" cy="38375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6075917" y="1442400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大</a:t>
            </a:r>
            <a:r>
              <a:rPr lang="zh-CN" altLang="en-US" b="1" dirty="0" smtClean="0">
                <a:solidFill>
                  <a:srgbClr val="C00000"/>
                </a:solidFill>
              </a:rPr>
              <a:t>功率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34" name="图片 33"/>
          <p:cNvPicPr/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8" r="10844"/>
          <a:stretch/>
        </p:blipFill>
        <p:spPr bwMode="auto">
          <a:xfrm>
            <a:off x="5926750" y="1946649"/>
            <a:ext cx="1645920" cy="1381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图片 34"/>
          <p:cNvPicPr/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30" y="1956519"/>
            <a:ext cx="1645920" cy="1381760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0" y="1956519"/>
            <a:ext cx="1635760" cy="1381760"/>
          </a:xfrm>
          <a:prstGeom prst="rect">
            <a:avLst/>
          </a:prstGeom>
        </p:spPr>
      </p:pic>
      <p:sp>
        <p:nvSpPr>
          <p:cNvPr id="46" name="同侧圆角矩形 45"/>
          <p:cNvSpPr/>
          <p:nvPr/>
        </p:nvSpPr>
        <p:spPr>
          <a:xfrm>
            <a:off x="7812322" y="1242381"/>
            <a:ext cx="1635760" cy="38375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937474" y="1442400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超</a:t>
            </a:r>
            <a:r>
              <a:rPr lang="zh-CN" altLang="en-US" b="1" dirty="0" smtClean="0">
                <a:solidFill>
                  <a:srgbClr val="C00000"/>
                </a:solidFill>
              </a:rPr>
              <a:t>大功率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39" name="图片 38"/>
          <p:cNvPicPr/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22" y="1973606"/>
            <a:ext cx="1650336" cy="134094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燕尾形箭头 40"/>
          <p:cNvSpPr/>
          <p:nvPr/>
        </p:nvSpPr>
        <p:spPr>
          <a:xfrm>
            <a:off x="2332650" y="3338279"/>
            <a:ext cx="7112703" cy="752909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2508115" y="3530067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&lt;10W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33193" y="3530067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10W~30W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2062" y="3536336"/>
            <a:ext cx="149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30W~100W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54115" y="3536336"/>
            <a:ext cx="149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&gt;3KW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32650" y="4091188"/>
            <a:ext cx="16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1</a:t>
            </a:r>
            <a:r>
              <a:rPr lang="zh-CN" altLang="en-US" dirty="0" smtClean="0">
                <a:solidFill>
                  <a:srgbClr val="002060"/>
                </a:solidFill>
              </a:rPr>
              <a:t>、方案齐全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2</a:t>
            </a:r>
            <a:r>
              <a:rPr lang="zh-CN" altLang="en-US" dirty="0" smtClean="0">
                <a:solidFill>
                  <a:srgbClr val="002060"/>
                </a:solidFill>
              </a:rPr>
              <a:t>、专用芯片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3</a:t>
            </a:r>
            <a:r>
              <a:rPr lang="zh-CN" altLang="en-US" dirty="0" smtClean="0">
                <a:solidFill>
                  <a:srgbClr val="002060"/>
                </a:solidFill>
              </a:rPr>
              <a:t>、符合</a:t>
            </a:r>
            <a:r>
              <a:rPr lang="en-US" altLang="zh-CN" dirty="0" smtClean="0">
                <a:solidFill>
                  <a:srgbClr val="002060"/>
                </a:solidFill>
              </a:rPr>
              <a:t>Qi</a:t>
            </a:r>
            <a:r>
              <a:rPr lang="zh-CN" altLang="en-US" dirty="0" smtClean="0">
                <a:solidFill>
                  <a:srgbClr val="002060"/>
                </a:solidFill>
              </a:rPr>
              <a:t>标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66932" y="4091188"/>
            <a:ext cx="178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1</a:t>
            </a:r>
            <a:r>
              <a:rPr lang="zh-CN" altLang="en-US" dirty="0" smtClean="0">
                <a:solidFill>
                  <a:srgbClr val="002060"/>
                </a:solidFill>
              </a:rPr>
              <a:t>、高效率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2</a:t>
            </a:r>
            <a:r>
              <a:rPr lang="zh-CN" altLang="en-US" dirty="0" smtClean="0">
                <a:solidFill>
                  <a:srgbClr val="002060"/>
                </a:solidFill>
              </a:rPr>
              <a:t>、快速充电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3</a:t>
            </a:r>
            <a:r>
              <a:rPr lang="zh-CN" altLang="en-US" dirty="0" smtClean="0">
                <a:solidFill>
                  <a:srgbClr val="002060"/>
                </a:solidFill>
              </a:rPr>
              <a:t>、专用</a:t>
            </a:r>
            <a:r>
              <a:rPr lang="en-US" altLang="zh-CN" dirty="0" smtClean="0">
                <a:solidFill>
                  <a:srgbClr val="002060"/>
                </a:solidFill>
              </a:rPr>
              <a:t>TX</a:t>
            </a:r>
            <a:r>
              <a:rPr lang="zh-CN" altLang="en-US" dirty="0" smtClean="0">
                <a:solidFill>
                  <a:srgbClr val="002060"/>
                </a:solidFill>
              </a:rPr>
              <a:t>芯片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4537" y="4133030"/>
            <a:ext cx="178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1</a:t>
            </a:r>
            <a:r>
              <a:rPr lang="zh-CN" altLang="en-US" dirty="0" smtClean="0">
                <a:solidFill>
                  <a:srgbClr val="002060"/>
                </a:solidFill>
              </a:rPr>
              <a:t>、安全应用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2</a:t>
            </a:r>
            <a:r>
              <a:rPr lang="zh-CN" altLang="en-US" dirty="0" smtClean="0">
                <a:solidFill>
                  <a:srgbClr val="002060"/>
                </a:solidFill>
              </a:rPr>
              <a:t>、高效率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3</a:t>
            </a:r>
            <a:r>
              <a:rPr lang="zh-CN" altLang="en-US" dirty="0" smtClean="0">
                <a:solidFill>
                  <a:srgbClr val="002060"/>
                </a:solidFill>
              </a:rPr>
              <a:t>、专用</a:t>
            </a:r>
            <a:r>
              <a:rPr lang="en-US" altLang="zh-CN" dirty="0" smtClean="0">
                <a:solidFill>
                  <a:srgbClr val="002060"/>
                </a:solidFill>
              </a:rPr>
              <a:t>TX</a:t>
            </a:r>
            <a:r>
              <a:rPr lang="zh-CN" altLang="en-US" dirty="0" smtClean="0">
                <a:solidFill>
                  <a:srgbClr val="002060"/>
                </a:solidFill>
              </a:rPr>
              <a:t>芯片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53804" y="4123829"/>
            <a:ext cx="178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1</a:t>
            </a:r>
            <a:r>
              <a:rPr lang="zh-CN" altLang="en-US" dirty="0" smtClean="0">
                <a:solidFill>
                  <a:srgbClr val="002060"/>
                </a:solidFill>
              </a:rPr>
              <a:t>、研发中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2</a:t>
            </a:r>
            <a:r>
              <a:rPr lang="zh-CN" altLang="en-US" dirty="0" smtClean="0">
                <a:solidFill>
                  <a:srgbClr val="002060"/>
                </a:solidFill>
              </a:rPr>
              <a:t>、已达</a:t>
            </a:r>
            <a:r>
              <a:rPr lang="en-US" altLang="zh-CN" dirty="0" smtClean="0">
                <a:solidFill>
                  <a:srgbClr val="002060"/>
                </a:solidFill>
              </a:rPr>
              <a:t>3.5KW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24692" y="1315892"/>
            <a:ext cx="1865968" cy="19187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042" y="1270647"/>
            <a:ext cx="1367581" cy="1737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4000" y="2823428"/>
            <a:ext cx="196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智能手表 </a:t>
            </a:r>
            <a:r>
              <a:rPr lang="en-US" altLang="zh-CN" dirty="0" smtClean="0">
                <a:solidFill>
                  <a:schemeClr val="bg1"/>
                </a:solidFill>
              </a:rPr>
              <a:t>TX&amp;RX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149948" y="3387090"/>
            <a:ext cx="1865968" cy="180963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99256" y="4827390"/>
            <a:ext cx="196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移动电源 </a:t>
            </a:r>
            <a:r>
              <a:rPr lang="en-US" altLang="zh-CN" dirty="0" smtClean="0">
                <a:solidFill>
                  <a:schemeClr val="bg1"/>
                </a:solidFill>
              </a:rPr>
              <a:t>TX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5576" y="3229908"/>
            <a:ext cx="1226408" cy="1743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圆角矩形 8"/>
          <p:cNvSpPr/>
          <p:nvPr/>
        </p:nvSpPr>
        <p:spPr>
          <a:xfrm>
            <a:off x="43835" y="5237064"/>
            <a:ext cx="4703603" cy="159490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/>
          <a:stretch>
            <a:fillRect/>
          </a:stretch>
        </p:blipFill>
        <p:spPr bwMode="auto">
          <a:xfrm>
            <a:off x="216070" y="5299671"/>
            <a:ext cx="1525200" cy="1454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直角三角形 60"/>
          <p:cNvSpPr/>
          <p:nvPr/>
        </p:nvSpPr>
        <p:spPr>
          <a:xfrm rot="5400000">
            <a:off x="4119157" y="1958217"/>
            <a:ext cx="524841" cy="543513"/>
          </a:xfrm>
          <a:prstGeom prst="rtTriangl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5022" r="2426" b="1499"/>
          <a:stretch>
            <a:fillRect/>
          </a:stretch>
        </p:blipFill>
        <p:spPr bwMode="auto">
          <a:xfrm>
            <a:off x="1783543" y="5319812"/>
            <a:ext cx="1577128" cy="145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直角三角形 62"/>
          <p:cNvSpPr/>
          <p:nvPr/>
        </p:nvSpPr>
        <p:spPr>
          <a:xfrm rot="5400000">
            <a:off x="2341531" y="1936955"/>
            <a:ext cx="544281" cy="563669"/>
          </a:xfrm>
          <a:prstGeom prst="rtTriangl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397195" y="5596912"/>
            <a:ext cx="13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扫地机器人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TX &amp; RX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7539051" y="5263100"/>
            <a:ext cx="3469402" cy="159490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484551" y="5703744"/>
            <a:ext cx="13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电动工具</a:t>
            </a:r>
            <a:r>
              <a:rPr lang="en-US" altLang="zh-CN" dirty="0" smtClean="0">
                <a:solidFill>
                  <a:schemeClr val="bg1"/>
                </a:solidFill>
              </a:rPr>
              <a:t> TX &amp; RX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4" name="图片 63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 rot="10800000">
            <a:off x="8661447" y="5274232"/>
            <a:ext cx="2027506" cy="1569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直角三角形 66"/>
          <p:cNvSpPr/>
          <p:nvPr/>
        </p:nvSpPr>
        <p:spPr>
          <a:xfrm rot="5400000">
            <a:off x="5938137" y="1947032"/>
            <a:ext cx="524841" cy="543513"/>
          </a:xfrm>
          <a:prstGeom prst="rtTriangl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直角三角形 67"/>
          <p:cNvSpPr/>
          <p:nvPr/>
        </p:nvSpPr>
        <p:spPr>
          <a:xfrm rot="5400000">
            <a:off x="7835974" y="1986523"/>
            <a:ext cx="524841" cy="543513"/>
          </a:xfrm>
          <a:prstGeom prst="rtTriangl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1988206" y="2481208"/>
            <a:ext cx="315921" cy="34221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右箭头 68"/>
          <p:cNvSpPr/>
          <p:nvPr/>
        </p:nvSpPr>
        <p:spPr>
          <a:xfrm>
            <a:off x="2017081" y="3711834"/>
            <a:ext cx="315921" cy="34221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直角上箭头 13"/>
          <p:cNvSpPr/>
          <p:nvPr/>
        </p:nvSpPr>
        <p:spPr>
          <a:xfrm>
            <a:off x="4733583" y="5252142"/>
            <a:ext cx="641980" cy="830187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直角上箭头 69"/>
          <p:cNvSpPr/>
          <p:nvPr/>
        </p:nvSpPr>
        <p:spPr>
          <a:xfrm flipH="1">
            <a:off x="6791681" y="5196722"/>
            <a:ext cx="767133" cy="830187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圆角矩形 72"/>
          <p:cNvSpPr/>
          <p:nvPr/>
        </p:nvSpPr>
        <p:spPr>
          <a:xfrm>
            <a:off x="9725891" y="268102"/>
            <a:ext cx="2537863" cy="450205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9675200" y="4052499"/>
            <a:ext cx="280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汽车无线充 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Demo TX&amp;RX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71" name="图片 7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432" y="411904"/>
            <a:ext cx="2286000" cy="164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" name="图片 71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912" y="2111927"/>
            <a:ext cx="2264520" cy="1895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左箭头 15"/>
          <p:cNvSpPr/>
          <p:nvPr/>
        </p:nvSpPr>
        <p:spPr>
          <a:xfrm>
            <a:off x="9462659" y="3008094"/>
            <a:ext cx="263232" cy="33018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8" grpId="0" animBg="1"/>
      <p:bldP spid="59" grpId="0"/>
      <p:bldP spid="9" grpId="0" animBg="1"/>
      <p:bldP spid="10" grpId="0"/>
      <p:bldP spid="65" grpId="0" animBg="1"/>
      <p:bldP spid="66" grpId="0"/>
      <p:bldP spid="11" grpId="0" animBg="1"/>
      <p:bldP spid="69" grpId="0" animBg="1"/>
      <p:bldP spid="14" grpId="0" animBg="1"/>
      <p:bldP spid="70" grpId="0" animBg="1"/>
      <p:bldP spid="73" grpId="0" animBg="1"/>
      <p:bldP spid="7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-17780"/>
            <a:ext cx="12270740" cy="68751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2" name="矩形 1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Open Sans"/>
                </a:rPr>
                <a:t>实际应用案例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8680" y="791410"/>
              <a:ext cx="24187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Application Cases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109821" y="6247131"/>
            <a:ext cx="4181475" cy="25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华润矽科微电子有限公司   </a:t>
            </a:r>
            <a:r>
              <a:rPr lang="en-US" altLang="zh-CN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www.semico.com.cn</a:t>
            </a:r>
            <a:endParaRPr lang="en-US" altLang="zh-CN" sz="1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-24765" y="527050"/>
            <a:ext cx="793807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  <a:sym typeface="+mn-ea"/>
              </a:rPr>
              <a:t>2.</a:t>
            </a:r>
            <a:r>
              <a:rPr lang="en-US" altLang="zh-CN" sz="4000" dirty="0">
                <a:solidFill>
                  <a:schemeClr val="bg1"/>
                </a:solidFill>
                <a:latin typeface="Impact" pitchFamily="34" charset="0"/>
                <a:sym typeface="+mn-ea"/>
              </a:rPr>
              <a:t>4</a:t>
            </a:r>
            <a:endParaRPr 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5732780" y="6471285"/>
            <a:ext cx="1016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339840"/>
            <a:ext cx="1039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5967585" y="1371620"/>
            <a:ext cx="2616200" cy="290513"/>
            <a:chOff x="4058820" y="702285"/>
            <a:chExt cx="2617294" cy="289178"/>
          </a:xfrm>
        </p:grpSpPr>
        <p:grpSp>
          <p:nvGrpSpPr>
            <p:cNvPr id="18" name="그룹 91"/>
            <p:cNvGrpSpPr>
              <a:grpSpLocks/>
            </p:cNvGrpSpPr>
            <p:nvPr/>
          </p:nvGrpSpPr>
          <p:grpSpPr bwMode="auto">
            <a:xfrm>
              <a:off x="4058820" y="793039"/>
              <a:ext cx="2478013" cy="120000"/>
              <a:chOff x="4327304" y="1150062"/>
              <a:chExt cx="2778477" cy="120000"/>
            </a:xfrm>
          </p:grpSpPr>
          <p:grpSp>
            <p:nvGrpSpPr>
              <p:cNvPr id="20" name="그룹 90"/>
              <p:cNvGrpSpPr>
                <a:grpSpLocks/>
              </p:cNvGrpSpPr>
              <p:nvPr/>
            </p:nvGrpSpPr>
            <p:grpSpPr bwMode="auto">
              <a:xfrm>
                <a:off x="4327304" y="1150062"/>
                <a:ext cx="2778477" cy="120000"/>
                <a:chOff x="4327304" y="1150062"/>
                <a:chExt cx="2778477" cy="120000"/>
              </a:xfrm>
            </p:grpSpPr>
            <p:grpSp>
              <p:nvGrpSpPr>
                <p:cNvPr id="22" name="그룹 342"/>
                <p:cNvGrpSpPr/>
                <p:nvPr/>
              </p:nvGrpSpPr>
              <p:grpSpPr>
                <a:xfrm>
                  <a:off x="4329429" y="1150062"/>
                  <a:ext cx="2776352" cy="120000"/>
                  <a:chOff x="4329429" y="1150062"/>
                  <a:chExt cx="2776352" cy="120000"/>
                </a:xfrm>
                <a:solidFill>
                  <a:schemeClr val="accent3">
                    <a:lumMod val="65000"/>
                  </a:schemeClr>
                </a:solidFill>
              </p:grpSpPr>
              <p:sp>
                <p:nvSpPr>
                  <p:cNvPr id="24" name="타원 64"/>
                  <p:cNvSpPr/>
                  <p:nvPr/>
                </p:nvSpPr>
                <p:spPr>
                  <a:xfrm flipH="1" flipV="1">
                    <a:off x="6942215" y="1150062"/>
                    <a:ext cx="163566" cy="11880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321"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514" dirty="0"/>
                  </a:p>
                </p:txBody>
              </p:sp>
              <p:sp>
                <p:nvSpPr>
                  <p:cNvPr id="25" name="직사각형 139"/>
                  <p:cNvSpPr/>
                  <p:nvPr/>
                </p:nvSpPr>
                <p:spPr>
                  <a:xfrm flipV="1">
                    <a:off x="4329429" y="1150062"/>
                    <a:ext cx="2706599" cy="120000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321"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2514" dirty="0"/>
                      <a:t> </a:t>
                    </a:r>
                    <a:endParaRPr lang="ko-KR" altLang="en-US" sz="2514" dirty="0"/>
                  </a:p>
                </p:txBody>
              </p:sp>
            </p:grpSp>
            <p:cxnSp>
              <p:nvCxnSpPr>
                <p:cNvPr id="23" name="직선 연결선 333"/>
                <p:cNvCxnSpPr>
                  <a:cxnSpLocks/>
                </p:cNvCxnSpPr>
                <p:nvPr/>
              </p:nvCxnSpPr>
              <p:spPr>
                <a:xfrm>
                  <a:off x="4327304" y="1209428"/>
                  <a:ext cx="2671098" cy="0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타원 343"/>
              <p:cNvSpPr/>
              <p:nvPr/>
            </p:nvSpPr>
            <p:spPr>
              <a:xfrm flipH="1" flipV="1">
                <a:off x="6937857" y="1187305"/>
                <a:ext cx="64106" cy="45825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/>
              </a:p>
            </p:txBody>
          </p:sp>
        </p:grpSp>
        <p:sp>
          <p:nvSpPr>
            <p:cNvPr id="19" name="이등변 삼각형 37"/>
            <p:cNvSpPr/>
            <p:nvPr/>
          </p:nvSpPr>
          <p:spPr>
            <a:xfrm rot="5400000">
              <a:off x="6425118" y="740467"/>
              <a:ext cx="289178" cy="212814"/>
            </a:xfrm>
            <a:prstGeom prst="triangle">
              <a:avLst/>
            </a:prstGeom>
            <a:solidFill>
              <a:schemeClr val="accent3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514" dirty="0"/>
            </a:p>
          </p:txBody>
        </p:sp>
      </p:grpSp>
      <p:grpSp>
        <p:nvGrpSpPr>
          <p:cNvPr id="26" name="그룹 84"/>
          <p:cNvGrpSpPr>
            <a:grpSpLocks/>
          </p:cNvGrpSpPr>
          <p:nvPr/>
        </p:nvGrpSpPr>
        <p:grpSpPr bwMode="auto">
          <a:xfrm>
            <a:off x="7115348" y="4430733"/>
            <a:ext cx="242887" cy="885825"/>
            <a:chOff x="6818890" y="3444078"/>
            <a:chExt cx="242125" cy="884672"/>
          </a:xfrm>
        </p:grpSpPr>
        <p:grpSp>
          <p:nvGrpSpPr>
            <p:cNvPr id="27" name="그룹 305"/>
            <p:cNvGrpSpPr/>
            <p:nvPr/>
          </p:nvGrpSpPr>
          <p:grpSpPr>
            <a:xfrm>
              <a:off x="6821015" y="3444078"/>
              <a:ext cx="240000" cy="884672"/>
              <a:chOff x="6821015" y="3444078"/>
              <a:chExt cx="240000" cy="884672"/>
            </a:xfrm>
            <a:solidFill>
              <a:schemeClr val="accent3">
                <a:lumMod val="65000"/>
              </a:schemeClr>
            </a:solidFill>
          </p:grpSpPr>
          <p:sp>
            <p:nvSpPr>
              <p:cNvPr id="31" name="도넛 9"/>
              <p:cNvSpPr/>
              <p:nvPr/>
            </p:nvSpPr>
            <p:spPr>
              <a:xfrm rot="5400000">
                <a:off x="6821015" y="4088750"/>
                <a:ext cx="240000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900000">
                    <a:moveTo>
                      <a:pt x="0" y="0"/>
                    </a:moveTo>
                    <a:cubicBezTo>
                      <a:pt x="497056" y="0"/>
                      <a:pt x="900000" y="402944"/>
                      <a:pt x="900000" y="900000"/>
                    </a:cubicBezTo>
                    <a:lnTo>
                      <a:pt x="450000" y="900000"/>
                    </a:lnTo>
                    <a:cubicBezTo>
                      <a:pt x="450000" y="651472"/>
                      <a:pt x="248528" y="450000"/>
                      <a:pt x="0" y="45000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도넛 9"/>
              <p:cNvSpPr/>
              <p:nvPr/>
            </p:nvSpPr>
            <p:spPr>
              <a:xfrm rot="16200000" flipV="1">
                <a:off x="6821015" y="3444078"/>
                <a:ext cx="240000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900000">
                    <a:moveTo>
                      <a:pt x="0" y="0"/>
                    </a:moveTo>
                    <a:cubicBezTo>
                      <a:pt x="497056" y="0"/>
                      <a:pt x="900000" y="402944"/>
                      <a:pt x="900000" y="900000"/>
                    </a:cubicBezTo>
                    <a:lnTo>
                      <a:pt x="450000" y="900000"/>
                    </a:lnTo>
                    <a:cubicBezTo>
                      <a:pt x="450000" y="651472"/>
                      <a:pt x="248528" y="450000"/>
                      <a:pt x="0" y="45000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직사각형 251"/>
              <p:cNvSpPr/>
              <p:nvPr/>
            </p:nvSpPr>
            <p:spPr>
              <a:xfrm rot="16200000" flipH="1" flipV="1">
                <a:off x="6798677" y="3826415"/>
                <a:ext cx="404672" cy="120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514" dirty="0"/>
                  <a:t> </a:t>
                </a:r>
                <a:endParaRPr lang="ko-KR" altLang="en-US" sz="2514" dirty="0"/>
              </a:p>
            </p:txBody>
          </p:sp>
        </p:grpSp>
        <p:grpSp>
          <p:nvGrpSpPr>
            <p:cNvPr id="28" name="그룹 304"/>
            <p:cNvGrpSpPr>
              <a:grpSpLocks/>
            </p:cNvGrpSpPr>
            <p:nvPr/>
          </p:nvGrpSpPr>
          <p:grpSpPr bwMode="auto">
            <a:xfrm>
              <a:off x="6818890" y="3504078"/>
              <a:ext cx="180000" cy="764674"/>
              <a:chOff x="6818890" y="3504078"/>
              <a:chExt cx="180000" cy="764674"/>
            </a:xfrm>
          </p:grpSpPr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6818890" y="4089349"/>
                <a:ext cx="180408" cy="179154"/>
              </a:xfrm>
              <a:custGeom>
                <a:avLst/>
                <a:gdLst>
                  <a:gd name="T0" fmla="*/ 402 w 402"/>
                  <a:gd name="T1" fmla="*/ 0 h 402"/>
                  <a:gd name="T2" fmla="*/ 0 w 402"/>
                  <a:gd name="T3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2" h="402">
                    <a:moveTo>
                      <a:pt x="402" y="0"/>
                    </a:moveTo>
                    <a:cubicBezTo>
                      <a:pt x="402" y="222"/>
                      <a:pt x="222" y="402"/>
                      <a:pt x="0" y="402"/>
                    </a:cubicBezTo>
                  </a:path>
                </a:pathLst>
              </a:custGeom>
              <a:ln>
                <a:solidFill>
                  <a:schemeClr val="accent3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 flipV="1">
                <a:off x="6818890" y="3504325"/>
                <a:ext cx="180408" cy="179153"/>
              </a:xfrm>
              <a:custGeom>
                <a:avLst/>
                <a:gdLst>
                  <a:gd name="T0" fmla="*/ 402 w 402"/>
                  <a:gd name="T1" fmla="*/ 0 h 402"/>
                  <a:gd name="T2" fmla="*/ 0 w 402"/>
                  <a:gd name="T3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2" h="402">
                    <a:moveTo>
                      <a:pt x="402" y="0"/>
                    </a:moveTo>
                    <a:cubicBezTo>
                      <a:pt x="402" y="222"/>
                      <a:pt x="222" y="402"/>
                      <a:pt x="0" y="402"/>
                    </a:cubicBezTo>
                  </a:path>
                </a:pathLst>
              </a:custGeom>
              <a:ln>
                <a:solidFill>
                  <a:schemeClr val="accent3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/>
              </a:p>
            </p:txBody>
          </p:sp>
        </p:grpSp>
      </p:grpSp>
      <p:grpSp>
        <p:nvGrpSpPr>
          <p:cNvPr id="41" name="그룹 230"/>
          <p:cNvGrpSpPr/>
          <p:nvPr/>
        </p:nvGrpSpPr>
        <p:grpSpPr>
          <a:xfrm flipH="1">
            <a:off x="7111095" y="2230164"/>
            <a:ext cx="240000" cy="1236196"/>
            <a:chOff x="4089430" y="1150062"/>
            <a:chExt cx="240000" cy="1236196"/>
          </a:xfrm>
          <a:solidFill>
            <a:schemeClr val="accent3">
              <a:lumMod val="65000"/>
            </a:schemeClr>
          </a:solidFill>
        </p:grpSpPr>
        <p:sp>
          <p:nvSpPr>
            <p:cNvPr id="42" name="도넛 9"/>
            <p:cNvSpPr/>
            <p:nvPr/>
          </p:nvSpPr>
          <p:spPr>
            <a:xfrm rot="16200000" flipH="1">
              <a:off x="4089430" y="2146258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514" dirty="0">
                <a:solidFill>
                  <a:schemeClr val="tx1"/>
                </a:solidFill>
              </a:endParaRPr>
            </a:p>
          </p:txBody>
        </p:sp>
        <p:sp>
          <p:nvSpPr>
            <p:cNvPr id="43" name="도넛 9"/>
            <p:cNvSpPr/>
            <p:nvPr/>
          </p:nvSpPr>
          <p:spPr>
            <a:xfrm rot="5400000" flipH="1" flipV="1">
              <a:off x="4089430" y="1150062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514" dirty="0">
                <a:solidFill>
                  <a:schemeClr val="tx1"/>
                </a:solidFill>
              </a:endParaRPr>
            </a:p>
          </p:txBody>
        </p:sp>
        <p:sp>
          <p:nvSpPr>
            <p:cNvPr id="44" name="직사각형 233"/>
            <p:cNvSpPr/>
            <p:nvPr/>
          </p:nvSpPr>
          <p:spPr>
            <a:xfrm rot="5400000" flipV="1">
              <a:off x="3770419" y="1709075"/>
              <a:ext cx="758026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14" dirty="0"/>
                <a:t> </a:t>
              </a:r>
              <a:endParaRPr lang="ko-KR" altLang="en-US" sz="2514" dirty="0"/>
            </a:p>
          </p:txBody>
        </p:sp>
      </p:grpSp>
      <p:grpSp>
        <p:nvGrpSpPr>
          <p:cNvPr id="46" name="그룹 86"/>
          <p:cNvGrpSpPr>
            <a:grpSpLocks/>
          </p:cNvGrpSpPr>
          <p:nvPr/>
        </p:nvGrpSpPr>
        <p:grpSpPr bwMode="auto">
          <a:xfrm>
            <a:off x="3308523" y="3351233"/>
            <a:ext cx="241300" cy="1200150"/>
            <a:chOff x="4089430" y="2364118"/>
            <a:chExt cx="240000" cy="1199960"/>
          </a:xfrm>
        </p:grpSpPr>
        <p:grpSp>
          <p:nvGrpSpPr>
            <p:cNvPr id="47" name="그룹 257"/>
            <p:cNvGrpSpPr/>
            <p:nvPr/>
          </p:nvGrpSpPr>
          <p:grpSpPr>
            <a:xfrm>
              <a:off x="4089430" y="2364118"/>
              <a:ext cx="240000" cy="1199960"/>
              <a:chOff x="4089430" y="834774"/>
              <a:chExt cx="240000" cy="1199960"/>
            </a:xfrm>
            <a:solidFill>
              <a:schemeClr val="accent3">
                <a:lumMod val="65000"/>
              </a:schemeClr>
            </a:solidFill>
          </p:grpSpPr>
          <p:sp>
            <p:nvSpPr>
              <p:cNvPr id="51" name="도넛 9"/>
              <p:cNvSpPr/>
              <p:nvPr/>
            </p:nvSpPr>
            <p:spPr>
              <a:xfrm rot="16200000" flipH="1">
                <a:off x="4089430" y="1794734"/>
                <a:ext cx="240000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900000">
                    <a:moveTo>
                      <a:pt x="0" y="0"/>
                    </a:moveTo>
                    <a:cubicBezTo>
                      <a:pt x="497056" y="0"/>
                      <a:pt x="900000" y="402944"/>
                      <a:pt x="900000" y="900000"/>
                    </a:cubicBezTo>
                    <a:lnTo>
                      <a:pt x="450000" y="900000"/>
                    </a:lnTo>
                    <a:cubicBezTo>
                      <a:pt x="450000" y="651472"/>
                      <a:pt x="248528" y="450000"/>
                      <a:pt x="0" y="45000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도넛 9"/>
              <p:cNvSpPr/>
              <p:nvPr/>
            </p:nvSpPr>
            <p:spPr>
              <a:xfrm rot="5400000" flipH="1" flipV="1">
                <a:off x="4089430" y="834774"/>
                <a:ext cx="240000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900000">
                    <a:moveTo>
                      <a:pt x="0" y="0"/>
                    </a:moveTo>
                    <a:cubicBezTo>
                      <a:pt x="497056" y="0"/>
                      <a:pt x="900000" y="402944"/>
                      <a:pt x="900000" y="900000"/>
                    </a:cubicBezTo>
                    <a:lnTo>
                      <a:pt x="450000" y="900000"/>
                    </a:lnTo>
                    <a:cubicBezTo>
                      <a:pt x="450000" y="651472"/>
                      <a:pt x="248528" y="450000"/>
                      <a:pt x="0" y="45000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직사각형 274"/>
              <p:cNvSpPr/>
              <p:nvPr/>
            </p:nvSpPr>
            <p:spPr>
              <a:xfrm rot="5400000" flipV="1">
                <a:off x="3789451" y="1374755"/>
                <a:ext cx="719961" cy="120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514" dirty="0"/>
                  <a:t> </a:t>
                </a:r>
                <a:endParaRPr lang="ko-KR" altLang="en-US" sz="2514" dirty="0"/>
              </a:p>
            </p:txBody>
          </p:sp>
        </p:grpSp>
        <p:grpSp>
          <p:nvGrpSpPr>
            <p:cNvPr id="48" name="그룹 318"/>
            <p:cNvGrpSpPr>
              <a:grpSpLocks/>
            </p:cNvGrpSpPr>
            <p:nvPr/>
          </p:nvGrpSpPr>
          <p:grpSpPr bwMode="auto">
            <a:xfrm flipH="1">
              <a:off x="4149430" y="2739404"/>
              <a:ext cx="180000" cy="764674"/>
              <a:chOff x="6818890" y="3504078"/>
              <a:chExt cx="180000" cy="764674"/>
            </a:xfrm>
          </p:grpSpPr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6818890" y="4089077"/>
                <a:ext cx="180000" cy="179360"/>
              </a:xfrm>
              <a:custGeom>
                <a:avLst/>
                <a:gdLst>
                  <a:gd name="T0" fmla="*/ 402 w 402"/>
                  <a:gd name="T1" fmla="*/ 0 h 402"/>
                  <a:gd name="T2" fmla="*/ 0 w 402"/>
                  <a:gd name="T3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2" h="402">
                    <a:moveTo>
                      <a:pt x="402" y="0"/>
                    </a:moveTo>
                    <a:cubicBezTo>
                      <a:pt x="402" y="222"/>
                      <a:pt x="222" y="402"/>
                      <a:pt x="0" y="402"/>
                    </a:cubicBezTo>
                  </a:path>
                </a:pathLst>
              </a:custGeom>
              <a:ln>
                <a:solidFill>
                  <a:schemeClr val="accent3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 flipV="1">
                <a:off x="6818890" y="3503383"/>
                <a:ext cx="180000" cy="179359"/>
              </a:xfrm>
              <a:custGeom>
                <a:avLst/>
                <a:gdLst>
                  <a:gd name="T0" fmla="*/ 402 w 402"/>
                  <a:gd name="T1" fmla="*/ 0 h 402"/>
                  <a:gd name="T2" fmla="*/ 0 w 402"/>
                  <a:gd name="T3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2" h="402">
                    <a:moveTo>
                      <a:pt x="402" y="0"/>
                    </a:moveTo>
                    <a:cubicBezTo>
                      <a:pt x="402" y="222"/>
                      <a:pt x="222" y="402"/>
                      <a:pt x="0" y="402"/>
                    </a:cubicBezTo>
                  </a:path>
                </a:pathLst>
              </a:custGeom>
              <a:ln>
                <a:solidFill>
                  <a:schemeClr val="accent3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/>
              </a:p>
            </p:txBody>
          </p:sp>
        </p:grpSp>
      </p:grpSp>
      <p:grpSp>
        <p:nvGrpSpPr>
          <p:cNvPr id="54" name="그룹 83"/>
          <p:cNvGrpSpPr>
            <a:grpSpLocks/>
          </p:cNvGrpSpPr>
          <p:nvPr/>
        </p:nvGrpSpPr>
        <p:grpSpPr bwMode="auto">
          <a:xfrm>
            <a:off x="1908348" y="5195908"/>
            <a:ext cx="5208587" cy="120650"/>
            <a:chOff x="1611700" y="4208752"/>
            <a:chExt cx="5209316" cy="120000"/>
          </a:xfrm>
        </p:grpSpPr>
        <p:sp>
          <p:nvSpPr>
            <p:cNvPr id="55" name="직사각형 51"/>
            <p:cNvSpPr/>
            <p:nvPr/>
          </p:nvSpPr>
          <p:spPr>
            <a:xfrm>
              <a:off x="1611700" y="4208752"/>
              <a:ext cx="5209316" cy="120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14" dirty="0"/>
                <a:t> </a:t>
              </a:r>
              <a:endParaRPr lang="ko-KR" altLang="en-US" sz="2514" dirty="0"/>
            </a:p>
          </p:txBody>
        </p:sp>
        <p:cxnSp>
          <p:nvCxnSpPr>
            <p:cNvPr id="57" name="직선 연결선 277"/>
            <p:cNvCxnSpPr>
              <a:cxnSpLocks/>
            </p:cNvCxnSpPr>
            <p:nvPr/>
          </p:nvCxnSpPr>
          <p:spPr>
            <a:xfrm flipV="1">
              <a:off x="1611700" y="4268752"/>
              <a:ext cx="5209316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85"/>
          <p:cNvGrpSpPr>
            <a:grpSpLocks/>
          </p:cNvGrpSpPr>
          <p:nvPr/>
        </p:nvGrpSpPr>
        <p:grpSpPr bwMode="auto">
          <a:xfrm>
            <a:off x="5262735" y="4433908"/>
            <a:ext cx="1854200" cy="120650"/>
            <a:chOff x="4329430" y="3444078"/>
            <a:chExt cx="2491585" cy="120000"/>
          </a:xfrm>
        </p:grpSpPr>
        <p:sp>
          <p:nvSpPr>
            <p:cNvPr id="59" name="직사각형 60"/>
            <p:cNvSpPr/>
            <p:nvPr/>
          </p:nvSpPr>
          <p:spPr>
            <a:xfrm flipV="1">
              <a:off x="4329430" y="3444078"/>
              <a:ext cx="2491585" cy="120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14" dirty="0"/>
                <a:t> </a:t>
              </a:r>
              <a:endParaRPr lang="ko-KR" altLang="en-US" sz="2514" dirty="0"/>
            </a:p>
          </p:txBody>
        </p:sp>
        <p:cxnSp>
          <p:nvCxnSpPr>
            <p:cNvPr id="60" name="직선 연결선 297"/>
            <p:cNvCxnSpPr>
              <a:cxnSpLocks/>
            </p:cNvCxnSpPr>
            <p:nvPr/>
          </p:nvCxnSpPr>
          <p:spPr>
            <a:xfrm>
              <a:off x="4329430" y="3504078"/>
              <a:ext cx="2491585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그룹 87"/>
          <p:cNvGrpSpPr>
            <a:grpSpLocks/>
          </p:cNvGrpSpPr>
          <p:nvPr/>
        </p:nvGrpSpPr>
        <p:grpSpPr bwMode="auto">
          <a:xfrm>
            <a:off x="5292898" y="3349645"/>
            <a:ext cx="1835150" cy="120650"/>
            <a:chOff x="4314827" y="2679406"/>
            <a:chExt cx="2506188" cy="120000"/>
          </a:xfrm>
        </p:grpSpPr>
        <p:sp>
          <p:nvSpPr>
            <p:cNvPr id="62" name="직사각형 77"/>
            <p:cNvSpPr/>
            <p:nvPr/>
          </p:nvSpPr>
          <p:spPr>
            <a:xfrm flipV="1">
              <a:off x="4314827" y="2679406"/>
              <a:ext cx="2506188" cy="120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14" dirty="0"/>
                <a:t> </a:t>
              </a:r>
              <a:endParaRPr lang="ko-KR" altLang="en-US" sz="2514" dirty="0"/>
            </a:p>
          </p:txBody>
        </p:sp>
        <p:cxnSp>
          <p:nvCxnSpPr>
            <p:cNvPr id="63" name="직선 연결선 321"/>
            <p:cNvCxnSpPr>
              <a:cxnSpLocks/>
            </p:cNvCxnSpPr>
            <p:nvPr/>
          </p:nvCxnSpPr>
          <p:spPr>
            <a:xfrm>
              <a:off x="4330002" y="2739406"/>
              <a:ext cx="2491013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그룹 89"/>
          <p:cNvGrpSpPr>
            <a:grpSpLocks/>
          </p:cNvGrpSpPr>
          <p:nvPr/>
        </p:nvGrpSpPr>
        <p:grpSpPr bwMode="auto">
          <a:xfrm>
            <a:off x="3926060" y="2232045"/>
            <a:ext cx="1746250" cy="120650"/>
            <a:chOff x="4327305" y="1914734"/>
            <a:chExt cx="2493710" cy="120000"/>
          </a:xfrm>
        </p:grpSpPr>
        <p:sp>
          <p:nvSpPr>
            <p:cNvPr id="65" name="직사각형 115"/>
            <p:cNvSpPr/>
            <p:nvPr/>
          </p:nvSpPr>
          <p:spPr>
            <a:xfrm flipV="1">
              <a:off x="4329573" y="1914734"/>
              <a:ext cx="2491442" cy="120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14" dirty="0"/>
                <a:t> </a:t>
              </a:r>
              <a:endParaRPr lang="ko-KR" altLang="en-US" sz="2514" dirty="0"/>
            </a:p>
          </p:txBody>
        </p:sp>
        <p:cxnSp>
          <p:nvCxnSpPr>
            <p:cNvPr id="66" name="직선 연결선 329"/>
            <p:cNvCxnSpPr>
              <a:cxnSpLocks/>
            </p:cNvCxnSpPr>
            <p:nvPr/>
          </p:nvCxnSpPr>
          <p:spPr>
            <a:xfrm>
              <a:off x="4327305" y="1974734"/>
              <a:ext cx="2491444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92"/>
          <p:cNvGrpSpPr>
            <a:grpSpLocks/>
          </p:cNvGrpSpPr>
          <p:nvPr/>
        </p:nvGrpSpPr>
        <p:grpSpPr bwMode="auto">
          <a:xfrm>
            <a:off x="3691110" y="1466870"/>
            <a:ext cx="241300" cy="885825"/>
            <a:chOff x="4089430" y="1150062"/>
            <a:chExt cx="240000" cy="884672"/>
          </a:xfrm>
        </p:grpSpPr>
        <p:grpSp>
          <p:nvGrpSpPr>
            <p:cNvPr id="68" name="그룹 229"/>
            <p:cNvGrpSpPr/>
            <p:nvPr/>
          </p:nvGrpSpPr>
          <p:grpSpPr>
            <a:xfrm>
              <a:off x="4089430" y="1150062"/>
              <a:ext cx="240000" cy="884672"/>
              <a:chOff x="4089430" y="1150062"/>
              <a:chExt cx="240000" cy="884672"/>
            </a:xfrm>
            <a:solidFill>
              <a:schemeClr val="accent3">
                <a:lumMod val="65000"/>
              </a:schemeClr>
            </a:solidFill>
          </p:grpSpPr>
          <p:sp>
            <p:nvSpPr>
              <p:cNvPr id="72" name="도넛 9"/>
              <p:cNvSpPr/>
              <p:nvPr/>
            </p:nvSpPr>
            <p:spPr>
              <a:xfrm rot="16200000" flipH="1">
                <a:off x="4089430" y="1794734"/>
                <a:ext cx="240000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900000">
                    <a:moveTo>
                      <a:pt x="0" y="0"/>
                    </a:moveTo>
                    <a:cubicBezTo>
                      <a:pt x="497056" y="0"/>
                      <a:pt x="900000" y="402944"/>
                      <a:pt x="900000" y="900000"/>
                    </a:cubicBezTo>
                    <a:lnTo>
                      <a:pt x="450000" y="900000"/>
                    </a:lnTo>
                    <a:cubicBezTo>
                      <a:pt x="450000" y="651472"/>
                      <a:pt x="248528" y="450000"/>
                      <a:pt x="0" y="45000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도넛 9"/>
              <p:cNvSpPr/>
              <p:nvPr/>
            </p:nvSpPr>
            <p:spPr>
              <a:xfrm rot="5400000" flipH="1" flipV="1">
                <a:off x="4089430" y="1150062"/>
                <a:ext cx="240000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900000">
                    <a:moveTo>
                      <a:pt x="0" y="0"/>
                    </a:moveTo>
                    <a:cubicBezTo>
                      <a:pt x="497056" y="0"/>
                      <a:pt x="900000" y="402944"/>
                      <a:pt x="900000" y="900000"/>
                    </a:cubicBezTo>
                    <a:lnTo>
                      <a:pt x="450000" y="900000"/>
                    </a:lnTo>
                    <a:cubicBezTo>
                      <a:pt x="450000" y="651472"/>
                      <a:pt x="248528" y="450000"/>
                      <a:pt x="0" y="45000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직사각형 133"/>
              <p:cNvSpPr/>
              <p:nvPr/>
            </p:nvSpPr>
            <p:spPr>
              <a:xfrm rot="5400000" flipV="1">
                <a:off x="3947096" y="1532399"/>
                <a:ext cx="404672" cy="120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514" dirty="0"/>
                  <a:t> </a:t>
                </a:r>
                <a:endParaRPr lang="ko-KR" altLang="en-US" sz="2514" dirty="0"/>
              </a:p>
            </p:txBody>
          </p:sp>
        </p:grpSp>
        <p:grpSp>
          <p:nvGrpSpPr>
            <p:cNvPr id="69" name="그룹 330"/>
            <p:cNvGrpSpPr>
              <a:grpSpLocks/>
            </p:cNvGrpSpPr>
            <p:nvPr/>
          </p:nvGrpSpPr>
          <p:grpSpPr bwMode="auto">
            <a:xfrm flipH="1">
              <a:off x="4147305" y="1210058"/>
              <a:ext cx="180000" cy="764674"/>
              <a:chOff x="6818890" y="3504078"/>
              <a:chExt cx="180000" cy="764674"/>
            </a:xfrm>
          </p:grpSpPr>
          <p:sp>
            <p:nvSpPr>
              <p:cNvPr id="70" name="Freeform 13"/>
              <p:cNvSpPr>
                <a:spLocks/>
              </p:cNvSpPr>
              <p:nvPr/>
            </p:nvSpPr>
            <p:spPr bwMode="auto">
              <a:xfrm>
                <a:off x="6818343" y="4089354"/>
                <a:ext cx="180000" cy="179153"/>
              </a:xfrm>
              <a:custGeom>
                <a:avLst/>
                <a:gdLst>
                  <a:gd name="T0" fmla="*/ 402 w 402"/>
                  <a:gd name="T1" fmla="*/ 0 h 402"/>
                  <a:gd name="T2" fmla="*/ 0 w 402"/>
                  <a:gd name="T3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2" h="402">
                    <a:moveTo>
                      <a:pt x="402" y="0"/>
                    </a:moveTo>
                    <a:cubicBezTo>
                      <a:pt x="402" y="222"/>
                      <a:pt x="222" y="402"/>
                      <a:pt x="0" y="402"/>
                    </a:cubicBezTo>
                  </a:path>
                </a:pathLst>
              </a:custGeom>
              <a:ln>
                <a:solidFill>
                  <a:schemeClr val="accent3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 flipV="1">
                <a:off x="6818343" y="3504329"/>
                <a:ext cx="180000" cy="179154"/>
              </a:xfrm>
              <a:custGeom>
                <a:avLst/>
                <a:gdLst>
                  <a:gd name="T0" fmla="*/ 402 w 402"/>
                  <a:gd name="T1" fmla="*/ 0 h 402"/>
                  <a:gd name="T2" fmla="*/ 0 w 402"/>
                  <a:gd name="T3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2" h="402">
                    <a:moveTo>
                      <a:pt x="402" y="0"/>
                    </a:moveTo>
                    <a:cubicBezTo>
                      <a:pt x="402" y="222"/>
                      <a:pt x="222" y="402"/>
                      <a:pt x="0" y="402"/>
                    </a:cubicBezTo>
                  </a:path>
                </a:pathLst>
              </a:custGeom>
              <a:ln>
                <a:solidFill>
                  <a:schemeClr val="accent3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514" dirty="0"/>
              </a:p>
            </p:txBody>
          </p:sp>
        </p:grpSp>
      </p:grpSp>
      <p:grpSp>
        <p:nvGrpSpPr>
          <p:cNvPr id="75" name="그룹 85"/>
          <p:cNvGrpSpPr>
            <a:grpSpLocks/>
          </p:cNvGrpSpPr>
          <p:nvPr/>
        </p:nvGrpSpPr>
        <p:grpSpPr bwMode="auto">
          <a:xfrm>
            <a:off x="3519660" y="4433908"/>
            <a:ext cx="1743075" cy="120650"/>
            <a:chOff x="4329430" y="3444078"/>
            <a:chExt cx="2491585" cy="120000"/>
          </a:xfrm>
        </p:grpSpPr>
        <p:sp>
          <p:nvSpPr>
            <p:cNvPr id="76" name="직사각형 60"/>
            <p:cNvSpPr/>
            <p:nvPr/>
          </p:nvSpPr>
          <p:spPr>
            <a:xfrm flipV="1">
              <a:off x="4329430" y="3444078"/>
              <a:ext cx="2491585" cy="120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14" dirty="0"/>
                <a:t> </a:t>
              </a:r>
              <a:endParaRPr lang="ko-KR" altLang="en-US" sz="2514" dirty="0"/>
            </a:p>
          </p:txBody>
        </p:sp>
        <p:cxnSp>
          <p:nvCxnSpPr>
            <p:cNvPr id="77" name="직선 연결선 297"/>
            <p:cNvCxnSpPr>
              <a:cxnSpLocks/>
            </p:cNvCxnSpPr>
            <p:nvPr/>
          </p:nvCxnSpPr>
          <p:spPr>
            <a:xfrm>
              <a:off x="4329430" y="3504078"/>
              <a:ext cx="2491585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85"/>
          <p:cNvGrpSpPr>
            <a:grpSpLocks/>
          </p:cNvGrpSpPr>
          <p:nvPr/>
        </p:nvGrpSpPr>
        <p:grpSpPr bwMode="auto">
          <a:xfrm>
            <a:off x="3549823" y="3351233"/>
            <a:ext cx="1743075" cy="119062"/>
            <a:chOff x="4329430" y="3444078"/>
            <a:chExt cx="2491585" cy="120000"/>
          </a:xfrm>
        </p:grpSpPr>
        <p:sp>
          <p:nvSpPr>
            <p:cNvPr id="79" name="직사각형 60"/>
            <p:cNvSpPr/>
            <p:nvPr/>
          </p:nvSpPr>
          <p:spPr>
            <a:xfrm flipV="1">
              <a:off x="4329430" y="3444078"/>
              <a:ext cx="2491585" cy="120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14" dirty="0"/>
                <a:t> </a:t>
              </a:r>
              <a:endParaRPr lang="ko-KR" altLang="en-US" sz="2514" dirty="0"/>
            </a:p>
          </p:txBody>
        </p:sp>
        <p:cxnSp>
          <p:nvCxnSpPr>
            <p:cNvPr id="80" name="직선 연결선 297"/>
            <p:cNvCxnSpPr>
              <a:cxnSpLocks/>
            </p:cNvCxnSpPr>
            <p:nvPr/>
          </p:nvCxnSpPr>
          <p:spPr>
            <a:xfrm>
              <a:off x="4329430" y="3504878"/>
              <a:ext cx="2491585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그룹 89"/>
          <p:cNvGrpSpPr>
            <a:grpSpLocks/>
          </p:cNvGrpSpPr>
          <p:nvPr/>
        </p:nvGrpSpPr>
        <p:grpSpPr bwMode="auto">
          <a:xfrm>
            <a:off x="5365923" y="2232045"/>
            <a:ext cx="1744662" cy="120650"/>
            <a:chOff x="4327305" y="1914734"/>
            <a:chExt cx="2493710" cy="120000"/>
          </a:xfrm>
        </p:grpSpPr>
        <p:sp>
          <p:nvSpPr>
            <p:cNvPr id="82" name="직사각형 115"/>
            <p:cNvSpPr/>
            <p:nvPr/>
          </p:nvSpPr>
          <p:spPr>
            <a:xfrm flipV="1">
              <a:off x="4329573" y="1914734"/>
              <a:ext cx="2491442" cy="120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14" dirty="0"/>
                <a:t> </a:t>
              </a:r>
              <a:endParaRPr lang="ko-KR" altLang="en-US" sz="2514" dirty="0"/>
            </a:p>
          </p:txBody>
        </p:sp>
        <p:cxnSp>
          <p:nvCxnSpPr>
            <p:cNvPr id="83" name="직선 연결선 329"/>
            <p:cNvCxnSpPr>
              <a:cxnSpLocks/>
            </p:cNvCxnSpPr>
            <p:nvPr/>
          </p:nvCxnSpPr>
          <p:spPr>
            <a:xfrm>
              <a:off x="4327305" y="1974734"/>
              <a:ext cx="2491442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그룹 89"/>
          <p:cNvGrpSpPr>
            <a:grpSpLocks/>
          </p:cNvGrpSpPr>
          <p:nvPr/>
        </p:nvGrpSpPr>
        <p:grpSpPr bwMode="auto">
          <a:xfrm>
            <a:off x="3927648" y="1465283"/>
            <a:ext cx="2055812" cy="119062"/>
            <a:chOff x="4327305" y="1914734"/>
            <a:chExt cx="2493710" cy="120000"/>
          </a:xfrm>
        </p:grpSpPr>
        <p:sp>
          <p:nvSpPr>
            <p:cNvPr id="85" name="직사각형 115"/>
            <p:cNvSpPr/>
            <p:nvPr/>
          </p:nvSpPr>
          <p:spPr>
            <a:xfrm flipV="1">
              <a:off x="4329230" y="1914734"/>
              <a:ext cx="2491785" cy="120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14" dirty="0"/>
                <a:t> </a:t>
              </a:r>
              <a:endParaRPr lang="ko-KR" altLang="en-US" sz="2514" dirty="0"/>
            </a:p>
          </p:txBody>
        </p:sp>
        <p:cxnSp>
          <p:nvCxnSpPr>
            <p:cNvPr id="86" name="직선 연결선 329"/>
            <p:cNvCxnSpPr>
              <a:cxnSpLocks/>
            </p:cNvCxnSpPr>
            <p:nvPr/>
          </p:nvCxnSpPr>
          <p:spPr>
            <a:xfrm>
              <a:off x="4327305" y="1973934"/>
              <a:ext cx="2491785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29"/>
          <p:cNvGrpSpPr>
            <a:grpSpLocks/>
          </p:cNvGrpSpPr>
          <p:nvPr/>
        </p:nvGrpSpPr>
        <p:grpSpPr bwMode="auto">
          <a:xfrm>
            <a:off x="5024610" y="3259158"/>
            <a:ext cx="1457325" cy="1052512"/>
            <a:chOff x="3115928" y="2588682"/>
            <a:chExt cx="1457800" cy="1052896"/>
          </a:xfrm>
        </p:grpSpPr>
        <p:grpSp>
          <p:nvGrpSpPr>
            <p:cNvPr id="88" name="Group 19"/>
            <p:cNvGrpSpPr>
              <a:grpSpLocks/>
            </p:cNvGrpSpPr>
            <p:nvPr/>
          </p:nvGrpSpPr>
          <p:grpSpPr bwMode="auto">
            <a:xfrm>
              <a:off x="3115928" y="2588682"/>
              <a:ext cx="1457800" cy="1052896"/>
              <a:chOff x="3115928" y="2588682"/>
              <a:chExt cx="1457800" cy="1052896"/>
            </a:xfrm>
          </p:grpSpPr>
          <p:pic>
            <p:nvPicPr>
              <p:cNvPr id="90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3137" y="2928876"/>
                <a:ext cx="504497" cy="712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1" name="그룹 94"/>
              <p:cNvGrpSpPr>
                <a:grpSpLocks/>
              </p:cNvGrpSpPr>
              <p:nvPr/>
            </p:nvGrpSpPr>
            <p:grpSpPr bwMode="auto">
              <a:xfrm>
                <a:off x="3115928" y="2588682"/>
                <a:ext cx="1457800" cy="458465"/>
                <a:chOff x="2848832" y="2964540"/>
                <a:chExt cx="1457800" cy="458465"/>
              </a:xfrm>
            </p:grpSpPr>
            <p:cxnSp>
              <p:nvCxnSpPr>
                <p:cNvPr id="92" name="직선 연결선 264"/>
                <p:cNvCxnSpPr>
                  <a:endCxn id="93" idx="3"/>
                </p:cNvCxnSpPr>
                <p:nvPr/>
              </p:nvCxnSpPr>
              <p:spPr>
                <a:xfrm flipH="1">
                  <a:off x="3801642" y="3121759"/>
                  <a:ext cx="287432" cy="204863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  <a:prstDash val="dash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2848832" y="3229749"/>
                  <a:ext cx="952810" cy="193746"/>
                </a:xfrm>
                <a:prstGeom prst="rect">
                  <a:avLst/>
                </a:prstGeom>
                <a:noFill/>
              </p:spPr>
              <p:txBody>
                <a:bodyPr lIns="72000" tIns="0" rIns="72000" bIns="0"/>
                <a:lstStyle/>
                <a:p>
                  <a:pPr algn="r" defTabSz="914321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b="1" dirty="0">
                      <a:solidFill>
                        <a:srgbClr val="C00000"/>
                      </a:solidFill>
                      <a:latin typeface="Roboto Condensed Regular"/>
                      <a:ea typeface="+mn-ea"/>
                    </a:rPr>
                    <a:t>智能穿戴</a:t>
                  </a:r>
                  <a:endParaRPr lang="ko-KR" altLang="en-US" sz="1200" b="1" dirty="0">
                    <a:solidFill>
                      <a:srgbClr val="C00000"/>
                    </a:solidFill>
                    <a:latin typeface="Roboto Condensed Regular"/>
                    <a:ea typeface="+mn-ea"/>
                  </a:endParaRPr>
                </a:p>
              </p:txBody>
            </p:sp>
            <p:grpSp>
              <p:nvGrpSpPr>
                <p:cNvPr id="94" name="그룹 265"/>
                <p:cNvGrpSpPr>
                  <a:grpSpLocks/>
                </p:cNvGrpSpPr>
                <p:nvPr/>
              </p:nvGrpSpPr>
              <p:grpSpPr bwMode="auto">
                <a:xfrm>
                  <a:off x="3992228" y="2964540"/>
                  <a:ext cx="314404" cy="314404"/>
                  <a:chOff x="1385191" y="2138097"/>
                  <a:chExt cx="805348" cy="805347"/>
                </a:xfrm>
              </p:grpSpPr>
              <p:sp>
                <p:nvSpPr>
                  <p:cNvPr id="95" name="타원 270"/>
                  <p:cNvSpPr/>
                  <p:nvPr/>
                </p:nvSpPr>
                <p:spPr>
                  <a:xfrm>
                    <a:off x="1385191" y="2138097"/>
                    <a:ext cx="805348" cy="80534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0"/>
                  </a:gradFill>
                  <a:ln w="3175" cap="flat" cmpd="sng" algn="ctr">
                    <a:gradFill>
                      <a:gsLst>
                        <a:gs pos="0">
                          <a:schemeClr val="accent1">
                            <a:lumMod val="80000"/>
                          </a:schemeClr>
                        </a:gs>
                        <a:gs pos="100000">
                          <a:schemeClr val="accent1">
                            <a:lumMod val="80000"/>
                          </a:schemeClr>
                        </a:gs>
                      </a:gsLst>
                      <a:lin ang="5400000" scaled="1"/>
                    </a:gradFill>
                    <a:prstDash val="solid"/>
                  </a:ln>
                  <a:effectLst>
                    <a:outerShdw dist="25400" dir="5400000" algn="ctr" rotWithShape="0">
                      <a:srgbClr val="000000">
                        <a:alpha val="1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lnSpc>
                        <a:spcPts val="15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3000" dirty="0">
                      <a:gradFill>
                        <a:gsLst>
                          <a:gs pos="0">
                            <a:schemeClr val="bg2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atin typeface="Entypo" pitchFamily="50" charset="0"/>
                      <a:ea typeface="Roboto Light" pitchFamily="2" charset="0"/>
                      <a:cs typeface="Roboto Condensed Regular"/>
                    </a:endParaRPr>
                  </a:p>
                </p:txBody>
              </p:sp>
              <p:sp>
                <p:nvSpPr>
                  <p:cNvPr id="96" name="타원 111"/>
                  <p:cNvSpPr/>
                  <p:nvPr/>
                </p:nvSpPr>
                <p:spPr>
                  <a:xfrm>
                    <a:off x="1600722" y="2313014"/>
                    <a:ext cx="589817" cy="630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958" h="631999">
                        <a:moveTo>
                          <a:pt x="515732" y="0"/>
                        </a:moveTo>
                        <a:cubicBezTo>
                          <a:pt x="561413" y="64854"/>
                          <a:pt x="587958" y="143990"/>
                          <a:pt x="587958" y="229326"/>
                        </a:cubicBezTo>
                        <a:cubicBezTo>
                          <a:pt x="587958" y="451716"/>
                          <a:pt x="407675" y="631999"/>
                          <a:pt x="185284" y="631999"/>
                        </a:cubicBezTo>
                        <a:cubicBezTo>
                          <a:pt x="118132" y="631999"/>
                          <a:pt x="54819" y="615561"/>
                          <a:pt x="0" y="584861"/>
                        </a:cubicBezTo>
                        <a:cubicBezTo>
                          <a:pt x="34632" y="595451"/>
                          <a:pt x="71363" y="600249"/>
                          <a:pt x="109215" y="600249"/>
                        </a:cubicBezTo>
                        <a:cubicBezTo>
                          <a:pt x="351271" y="600249"/>
                          <a:pt x="547496" y="404024"/>
                          <a:pt x="547496" y="161969"/>
                        </a:cubicBezTo>
                        <a:cubicBezTo>
                          <a:pt x="547496" y="104644"/>
                          <a:pt x="536490" y="49889"/>
                          <a:pt x="5157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1200" b="1" dirty="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latin typeface="Bebas Neue" pitchFamily="34" charset="0"/>
                      <a:ea typeface="+mj-ea"/>
                    </a:endParaRPr>
                  </a:p>
                </p:txBody>
              </p:sp>
            </p:grpSp>
          </p:grpSp>
        </p:grpSp>
        <p:sp>
          <p:nvSpPr>
            <p:cNvPr id="89" name="Freeform 27"/>
            <p:cNvSpPr>
              <a:spLocks noEditPoints="1"/>
            </p:cNvSpPr>
            <p:nvPr/>
          </p:nvSpPr>
          <p:spPr bwMode="auto">
            <a:xfrm rot="5400000">
              <a:off x="4375512" y="2638762"/>
              <a:ext cx="82028" cy="200980"/>
            </a:xfrm>
            <a:custGeom>
              <a:avLst/>
              <a:gdLst>
                <a:gd name="T0" fmla="*/ 2147483647 w 134"/>
                <a:gd name="T1" fmla="*/ 2147483647 h 230"/>
                <a:gd name="T2" fmla="*/ 2147483647 w 134"/>
                <a:gd name="T3" fmla="*/ 2147483647 h 230"/>
                <a:gd name="T4" fmla="*/ 2147483647 w 134"/>
                <a:gd name="T5" fmla="*/ 2147483647 h 230"/>
                <a:gd name="T6" fmla="*/ 2147483647 w 134"/>
                <a:gd name="T7" fmla="*/ 2147483647 h 230"/>
                <a:gd name="T8" fmla="*/ 2147483647 w 134"/>
                <a:gd name="T9" fmla="*/ 2147483647 h 230"/>
                <a:gd name="T10" fmla="*/ 2147483647 w 134"/>
                <a:gd name="T11" fmla="*/ 2147483647 h 230"/>
                <a:gd name="T12" fmla="*/ 2147483647 w 134"/>
                <a:gd name="T13" fmla="*/ 2147483647 h 230"/>
                <a:gd name="T14" fmla="*/ 2147483647 w 134"/>
                <a:gd name="T15" fmla="*/ 2147483647 h 230"/>
                <a:gd name="T16" fmla="*/ 2147483647 w 134"/>
                <a:gd name="T17" fmla="*/ 2147483647 h 230"/>
                <a:gd name="T18" fmla="*/ 2147483647 w 134"/>
                <a:gd name="T19" fmla="*/ 2147483647 h 230"/>
                <a:gd name="T20" fmla="*/ 2147483647 w 134"/>
                <a:gd name="T21" fmla="*/ 0 h 230"/>
                <a:gd name="T22" fmla="*/ 2147483647 w 134"/>
                <a:gd name="T23" fmla="*/ 2147483647 h 230"/>
                <a:gd name="T24" fmla="*/ 2147483647 w 134"/>
                <a:gd name="T25" fmla="*/ 2147483647 h 230"/>
                <a:gd name="T26" fmla="*/ 2147483647 w 134"/>
                <a:gd name="T27" fmla="*/ 2147483647 h 230"/>
                <a:gd name="T28" fmla="*/ 2147483647 w 134"/>
                <a:gd name="T29" fmla="*/ 2147483647 h 230"/>
                <a:gd name="T30" fmla="*/ 2147483647 w 134"/>
                <a:gd name="T31" fmla="*/ 2147483647 h 230"/>
                <a:gd name="T32" fmla="*/ 2147483647 w 134"/>
                <a:gd name="T33" fmla="*/ 2147483647 h 230"/>
                <a:gd name="T34" fmla="*/ 2147483647 w 134"/>
                <a:gd name="T35" fmla="*/ 2147483647 h 230"/>
                <a:gd name="T36" fmla="*/ 2147483647 w 134"/>
                <a:gd name="T37" fmla="*/ 2147483647 h 230"/>
                <a:gd name="T38" fmla="*/ 2147483647 w 134"/>
                <a:gd name="T39" fmla="*/ 2147483647 h 230"/>
                <a:gd name="T40" fmla="*/ 2147483647 w 134"/>
                <a:gd name="T41" fmla="*/ 2147483647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0"/>
                <a:gd name="T65" fmla="*/ 134 w 134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0">
                  <a:moveTo>
                    <a:pt x="67" y="230"/>
                  </a:moveTo>
                  <a:cubicBezTo>
                    <a:pt x="87" y="230"/>
                    <a:pt x="104" y="214"/>
                    <a:pt x="104" y="194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214"/>
                    <a:pt x="47" y="230"/>
                    <a:pt x="67" y="230"/>
                  </a:cubicBezTo>
                  <a:close/>
                  <a:moveTo>
                    <a:pt x="31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31" y="159"/>
                    <a:pt x="31" y="159"/>
                    <a:pt x="31" y="159"/>
                  </a:cubicBezTo>
                  <a:lnTo>
                    <a:pt x="31" y="182"/>
                  </a:lnTo>
                  <a:close/>
                  <a:moveTo>
                    <a:pt x="132" y="78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81"/>
                    <a:pt x="0" y="85"/>
                    <a:pt x="2" y="88"/>
                  </a:cubicBezTo>
                  <a:cubicBezTo>
                    <a:pt x="3" y="91"/>
                    <a:pt x="6" y="93"/>
                    <a:pt x="1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8" y="93"/>
                    <a:pt x="131" y="91"/>
                    <a:pt x="133" y="88"/>
                  </a:cubicBezTo>
                  <a:cubicBezTo>
                    <a:pt x="134" y="85"/>
                    <a:pt x="134" y="81"/>
                    <a:pt x="132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7" name="Group 30"/>
          <p:cNvGrpSpPr>
            <a:grpSpLocks/>
          </p:cNvGrpSpPr>
          <p:nvPr/>
        </p:nvGrpSpPr>
        <p:grpSpPr bwMode="auto">
          <a:xfrm>
            <a:off x="7116935" y="2646383"/>
            <a:ext cx="1577975" cy="1050925"/>
            <a:chOff x="5209316" y="1975718"/>
            <a:chExt cx="1577361" cy="1051923"/>
          </a:xfrm>
        </p:grpSpPr>
        <p:grpSp>
          <p:nvGrpSpPr>
            <p:cNvPr id="98" name="Group 20"/>
            <p:cNvGrpSpPr>
              <a:grpSpLocks/>
            </p:cNvGrpSpPr>
            <p:nvPr/>
          </p:nvGrpSpPr>
          <p:grpSpPr bwMode="auto">
            <a:xfrm>
              <a:off x="5209316" y="1975718"/>
              <a:ext cx="1577361" cy="1051923"/>
              <a:chOff x="5202827" y="1953688"/>
              <a:chExt cx="1577361" cy="1051923"/>
            </a:xfrm>
          </p:grpSpPr>
          <p:grpSp>
            <p:nvGrpSpPr>
              <p:cNvPr id="100" name="그룹 99"/>
              <p:cNvGrpSpPr>
                <a:grpSpLocks/>
              </p:cNvGrpSpPr>
              <p:nvPr/>
            </p:nvGrpSpPr>
            <p:grpSpPr bwMode="auto">
              <a:xfrm>
                <a:off x="5202827" y="1953688"/>
                <a:ext cx="1577361" cy="314404"/>
                <a:chOff x="6821015" y="2199868"/>
                <a:chExt cx="1577361" cy="314404"/>
              </a:xfrm>
            </p:grpSpPr>
            <p:cxnSp>
              <p:nvCxnSpPr>
                <p:cNvPr id="102" name="직선 연결선 166"/>
                <p:cNvCxnSpPr/>
                <p:nvPr/>
              </p:nvCxnSpPr>
              <p:spPr>
                <a:xfrm>
                  <a:off x="7000333" y="2371481"/>
                  <a:ext cx="325310" cy="0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  <a:prstDash val="dash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" name="그룹 171"/>
                <p:cNvGrpSpPr>
                  <a:grpSpLocks/>
                </p:cNvGrpSpPr>
                <p:nvPr/>
              </p:nvGrpSpPr>
              <p:grpSpPr bwMode="auto">
                <a:xfrm>
                  <a:off x="6821015" y="2199868"/>
                  <a:ext cx="314404" cy="314404"/>
                  <a:chOff x="1385191" y="2138097"/>
                  <a:chExt cx="805348" cy="805347"/>
                </a:xfrm>
              </p:grpSpPr>
              <p:sp>
                <p:nvSpPr>
                  <p:cNvPr id="105" name="타원 176"/>
                  <p:cNvSpPr/>
                  <p:nvPr/>
                </p:nvSpPr>
                <p:spPr>
                  <a:xfrm>
                    <a:off x="1385191" y="2138097"/>
                    <a:ext cx="805348" cy="80534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0"/>
                  </a:gradFill>
                  <a:ln w="3175" cap="flat" cmpd="sng" algn="ctr">
                    <a:gradFill>
                      <a:gsLst>
                        <a:gs pos="0">
                          <a:schemeClr val="accent1">
                            <a:lumMod val="80000"/>
                          </a:schemeClr>
                        </a:gs>
                        <a:gs pos="100000">
                          <a:schemeClr val="accent1">
                            <a:lumMod val="80000"/>
                          </a:schemeClr>
                        </a:gs>
                      </a:gsLst>
                      <a:lin ang="5400000" scaled="1"/>
                    </a:gradFill>
                    <a:prstDash val="solid"/>
                  </a:ln>
                  <a:effectLst>
                    <a:outerShdw dist="25400" dir="5400000" algn="ctr" rotWithShape="0">
                      <a:srgbClr val="000000">
                        <a:alpha val="1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lnSpc>
                        <a:spcPts val="15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3000" dirty="0">
                      <a:gradFill>
                        <a:gsLst>
                          <a:gs pos="0">
                            <a:schemeClr val="bg2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atin typeface="Entypo" pitchFamily="50" charset="0"/>
                      <a:ea typeface="Roboto Light" pitchFamily="2" charset="0"/>
                      <a:cs typeface="Roboto Condensed Regular"/>
                    </a:endParaRPr>
                  </a:p>
                </p:txBody>
              </p:sp>
              <p:sp>
                <p:nvSpPr>
                  <p:cNvPr id="106" name="타원 111"/>
                  <p:cNvSpPr/>
                  <p:nvPr/>
                </p:nvSpPr>
                <p:spPr>
                  <a:xfrm>
                    <a:off x="1600627" y="2313116"/>
                    <a:ext cx="589397" cy="630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958" h="631999">
                        <a:moveTo>
                          <a:pt x="515732" y="0"/>
                        </a:moveTo>
                        <a:cubicBezTo>
                          <a:pt x="561413" y="64854"/>
                          <a:pt x="587958" y="143990"/>
                          <a:pt x="587958" y="229326"/>
                        </a:cubicBezTo>
                        <a:cubicBezTo>
                          <a:pt x="587958" y="451716"/>
                          <a:pt x="407675" y="631999"/>
                          <a:pt x="185284" y="631999"/>
                        </a:cubicBezTo>
                        <a:cubicBezTo>
                          <a:pt x="118132" y="631999"/>
                          <a:pt x="54819" y="615561"/>
                          <a:pt x="0" y="584861"/>
                        </a:cubicBezTo>
                        <a:cubicBezTo>
                          <a:pt x="34632" y="595451"/>
                          <a:pt x="71363" y="600249"/>
                          <a:pt x="109215" y="600249"/>
                        </a:cubicBezTo>
                        <a:cubicBezTo>
                          <a:pt x="351271" y="600249"/>
                          <a:pt x="547496" y="404024"/>
                          <a:pt x="547496" y="161969"/>
                        </a:cubicBezTo>
                        <a:cubicBezTo>
                          <a:pt x="547496" y="104644"/>
                          <a:pt x="536490" y="49889"/>
                          <a:pt x="5157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1200" b="1" dirty="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latin typeface="Bebas Neue" pitchFamily="34" charset="0"/>
                      <a:ea typeface="+mj-ea"/>
                    </a:endParaRPr>
                  </a:p>
                </p:txBody>
              </p:sp>
            </p:grpSp>
            <p:sp>
              <p:nvSpPr>
                <p:cNvPr id="104" name="TextBox 103"/>
                <p:cNvSpPr txBox="1"/>
                <p:nvPr/>
              </p:nvSpPr>
              <p:spPr>
                <a:xfrm>
                  <a:off x="7360555" y="2280907"/>
                  <a:ext cx="1037821" cy="193859"/>
                </a:xfrm>
                <a:prstGeom prst="rect">
                  <a:avLst/>
                </a:prstGeom>
                <a:noFill/>
              </p:spPr>
              <p:txBody>
                <a:bodyPr lIns="72000" tIns="0" rIns="72000" bIns="0"/>
                <a:lstStyle/>
                <a:p>
                  <a:pPr defTabSz="914321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b="1" dirty="0">
                      <a:solidFill>
                        <a:srgbClr val="C00000"/>
                      </a:solidFill>
                      <a:latin typeface="Roboto Condensed Regular"/>
                      <a:ea typeface="+mn-ea"/>
                    </a:rPr>
                    <a:t>智能云鞋</a:t>
                  </a:r>
                  <a:endParaRPr lang="ko-KR" altLang="en-US" sz="1200" b="1" dirty="0">
                    <a:solidFill>
                      <a:srgbClr val="C00000"/>
                    </a:solidFill>
                    <a:latin typeface="Roboto Condensed Regular"/>
                    <a:ea typeface="+mn-ea"/>
                  </a:endParaRPr>
                </a:p>
              </p:txBody>
            </p:sp>
          </p:grpSp>
          <p:pic>
            <p:nvPicPr>
              <p:cNvPr id="101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9713" y="2296798"/>
                <a:ext cx="1260475" cy="70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9" name="Freeform 27"/>
            <p:cNvSpPr>
              <a:spLocks noEditPoints="1"/>
            </p:cNvSpPr>
            <p:nvPr/>
          </p:nvSpPr>
          <p:spPr bwMode="auto">
            <a:xfrm>
              <a:off x="5334837" y="2039855"/>
              <a:ext cx="82028" cy="200980"/>
            </a:xfrm>
            <a:custGeom>
              <a:avLst/>
              <a:gdLst>
                <a:gd name="T0" fmla="*/ 2147483647 w 134"/>
                <a:gd name="T1" fmla="*/ 2147483647 h 230"/>
                <a:gd name="T2" fmla="*/ 2147483647 w 134"/>
                <a:gd name="T3" fmla="*/ 2147483647 h 230"/>
                <a:gd name="T4" fmla="*/ 2147483647 w 134"/>
                <a:gd name="T5" fmla="*/ 2147483647 h 230"/>
                <a:gd name="T6" fmla="*/ 2147483647 w 134"/>
                <a:gd name="T7" fmla="*/ 2147483647 h 230"/>
                <a:gd name="T8" fmla="*/ 2147483647 w 134"/>
                <a:gd name="T9" fmla="*/ 2147483647 h 230"/>
                <a:gd name="T10" fmla="*/ 2147483647 w 134"/>
                <a:gd name="T11" fmla="*/ 2147483647 h 230"/>
                <a:gd name="T12" fmla="*/ 2147483647 w 134"/>
                <a:gd name="T13" fmla="*/ 2147483647 h 230"/>
                <a:gd name="T14" fmla="*/ 2147483647 w 134"/>
                <a:gd name="T15" fmla="*/ 2147483647 h 230"/>
                <a:gd name="T16" fmla="*/ 2147483647 w 134"/>
                <a:gd name="T17" fmla="*/ 2147483647 h 230"/>
                <a:gd name="T18" fmla="*/ 2147483647 w 134"/>
                <a:gd name="T19" fmla="*/ 2147483647 h 230"/>
                <a:gd name="T20" fmla="*/ 2147483647 w 134"/>
                <a:gd name="T21" fmla="*/ 0 h 230"/>
                <a:gd name="T22" fmla="*/ 2147483647 w 134"/>
                <a:gd name="T23" fmla="*/ 2147483647 h 230"/>
                <a:gd name="T24" fmla="*/ 2147483647 w 134"/>
                <a:gd name="T25" fmla="*/ 2147483647 h 230"/>
                <a:gd name="T26" fmla="*/ 2147483647 w 134"/>
                <a:gd name="T27" fmla="*/ 2147483647 h 230"/>
                <a:gd name="T28" fmla="*/ 2147483647 w 134"/>
                <a:gd name="T29" fmla="*/ 2147483647 h 230"/>
                <a:gd name="T30" fmla="*/ 2147483647 w 134"/>
                <a:gd name="T31" fmla="*/ 2147483647 h 230"/>
                <a:gd name="T32" fmla="*/ 2147483647 w 134"/>
                <a:gd name="T33" fmla="*/ 2147483647 h 230"/>
                <a:gd name="T34" fmla="*/ 2147483647 w 134"/>
                <a:gd name="T35" fmla="*/ 2147483647 h 230"/>
                <a:gd name="T36" fmla="*/ 2147483647 w 134"/>
                <a:gd name="T37" fmla="*/ 2147483647 h 230"/>
                <a:gd name="T38" fmla="*/ 2147483647 w 134"/>
                <a:gd name="T39" fmla="*/ 2147483647 h 230"/>
                <a:gd name="T40" fmla="*/ 2147483647 w 134"/>
                <a:gd name="T41" fmla="*/ 2147483647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0"/>
                <a:gd name="T65" fmla="*/ 134 w 134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0">
                  <a:moveTo>
                    <a:pt x="67" y="230"/>
                  </a:moveTo>
                  <a:cubicBezTo>
                    <a:pt x="87" y="230"/>
                    <a:pt x="104" y="214"/>
                    <a:pt x="104" y="194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214"/>
                    <a:pt x="47" y="230"/>
                    <a:pt x="67" y="230"/>
                  </a:cubicBezTo>
                  <a:close/>
                  <a:moveTo>
                    <a:pt x="31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31" y="159"/>
                    <a:pt x="31" y="159"/>
                    <a:pt x="31" y="159"/>
                  </a:cubicBezTo>
                  <a:lnTo>
                    <a:pt x="31" y="182"/>
                  </a:lnTo>
                  <a:close/>
                  <a:moveTo>
                    <a:pt x="132" y="78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81"/>
                    <a:pt x="0" y="85"/>
                    <a:pt x="2" y="88"/>
                  </a:cubicBezTo>
                  <a:cubicBezTo>
                    <a:pt x="3" y="91"/>
                    <a:pt x="6" y="93"/>
                    <a:pt x="1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8" y="93"/>
                    <a:pt x="131" y="91"/>
                    <a:pt x="133" y="88"/>
                  </a:cubicBezTo>
                  <a:cubicBezTo>
                    <a:pt x="134" y="85"/>
                    <a:pt x="134" y="81"/>
                    <a:pt x="132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7" name="Group 223"/>
          <p:cNvGrpSpPr>
            <a:grpSpLocks/>
          </p:cNvGrpSpPr>
          <p:nvPr/>
        </p:nvGrpSpPr>
        <p:grpSpPr bwMode="auto">
          <a:xfrm>
            <a:off x="5338935" y="2111395"/>
            <a:ext cx="1658938" cy="666750"/>
            <a:chOff x="3429895" y="1442085"/>
            <a:chExt cx="1658858" cy="666465"/>
          </a:xfrm>
        </p:grpSpPr>
        <p:grpSp>
          <p:nvGrpSpPr>
            <p:cNvPr id="108" name="그룹 101"/>
            <p:cNvGrpSpPr>
              <a:grpSpLocks/>
            </p:cNvGrpSpPr>
            <p:nvPr/>
          </p:nvGrpSpPr>
          <p:grpSpPr bwMode="auto">
            <a:xfrm>
              <a:off x="3429895" y="1442085"/>
              <a:ext cx="1658858" cy="666465"/>
              <a:chOff x="2983664" y="1435196"/>
              <a:chExt cx="1658858" cy="666465"/>
            </a:xfrm>
          </p:grpSpPr>
          <p:cxnSp>
            <p:nvCxnSpPr>
              <p:cNvPr id="110" name="직선 연결선 217"/>
              <p:cNvCxnSpPr/>
              <p:nvPr/>
            </p:nvCxnSpPr>
            <p:spPr>
              <a:xfrm>
                <a:off x="4088511" y="1592292"/>
                <a:ext cx="60322" cy="309430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dash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/>
              <p:cNvSpPr txBox="1"/>
              <p:nvPr/>
            </p:nvSpPr>
            <p:spPr>
              <a:xfrm>
                <a:off x="2983664" y="1908069"/>
                <a:ext cx="1658858" cy="193592"/>
              </a:xfrm>
              <a:prstGeom prst="rect">
                <a:avLst/>
              </a:prstGeom>
              <a:noFill/>
            </p:spPr>
            <p:txBody>
              <a:bodyPr lIns="72000" tIns="0" rIns="72000" bIns="0"/>
              <a:lstStyle/>
              <a:p>
                <a:pPr algn="r" defTabSz="914321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b="1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  <a:latin typeface="Roboto Condensed Regular"/>
                    <a:ea typeface="+mn-ea"/>
                  </a:rPr>
                  <a:t>户外用品</a:t>
                </a:r>
                <a:endParaRPr lang="ko-KR" altLang="en-US" sz="1200" b="1" dirty="0">
                  <a:solidFill>
                    <a:schemeClr val="accent5">
                      <a:lumMod val="75000"/>
                      <a:lumOff val="25000"/>
                    </a:schemeClr>
                  </a:solidFill>
                  <a:latin typeface="Roboto Condensed Regular"/>
                  <a:ea typeface="+mn-ea"/>
                </a:endParaRPr>
              </a:p>
            </p:txBody>
          </p:sp>
          <p:grpSp>
            <p:nvGrpSpPr>
              <p:cNvPr id="112" name="그룹 221"/>
              <p:cNvGrpSpPr>
                <a:grpSpLocks/>
              </p:cNvGrpSpPr>
              <p:nvPr/>
            </p:nvGrpSpPr>
            <p:grpSpPr bwMode="auto">
              <a:xfrm>
                <a:off x="3992228" y="1435196"/>
                <a:ext cx="314404" cy="314404"/>
                <a:chOff x="1385191" y="2138097"/>
                <a:chExt cx="805348" cy="805347"/>
              </a:xfrm>
            </p:grpSpPr>
            <p:sp>
              <p:nvSpPr>
                <p:cNvPr id="113" name="타원 226"/>
                <p:cNvSpPr/>
                <p:nvPr/>
              </p:nvSpPr>
              <p:spPr>
                <a:xfrm>
                  <a:off x="1385191" y="2138097"/>
                  <a:ext cx="805348" cy="80534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0"/>
                </a:gradFill>
                <a:ln w="3175" cap="flat" cmpd="sng" algn="ctr">
                  <a:gradFill>
                    <a:gsLst>
                      <a:gs pos="0">
                        <a:schemeClr val="accent1">
                          <a:lumMod val="80000"/>
                        </a:schemeClr>
                      </a:gs>
                      <a:gs pos="100000">
                        <a:schemeClr val="accent1">
                          <a:lumMod val="8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effectLst>
                  <a:outerShdw dist="25400" dir="5400000" algn="ctr" rotWithShape="0">
                    <a:srgbClr val="000000">
                      <a:alpha val="1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defTabSz="914321" fontAlgn="auto" latinLnBrk="1">
                    <a:lnSpc>
                      <a:spcPts val="15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000" dirty="0">
                    <a:gradFill>
                      <a:gsLst>
                        <a:gs pos="0">
                          <a:schemeClr val="bg2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atin typeface="Entypo" pitchFamily="50" charset="0"/>
                    <a:ea typeface="Roboto Light" pitchFamily="2" charset="0"/>
                    <a:cs typeface="Roboto Condensed Regular"/>
                  </a:endParaRPr>
                </a:p>
              </p:txBody>
            </p:sp>
            <p:sp>
              <p:nvSpPr>
                <p:cNvPr id="114" name="타원 111"/>
                <p:cNvSpPr/>
                <p:nvPr/>
              </p:nvSpPr>
              <p:spPr>
                <a:xfrm>
                  <a:off x="1599289" y="2312878"/>
                  <a:ext cx="589600" cy="630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958" h="631999">
                      <a:moveTo>
                        <a:pt x="515732" y="0"/>
                      </a:moveTo>
                      <a:cubicBezTo>
                        <a:pt x="561413" y="64854"/>
                        <a:pt x="587958" y="143990"/>
                        <a:pt x="587958" y="229326"/>
                      </a:cubicBezTo>
                      <a:cubicBezTo>
                        <a:pt x="587958" y="451716"/>
                        <a:pt x="407675" y="631999"/>
                        <a:pt x="185284" y="631999"/>
                      </a:cubicBezTo>
                      <a:cubicBezTo>
                        <a:pt x="118132" y="631999"/>
                        <a:pt x="54819" y="615561"/>
                        <a:pt x="0" y="584861"/>
                      </a:cubicBezTo>
                      <a:cubicBezTo>
                        <a:pt x="34632" y="595451"/>
                        <a:pt x="71363" y="600249"/>
                        <a:pt x="109215" y="600249"/>
                      </a:cubicBezTo>
                      <a:cubicBezTo>
                        <a:pt x="351271" y="600249"/>
                        <a:pt x="547496" y="404024"/>
                        <a:pt x="547496" y="161969"/>
                      </a:cubicBezTo>
                      <a:cubicBezTo>
                        <a:pt x="547496" y="104644"/>
                        <a:pt x="536490" y="49889"/>
                        <a:pt x="51573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defTabSz="914321" fontAlgn="auto" latinLnBrk="1">
                    <a:spcBef>
                      <a:spcPts val="0"/>
                    </a:spcBef>
                    <a:spcAft>
                      <a:spcPts val="300"/>
                    </a:spcAft>
                    <a:defRPr/>
                  </a:pPr>
                  <a:endParaRPr lang="ko-KR" altLang="en-US" sz="1200" b="1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latin typeface="Bebas Neue" pitchFamily="34" charset="0"/>
                    <a:ea typeface="+mj-ea"/>
                  </a:endParaRPr>
                </a:p>
              </p:txBody>
            </p:sp>
          </p:grpSp>
        </p:grpSp>
        <p:sp>
          <p:nvSpPr>
            <p:cNvPr id="109" name="Freeform 27"/>
            <p:cNvSpPr>
              <a:spLocks noEditPoints="1"/>
            </p:cNvSpPr>
            <p:nvPr/>
          </p:nvSpPr>
          <p:spPr bwMode="auto">
            <a:xfrm rot="-5400000">
              <a:off x="4553467" y="1511373"/>
              <a:ext cx="82028" cy="200980"/>
            </a:xfrm>
            <a:custGeom>
              <a:avLst/>
              <a:gdLst>
                <a:gd name="T0" fmla="*/ 2147483647 w 134"/>
                <a:gd name="T1" fmla="*/ 2147483647 h 230"/>
                <a:gd name="T2" fmla="*/ 2147483647 w 134"/>
                <a:gd name="T3" fmla="*/ 2147483647 h 230"/>
                <a:gd name="T4" fmla="*/ 2147483647 w 134"/>
                <a:gd name="T5" fmla="*/ 2147483647 h 230"/>
                <a:gd name="T6" fmla="*/ 2147483647 w 134"/>
                <a:gd name="T7" fmla="*/ 2147483647 h 230"/>
                <a:gd name="T8" fmla="*/ 2147483647 w 134"/>
                <a:gd name="T9" fmla="*/ 2147483647 h 230"/>
                <a:gd name="T10" fmla="*/ 2147483647 w 134"/>
                <a:gd name="T11" fmla="*/ 2147483647 h 230"/>
                <a:gd name="T12" fmla="*/ 2147483647 w 134"/>
                <a:gd name="T13" fmla="*/ 2147483647 h 230"/>
                <a:gd name="T14" fmla="*/ 2147483647 w 134"/>
                <a:gd name="T15" fmla="*/ 2147483647 h 230"/>
                <a:gd name="T16" fmla="*/ 2147483647 w 134"/>
                <a:gd name="T17" fmla="*/ 2147483647 h 230"/>
                <a:gd name="T18" fmla="*/ 2147483647 w 134"/>
                <a:gd name="T19" fmla="*/ 2147483647 h 230"/>
                <a:gd name="T20" fmla="*/ 2147483647 w 134"/>
                <a:gd name="T21" fmla="*/ 0 h 230"/>
                <a:gd name="T22" fmla="*/ 2147483647 w 134"/>
                <a:gd name="T23" fmla="*/ 2147483647 h 230"/>
                <a:gd name="T24" fmla="*/ 2147483647 w 134"/>
                <a:gd name="T25" fmla="*/ 2147483647 h 230"/>
                <a:gd name="T26" fmla="*/ 2147483647 w 134"/>
                <a:gd name="T27" fmla="*/ 2147483647 h 230"/>
                <a:gd name="T28" fmla="*/ 2147483647 w 134"/>
                <a:gd name="T29" fmla="*/ 2147483647 h 230"/>
                <a:gd name="T30" fmla="*/ 2147483647 w 134"/>
                <a:gd name="T31" fmla="*/ 2147483647 h 230"/>
                <a:gd name="T32" fmla="*/ 2147483647 w 134"/>
                <a:gd name="T33" fmla="*/ 2147483647 h 230"/>
                <a:gd name="T34" fmla="*/ 2147483647 w 134"/>
                <a:gd name="T35" fmla="*/ 2147483647 h 230"/>
                <a:gd name="T36" fmla="*/ 2147483647 w 134"/>
                <a:gd name="T37" fmla="*/ 2147483647 h 230"/>
                <a:gd name="T38" fmla="*/ 2147483647 w 134"/>
                <a:gd name="T39" fmla="*/ 2147483647 h 230"/>
                <a:gd name="T40" fmla="*/ 2147483647 w 134"/>
                <a:gd name="T41" fmla="*/ 2147483647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0"/>
                <a:gd name="T65" fmla="*/ 134 w 134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0">
                  <a:moveTo>
                    <a:pt x="67" y="230"/>
                  </a:moveTo>
                  <a:cubicBezTo>
                    <a:pt x="87" y="230"/>
                    <a:pt x="104" y="214"/>
                    <a:pt x="104" y="194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214"/>
                    <a:pt x="47" y="230"/>
                    <a:pt x="67" y="230"/>
                  </a:cubicBezTo>
                  <a:close/>
                  <a:moveTo>
                    <a:pt x="31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31" y="159"/>
                    <a:pt x="31" y="159"/>
                    <a:pt x="31" y="159"/>
                  </a:cubicBezTo>
                  <a:lnTo>
                    <a:pt x="31" y="182"/>
                  </a:lnTo>
                  <a:close/>
                  <a:moveTo>
                    <a:pt x="132" y="78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81"/>
                    <a:pt x="0" y="85"/>
                    <a:pt x="2" y="88"/>
                  </a:cubicBezTo>
                  <a:cubicBezTo>
                    <a:pt x="3" y="91"/>
                    <a:pt x="6" y="93"/>
                    <a:pt x="1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8" y="93"/>
                    <a:pt x="131" y="91"/>
                    <a:pt x="133" y="88"/>
                  </a:cubicBezTo>
                  <a:cubicBezTo>
                    <a:pt x="134" y="85"/>
                    <a:pt x="134" y="81"/>
                    <a:pt x="132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5" name="Group 224"/>
          <p:cNvGrpSpPr>
            <a:grpSpLocks/>
          </p:cNvGrpSpPr>
          <p:nvPr/>
        </p:nvGrpSpPr>
        <p:grpSpPr bwMode="auto">
          <a:xfrm>
            <a:off x="3840335" y="2149495"/>
            <a:ext cx="1468438" cy="1066800"/>
            <a:chOff x="1931367" y="1478855"/>
            <a:chExt cx="1468645" cy="1067922"/>
          </a:xfrm>
        </p:grpSpPr>
        <p:grpSp>
          <p:nvGrpSpPr>
            <p:cNvPr id="116" name="Group 21"/>
            <p:cNvGrpSpPr>
              <a:grpSpLocks/>
            </p:cNvGrpSpPr>
            <p:nvPr/>
          </p:nvGrpSpPr>
          <p:grpSpPr bwMode="auto">
            <a:xfrm>
              <a:off x="1931367" y="1478855"/>
              <a:ext cx="1468645" cy="1067922"/>
              <a:chOff x="1931367" y="1478855"/>
              <a:chExt cx="1468645" cy="1067922"/>
            </a:xfrm>
          </p:grpSpPr>
          <p:pic>
            <p:nvPicPr>
              <p:cNvPr id="118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9671" y="1815942"/>
                <a:ext cx="1305063" cy="730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9" name="그룹 101"/>
              <p:cNvGrpSpPr>
                <a:grpSpLocks/>
              </p:cNvGrpSpPr>
              <p:nvPr/>
            </p:nvGrpSpPr>
            <p:grpSpPr bwMode="auto">
              <a:xfrm>
                <a:off x="1931367" y="1478855"/>
                <a:ext cx="1468645" cy="398882"/>
                <a:chOff x="2837987" y="1435196"/>
                <a:chExt cx="1468645" cy="398882"/>
              </a:xfrm>
            </p:grpSpPr>
            <p:cxnSp>
              <p:nvCxnSpPr>
                <p:cNvPr id="120" name="직선 연결선 217"/>
                <p:cNvCxnSpPr/>
                <p:nvPr/>
              </p:nvCxnSpPr>
              <p:spPr>
                <a:xfrm flipH="1">
                  <a:off x="3927166" y="1592524"/>
                  <a:ext cx="161948" cy="241554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  <a:prstDash val="dash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Box 120"/>
                <p:cNvSpPr txBox="1"/>
                <p:nvPr/>
              </p:nvSpPr>
              <p:spPr>
                <a:xfrm>
                  <a:off x="2837987" y="1592890"/>
                  <a:ext cx="952634" cy="193879"/>
                </a:xfrm>
                <a:prstGeom prst="rect">
                  <a:avLst/>
                </a:prstGeom>
                <a:noFill/>
              </p:spPr>
              <p:txBody>
                <a:bodyPr lIns="72000" tIns="0" rIns="72000" bIns="0"/>
                <a:lstStyle/>
                <a:p>
                  <a:pPr algn="r" defTabSz="914321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b="1" dirty="0">
                      <a:solidFill>
                        <a:schemeClr val="accent5">
                          <a:lumMod val="75000"/>
                          <a:lumOff val="25000"/>
                        </a:schemeClr>
                      </a:solidFill>
                      <a:latin typeface="Roboto Condensed Regular"/>
                      <a:ea typeface="+mn-ea"/>
                    </a:rPr>
                    <a:t>家电</a:t>
                  </a:r>
                  <a:endParaRPr lang="ko-KR" altLang="en-US" sz="1200" b="1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  <a:latin typeface="Roboto Condensed Regular"/>
                    <a:ea typeface="+mn-ea"/>
                  </a:endParaRPr>
                </a:p>
              </p:txBody>
            </p:sp>
            <p:grpSp>
              <p:nvGrpSpPr>
                <p:cNvPr id="122" name="그룹 221"/>
                <p:cNvGrpSpPr>
                  <a:grpSpLocks/>
                </p:cNvGrpSpPr>
                <p:nvPr/>
              </p:nvGrpSpPr>
              <p:grpSpPr bwMode="auto">
                <a:xfrm>
                  <a:off x="3992228" y="1435196"/>
                  <a:ext cx="314404" cy="314404"/>
                  <a:chOff x="1385191" y="2138097"/>
                  <a:chExt cx="805348" cy="805347"/>
                </a:xfrm>
              </p:grpSpPr>
              <p:sp>
                <p:nvSpPr>
                  <p:cNvPr id="123" name="타원 226"/>
                  <p:cNvSpPr/>
                  <p:nvPr/>
                </p:nvSpPr>
                <p:spPr>
                  <a:xfrm>
                    <a:off x="1385191" y="2138097"/>
                    <a:ext cx="805348" cy="805347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0"/>
                  </a:gradFill>
                  <a:ln w="3175" cap="flat" cmpd="sng" algn="ctr">
                    <a:gradFill>
                      <a:gsLst>
                        <a:gs pos="0">
                          <a:schemeClr val="accent1">
                            <a:lumMod val="80000"/>
                          </a:schemeClr>
                        </a:gs>
                        <a:gs pos="100000">
                          <a:schemeClr val="accent1">
                            <a:lumMod val="80000"/>
                          </a:schemeClr>
                        </a:gs>
                      </a:gsLst>
                      <a:lin ang="5400000" scaled="1"/>
                    </a:gradFill>
                    <a:prstDash val="solid"/>
                  </a:ln>
                  <a:effectLst>
                    <a:outerShdw dist="25400" dir="5400000" algn="ctr" rotWithShape="0">
                      <a:srgbClr val="000000">
                        <a:alpha val="1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lnSpc>
                        <a:spcPts val="15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3000" dirty="0">
                      <a:gradFill>
                        <a:gsLst>
                          <a:gs pos="0">
                            <a:schemeClr val="bg2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atin typeface="Entypo" pitchFamily="50" charset="0"/>
                      <a:ea typeface="Roboto Light" pitchFamily="2" charset="0"/>
                      <a:cs typeface="Roboto Condensed Regular"/>
                    </a:endParaRPr>
                  </a:p>
                </p:txBody>
              </p:sp>
              <p:sp>
                <p:nvSpPr>
                  <p:cNvPr id="124" name="타원 111"/>
                  <p:cNvSpPr/>
                  <p:nvPr/>
                </p:nvSpPr>
                <p:spPr>
                  <a:xfrm>
                    <a:off x="1600828" y="2313137"/>
                    <a:ext cx="589711" cy="6309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958" h="631999">
                        <a:moveTo>
                          <a:pt x="515732" y="0"/>
                        </a:moveTo>
                        <a:cubicBezTo>
                          <a:pt x="561413" y="64854"/>
                          <a:pt x="587958" y="143990"/>
                          <a:pt x="587958" y="229326"/>
                        </a:cubicBezTo>
                        <a:cubicBezTo>
                          <a:pt x="587958" y="451716"/>
                          <a:pt x="407675" y="631999"/>
                          <a:pt x="185284" y="631999"/>
                        </a:cubicBezTo>
                        <a:cubicBezTo>
                          <a:pt x="118132" y="631999"/>
                          <a:pt x="54819" y="615561"/>
                          <a:pt x="0" y="584861"/>
                        </a:cubicBezTo>
                        <a:cubicBezTo>
                          <a:pt x="34632" y="595451"/>
                          <a:pt x="71363" y="600249"/>
                          <a:pt x="109215" y="600249"/>
                        </a:cubicBezTo>
                        <a:cubicBezTo>
                          <a:pt x="351271" y="600249"/>
                          <a:pt x="547496" y="404024"/>
                          <a:pt x="547496" y="161969"/>
                        </a:cubicBezTo>
                        <a:cubicBezTo>
                          <a:pt x="547496" y="104644"/>
                          <a:pt x="536490" y="49889"/>
                          <a:pt x="5157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1200" b="1" dirty="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latin typeface="Bebas Neue" pitchFamily="34" charset="0"/>
                      <a:ea typeface="+mj-ea"/>
                    </a:endParaRPr>
                  </a:p>
                </p:txBody>
              </p:sp>
            </p:grpSp>
          </p:grpSp>
        </p:grpSp>
        <p:sp>
          <p:nvSpPr>
            <p:cNvPr id="117" name="Freeform 27"/>
            <p:cNvSpPr>
              <a:spLocks noEditPoints="1"/>
            </p:cNvSpPr>
            <p:nvPr/>
          </p:nvSpPr>
          <p:spPr bwMode="auto">
            <a:xfrm rot="-5400000">
              <a:off x="3201796" y="1521596"/>
              <a:ext cx="82028" cy="200980"/>
            </a:xfrm>
            <a:custGeom>
              <a:avLst/>
              <a:gdLst>
                <a:gd name="T0" fmla="*/ 2147483647 w 134"/>
                <a:gd name="T1" fmla="*/ 2147483647 h 230"/>
                <a:gd name="T2" fmla="*/ 2147483647 w 134"/>
                <a:gd name="T3" fmla="*/ 2147483647 h 230"/>
                <a:gd name="T4" fmla="*/ 2147483647 w 134"/>
                <a:gd name="T5" fmla="*/ 2147483647 h 230"/>
                <a:gd name="T6" fmla="*/ 2147483647 w 134"/>
                <a:gd name="T7" fmla="*/ 2147483647 h 230"/>
                <a:gd name="T8" fmla="*/ 2147483647 w 134"/>
                <a:gd name="T9" fmla="*/ 2147483647 h 230"/>
                <a:gd name="T10" fmla="*/ 2147483647 w 134"/>
                <a:gd name="T11" fmla="*/ 2147483647 h 230"/>
                <a:gd name="T12" fmla="*/ 2147483647 w 134"/>
                <a:gd name="T13" fmla="*/ 2147483647 h 230"/>
                <a:gd name="T14" fmla="*/ 2147483647 w 134"/>
                <a:gd name="T15" fmla="*/ 2147483647 h 230"/>
                <a:gd name="T16" fmla="*/ 2147483647 w 134"/>
                <a:gd name="T17" fmla="*/ 2147483647 h 230"/>
                <a:gd name="T18" fmla="*/ 2147483647 w 134"/>
                <a:gd name="T19" fmla="*/ 2147483647 h 230"/>
                <a:gd name="T20" fmla="*/ 2147483647 w 134"/>
                <a:gd name="T21" fmla="*/ 0 h 230"/>
                <a:gd name="T22" fmla="*/ 2147483647 w 134"/>
                <a:gd name="T23" fmla="*/ 2147483647 h 230"/>
                <a:gd name="T24" fmla="*/ 2147483647 w 134"/>
                <a:gd name="T25" fmla="*/ 2147483647 h 230"/>
                <a:gd name="T26" fmla="*/ 2147483647 w 134"/>
                <a:gd name="T27" fmla="*/ 2147483647 h 230"/>
                <a:gd name="T28" fmla="*/ 2147483647 w 134"/>
                <a:gd name="T29" fmla="*/ 2147483647 h 230"/>
                <a:gd name="T30" fmla="*/ 2147483647 w 134"/>
                <a:gd name="T31" fmla="*/ 2147483647 h 230"/>
                <a:gd name="T32" fmla="*/ 2147483647 w 134"/>
                <a:gd name="T33" fmla="*/ 2147483647 h 230"/>
                <a:gd name="T34" fmla="*/ 2147483647 w 134"/>
                <a:gd name="T35" fmla="*/ 2147483647 h 230"/>
                <a:gd name="T36" fmla="*/ 2147483647 w 134"/>
                <a:gd name="T37" fmla="*/ 2147483647 h 230"/>
                <a:gd name="T38" fmla="*/ 2147483647 w 134"/>
                <a:gd name="T39" fmla="*/ 2147483647 h 230"/>
                <a:gd name="T40" fmla="*/ 2147483647 w 134"/>
                <a:gd name="T41" fmla="*/ 2147483647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0"/>
                <a:gd name="T65" fmla="*/ 134 w 134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0">
                  <a:moveTo>
                    <a:pt x="67" y="230"/>
                  </a:moveTo>
                  <a:cubicBezTo>
                    <a:pt x="87" y="230"/>
                    <a:pt x="104" y="214"/>
                    <a:pt x="104" y="194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214"/>
                    <a:pt x="47" y="230"/>
                    <a:pt x="67" y="230"/>
                  </a:cubicBezTo>
                  <a:close/>
                  <a:moveTo>
                    <a:pt x="31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31" y="159"/>
                    <a:pt x="31" y="159"/>
                    <a:pt x="31" y="159"/>
                  </a:cubicBezTo>
                  <a:lnTo>
                    <a:pt x="31" y="182"/>
                  </a:lnTo>
                  <a:close/>
                  <a:moveTo>
                    <a:pt x="132" y="78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81"/>
                    <a:pt x="0" y="85"/>
                    <a:pt x="2" y="88"/>
                  </a:cubicBezTo>
                  <a:cubicBezTo>
                    <a:pt x="3" y="91"/>
                    <a:pt x="6" y="93"/>
                    <a:pt x="1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8" y="93"/>
                    <a:pt x="131" y="91"/>
                    <a:pt x="133" y="88"/>
                  </a:cubicBezTo>
                  <a:cubicBezTo>
                    <a:pt x="134" y="85"/>
                    <a:pt x="134" y="81"/>
                    <a:pt x="132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5" name="Group 28"/>
          <p:cNvGrpSpPr>
            <a:grpSpLocks/>
          </p:cNvGrpSpPr>
          <p:nvPr/>
        </p:nvGrpSpPr>
        <p:grpSpPr bwMode="auto">
          <a:xfrm>
            <a:off x="1975023" y="3633808"/>
            <a:ext cx="1530350" cy="1225550"/>
            <a:chOff x="66753" y="2964539"/>
            <a:chExt cx="1530369" cy="1224999"/>
          </a:xfrm>
        </p:grpSpPr>
        <p:grpSp>
          <p:nvGrpSpPr>
            <p:cNvPr id="126" name="Group 18"/>
            <p:cNvGrpSpPr>
              <a:grpSpLocks/>
            </p:cNvGrpSpPr>
            <p:nvPr/>
          </p:nvGrpSpPr>
          <p:grpSpPr bwMode="auto">
            <a:xfrm>
              <a:off x="66753" y="2964539"/>
              <a:ext cx="1530369" cy="1224999"/>
              <a:chOff x="66753" y="2964539"/>
              <a:chExt cx="1530369" cy="1224999"/>
            </a:xfrm>
          </p:grpSpPr>
          <p:grpSp>
            <p:nvGrpSpPr>
              <p:cNvPr id="128" name="그룹 94"/>
              <p:cNvGrpSpPr>
                <a:grpSpLocks/>
              </p:cNvGrpSpPr>
              <p:nvPr/>
            </p:nvGrpSpPr>
            <p:grpSpPr bwMode="auto">
              <a:xfrm>
                <a:off x="66753" y="2964539"/>
                <a:ext cx="1530369" cy="317059"/>
                <a:chOff x="2776263" y="2964540"/>
                <a:chExt cx="1530369" cy="314404"/>
              </a:xfrm>
            </p:grpSpPr>
            <p:cxnSp>
              <p:nvCxnSpPr>
                <p:cNvPr id="130" name="직선 연결선 264"/>
                <p:cNvCxnSpPr/>
                <p:nvPr/>
              </p:nvCxnSpPr>
              <p:spPr>
                <a:xfrm flipH="1">
                  <a:off x="3765287" y="3121890"/>
                  <a:ext cx="323854" cy="0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  <a:prstDash val="dash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/>
                <p:cNvSpPr txBox="1"/>
                <p:nvPr/>
              </p:nvSpPr>
              <p:spPr>
                <a:xfrm>
                  <a:off x="2776263" y="3027480"/>
                  <a:ext cx="952512" cy="193540"/>
                </a:xfrm>
                <a:prstGeom prst="rect">
                  <a:avLst/>
                </a:prstGeom>
                <a:noFill/>
              </p:spPr>
              <p:txBody>
                <a:bodyPr lIns="72000" tIns="0" rIns="72000" bIns="0"/>
                <a:lstStyle/>
                <a:p>
                  <a:pPr algn="r" defTabSz="914321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b="1" dirty="0">
                      <a:solidFill>
                        <a:schemeClr val="accent5">
                          <a:lumMod val="75000"/>
                          <a:lumOff val="25000"/>
                        </a:schemeClr>
                      </a:solidFill>
                      <a:latin typeface="Roboto Condensed Regular"/>
                      <a:ea typeface="+mn-ea"/>
                    </a:rPr>
                    <a:t>家居</a:t>
                  </a:r>
                  <a:endParaRPr lang="ko-KR" altLang="en-US" sz="1200" b="1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  <a:latin typeface="Roboto Condensed Regular"/>
                    <a:ea typeface="+mn-ea"/>
                  </a:endParaRPr>
                </a:p>
              </p:txBody>
            </p:sp>
            <p:grpSp>
              <p:nvGrpSpPr>
                <p:cNvPr id="132" name="그룹 265"/>
                <p:cNvGrpSpPr>
                  <a:grpSpLocks/>
                </p:cNvGrpSpPr>
                <p:nvPr/>
              </p:nvGrpSpPr>
              <p:grpSpPr bwMode="auto">
                <a:xfrm>
                  <a:off x="3992228" y="2964540"/>
                  <a:ext cx="314404" cy="314404"/>
                  <a:chOff x="1385191" y="2138097"/>
                  <a:chExt cx="805348" cy="805347"/>
                </a:xfrm>
              </p:grpSpPr>
              <p:sp>
                <p:nvSpPr>
                  <p:cNvPr id="133" name="타원 270"/>
                  <p:cNvSpPr/>
                  <p:nvPr/>
                </p:nvSpPr>
                <p:spPr>
                  <a:xfrm>
                    <a:off x="1385191" y="2138097"/>
                    <a:ext cx="805348" cy="80534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0"/>
                  </a:gradFill>
                  <a:ln w="3175" cap="flat" cmpd="sng" algn="ctr">
                    <a:gradFill>
                      <a:gsLst>
                        <a:gs pos="0">
                          <a:schemeClr val="accent1">
                            <a:lumMod val="80000"/>
                          </a:schemeClr>
                        </a:gs>
                        <a:gs pos="100000">
                          <a:schemeClr val="accent1">
                            <a:lumMod val="80000"/>
                          </a:schemeClr>
                        </a:gs>
                      </a:gsLst>
                      <a:lin ang="5400000" scaled="1"/>
                    </a:gradFill>
                    <a:prstDash val="solid"/>
                  </a:ln>
                  <a:effectLst>
                    <a:outerShdw dist="25400" dir="5400000" algn="ctr" rotWithShape="0">
                      <a:srgbClr val="000000">
                        <a:alpha val="1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lnSpc>
                        <a:spcPts val="15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3000" dirty="0">
                      <a:gradFill>
                        <a:gsLst>
                          <a:gs pos="0">
                            <a:schemeClr val="bg2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atin typeface="Entypo" pitchFamily="50" charset="0"/>
                      <a:ea typeface="Roboto Light" pitchFamily="2" charset="0"/>
                      <a:cs typeface="Roboto Condensed Regular"/>
                    </a:endParaRPr>
                  </a:p>
                </p:txBody>
              </p:sp>
              <p:sp>
                <p:nvSpPr>
                  <p:cNvPr id="134" name="타원 111"/>
                  <p:cNvSpPr/>
                  <p:nvPr/>
                </p:nvSpPr>
                <p:spPr>
                  <a:xfrm>
                    <a:off x="1600903" y="2311408"/>
                    <a:ext cx="589636" cy="632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958" h="631999">
                        <a:moveTo>
                          <a:pt x="515732" y="0"/>
                        </a:moveTo>
                        <a:cubicBezTo>
                          <a:pt x="561413" y="64854"/>
                          <a:pt x="587958" y="143990"/>
                          <a:pt x="587958" y="229326"/>
                        </a:cubicBezTo>
                        <a:cubicBezTo>
                          <a:pt x="587958" y="451716"/>
                          <a:pt x="407675" y="631999"/>
                          <a:pt x="185284" y="631999"/>
                        </a:cubicBezTo>
                        <a:cubicBezTo>
                          <a:pt x="118132" y="631999"/>
                          <a:pt x="54819" y="615561"/>
                          <a:pt x="0" y="584861"/>
                        </a:cubicBezTo>
                        <a:cubicBezTo>
                          <a:pt x="34632" y="595451"/>
                          <a:pt x="71363" y="600249"/>
                          <a:pt x="109215" y="600249"/>
                        </a:cubicBezTo>
                        <a:cubicBezTo>
                          <a:pt x="351271" y="600249"/>
                          <a:pt x="547496" y="404024"/>
                          <a:pt x="547496" y="161969"/>
                        </a:cubicBezTo>
                        <a:cubicBezTo>
                          <a:pt x="547496" y="104644"/>
                          <a:pt x="536490" y="49889"/>
                          <a:pt x="5157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1200" b="1" dirty="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latin typeface="Bebas Neue" pitchFamily="34" charset="0"/>
                      <a:ea typeface="+mj-ea"/>
                    </a:endParaRPr>
                  </a:p>
                </p:txBody>
              </p:sp>
            </p:grpSp>
          </p:grpSp>
          <p:pic>
            <p:nvPicPr>
              <p:cNvPr id="129" name="Picture 4" descr="Smartphone, IKEA, Qi, Wireless Power Consortium, wireless charging, wireless charging furniture, smart furniture, wireless charging pads, Qi technology, Qi wireless 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830" y="3297757"/>
                <a:ext cx="1100888" cy="891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7" name="Freeform 27"/>
            <p:cNvSpPr>
              <a:spLocks noEditPoints="1"/>
            </p:cNvSpPr>
            <p:nvPr/>
          </p:nvSpPr>
          <p:spPr bwMode="auto">
            <a:xfrm>
              <a:off x="1398906" y="3018820"/>
              <a:ext cx="82028" cy="200980"/>
            </a:xfrm>
            <a:custGeom>
              <a:avLst/>
              <a:gdLst>
                <a:gd name="T0" fmla="*/ 2147483647 w 134"/>
                <a:gd name="T1" fmla="*/ 2147483647 h 230"/>
                <a:gd name="T2" fmla="*/ 2147483647 w 134"/>
                <a:gd name="T3" fmla="*/ 2147483647 h 230"/>
                <a:gd name="T4" fmla="*/ 2147483647 w 134"/>
                <a:gd name="T5" fmla="*/ 2147483647 h 230"/>
                <a:gd name="T6" fmla="*/ 2147483647 w 134"/>
                <a:gd name="T7" fmla="*/ 2147483647 h 230"/>
                <a:gd name="T8" fmla="*/ 2147483647 w 134"/>
                <a:gd name="T9" fmla="*/ 2147483647 h 230"/>
                <a:gd name="T10" fmla="*/ 2147483647 w 134"/>
                <a:gd name="T11" fmla="*/ 2147483647 h 230"/>
                <a:gd name="T12" fmla="*/ 2147483647 w 134"/>
                <a:gd name="T13" fmla="*/ 2147483647 h 230"/>
                <a:gd name="T14" fmla="*/ 2147483647 w 134"/>
                <a:gd name="T15" fmla="*/ 2147483647 h 230"/>
                <a:gd name="T16" fmla="*/ 2147483647 w 134"/>
                <a:gd name="T17" fmla="*/ 2147483647 h 230"/>
                <a:gd name="T18" fmla="*/ 2147483647 w 134"/>
                <a:gd name="T19" fmla="*/ 2147483647 h 230"/>
                <a:gd name="T20" fmla="*/ 2147483647 w 134"/>
                <a:gd name="T21" fmla="*/ 0 h 230"/>
                <a:gd name="T22" fmla="*/ 2147483647 w 134"/>
                <a:gd name="T23" fmla="*/ 2147483647 h 230"/>
                <a:gd name="T24" fmla="*/ 2147483647 w 134"/>
                <a:gd name="T25" fmla="*/ 2147483647 h 230"/>
                <a:gd name="T26" fmla="*/ 2147483647 w 134"/>
                <a:gd name="T27" fmla="*/ 2147483647 h 230"/>
                <a:gd name="T28" fmla="*/ 2147483647 w 134"/>
                <a:gd name="T29" fmla="*/ 2147483647 h 230"/>
                <a:gd name="T30" fmla="*/ 2147483647 w 134"/>
                <a:gd name="T31" fmla="*/ 2147483647 h 230"/>
                <a:gd name="T32" fmla="*/ 2147483647 w 134"/>
                <a:gd name="T33" fmla="*/ 2147483647 h 230"/>
                <a:gd name="T34" fmla="*/ 2147483647 w 134"/>
                <a:gd name="T35" fmla="*/ 2147483647 h 230"/>
                <a:gd name="T36" fmla="*/ 2147483647 w 134"/>
                <a:gd name="T37" fmla="*/ 2147483647 h 230"/>
                <a:gd name="T38" fmla="*/ 2147483647 w 134"/>
                <a:gd name="T39" fmla="*/ 2147483647 h 230"/>
                <a:gd name="T40" fmla="*/ 2147483647 w 134"/>
                <a:gd name="T41" fmla="*/ 2147483647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0"/>
                <a:gd name="T65" fmla="*/ 134 w 134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0">
                  <a:moveTo>
                    <a:pt x="67" y="230"/>
                  </a:moveTo>
                  <a:cubicBezTo>
                    <a:pt x="87" y="230"/>
                    <a:pt x="104" y="214"/>
                    <a:pt x="104" y="194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214"/>
                    <a:pt x="47" y="230"/>
                    <a:pt x="67" y="230"/>
                  </a:cubicBezTo>
                  <a:close/>
                  <a:moveTo>
                    <a:pt x="31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31" y="159"/>
                    <a:pt x="31" y="159"/>
                    <a:pt x="31" y="159"/>
                  </a:cubicBezTo>
                  <a:lnTo>
                    <a:pt x="31" y="182"/>
                  </a:lnTo>
                  <a:close/>
                  <a:moveTo>
                    <a:pt x="132" y="78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81"/>
                    <a:pt x="0" y="85"/>
                    <a:pt x="2" y="88"/>
                  </a:cubicBezTo>
                  <a:cubicBezTo>
                    <a:pt x="3" y="91"/>
                    <a:pt x="6" y="93"/>
                    <a:pt x="1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8" y="93"/>
                    <a:pt x="131" y="91"/>
                    <a:pt x="133" y="88"/>
                  </a:cubicBezTo>
                  <a:cubicBezTo>
                    <a:pt x="134" y="85"/>
                    <a:pt x="134" y="81"/>
                    <a:pt x="132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5" name="Group 27"/>
          <p:cNvGrpSpPr>
            <a:grpSpLocks/>
          </p:cNvGrpSpPr>
          <p:nvPr/>
        </p:nvGrpSpPr>
        <p:grpSpPr bwMode="auto">
          <a:xfrm>
            <a:off x="3640310" y="3479820"/>
            <a:ext cx="1392238" cy="1163638"/>
            <a:chOff x="1731289" y="2809090"/>
            <a:chExt cx="1392401" cy="1165026"/>
          </a:xfrm>
        </p:grpSpPr>
        <p:grpSp>
          <p:nvGrpSpPr>
            <p:cNvPr id="136" name="Group 17"/>
            <p:cNvGrpSpPr>
              <a:grpSpLocks/>
            </p:cNvGrpSpPr>
            <p:nvPr/>
          </p:nvGrpSpPr>
          <p:grpSpPr bwMode="auto">
            <a:xfrm>
              <a:off x="1731289" y="2809090"/>
              <a:ext cx="1392401" cy="1165026"/>
              <a:chOff x="1731289" y="2809090"/>
              <a:chExt cx="1392401" cy="1165026"/>
            </a:xfrm>
          </p:grpSpPr>
          <p:pic>
            <p:nvPicPr>
              <p:cNvPr id="138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1289" y="2809090"/>
                <a:ext cx="1392401" cy="696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9" name="그룹 94"/>
              <p:cNvGrpSpPr>
                <a:grpSpLocks/>
              </p:cNvGrpSpPr>
              <p:nvPr/>
            </p:nvGrpSpPr>
            <p:grpSpPr bwMode="auto">
              <a:xfrm>
                <a:off x="1772412" y="3524838"/>
                <a:ext cx="1100267" cy="449278"/>
                <a:chOff x="3335600" y="2829666"/>
                <a:chExt cx="1100267" cy="449278"/>
              </a:xfrm>
            </p:grpSpPr>
            <p:cxnSp>
              <p:nvCxnSpPr>
                <p:cNvPr id="140" name="직선 연결선 264"/>
                <p:cNvCxnSpPr>
                  <a:endCxn id="141" idx="0"/>
                </p:cNvCxnSpPr>
                <p:nvPr/>
              </p:nvCxnSpPr>
              <p:spPr>
                <a:xfrm flipH="1" flipV="1">
                  <a:off x="3886543" y="2829666"/>
                  <a:ext cx="98437" cy="336951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  <a:prstDash val="dash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TextBox 140"/>
                <p:cNvSpPr txBox="1"/>
                <p:nvPr/>
              </p:nvSpPr>
              <p:spPr>
                <a:xfrm>
                  <a:off x="3335600" y="2829666"/>
                  <a:ext cx="1100267" cy="193906"/>
                </a:xfrm>
                <a:prstGeom prst="rect">
                  <a:avLst/>
                </a:prstGeom>
                <a:noFill/>
              </p:spPr>
              <p:txBody>
                <a:bodyPr lIns="72000" tIns="0" rIns="72000" bIns="0"/>
                <a:lstStyle/>
                <a:p>
                  <a:pPr algn="r" defTabSz="914321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b="1" dirty="0">
                      <a:solidFill>
                        <a:srgbClr val="C00000"/>
                      </a:solidFill>
                      <a:latin typeface="Roboto Condensed Regular"/>
                      <a:ea typeface="+mn-ea"/>
                    </a:rPr>
                    <a:t>移动电源</a:t>
                  </a:r>
                  <a:endParaRPr lang="ko-KR" altLang="en-US" sz="1200" b="1" dirty="0">
                    <a:solidFill>
                      <a:srgbClr val="C00000"/>
                    </a:solidFill>
                    <a:latin typeface="Roboto Condensed Regular"/>
                    <a:ea typeface="+mn-ea"/>
                  </a:endParaRPr>
                </a:p>
              </p:txBody>
            </p:sp>
            <p:grpSp>
              <p:nvGrpSpPr>
                <p:cNvPr id="142" name="그룹 265"/>
                <p:cNvGrpSpPr>
                  <a:grpSpLocks/>
                </p:cNvGrpSpPr>
                <p:nvPr/>
              </p:nvGrpSpPr>
              <p:grpSpPr bwMode="auto">
                <a:xfrm>
                  <a:off x="3992228" y="2964540"/>
                  <a:ext cx="314404" cy="314404"/>
                  <a:chOff x="1385191" y="2138097"/>
                  <a:chExt cx="805348" cy="805347"/>
                </a:xfrm>
              </p:grpSpPr>
              <p:sp>
                <p:nvSpPr>
                  <p:cNvPr id="143" name="타원 270"/>
                  <p:cNvSpPr/>
                  <p:nvPr/>
                </p:nvSpPr>
                <p:spPr>
                  <a:xfrm>
                    <a:off x="1385191" y="2138097"/>
                    <a:ext cx="805348" cy="80534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0"/>
                  </a:gradFill>
                  <a:ln w="3175" cap="flat" cmpd="sng" algn="ctr">
                    <a:gradFill>
                      <a:gsLst>
                        <a:gs pos="0">
                          <a:schemeClr val="accent1">
                            <a:lumMod val="80000"/>
                          </a:schemeClr>
                        </a:gs>
                        <a:gs pos="100000">
                          <a:schemeClr val="accent1">
                            <a:lumMod val="80000"/>
                          </a:schemeClr>
                        </a:gs>
                      </a:gsLst>
                      <a:lin ang="5400000" scaled="1"/>
                    </a:gradFill>
                    <a:prstDash val="solid"/>
                  </a:ln>
                  <a:effectLst>
                    <a:outerShdw dist="25400" dir="5400000" algn="ctr" rotWithShape="0">
                      <a:srgbClr val="000000">
                        <a:alpha val="1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lnSpc>
                        <a:spcPts val="15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3000" dirty="0">
                      <a:gradFill>
                        <a:gsLst>
                          <a:gs pos="0">
                            <a:schemeClr val="bg2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atin typeface="Entypo" pitchFamily="50" charset="0"/>
                      <a:ea typeface="Roboto Light" pitchFamily="2" charset="0"/>
                      <a:cs typeface="Roboto Condensed Regular"/>
                    </a:endParaRPr>
                  </a:p>
                </p:txBody>
              </p:sp>
              <p:sp>
                <p:nvSpPr>
                  <p:cNvPr id="144" name="타원 111"/>
                  <p:cNvSpPr/>
                  <p:nvPr/>
                </p:nvSpPr>
                <p:spPr>
                  <a:xfrm>
                    <a:off x="1602865" y="2312402"/>
                    <a:ext cx="589695" cy="631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958" h="631999">
                        <a:moveTo>
                          <a:pt x="515732" y="0"/>
                        </a:moveTo>
                        <a:cubicBezTo>
                          <a:pt x="561413" y="64854"/>
                          <a:pt x="587958" y="143990"/>
                          <a:pt x="587958" y="229326"/>
                        </a:cubicBezTo>
                        <a:cubicBezTo>
                          <a:pt x="587958" y="451716"/>
                          <a:pt x="407675" y="631999"/>
                          <a:pt x="185284" y="631999"/>
                        </a:cubicBezTo>
                        <a:cubicBezTo>
                          <a:pt x="118132" y="631999"/>
                          <a:pt x="54819" y="615561"/>
                          <a:pt x="0" y="584861"/>
                        </a:cubicBezTo>
                        <a:cubicBezTo>
                          <a:pt x="34632" y="595451"/>
                          <a:pt x="71363" y="600249"/>
                          <a:pt x="109215" y="600249"/>
                        </a:cubicBezTo>
                        <a:cubicBezTo>
                          <a:pt x="351271" y="600249"/>
                          <a:pt x="547496" y="404024"/>
                          <a:pt x="547496" y="161969"/>
                        </a:cubicBezTo>
                        <a:cubicBezTo>
                          <a:pt x="547496" y="104644"/>
                          <a:pt x="536490" y="49889"/>
                          <a:pt x="5157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1200" b="1" dirty="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latin typeface="Bebas Neue" pitchFamily="34" charset="0"/>
                      <a:ea typeface="+mj-ea"/>
                    </a:endParaRPr>
                  </a:p>
                </p:txBody>
              </p:sp>
            </p:grpSp>
          </p:grpSp>
        </p:grpSp>
        <p:sp>
          <p:nvSpPr>
            <p:cNvPr id="137" name="Freeform 27"/>
            <p:cNvSpPr>
              <a:spLocks noEditPoints="1"/>
            </p:cNvSpPr>
            <p:nvPr/>
          </p:nvSpPr>
          <p:spPr bwMode="auto">
            <a:xfrm rot="-5400000">
              <a:off x="2536164" y="3716424"/>
              <a:ext cx="82028" cy="200980"/>
            </a:xfrm>
            <a:custGeom>
              <a:avLst/>
              <a:gdLst>
                <a:gd name="T0" fmla="*/ 2147483647 w 134"/>
                <a:gd name="T1" fmla="*/ 2147483647 h 230"/>
                <a:gd name="T2" fmla="*/ 2147483647 w 134"/>
                <a:gd name="T3" fmla="*/ 2147483647 h 230"/>
                <a:gd name="T4" fmla="*/ 2147483647 w 134"/>
                <a:gd name="T5" fmla="*/ 2147483647 h 230"/>
                <a:gd name="T6" fmla="*/ 2147483647 w 134"/>
                <a:gd name="T7" fmla="*/ 2147483647 h 230"/>
                <a:gd name="T8" fmla="*/ 2147483647 w 134"/>
                <a:gd name="T9" fmla="*/ 2147483647 h 230"/>
                <a:gd name="T10" fmla="*/ 2147483647 w 134"/>
                <a:gd name="T11" fmla="*/ 2147483647 h 230"/>
                <a:gd name="T12" fmla="*/ 2147483647 w 134"/>
                <a:gd name="T13" fmla="*/ 2147483647 h 230"/>
                <a:gd name="T14" fmla="*/ 2147483647 w 134"/>
                <a:gd name="T15" fmla="*/ 2147483647 h 230"/>
                <a:gd name="T16" fmla="*/ 2147483647 w 134"/>
                <a:gd name="T17" fmla="*/ 2147483647 h 230"/>
                <a:gd name="T18" fmla="*/ 2147483647 w 134"/>
                <a:gd name="T19" fmla="*/ 2147483647 h 230"/>
                <a:gd name="T20" fmla="*/ 2147483647 w 134"/>
                <a:gd name="T21" fmla="*/ 0 h 230"/>
                <a:gd name="T22" fmla="*/ 2147483647 w 134"/>
                <a:gd name="T23" fmla="*/ 2147483647 h 230"/>
                <a:gd name="T24" fmla="*/ 2147483647 w 134"/>
                <a:gd name="T25" fmla="*/ 2147483647 h 230"/>
                <a:gd name="T26" fmla="*/ 2147483647 w 134"/>
                <a:gd name="T27" fmla="*/ 2147483647 h 230"/>
                <a:gd name="T28" fmla="*/ 2147483647 w 134"/>
                <a:gd name="T29" fmla="*/ 2147483647 h 230"/>
                <a:gd name="T30" fmla="*/ 2147483647 w 134"/>
                <a:gd name="T31" fmla="*/ 2147483647 h 230"/>
                <a:gd name="T32" fmla="*/ 2147483647 w 134"/>
                <a:gd name="T33" fmla="*/ 2147483647 h 230"/>
                <a:gd name="T34" fmla="*/ 2147483647 w 134"/>
                <a:gd name="T35" fmla="*/ 2147483647 h 230"/>
                <a:gd name="T36" fmla="*/ 2147483647 w 134"/>
                <a:gd name="T37" fmla="*/ 2147483647 h 230"/>
                <a:gd name="T38" fmla="*/ 2147483647 w 134"/>
                <a:gd name="T39" fmla="*/ 2147483647 h 230"/>
                <a:gd name="T40" fmla="*/ 2147483647 w 134"/>
                <a:gd name="T41" fmla="*/ 2147483647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0"/>
                <a:gd name="T65" fmla="*/ 134 w 134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0">
                  <a:moveTo>
                    <a:pt x="67" y="230"/>
                  </a:moveTo>
                  <a:cubicBezTo>
                    <a:pt x="87" y="230"/>
                    <a:pt x="104" y="214"/>
                    <a:pt x="104" y="194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214"/>
                    <a:pt x="47" y="230"/>
                    <a:pt x="67" y="230"/>
                  </a:cubicBezTo>
                  <a:close/>
                  <a:moveTo>
                    <a:pt x="31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31" y="159"/>
                    <a:pt x="31" y="159"/>
                    <a:pt x="31" y="159"/>
                  </a:cubicBezTo>
                  <a:lnTo>
                    <a:pt x="31" y="182"/>
                  </a:lnTo>
                  <a:close/>
                  <a:moveTo>
                    <a:pt x="132" y="78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81"/>
                    <a:pt x="0" y="85"/>
                    <a:pt x="2" y="88"/>
                  </a:cubicBezTo>
                  <a:cubicBezTo>
                    <a:pt x="3" y="91"/>
                    <a:pt x="6" y="93"/>
                    <a:pt x="1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8" y="93"/>
                    <a:pt x="131" y="91"/>
                    <a:pt x="133" y="88"/>
                  </a:cubicBezTo>
                  <a:cubicBezTo>
                    <a:pt x="134" y="85"/>
                    <a:pt x="134" y="81"/>
                    <a:pt x="132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5" name="Group 26"/>
          <p:cNvGrpSpPr>
            <a:grpSpLocks/>
          </p:cNvGrpSpPr>
          <p:nvPr/>
        </p:nvGrpSpPr>
        <p:grpSpPr bwMode="auto">
          <a:xfrm>
            <a:off x="7129635" y="4368820"/>
            <a:ext cx="1492250" cy="1016000"/>
            <a:chOff x="5245295" y="3571190"/>
            <a:chExt cx="1492950" cy="1015062"/>
          </a:xfrm>
        </p:grpSpPr>
        <p:grpSp>
          <p:nvGrpSpPr>
            <p:cNvPr id="146" name="Group 16"/>
            <p:cNvGrpSpPr>
              <a:grpSpLocks/>
            </p:cNvGrpSpPr>
            <p:nvPr/>
          </p:nvGrpSpPr>
          <p:grpSpPr bwMode="auto">
            <a:xfrm>
              <a:off x="5245295" y="3571190"/>
              <a:ext cx="1492950" cy="1015062"/>
              <a:chOff x="5245295" y="3571190"/>
              <a:chExt cx="1492950" cy="1015062"/>
            </a:xfrm>
          </p:grpSpPr>
          <p:pic>
            <p:nvPicPr>
              <p:cNvPr id="148" name="Picture 2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1429" y="3965043"/>
                <a:ext cx="1123383" cy="621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9" name="그룹 98"/>
              <p:cNvGrpSpPr>
                <a:grpSpLocks/>
              </p:cNvGrpSpPr>
              <p:nvPr/>
            </p:nvGrpSpPr>
            <p:grpSpPr bwMode="auto">
              <a:xfrm>
                <a:off x="5245295" y="3571190"/>
                <a:ext cx="1492950" cy="632329"/>
                <a:chOff x="6821015" y="3411287"/>
                <a:chExt cx="1492950" cy="632329"/>
              </a:xfrm>
            </p:grpSpPr>
            <p:grpSp>
              <p:nvGrpSpPr>
                <p:cNvPr id="150" name="그룹 97"/>
                <p:cNvGrpSpPr>
                  <a:grpSpLocks/>
                </p:cNvGrpSpPr>
                <p:nvPr/>
              </p:nvGrpSpPr>
              <p:grpSpPr bwMode="auto">
                <a:xfrm>
                  <a:off x="7001014" y="3411287"/>
                  <a:ext cx="1312951" cy="476814"/>
                  <a:chOff x="7001014" y="3424539"/>
                  <a:chExt cx="1312951" cy="476814"/>
                </a:xfrm>
              </p:grpSpPr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7092605" y="3424539"/>
                    <a:ext cx="1221360" cy="193496"/>
                  </a:xfrm>
                  <a:prstGeom prst="rect">
                    <a:avLst/>
                  </a:prstGeom>
                  <a:noFill/>
                </p:spPr>
                <p:txBody>
                  <a:bodyPr lIns="72000" tIns="0" rIns="72000" bIns="0"/>
                  <a:lstStyle/>
                  <a:p>
                    <a:pPr defTabSz="914321"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200" b="1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Roboto Condensed Regular"/>
                        <a:ea typeface="+mn-ea"/>
                      </a:rPr>
                      <a:t>移动设备</a:t>
                    </a:r>
                    <a:endParaRPr lang="ko-KR" altLang="en-US" sz="1200" b="1" dirty="0">
                      <a:solidFill>
                        <a:schemeClr val="accent5">
                          <a:lumMod val="75000"/>
                          <a:lumOff val="25000"/>
                        </a:schemeClr>
                      </a:solidFill>
                      <a:latin typeface="Roboto Condensed Regular"/>
                      <a:ea typeface="+mn-ea"/>
                    </a:endParaRPr>
                  </a:p>
                </p:txBody>
              </p:sp>
              <p:cxnSp>
                <p:nvCxnSpPr>
                  <p:cNvPr id="155" name="직선 연결선 240"/>
                  <p:cNvCxnSpPr/>
                  <p:nvPr/>
                </p:nvCxnSpPr>
                <p:spPr>
                  <a:xfrm>
                    <a:off x="7000487" y="3901936"/>
                    <a:ext cx="324002" cy="0"/>
                  </a:xfrm>
                  <a:prstGeom prst="line">
                    <a:avLst/>
                  </a:prstGeom>
                  <a:ln w="3175">
                    <a:solidFill>
                      <a:schemeClr val="accent1"/>
                    </a:solidFill>
                    <a:prstDash val="dash"/>
                    <a:tail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그룹 242"/>
                <p:cNvGrpSpPr>
                  <a:grpSpLocks/>
                </p:cNvGrpSpPr>
                <p:nvPr/>
              </p:nvGrpSpPr>
              <p:grpSpPr bwMode="auto">
                <a:xfrm>
                  <a:off x="6821015" y="3729212"/>
                  <a:ext cx="314404" cy="314404"/>
                  <a:chOff x="1385191" y="2138097"/>
                  <a:chExt cx="805348" cy="805347"/>
                </a:xfrm>
              </p:grpSpPr>
              <p:sp>
                <p:nvSpPr>
                  <p:cNvPr id="152" name="타원 247"/>
                  <p:cNvSpPr/>
                  <p:nvPr/>
                </p:nvSpPr>
                <p:spPr>
                  <a:xfrm>
                    <a:off x="1385191" y="2138097"/>
                    <a:ext cx="805348" cy="80534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0"/>
                  </a:gradFill>
                  <a:ln w="3175" cap="flat" cmpd="sng" algn="ctr">
                    <a:gradFill>
                      <a:gsLst>
                        <a:gs pos="0">
                          <a:schemeClr val="accent1">
                            <a:lumMod val="80000"/>
                          </a:schemeClr>
                        </a:gs>
                        <a:gs pos="100000">
                          <a:schemeClr val="accent1">
                            <a:lumMod val="80000"/>
                          </a:schemeClr>
                        </a:gs>
                      </a:gsLst>
                      <a:lin ang="5400000" scaled="1"/>
                    </a:gradFill>
                    <a:prstDash val="solid"/>
                  </a:ln>
                  <a:effectLst>
                    <a:outerShdw dist="25400" dir="5400000" algn="ctr" rotWithShape="0">
                      <a:srgbClr val="000000">
                        <a:alpha val="1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lnSpc>
                        <a:spcPts val="15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3000" dirty="0">
                      <a:gradFill>
                        <a:gsLst>
                          <a:gs pos="0">
                            <a:schemeClr val="bg2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atin typeface="Entypo" pitchFamily="50" charset="0"/>
                      <a:ea typeface="Roboto Light" pitchFamily="2" charset="0"/>
                      <a:cs typeface="Roboto Condensed Regular"/>
                    </a:endParaRPr>
                  </a:p>
                </p:txBody>
              </p:sp>
              <p:sp>
                <p:nvSpPr>
                  <p:cNvPr id="153" name="타원 111"/>
                  <p:cNvSpPr/>
                  <p:nvPr/>
                </p:nvSpPr>
                <p:spPr>
                  <a:xfrm>
                    <a:off x="1600812" y="2315013"/>
                    <a:ext cx="589901" cy="629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958" h="631999">
                        <a:moveTo>
                          <a:pt x="515732" y="0"/>
                        </a:moveTo>
                        <a:cubicBezTo>
                          <a:pt x="561413" y="64854"/>
                          <a:pt x="587958" y="143990"/>
                          <a:pt x="587958" y="229326"/>
                        </a:cubicBezTo>
                        <a:cubicBezTo>
                          <a:pt x="587958" y="451716"/>
                          <a:pt x="407675" y="631999"/>
                          <a:pt x="185284" y="631999"/>
                        </a:cubicBezTo>
                        <a:cubicBezTo>
                          <a:pt x="118132" y="631999"/>
                          <a:pt x="54819" y="615561"/>
                          <a:pt x="0" y="584861"/>
                        </a:cubicBezTo>
                        <a:cubicBezTo>
                          <a:pt x="34632" y="595451"/>
                          <a:pt x="71363" y="600249"/>
                          <a:pt x="109215" y="600249"/>
                        </a:cubicBezTo>
                        <a:cubicBezTo>
                          <a:pt x="351271" y="600249"/>
                          <a:pt x="547496" y="404024"/>
                          <a:pt x="547496" y="161969"/>
                        </a:cubicBezTo>
                        <a:cubicBezTo>
                          <a:pt x="547496" y="104644"/>
                          <a:pt x="536490" y="49889"/>
                          <a:pt x="5157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1200" b="1" dirty="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latin typeface="Bebas Neue" pitchFamily="34" charset="0"/>
                      <a:ea typeface="+mj-ea"/>
                    </a:endParaRPr>
                  </a:p>
                </p:txBody>
              </p:sp>
            </p:grpSp>
          </p:grpSp>
        </p:grpSp>
        <p:sp>
          <p:nvSpPr>
            <p:cNvPr id="147" name="Freeform 27"/>
            <p:cNvSpPr>
              <a:spLocks noEditPoints="1"/>
            </p:cNvSpPr>
            <p:nvPr/>
          </p:nvSpPr>
          <p:spPr bwMode="auto">
            <a:xfrm>
              <a:off x="5369688" y="3956789"/>
              <a:ext cx="82028" cy="200980"/>
            </a:xfrm>
            <a:custGeom>
              <a:avLst/>
              <a:gdLst>
                <a:gd name="T0" fmla="*/ 2147483647 w 134"/>
                <a:gd name="T1" fmla="*/ 2147483647 h 230"/>
                <a:gd name="T2" fmla="*/ 2147483647 w 134"/>
                <a:gd name="T3" fmla="*/ 2147483647 h 230"/>
                <a:gd name="T4" fmla="*/ 2147483647 w 134"/>
                <a:gd name="T5" fmla="*/ 2147483647 h 230"/>
                <a:gd name="T6" fmla="*/ 2147483647 w 134"/>
                <a:gd name="T7" fmla="*/ 2147483647 h 230"/>
                <a:gd name="T8" fmla="*/ 2147483647 w 134"/>
                <a:gd name="T9" fmla="*/ 2147483647 h 230"/>
                <a:gd name="T10" fmla="*/ 2147483647 w 134"/>
                <a:gd name="T11" fmla="*/ 2147483647 h 230"/>
                <a:gd name="T12" fmla="*/ 2147483647 w 134"/>
                <a:gd name="T13" fmla="*/ 2147483647 h 230"/>
                <a:gd name="T14" fmla="*/ 2147483647 w 134"/>
                <a:gd name="T15" fmla="*/ 2147483647 h 230"/>
                <a:gd name="T16" fmla="*/ 2147483647 w 134"/>
                <a:gd name="T17" fmla="*/ 2147483647 h 230"/>
                <a:gd name="T18" fmla="*/ 2147483647 w 134"/>
                <a:gd name="T19" fmla="*/ 2147483647 h 230"/>
                <a:gd name="T20" fmla="*/ 2147483647 w 134"/>
                <a:gd name="T21" fmla="*/ 0 h 230"/>
                <a:gd name="T22" fmla="*/ 2147483647 w 134"/>
                <a:gd name="T23" fmla="*/ 2147483647 h 230"/>
                <a:gd name="T24" fmla="*/ 2147483647 w 134"/>
                <a:gd name="T25" fmla="*/ 2147483647 h 230"/>
                <a:gd name="T26" fmla="*/ 2147483647 w 134"/>
                <a:gd name="T27" fmla="*/ 2147483647 h 230"/>
                <a:gd name="T28" fmla="*/ 2147483647 w 134"/>
                <a:gd name="T29" fmla="*/ 2147483647 h 230"/>
                <a:gd name="T30" fmla="*/ 2147483647 w 134"/>
                <a:gd name="T31" fmla="*/ 2147483647 h 230"/>
                <a:gd name="T32" fmla="*/ 2147483647 w 134"/>
                <a:gd name="T33" fmla="*/ 2147483647 h 230"/>
                <a:gd name="T34" fmla="*/ 2147483647 w 134"/>
                <a:gd name="T35" fmla="*/ 2147483647 h 230"/>
                <a:gd name="T36" fmla="*/ 2147483647 w 134"/>
                <a:gd name="T37" fmla="*/ 2147483647 h 230"/>
                <a:gd name="T38" fmla="*/ 2147483647 w 134"/>
                <a:gd name="T39" fmla="*/ 2147483647 h 230"/>
                <a:gd name="T40" fmla="*/ 2147483647 w 134"/>
                <a:gd name="T41" fmla="*/ 2147483647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0"/>
                <a:gd name="T65" fmla="*/ 134 w 134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0">
                  <a:moveTo>
                    <a:pt x="67" y="230"/>
                  </a:moveTo>
                  <a:cubicBezTo>
                    <a:pt x="87" y="230"/>
                    <a:pt x="104" y="214"/>
                    <a:pt x="104" y="194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214"/>
                    <a:pt x="47" y="230"/>
                    <a:pt x="67" y="230"/>
                  </a:cubicBezTo>
                  <a:close/>
                  <a:moveTo>
                    <a:pt x="31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31" y="159"/>
                    <a:pt x="31" y="159"/>
                    <a:pt x="31" y="159"/>
                  </a:cubicBezTo>
                  <a:lnTo>
                    <a:pt x="31" y="182"/>
                  </a:lnTo>
                  <a:close/>
                  <a:moveTo>
                    <a:pt x="132" y="78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81"/>
                    <a:pt x="0" y="85"/>
                    <a:pt x="2" y="88"/>
                  </a:cubicBezTo>
                  <a:cubicBezTo>
                    <a:pt x="3" y="91"/>
                    <a:pt x="6" y="93"/>
                    <a:pt x="1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8" y="93"/>
                    <a:pt x="131" y="91"/>
                    <a:pt x="133" y="88"/>
                  </a:cubicBezTo>
                  <a:cubicBezTo>
                    <a:pt x="134" y="85"/>
                    <a:pt x="134" y="81"/>
                    <a:pt x="132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6" name="Group 225"/>
          <p:cNvGrpSpPr>
            <a:grpSpLocks/>
          </p:cNvGrpSpPr>
          <p:nvPr/>
        </p:nvGrpSpPr>
        <p:grpSpPr bwMode="auto">
          <a:xfrm>
            <a:off x="2360785" y="1717695"/>
            <a:ext cx="1530350" cy="1031875"/>
            <a:chOff x="452381" y="1048239"/>
            <a:chExt cx="1530369" cy="1031060"/>
          </a:xfrm>
        </p:grpSpPr>
        <p:grpSp>
          <p:nvGrpSpPr>
            <p:cNvPr id="157" name="Group 22"/>
            <p:cNvGrpSpPr>
              <a:grpSpLocks/>
            </p:cNvGrpSpPr>
            <p:nvPr/>
          </p:nvGrpSpPr>
          <p:grpSpPr bwMode="auto">
            <a:xfrm>
              <a:off x="452381" y="1048239"/>
              <a:ext cx="1530369" cy="1031060"/>
              <a:chOff x="452381" y="1048239"/>
              <a:chExt cx="1530369" cy="1031060"/>
            </a:xfrm>
          </p:grpSpPr>
          <p:grpSp>
            <p:nvGrpSpPr>
              <p:cNvPr id="159" name="그룹 101"/>
              <p:cNvGrpSpPr>
                <a:grpSpLocks/>
              </p:cNvGrpSpPr>
              <p:nvPr/>
            </p:nvGrpSpPr>
            <p:grpSpPr bwMode="auto">
              <a:xfrm>
                <a:off x="452381" y="1048239"/>
                <a:ext cx="1530369" cy="314404"/>
                <a:chOff x="2776263" y="1435196"/>
                <a:chExt cx="1530369" cy="314404"/>
              </a:xfrm>
            </p:grpSpPr>
            <p:cxnSp>
              <p:nvCxnSpPr>
                <p:cNvPr id="161" name="직선 연결선 217"/>
                <p:cNvCxnSpPr/>
                <p:nvPr/>
              </p:nvCxnSpPr>
              <p:spPr>
                <a:xfrm flipH="1">
                  <a:off x="3765288" y="1592235"/>
                  <a:ext cx="323854" cy="0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  <a:prstDash val="dash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/>
                <p:cNvSpPr txBox="1"/>
                <p:nvPr/>
              </p:nvSpPr>
              <p:spPr>
                <a:xfrm>
                  <a:off x="2776263" y="1497770"/>
                  <a:ext cx="952766" cy="193940"/>
                </a:xfrm>
                <a:prstGeom prst="rect">
                  <a:avLst/>
                </a:prstGeom>
                <a:noFill/>
              </p:spPr>
              <p:txBody>
                <a:bodyPr lIns="72000" tIns="0" rIns="72000" bIns="0"/>
                <a:lstStyle/>
                <a:p>
                  <a:pPr algn="r" defTabSz="914321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b="1" dirty="0">
                      <a:solidFill>
                        <a:srgbClr val="C00000"/>
                      </a:solidFill>
                      <a:latin typeface="Roboto Condensed Regular"/>
                      <a:ea typeface="+mn-ea"/>
                    </a:rPr>
                    <a:t>工业设备</a:t>
                  </a:r>
                  <a:r>
                    <a:rPr lang="en-US" altLang="ko-KR" sz="1200" b="1" dirty="0">
                      <a:solidFill>
                        <a:srgbClr val="C00000"/>
                      </a:solidFill>
                      <a:latin typeface="Roboto Condensed Regular"/>
                      <a:ea typeface="+mn-ea"/>
                    </a:rPr>
                    <a:t> </a:t>
                  </a:r>
                  <a:endParaRPr lang="ko-KR" altLang="en-US" sz="1200" b="1" dirty="0">
                    <a:solidFill>
                      <a:srgbClr val="C00000"/>
                    </a:solidFill>
                    <a:latin typeface="Roboto Condensed Regular"/>
                    <a:ea typeface="+mn-ea"/>
                  </a:endParaRPr>
                </a:p>
              </p:txBody>
            </p:sp>
            <p:grpSp>
              <p:nvGrpSpPr>
                <p:cNvPr id="163" name="그룹 221"/>
                <p:cNvGrpSpPr>
                  <a:grpSpLocks/>
                </p:cNvGrpSpPr>
                <p:nvPr/>
              </p:nvGrpSpPr>
              <p:grpSpPr bwMode="auto">
                <a:xfrm>
                  <a:off x="3992228" y="1435196"/>
                  <a:ext cx="314404" cy="314404"/>
                  <a:chOff x="1385191" y="2138097"/>
                  <a:chExt cx="805348" cy="805347"/>
                </a:xfrm>
              </p:grpSpPr>
              <p:sp>
                <p:nvSpPr>
                  <p:cNvPr id="164" name="타원 226"/>
                  <p:cNvSpPr/>
                  <p:nvPr/>
                </p:nvSpPr>
                <p:spPr>
                  <a:xfrm>
                    <a:off x="1385191" y="2138097"/>
                    <a:ext cx="805348" cy="80534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0"/>
                  </a:gradFill>
                  <a:ln w="3175" cap="flat" cmpd="sng" algn="ctr">
                    <a:gradFill>
                      <a:gsLst>
                        <a:gs pos="0">
                          <a:schemeClr val="accent1">
                            <a:lumMod val="80000"/>
                          </a:schemeClr>
                        </a:gs>
                        <a:gs pos="100000">
                          <a:schemeClr val="accent1">
                            <a:lumMod val="80000"/>
                          </a:schemeClr>
                        </a:gs>
                      </a:gsLst>
                      <a:lin ang="5400000" scaled="1"/>
                    </a:gradFill>
                    <a:prstDash val="solid"/>
                  </a:ln>
                  <a:effectLst>
                    <a:outerShdw dist="25400" dir="5400000" algn="ctr" rotWithShape="0">
                      <a:srgbClr val="000000">
                        <a:alpha val="1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lnSpc>
                        <a:spcPts val="15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3000" dirty="0">
                      <a:gradFill>
                        <a:gsLst>
                          <a:gs pos="0">
                            <a:schemeClr val="bg2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atin typeface="Entypo" pitchFamily="50" charset="0"/>
                      <a:ea typeface="Roboto Light" pitchFamily="2" charset="0"/>
                      <a:cs typeface="Roboto Condensed Regular"/>
                    </a:endParaRPr>
                  </a:p>
                </p:txBody>
              </p:sp>
              <p:sp>
                <p:nvSpPr>
                  <p:cNvPr id="165" name="타원 111"/>
                  <p:cNvSpPr/>
                  <p:nvPr/>
                </p:nvSpPr>
                <p:spPr>
                  <a:xfrm>
                    <a:off x="1600906" y="2312815"/>
                    <a:ext cx="589633" cy="62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958" h="631999">
                        <a:moveTo>
                          <a:pt x="515732" y="0"/>
                        </a:moveTo>
                        <a:cubicBezTo>
                          <a:pt x="561413" y="64854"/>
                          <a:pt x="587958" y="143990"/>
                          <a:pt x="587958" y="229326"/>
                        </a:cubicBezTo>
                        <a:cubicBezTo>
                          <a:pt x="587958" y="451716"/>
                          <a:pt x="407675" y="631999"/>
                          <a:pt x="185284" y="631999"/>
                        </a:cubicBezTo>
                        <a:cubicBezTo>
                          <a:pt x="118132" y="631999"/>
                          <a:pt x="54819" y="615561"/>
                          <a:pt x="0" y="584861"/>
                        </a:cubicBezTo>
                        <a:cubicBezTo>
                          <a:pt x="34632" y="595451"/>
                          <a:pt x="71363" y="600249"/>
                          <a:pt x="109215" y="600249"/>
                        </a:cubicBezTo>
                        <a:cubicBezTo>
                          <a:pt x="351271" y="600249"/>
                          <a:pt x="547496" y="404024"/>
                          <a:pt x="547496" y="161969"/>
                        </a:cubicBezTo>
                        <a:cubicBezTo>
                          <a:pt x="547496" y="104644"/>
                          <a:pt x="536490" y="49889"/>
                          <a:pt x="5157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1200" b="1" dirty="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latin typeface="Bebas Neue" pitchFamily="34" charset="0"/>
                      <a:ea typeface="+mj-ea"/>
                    </a:endParaRPr>
                  </a:p>
                </p:txBody>
              </p:sp>
            </p:grpSp>
          </p:grpSp>
          <p:pic>
            <p:nvPicPr>
              <p:cNvPr id="160" name="Picture 1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06" y="1378783"/>
                <a:ext cx="882650" cy="700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8" name="Freeform 27"/>
            <p:cNvSpPr>
              <a:spLocks noEditPoints="1"/>
            </p:cNvSpPr>
            <p:nvPr/>
          </p:nvSpPr>
          <p:spPr bwMode="auto">
            <a:xfrm>
              <a:off x="1783917" y="1107291"/>
              <a:ext cx="82028" cy="200980"/>
            </a:xfrm>
            <a:custGeom>
              <a:avLst/>
              <a:gdLst>
                <a:gd name="T0" fmla="*/ 2147483647 w 134"/>
                <a:gd name="T1" fmla="*/ 2147483647 h 230"/>
                <a:gd name="T2" fmla="*/ 2147483647 w 134"/>
                <a:gd name="T3" fmla="*/ 2147483647 h 230"/>
                <a:gd name="T4" fmla="*/ 2147483647 w 134"/>
                <a:gd name="T5" fmla="*/ 2147483647 h 230"/>
                <a:gd name="T6" fmla="*/ 2147483647 w 134"/>
                <a:gd name="T7" fmla="*/ 2147483647 h 230"/>
                <a:gd name="T8" fmla="*/ 2147483647 w 134"/>
                <a:gd name="T9" fmla="*/ 2147483647 h 230"/>
                <a:gd name="T10" fmla="*/ 2147483647 w 134"/>
                <a:gd name="T11" fmla="*/ 2147483647 h 230"/>
                <a:gd name="T12" fmla="*/ 2147483647 w 134"/>
                <a:gd name="T13" fmla="*/ 2147483647 h 230"/>
                <a:gd name="T14" fmla="*/ 2147483647 w 134"/>
                <a:gd name="T15" fmla="*/ 2147483647 h 230"/>
                <a:gd name="T16" fmla="*/ 2147483647 w 134"/>
                <a:gd name="T17" fmla="*/ 2147483647 h 230"/>
                <a:gd name="T18" fmla="*/ 2147483647 w 134"/>
                <a:gd name="T19" fmla="*/ 2147483647 h 230"/>
                <a:gd name="T20" fmla="*/ 2147483647 w 134"/>
                <a:gd name="T21" fmla="*/ 0 h 230"/>
                <a:gd name="T22" fmla="*/ 2147483647 w 134"/>
                <a:gd name="T23" fmla="*/ 2147483647 h 230"/>
                <a:gd name="T24" fmla="*/ 2147483647 w 134"/>
                <a:gd name="T25" fmla="*/ 2147483647 h 230"/>
                <a:gd name="T26" fmla="*/ 2147483647 w 134"/>
                <a:gd name="T27" fmla="*/ 2147483647 h 230"/>
                <a:gd name="T28" fmla="*/ 2147483647 w 134"/>
                <a:gd name="T29" fmla="*/ 2147483647 h 230"/>
                <a:gd name="T30" fmla="*/ 2147483647 w 134"/>
                <a:gd name="T31" fmla="*/ 2147483647 h 230"/>
                <a:gd name="T32" fmla="*/ 2147483647 w 134"/>
                <a:gd name="T33" fmla="*/ 2147483647 h 230"/>
                <a:gd name="T34" fmla="*/ 2147483647 w 134"/>
                <a:gd name="T35" fmla="*/ 2147483647 h 230"/>
                <a:gd name="T36" fmla="*/ 2147483647 w 134"/>
                <a:gd name="T37" fmla="*/ 2147483647 h 230"/>
                <a:gd name="T38" fmla="*/ 2147483647 w 134"/>
                <a:gd name="T39" fmla="*/ 2147483647 h 230"/>
                <a:gd name="T40" fmla="*/ 2147483647 w 134"/>
                <a:gd name="T41" fmla="*/ 2147483647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0"/>
                <a:gd name="T65" fmla="*/ 134 w 134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0">
                  <a:moveTo>
                    <a:pt x="67" y="230"/>
                  </a:moveTo>
                  <a:cubicBezTo>
                    <a:pt x="87" y="230"/>
                    <a:pt x="104" y="214"/>
                    <a:pt x="104" y="194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214"/>
                    <a:pt x="47" y="230"/>
                    <a:pt x="67" y="230"/>
                  </a:cubicBezTo>
                  <a:close/>
                  <a:moveTo>
                    <a:pt x="31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31" y="159"/>
                    <a:pt x="31" y="159"/>
                    <a:pt x="31" y="159"/>
                  </a:cubicBezTo>
                  <a:lnTo>
                    <a:pt x="31" y="182"/>
                  </a:lnTo>
                  <a:close/>
                  <a:moveTo>
                    <a:pt x="132" y="78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81"/>
                    <a:pt x="0" y="85"/>
                    <a:pt x="2" y="88"/>
                  </a:cubicBezTo>
                  <a:cubicBezTo>
                    <a:pt x="3" y="91"/>
                    <a:pt x="6" y="93"/>
                    <a:pt x="1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8" y="93"/>
                    <a:pt x="131" y="91"/>
                    <a:pt x="133" y="88"/>
                  </a:cubicBezTo>
                  <a:cubicBezTo>
                    <a:pt x="134" y="85"/>
                    <a:pt x="134" y="81"/>
                    <a:pt x="132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6" name="Group 228"/>
          <p:cNvGrpSpPr>
            <a:grpSpLocks/>
          </p:cNvGrpSpPr>
          <p:nvPr/>
        </p:nvGrpSpPr>
        <p:grpSpPr bwMode="auto">
          <a:xfrm>
            <a:off x="6834360" y="1347808"/>
            <a:ext cx="1465263" cy="915987"/>
            <a:chOff x="4926114" y="678534"/>
            <a:chExt cx="1464843" cy="914908"/>
          </a:xfrm>
        </p:grpSpPr>
        <p:grpSp>
          <p:nvGrpSpPr>
            <p:cNvPr id="167" name="Group 23"/>
            <p:cNvGrpSpPr>
              <a:grpSpLocks/>
            </p:cNvGrpSpPr>
            <p:nvPr/>
          </p:nvGrpSpPr>
          <p:grpSpPr bwMode="auto">
            <a:xfrm>
              <a:off x="4926114" y="678534"/>
              <a:ext cx="1464843" cy="914908"/>
              <a:chOff x="4926114" y="678534"/>
              <a:chExt cx="1464843" cy="914908"/>
            </a:xfrm>
          </p:grpSpPr>
          <p:pic>
            <p:nvPicPr>
              <p:cNvPr id="169" name="Picture 1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5005" y="951025"/>
                <a:ext cx="695952" cy="642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0" name="그룹 101"/>
              <p:cNvGrpSpPr>
                <a:grpSpLocks/>
              </p:cNvGrpSpPr>
              <p:nvPr/>
            </p:nvGrpSpPr>
            <p:grpSpPr bwMode="auto">
              <a:xfrm>
                <a:off x="4926114" y="678534"/>
                <a:ext cx="952766" cy="529247"/>
                <a:chOff x="3885560" y="1435196"/>
                <a:chExt cx="952766" cy="529247"/>
              </a:xfrm>
            </p:grpSpPr>
            <p:cxnSp>
              <p:nvCxnSpPr>
                <p:cNvPr id="171" name="직선 연결선 217"/>
                <p:cNvCxnSpPr/>
                <p:nvPr/>
              </p:nvCxnSpPr>
              <p:spPr>
                <a:xfrm>
                  <a:off x="4088702" y="1592173"/>
                  <a:ext cx="390413" cy="201376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  <a:prstDash val="dash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TextBox 171"/>
                <p:cNvSpPr txBox="1"/>
                <p:nvPr/>
              </p:nvSpPr>
              <p:spPr>
                <a:xfrm>
                  <a:off x="3885560" y="1771350"/>
                  <a:ext cx="952227" cy="193447"/>
                </a:xfrm>
                <a:prstGeom prst="rect">
                  <a:avLst/>
                </a:prstGeom>
                <a:noFill/>
              </p:spPr>
              <p:txBody>
                <a:bodyPr lIns="72000" tIns="0" rIns="72000" bIns="0"/>
                <a:lstStyle/>
                <a:p>
                  <a:pPr algn="r" defTabSz="914321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b="1" dirty="0">
                      <a:solidFill>
                        <a:schemeClr val="accent5">
                          <a:lumMod val="75000"/>
                          <a:lumOff val="25000"/>
                        </a:schemeClr>
                      </a:solidFill>
                      <a:latin typeface="Roboto Condensed Regular"/>
                      <a:ea typeface="+mn-ea"/>
                    </a:rPr>
                    <a:t>医疗设备</a:t>
                  </a:r>
                  <a:endParaRPr lang="ko-KR" altLang="en-US" sz="1200" b="1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  <a:latin typeface="Roboto Condensed Regular"/>
                    <a:ea typeface="+mn-ea"/>
                  </a:endParaRPr>
                </a:p>
              </p:txBody>
            </p:sp>
            <p:grpSp>
              <p:nvGrpSpPr>
                <p:cNvPr id="173" name="그룹 221"/>
                <p:cNvGrpSpPr>
                  <a:grpSpLocks/>
                </p:cNvGrpSpPr>
                <p:nvPr/>
              </p:nvGrpSpPr>
              <p:grpSpPr bwMode="auto">
                <a:xfrm>
                  <a:off x="3992228" y="1435196"/>
                  <a:ext cx="314404" cy="314404"/>
                  <a:chOff x="1385191" y="2138097"/>
                  <a:chExt cx="805348" cy="805347"/>
                </a:xfrm>
              </p:grpSpPr>
              <p:sp>
                <p:nvSpPr>
                  <p:cNvPr id="174" name="타원 226"/>
                  <p:cNvSpPr/>
                  <p:nvPr/>
                </p:nvSpPr>
                <p:spPr>
                  <a:xfrm>
                    <a:off x="1385191" y="2138097"/>
                    <a:ext cx="805348" cy="805347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/>
                      </a:gs>
                    </a:gsLst>
                    <a:lin ang="2700000" scaled="0"/>
                  </a:gradFill>
                  <a:ln w="3175" cap="flat" cmpd="sng" algn="ctr">
                    <a:gradFill>
                      <a:gsLst>
                        <a:gs pos="0">
                          <a:schemeClr val="accent1">
                            <a:lumMod val="80000"/>
                          </a:schemeClr>
                        </a:gs>
                        <a:gs pos="100000">
                          <a:schemeClr val="accent1">
                            <a:lumMod val="80000"/>
                          </a:schemeClr>
                        </a:gs>
                      </a:gsLst>
                      <a:lin ang="5400000" scaled="1"/>
                    </a:gradFill>
                    <a:prstDash val="solid"/>
                  </a:ln>
                  <a:effectLst>
                    <a:outerShdw dist="25400" dir="5400000" algn="ctr" rotWithShape="0">
                      <a:srgbClr val="000000">
                        <a:alpha val="1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lnSpc>
                        <a:spcPts val="15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3000" dirty="0">
                      <a:gradFill>
                        <a:gsLst>
                          <a:gs pos="0">
                            <a:schemeClr val="bg2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atin typeface="Entypo" pitchFamily="50" charset="0"/>
                      <a:ea typeface="Roboto Light" pitchFamily="2" charset="0"/>
                      <a:cs typeface="Roboto Condensed Regular"/>
                    </a:endParaRPr>
                  </a:p>
                </p:txBody>
              </p:sp>
              <p:sp>
                <p:nvSpPr>
                  <p:cNvPr id="175" name="타원 111"/>
                  <p:cNvSpPr/>
                  <p:nvPr/>
                </p:nvSpPr>
                <p:spPr>
                  <a:xfrm>
                    <a:off x="1599786" y="2312744"/>
                    <a:ext cx="589459" cy="6295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958" h="631999">
                        <a:moveTo>
                          <a:pt x="515732" y="0"/>
                        </a:moveTo>
                        <a:cubicBezTo>
                          <a:pt x="561413" y="64854"/>
                          <a:pt x="587958" y="143990"/>
                          <a:pt x="587958" y="229326"/>
                        </a:cubicBezTo>
                        <a:cubicBezTo>
                          <a:pt x="587958" y="451716"/>
                          <a:pt x="407675" y="631999"/>
                          <a:pt x="185284" y="631999"/>
                        </a:cubicBezTo>
                        <a:cubicBezTo>
                          <a:pt x="118132" y="631999"/>
                          <a:pt x="54819" y="615561"/>
                          <a:pt x="0" y="584861"/>
                        </a:cubicBezTo>
                        <a:cubicBezTo>
                          <a:pt x="34632" y="595451"/>
                          <a:pt x="71363" y="600249"/>
                          <a:pt x="109215" y="600249"/>
                        </a:cubicBezTo>
                        <a:cubicBezTo>
                          <a:pt x="351271" y="600249"/>
                          <a:pt x="547496" y="404024"/>
                          <a:pt x="547496" y="161969"/>
                        </a:cubicBezTo>
                        <a:cubicBezTo>
                          <a:pt x="547496" y="104644"/>
                          <a:pt x="536490" y="49889"/>
                          <a:pt x="5157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defTabSz="914321" fontAlgn="auto" latinLnBrk="1">
                      <a:spcBef>
                        <a:spcPts val="0"/>
                      </a:spcBef>
                      <a:spcAft>
                        <a:spcPts val="300"/>
                      </a:spcAft>
                      <a:defRPr/>
                    </a:pPr>
                    <a:endParaRPr lang="ko-KR" altLang="en-US" sz="1200" b="1" dirty="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latin typeface="Bebas Neue" pitchFamily="34" charset="0"/>
                      <a:ea typeface="+mj-ea"/>
                    </a:endParaRPr>
                  </a:p>
                </p:txBody>
              </p:sp>
            </p:grpSp>
          </p:grpSp>
        </p:grpSp>
        <p:sp>
          <p:nvSpPr>
            <p:cNvPr id="168" name="Freeform 27"/>
            <p:cNvSpPr>
              <a:spLocks noEditPoints="1"/>
            </p:cNvSpPr>
            <p:nvPr/>
          </p:nvSpPr>
          <p:spPr bwMode="auto">
            <a:xfrm rot="5400000">
              <a:off x="5155691" y="737939"/>
              <a:ext cx="82028" cy="200980"/>
            </a:xfrm>
            <a:custGeom>
              <a:avLst/>
              <a:gdLst>
                <a:gd name="T0" fmla="*/ 2147483647 w 134"/>
                <a:gd name="T1" fmla="*/ 2147483647 h 230"/>
                <a:gd name="T2" fmla="*/ 2147483647 w 134"/>
                <a:gd name="T3" fmla="*/ 2147483647 h 230"/>
                <a:gd name="T4" fmla="*/ 2147483647 w 134"/>
                <a:gd name="T5" fmla="*/ 2147483647 h 230"/>
                <a:gd name="T6" fmla="*/ 2147483647 w 134"/>
                <a:gd name="T7" fmla="*/ 2147483647 h 230"/>
                <a:gd name="T8" fmla="*/ 2147483647 w 134"/>
                <a:gd name="T9" fmla="*/ 2147483647 h 230"/>
                <a:gd name="T10" fmla="*/ 2147483647 w 134"/>
                <a:gd name="T11" fmla="*/ 2147483647 h 230"/>
                <a:gd name="T12" fmla="*/ 2147483647 w 134"/>
                <a:gd name="T13" fmla="*/ 2147483647 h 230"/>
                <a:gd name="T14" fmla="*/ 2147483647 w 134"/>
                <a:gd name="T15" fmla="*/ 2147483647 h 230"/>
                <a:gd name="T16" fmla="*/ 2147483647 w 134"/>
                <a:gd name="T17" fmla="*/ 2147483647 h 230"/>
                <a:gd name="T18" fmla="*/ 2147483647 w 134"/>
                <a:gd name="T19" fmla="*/ 2147483647 h 230"/>
                <a:gd name="T20" fmla="*/ 2147483647 w 134"/>
                <a:gd name="T21" fmla="*/ 0 h 230"/>
                <a:gd name="T22" fmla="*/ 2147483647 w 134"/>
                <a:gd name="T23" fmla="*/ 2147483647 h 230"/>
                <a:gd name="T24" fmla="*/ 2147483647 w 134"/>
                <a:gd name="T25" fmla="*/ 2147483647 h 230"/>
                <a:gd name="T26" fmla="*/ 2147483647 w 134"/>
                <a:gd name="T27" fmla="*/ 2147483647 h 230"/>
                <a:gd name="T28" fmla="*/ 2147483647 w 134"/>
                <a:gd name="T29" fmla="*/ 2147483647 h 230"/>
                <a:gd name="T30" fmla="*/ 2147483647 w 134"/>
                <a:gd name="T31" fmla="*/ 2147483647 h 230"/>
                <a:gd name="T32" fmla="*/ 2147483647 w 134"/>
                <a:gd name="T33" fmla="*/ 2147483647 h 230"/>
                <a:gd name="T34" fmla="*/ 2147483647 w 134"/>
                <a:gd name="T35" fmla="*/ 2147483647 h 230"/>
                <a:gd name="T36" fmla="*/ 2147483647 w 134"/>
                <a:gd name="T37" fmla="*/ 2147483647 h 230"/>
                <a:gd name="T38" fmla="*/ 2147483647 w 134"/>
                <a:gd name="T39" fmla="*/ 2147483647 h 230"/>
                <a:gd name="T40" fmla="*/ 2147483647 w 134"/>
                <a:gd name="T41" fmla="*/ 2147483647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230"/>
                <a:gd name="T65" fmla="*/ 134 w 134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230">
                  <a:moveTo>
                    <a:pt x="67" y="230"/>
                  </a:moveTo>
                  <a:cubicBezTo>
                    <a:pt x="87" y="230"/>
                    <a:pt x="104" y="214"/>
                    <a:pt x="104" y="194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214"/>
                    <a:pt x="47" y="230"/>
                    <a:pt x="67" y="230"/>
                  </a:cubicBezTo>
                  <a:close/>
                  <a:moveTo>
                    <a:pt x="31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31" y="159"/>
                    <a:pt x="31" y="159"/>
                    <a:pt x="31" y="159"/>
                  </a:cubicBezTo>
                  <a:lnTo>
                    <a:pt x="31" y="182"/>
                  </a:lnTo>
                  <a:close/>
                  <a:moveTo>
                    <a:pt x="132" y="78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81"/>
                    <a:pt x="0" y="85"/>
                    <a:pt x="2" y="88"/>
                  </a:cubicBezTo>
                  <a:cubicBezTo>
                    <a:pt x="3" y="91"/>
                    <a:pt x="6" y="93"/>
                    <a:pt x="1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8" y="93"/>
                    <a:pt x="131" y="91"/>
                    <a:pt x="133" y="88"/>
                  </a:cubicBezTo>
                  <a:cubicBezTo>
                    <a:pt x="134" y="85"/>
                    <a:pt x="134" y="81"/>
                    <a:pt x="132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96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自定义 32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00BA89"/>
      </a:accent1>
      <a:accent2>
        <a:srgbClr val="0F2B37"/>
      </a:accent2>
      <a:accent3>
        <a:srgbClr val="FFB441"/>
      </a:accent3>
      <a:accent4>
        <a:srgbClr val="AFABAB"/>
      </a:accent4>
      <a:accent5>
        <a:srgbClr val="DBD9D9"/>
      </a:accent5>
      <a:accent6>
        <a:srgbClr val="46A7E2"/>
      </a:accent6>
      <a:hlink>
        <a:srgbClr val="46A7E2"/>
      </a:hlink>
      <a:folHlink>
        <a:srgbClr val="46A7E2"/>
      </a:folHlink>
    </a:clrScheme>
    <a:fontScheme name="Helvetica">
      <a:majorFont>
        <a:latin typeface="Helvetica"/>
        <a:ea typeface="方正大黑简体"/>
        <a:cs typeface=""/>
      </a:majorFont>
      <a:minorFont>
        <a:latin typeface="Helvetic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1273</Words>
  <Application>Microsoft Office PowerPoint</Application>
  <PresentationFormat>自定义</PresentationFormat>
  <Paragraphs>422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just</dc:creator>
  <cp:lastModifiedBy>Chen Yuanming(陈远明)</cp:lastModifiedBy>
  <cp:revision>410</cp:revision>
  <dcterms:created xsi:type="dcterms:W3CDTF">2015-05-12T05:39:00Z</dcterms:created>
  <dcterms:modified xsi:type="dcterms:W3CDTF">2018-04-10T15:01:08Z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