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handoutMasterIdLst>
    <p:handoutMasterId r:id="rId30"/>
  </p:handoutMasterIdLst>
  <p:sldIdLst>
    <p:sldId id="256" r:id="rId2"/>
    <p:sldId id="303" r:id="rId3"/>
    <p:sldId id="326" r:id="rId4"/>
    <p:sldId id="287" r:id="rId5"/>
    <p:sldId id="325" r:id="rId6"/>
    <p:sldId id="297" r:id="rId7"/>
    <p:sldId id="322" r:id="rId8"/>
    <p:sldId id="299" r:id="rId9"/>
    <p:sldId id="321" r:id="rId10"/>
    <p:sldId id="285" r:id="rId11"/>
    <p:sldId id="284" r:id="rId12"/>
    <p:sldId id="283" r:id="rId13"/>
    <p:sldId id="306" r:id="rId14"/>
    <p:sldId id="307" r:id="rId15"/>
    <p:sldId id="320" r:id="rId16"/>
    <p:sldId id="295" r:id="rId17"/>
    <p:sldId id="310" r:id="rId18"/>
    <p:sldId id="309" r:id="rId19"/>
    <p:sldId id="296" r:id="rId20"/>
    <p:sldId id="313" r:id="rId21"/>
    <p:sldId id="314" r:id="rId22"/>
    <p:sldId id="315" r:id="rId23"/>
    <p:sldId id="323" r:id="rId24"/>
    <p:sldId id="316" r:id="rId25"/>
    <p:sldId id="311" r:id="rId26"/>
    <p:sldId id="318" r:id="rId27"/>
    <p:sldId id="324" r:id="rId28"/>
    <p:sldId id="258" r:id="rId29"/>
  </p:sldIdLst>
  <p:sldSz cx="9144000" cy="5143500" type="screen16x9"/>
  <p:notesSz cx="7104063" cy="10234613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2" autoAdjust="0"/>
  </p:normalViewPr>
  <p:slideViewPr>
    <p:cSldViewPr snapToGrid="0" snapToObjects="1">
      <p:cViewPr varScale="1">
        <p:scale>
          <a:sx n="92" d="100"/>
          <a:sy n="92" d="100"/>
        </p:scale>
        <p:origin x="84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0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6B7ABBB-F368-4E8D-9976-DD52CC4A06D8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2F93EA7-4BB9-454E-B82D-24BD1AD1AA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D84C1-5095-4384-AF53-307983F7D206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867C-3536-4B38-9F8F-08078A3D2B9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37BEF-B196-464C-AA8A-43D78270530A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C8FE-6862-417B-9AD5-441E695FD45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37BEF-B196-464C-AA8A-43D78270530A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C8FE-6862-417B-9AD5-441E695FD45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C9815-1EBE-4BFF-9056-9CE5B7148147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E0A5-E3E6-41FC-BA9F-B7E3E7DBF9A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557D9-A45A-4641-AF80-FAB40465995B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14145-079F-41EA-9652-2D146445600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37BEF-B196-464C-AA8A-43D78270530A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C8FE-6862-417B-9AD5-441E695FD45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1A503-828F-4EDE-9864-8F0533AFFF61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5CAA-359C-4889-B409-9DD6E85D267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0299D-E373-4938-893D-F89CF5A4C8D7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6248-4E99-441F-AF43-8FB5DDA67E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EAFE7-0435-4673-99D0-B52AD9D2C38A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577E7-27DA-4688-97BB-3193DCF043F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FCB47-777C-4FF2-8731-B504F82B156E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690AC-F279-489D-BF98-67F148368EB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6D32B-28C6-4EEB-936E-DB663F8EADFC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2A264-FEC9-4FAC-A3D7-C4A8EEBD34E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F37BEF-B196-464C-AA8A-43D78270530A}" type="datetimeFigureOut">
              <a:rPr lang="zh-CN" altLang="en-US" smtClean="0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4BC8FE-6862-417B-9AD5-441E695FD45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 descr="nubia 品牌PPT模版20130228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914400" y="1787525"/>
            <a:ext cx="6851650" cy="4778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快充方案浅谈</a:t>
            </a:r>
            <a:endParaRPr kumimoji="1" lang="zh-CN" altLang="en-US" sz="3200" dirty="0">
              <a:solidFill>
                <a:schemeClr val="accent2">
                  <a:lumMod val="75000"/>
                </a:schemeClr>
              </a:solidFill>
              <a:latin typeface="Microsoft YaHei"/>
              <a:ea typeface="微软雅黑"/>
              <a:cs typeface="Microsoft YaHei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633538" y="3217863"/>
            <a:ext cx="5681662" cy="292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kumimoji="1"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努比亚技术有限公司   夏传龙</a:t>
            </a:r>
          </a:p>
        </p:txBody>
      </p:sp>
      <p:sp>
        <p:nvSpPr>
          <p:cNvPr id="14340" name="文本框 1"/>
          <p:cNvSpPr txBox="1">
            <a:spLocks noChangeArrowheads="1"/>
          </p:cNvSpPr>
          <p:nvPr/>
        </p:nvSpPr>
        <p:spPr bwMode="auto">
          <a:xfrm>
            <a:off x="3382963" y="18970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113" y="4129548"/>
            <a:ext cx="1371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69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 dirty="0"/>
              <a:t>高压并行充电</a:t>
            </a:r>
          </a:p>
        </p:txBody>
      </p:sp>
      <p:sp>
        <p:nvSpPr>
          <p:cNvPr id="10" name="矩形 9"/>
          <p:cNvSpPr/>
          <p:nvPr/>
        </p:nvSpPr>
        <p:spPr>
          <a:xfrm>
            <a:off x="349250" y="939800"/>
            <a:ext cx="856615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  单颗</a:t>
            </a:r>
            <a:r>
              <a:rPr lang="en-US" altLang="zh-CN" sz="1200" dirty="0"/>
              <a:t>switching charger</a:t>
            </a:r>
            <a:r>
              <a:rPr lang="zh-CN" altLang="en-US" sz="1200" dirty="0"/>
              <a:t>在大电流充电时效率降低，发热严重，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故出现了两颗及以上充电</a:t>
            </a:r>
            <a:r>
              <a:rPr lang="en-US" altLang="zh-CN" sz="1200" dirty="0"/>
              <a:t>IC</a:t>
            </a:r>
            <a:r>
              <a:rPr lang="zh-CN" altLang="en-US" sz="1200" dirty="0"/>
              <a:t>并联充电的方式。将两颗充电芯片并联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起来给电池充电，</a:t>
            </a:r>
            <a:r>
              <a:rPr lang="zh-CN" altLang="en-US" sz="1200" b="1" dirty="0"/>
              <a:t>提升充电效率</a:t>
            </a:r>
            <a:r>
              <a:rPr lang="zh-CN" altLang="en-US" sz="1200" dirty="0"/>
              <a:t>、</a:t>
            </a:r>
            <a:r>
              <a:rPr lang="en-US" altLang="zh-CN" sz="1200" dirty="0"/>
              <a:t> </a:t>
            </a:r>
            <a:r>
              <a:rPr lang="zh-CN" altLang="en-US" sz="1200" b="1" dirty="0"/>
              <a:t>分散发热源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400" dirty="0"/>
              <a:t>        </a:t>
            </a:r>
            <a:r>
              <a:rPr lang="zh-CN" altLang="en-US" sz="1200" dirty="0"/>
              <a:t>提升充电效率：</a:t>
            </a:r>
            <a:r>
              <a:rPr lang="en-US" altLang="zh-CN" sz="1200" dirty="0"/>
              <a:t>Q</a:t>
            </a:r>
            <a:r>
              <a:rPr lang="zh-CN" altLang="en-US" sz="1200" dirty="0"/>
              <a:t>管、电感内阻及通路阻抗等会带来热损耗；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根据路径损耗功率                </a:t>
            </a:r>
            <a:r>
              <a:rPr lang="en-US" altLang="zh-CN" sz="1200" dirty="0"/>
              <a:t>, </a:t>
            </a:r>
            <a:r>
              <a:rPr lang="zh-CN" altLang="en-US" sz="1200" dirty="0"/>
              <a:t>当电流减小一半时，路径阻抗损耗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功率减小</a:t>
            </a:r>
            <a:r>
              <a:rPr lang="en-US" altLang="zh-CN" sz="1200" dirty="0"/>
              <a:t>3/4</a:t>
            </a:r>
            <a:r>
              <a:rPr lang="zh-CN" altLang="en-US" sz="1200" dirty="0"/>
              <a:t>。两颗</a:t>
            </a:r>
            <a:r>
              <a:rPr lang="en-US" altLang="zh-CN" sz="1200" dirty="0"/>
              <a:t>IC</a:t>
            </a:r>
            <a:r>
              <a:rPr lang="zh-CN" altLang="en-US" sz="1200" dirty="0"/>
              <a:t>并行充电和单颗</a:t>
            </a:r>
            <a:r>
              <a:rPr lang="en-US" altLang="zh-CN" sz="1200" dirty="0"/>
              <a:t>IC</a:t>
            </a:r>
            <a:r>
              <a:rPr lang="zh-CN" altLang="en-US" sz="1200" dirty="0"/>
              <a:t>充电，相同电流下，路径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损耗功率减小一半。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 </a:t>
            </a:r>
            <a:r>
              <a:rPr lang="zh-CN" altLang="en-US" sz="1200" dirty="0"/>
              <a:t>分散发热源：分散热源，以便于进行散热处理，使手机温度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更均衡、整机温升更低。 将两颗充电</a:t>
            </a:r>
            <a:r>
              <a:rPr lang="en-US" altLang="zh-CN" sz="1200" dirty="0"/>
              <a:t>IC</a:t>
            </a:r>
            <a:r>
              <a:rPr lang="zh-CN" altLang="en-US" sz="1200" dirty="0"/>
              <a:t>尽可能分开放置，理想的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方式是主板放置主</a:t>
            </a:r>
            <a:r>
              <a:rPr lang="en-US" altLang="zh-CN" sz="1200" dirty="0"/>
              <a:t>charge</a:t>
            </a:r>
            <a:r>
              <a:rPr lang="zh-CN" altLang="en-US" sz="1200" dirty="0"/>
              <a:t>，小板放置从</a:t>
            </a:r>
            <a:r>
              <a:rPr lang="en-US" altLang="zh-CN" sz="1200" dirty="0"/>
              <a:t>charge</a:t>
            </a:r>
            <a:r>
              <a:rPr lang="zh-CN" altLang="en-US" sz="1200" dirty="0"/>
              <a:t>，如果同时放置手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机主板上，需要间隔一定距离。</a:t>
            </a:r>
            <a:r>
              <a:rPr lang="en-US" altLang="zh-CN" sz="1200" dirty="0"/>
              <a:t>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724" y="1078988"/>
            <a:ext cx="3967628" cy="30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3042" y="2181225"/>
          <a:ext cx="622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公式" r:id="rId5" imgW="596880" imgH="228600" progId="">
                  <p:embed/>
                </p:oleObj>
              </mc:Choice>
              <mc:Fallback>
                <p:oleObj name="公式" r:id="rId5" imgW="596880" imgH="22860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181225"/>
                        <a:ext cx="622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265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5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6"/>
          <p:cNvSpPr txBox="1">
            <a:spLocks/>
          </p:cNvSpPr>
          <p:nvPr/>
        </p:nvSpPr>
        <p:spPr>
          <a:xfrm>
            <a:off x="349250" y="211666"/>
            <a:ext cx="7291388" cy="41486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j-lt"/>
                <a:ea typeface="+mj-ea"/>
                <a:cs typeface="+mj-cs"/>
              </a:rPr>
              <a:t>4.2 </a:t>
            </a:r>
            <a:r>
              <a:rPr lang="zh-CN" altLang="en-US" dirty="0">
                <a:latin typeface="+mj-lt"/>
                <a:ea typeface="+mj-ea"/>
                <a:cs typeface="+mj-cs"/>
              </a:rPr>
              <a:t>低压大电流直充</a:t>
            </a:r>
          </a:p>
        </p:txBody>
      </p:sp>
      <p:sp>
        <p:nvSpPr>
          <p:cNvPr id="8" name="矩形 7"/>
          <p:cNvSpPr/>
          <p:nvPr/>
        </p:nvSpPr>
        <p:spPr>
          <a:xfrm>
            <a:off x="349250" y="766232"/>
            <a:ext cx="8566150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 低压大电流充电，是与高压充电完全不同的一种方式，直接加大电流来实现提高功率。充电器输出低电压，大电流，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经</a:t>
            </a:r>
            <a:r>
              <a:rPr lang="en-US" altLang="zh-CN" sz="1200" dirty="0"/>
              <a:t>MOS</a:t>
            </a:r>
            <a:r>
              <a:rPr lang="zh-CN" altLang="en-US" sz="1200" dirty="0"/>
              <a:t>控制路径直接对电池充电。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非快充阶段，走</a:t>
            </a:r>
            <a:r>
              <a:rPr lang="en-US" altLang="zh-CN" sz="1200" dirty="0"/>
              <a:t>switching charger</a:t>
            </a:r>
            <a:r>
              <a:rPr lang="zh-CN" altLang="en-US" sz="1200" dirty="0"/>
              <a:t>充电路径，</a:t>
            </a:r>
            <a:r>
              <a:rPr lang="en-US" altLang="zh-CN" sz="1200" dirty="0"/>
              <a:t>VBUS</a:t>
            </a:r>
            <a:r>
              <a:rPr lang="zh-CN" altLang="en-US" sz="1200" dirty="0"/>
              <a:t>电压为</a:t>
            </a:r>
            <a:r>
              <a:rPr lang="en-US" altLang="zh-CN" sz="1200" dirty="0"/>
              <a:t>5V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快充阶段，充电器降低电压，打开主板背靠背</a:t>
            </a:r>
            <a:r>
              <a:rPr lang="en-US" altLang="zh-CN" sz="1200" dirty="0"/>
              <a:t>MOS</a:t>
            </a:r>
            <a:r>
              <a:rPr lang="zh-CN" altLang="en-US" sz="1200" dirty="0"/>
              <a:t>管，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直接对电池充电。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现有方案：</a:t>
            </a:r>
            <a:r>
              <a:rPr lang="en-US" altLang="zh-CN" sz="1200" dirty="0"/>
              <a:t>OPPO VOOC, </a:t>
            </a:r>
            <a:r>
              <a:rPr lang="zh-CN" altLang="en-US" sz="1200" dirty="0"/>
              <a:t>华为</a:t>
            </a:r>
            <a:r>
              <a:rPr lang="en-US" altLang="zh-CN" sz="1200" dirty="0" err="1"/>
              <a:t>FastCharge</a:t>
            </a:r>
            <a:r>
              <a:rPr lang="zh-CN" altLang="en-US" sz="1200" dirty="0"/>
              <a:t>，</a:t>
            </a:r>
            <a:r>
              <a:rPr lang="en-US" altLang="zh-CN" sz="1200" dirty="0"/>
              <a:t>PE3.0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一加</a:t>
            </a:r>
            <a:r>
              <a:rPr lang="en-US" altLang="zh-CN" sz="1200" dirty="0"/>
              <a:t>DASH</a:t>
            </a:r>
            <a:r>
              <a:rPr lang="zh-CN" altLang="en-US" sz="1200" dirty="0"/>
              <a:t>，</a:t>
            </a:r>
            <a:r>
              <a:rPr lang="en-US" altLang="zh-CN" sz="1200" dirty="0"/>
              <a:t>NUBIA </a:t>
            </a:r>
            <a:r>
              <a:rPr lang="en-US" altLang="zh-CN" sz="1200" dirty="0" err="1"/>
              <a:t>Neocharge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电路方式：</a:t>
            </a:r>
            <a:r>
              <a:rPr lang="en-US" altLang="zh-CN" sz="1200" dirty="0" err="1"/>
              <a:t>loadswitch</a:t>
            </a:r>
            <a:r>
              <a:rPr lang="zh-CN" altLang="en-US" sz="1200" dirty="0"/>
              <a:t>、独立</a:t>
            </a:r>
            <a:r>
              <a:rPr lang="en-US" altLang="zh-CN" sz="1200" dirty="0"/>
              <a:t>MOS</a:t>
            </a:r>
            <a:r>
              <a:rPr lang="zh-CN" altLang="en-US" sz="1200" dirty="0"/>
              <a:t>、集成芯片等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芯片厂：</a:t>
            </a:r>
            <a:r>
              <a:rPr lang="en-US" altLang="zh-CN" sz="1200" dirty="0"/>
              <a:t>TI, Fairchild, </a:t>
            </a:r>
            <a:r>
              <a:rPr lang="en-US" altLang="zh-CN" sz="1200" dirty="0" err="1"/>
              <a:t>Richtek,Wpinno</a:t>
            </a:r>
            <a:r>
              <a:rPr lang="zh-CN" altLang="en-US" sz="1200" dirty="0"/>
              <a:t>等</a:t>
            </a:r>
            <a:endParaRPr lang="en-US" altLang="zh-CN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990" y="1742660"/>
            <a:ext cx="4237760" cy="21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5" descr="nubia 品牌PPT模版元素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线连接符 11"/>
          <p:cNvCxnSpPr/>
          <p:nvPr/>
        </p:nvCxnSpPr>
        <p:spPr>
          <a:xfrm>
            <a:off x="349250" y="618067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2" name="图片 15" descr="nubia 品牌PPT模版元素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6"/>
          <p:cNvSpPr txBox="1">
            <a:spLocks/>
          </p:cNvSpPr>
          <p:nvPr/>
        </p:nvSpPr>
        <p:spPr>
          <a:xfrm>
            <a:off x="349250" y="192157"/>
            <a:ext cx="7291388" cy="4259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1600" dirty="0">
                <a:latin typeface="+mj-lt"/>
                <a:ea typeface="+mj-ea"/>
                <a:cs typeface="+mj-cs"/>
              </a:rPr>
              <a:t>低压大电流直充热功率</a:t>
            </a:r>
          </a:p>
        </p:txBody>
      </p:sp>
      <p:sp>
        <p:nvSpPr>
          <p:cNvPr id="19522" name="矩形 20"/>
          <p:cNvSpPr>
            <a:spLocks noChangeArrowheads="1"/>
          </p:cNvSpPr>
          <p:nvPr/>
        </p:nvSpPr>
        <p:spPr bwMode="auto">
          <a:xfrm>
            <a:off x="502920" y="618067"/>
            <a:ext cx="8291829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充电器输出电压：                    </a:t>
            </a:r>
            <a:r>
              <a:rPr lang="en-US" altLang="zh-CN" sz="1200" dirty="0"/>
              <a:t>,  </a:t>
            </a:r>
            <a:r>
              <a:rPr lang="zh-CN" altLang="en-US" sz="1200" dirty="0"/>
              <a:t>充电器根据电池电压来实施调整输出，满足需求电流的要求。</a:t>
            </a:r>
            <a:r>
              <a:rPr lang="en-US" altLang="zh-CN" sz="1200" dirty="0"/>
              <a:t>R</a:t>
            </a:r>
            <a:r>
              <a:rPr lang="zh-CN" altLang="en-US" sz="1200" dirty="0"/>
              <a:t>是路径阻抗，包含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连接器接触阻抗、数据线阻抗、主板</a:t>
            </a:r>
            <a:r>
              <a:rPr lang="en-US" altLang="zh-CN" sz="1200" dirty="0"/>
              <a:t>FPC</a:t>
            </a:r>
            <a:r>
              <a:rPr lang="zh-CN" altLang="en-US" sz="1200" dirty="0"/>
              <a:t>和</a:t>
            </a:r>
            <a:r>
              <a:rPr lang="en-US" altLang="zh-CN" sz="1200" dirty="0"/>
              <a:t>PCB</a:t>
            </a:r>
            <a:r>
              <a:rPr lang="zh-CN" altLang="en-US" sz="1200" dirty="0"/>
              <a:t>走线阻抗、控制</a:t>
            </a:r>
            <a:r>
              <a:rPr lang="en-US" altLang="zh-CN" sz="1200" dirty="0"/>
              <a:t>MOS</a:t>
            </a:r>
            <a:r>
              <a:rPr lang="zh-CN" altLang="en-US" sz="1200" dirty="0"/>
              <a:t>管阻抗、电池保护板阻抗等。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dirty="0"/>
              <a:t>低压直充热功率：             </a:t>
            </a:r>
            <a:r>
              <a:rPr lang="en-US" altLang="zh-CN" sz="1200" dirty="0"/>
              <a:t>, </a:t>
            </a:r>
            <a:r>
              <a:rPr lang="zh-CN" altLang="en-US" sz="1200" dirty="0"/>
              <a:t>手机侧发热区域，直充</a:t>
            </a:r>
            <a:r>
              <a:rPr lang="en-US" altLang="zh-CN" sz="1200" dirty="0"/>
              <a:t>MOS</a:t>
            </a:r>
            <a:r>
              <a:rPr lang="zh-CN" altLang="en-US" sz="1200" dirty="0"/>
              <a:t>管、</a:t>
            </a:r>
            <a:r>
              <a:rPr lang="en-US" altLang="zh-CN" sz="1200" dirty="0"/>
              <a:t>FPC</a:t>
            </a:r>
            <a:r>
              <a:rPr lang="zh-CN" altLang="en-US" sz="1200" dirty="0"/>
              <a:t>和</a:t>
            </a:r>
            <a:r>
              <a:rPr lang="en-US" altLang="zh-CN" sz="1200" dirty="0"/>
              <a:t>PCB</a:t>
            </a:r>
            <a:r>
              <a:rPr lang="zh-CN" altLang="en-US" sz="1200" dirty="0"/>
              <a:t>走线、电池保护板、电芯等。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dirty="0"/>
              <a:t>减少发热，主要就是减少上述阻抗，尤其是直充</a:t>
            </a:r>
            <a:r>
              <a:rPr lang="en-US" altLang="zh-CN" sz="1200" dirty="0"/>
              <a:t>MOS</a:t>
            </a:r>
            <a:r>
              <a:rPr lang="zh-CN" altLang="en-US" sz="1200" dirty="0"/>
              <a:t>管和电池保护板等，直充</a:t>
            </a:r>
            <a:r>
              <a:rPr lang="en-US" altLang="zh-CN" sz="1200" dirty="0"/>
              <a:t>MOS</a:t>
            </a:r>
            <a:r>
              <a:rPr lang="zh-CN" altLang="en-US" sz="1200" dirty="0"/>
              <a:t>管可选择低阻抗</a:t>
            </a:r>
            <a:r>
              <a:rPr lang="en-US" altLang="zh-CN" sz="1200" dirty="0"/>
              <a:t>MOS</a:t>
            </a:r>
            <a:r>
              <a:rPr lang="zh-CN" altLang="en-US" sz="1200" dirty="0"/>
              <a:t>或并联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方式实现。          </a:t>
            </a:r>
            <a:endParaRPr lang="en-US" altLang="zh-CN" sz="1200" dirty="0"/>
          </a:p>
          <a:p>
            <a:r>
              <a:rPr lang="zh-CN" altLang="en-US" sz="1200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266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71670" y="714362"/>
          <a:ext cx="9001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公式" r:id="rId4" imgW="863280" imgH="228600" progId="">
                  <p:embed/>
                </p:oleObj>
              </mc:Choice>
              <mc:Fallback>
                <p:oleObj name="公式" r:id="rId4" imgW="863280" imgH="2286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714362"/>
                        <a:ext cx="9001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71670" y="1357304"/>
          <a:ext cx="622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公式" r:id="rId6" imgW="596880" imgH="228600" progId="">
                  <p:embed/>
                </p:oleObj>
              </mc:Choice>
              <mc:Fallback>
                <p:oleObj name="公式" r:id="rId6" imgW="596880" imgH="22860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357304"/>
                        <a:ext cx="622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9817" y="2546033"/>
            <a:ext cx="634082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5" descr="nubia 品牌PPT模版元素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线连接符 11"/>
          <p:cNvCxnSpPr/>
          <p:nvPr/>
        </p:nvCxnSpPr>
        <p:spPr>
          <a:xfrm>
            <a:off x="349250" y="618067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2" name="图片 15" descr="nubia 品牌PPT模版元素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6"/>
          <p:cNvSpPr txBox="1">
            <a:spLocks/>
          </p:cNvSpPr>
          <p:nvPr/>
        </p:nvSpPr>
        <p:spPr>
          <a:xfrm>
            <a:off x="349250" y="71967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1600" dirty="0">
                <a:latin typeface="+mj-lt"/>
                <a:ea typeface="+mj-ea"/>
                <a:cs typeface="+mj-cs"/>
              </a:rPr>
              <a:t>低压直充优劣势</a:t>
            </a: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4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r>
              <a:rPr lang="zh-CN" altLang="en-US" sz="1200" b="1" dirty="0">
                <a:solidFill>
                  <a:srgbClr val="FF0000"/>
                </a:solidFill>
              </a:rPr>
              <a:t>优点：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r>
              <a:rPr lang="en-US" altLang="zh-CN" sz="1200" dirty="0"/>
              <a:t>1</a:t>
            </a:r>
            <a:r>
              <a:rPr lang="zh-CN" altLang="en-US" sz="1200" dirty="0"/>
              <a:t>）发热小，充电速度快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5A</a:t>
            </a:r>
            <a:r>
              <a:rPr lang="zh-CN" altLang="en-US" sz="1200" dirty="0"/>
              <a:t>充电低压直充主板热功率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5A</a:t>
            </a:r>
            <a:r>
              <a:rPr lang="zh-CN" altLang="en-US" sz="1200" dirty="0"/>
              <a:t>充电高压并行充电主板热功率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2</a:t>
            </a:r>
            <a:r>
              <a:rPr lang="zh-CN" altLang="en-US" sz="1200" dirty="0"/>
              <a:t>）可以边玩边快充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dirty="0"/>
              <a:t>手机大电流场景使用时，</a:t>
            </a:r>
            <a:r>
              <a:rPr lang="en-US" altLang="zh-CN" sz="1200" dirty="0"/>
              <a:t>PMIC</a:t>
            </a:r>
            <a:r>
              <a:rPr lang="zh-CN" altLang="en-US" sz="1200" dirty="0"/>
              <a:t>和</a:t>
            </a:r>
            <a:r>
              <a:rPr lang="en-US" altLang="zh-CN" sz="1200" dirty="0"/>
              <a:t>CPU</a:t>
            </a:r>
            <a:r>
              <a:rPr lang="zh-CN" altLang="en-US" sz="1200" dirty="0"/>
              <a:t>等温升较大。易触发充电温度保护，进而限制充电电流，低压直充方案充电发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200" dirty="0"/>
              <a:t>热小，还可以维持较大电流快速充电。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b="1" dirty="0">
                <a:solidFill>
                  <a:srgbClr val="0000FF"/>
                </a:solidFill>
              </a:rPr>
              <a:t>缺点：</a:t>
            </a:r>
            <a:endParaRPr lang="en-US" altLang="zh-CN" sz="1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1</a:t>
            </a:r>
            <a:r>
              <a:rPr lang="zh-CN" altLang="en-US" sz="1200" dirty="0"/>
              <a:t>）通用性差</a:t>
            </a:r>
            <a:r>
              <a:rPr lang="en-US" altLang="zh-CN" sz="1200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dirty="0"/>
              <a:t>目前各家采用低压直充方案的均是私有协议，数据线有</a:t>
            </a:r>
            <a:r>
              <a:rPr lang="en-US" altLang="zh-CN" sz="1200" dirty="0"/>
              <a:t>ID</a:t>
            </a:r>
            <a:r>
              <a:rPr lang="zh-CN" altLang="en-US" sz="1200" dirty="0"/>
              <a:t>识别，不同品牌的快充充电器和手机不能互配快充；</a:t>
            </a:r>
            <a:r>
              <a:rPr lang="en-US" altLang="zh-CN" sz="1200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2</a:t>
            </a:r>
            <a:r>
              <a:rPr lang="zh-CN" altLang="en-US" sz="1200" dirty="0"/>
              <a:t>）定制多，成本高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1200" dirty="0"/>
              <a:t>整个充电路径需要过大电流，需定制大电流的数据线和连接器等。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graphicFrame>
        <p:nvGraphicFramePr>
          <p:cNvPr id="2765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57488" y="1428742"/>
          <a:ext cx="16430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公式" r:id="rId4" imgW="1739880" imgH="228600" progId="">
                  <p:embed/>
                </p:oleObj>
              </mc:Choice>
              <mc:Fallback>
                <p:oleObj name="公式" r:id="rId4" imgW="1739880" imgH="228600" progId="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428742"/>
                        <a:ext cx="164306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75000" y="1668463"/>
          <a:ext cx="2374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公式" r:id="rId6" imgW="2793960" imgH="419040" progId="">
                  <p:embed/>
                </p:oleObj>
              </mc:Choice>
              <mc:Fallback>
                <p:oleObj name="公式" r:id="rId6" imgW="2793960" imgH="419040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668463"/>
                        <a:ext cx="2374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线连接符 11"/>
          <p:cNvCxnSpPr/>
          <p:nvPr/>
        </p:nvCxnSpPr>
        <p:spPr>
          <a:xfrm>
            <a:off x="349250" y="618067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2" name="图片 1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6"/>
          <p:cNvSpPr txBox="1">
            <a:spLocks/>
          </p:cNvSpPr>
          <p:nvPr/>
        </p:nvSpPr>
        <p:spPr>
          <a:xfrm>
            <a:off x="349250" y="71967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1600" dirty="0">
                <a:latin typeface="+mj-lt"/>
                <a:ea typeface="+mj-ea"/>
                <a:cs typeface="+mj-cs"/>
              </a:rPr>
              <a:t>努比亚低压直充机型</a:t>
            </a: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2" name="矩形 11"/>
          <p:cNvSpPr/>
          <p:nvPr/>
        </p:nvSpPr>
        <p:spPr>
          <a:xfrm>
            <a:off x="3131034" y="3346634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努比亚</a:t>
            </a:r>
            <a:r>
              <a:rPr lang="en-US" altLang="zh-CN" sz="1000" dirty="0"/>
              <a:t>Z17S</a:t>
            </a:r>
            <a:endParaRPr lang="zh-CN" altLang="en-US" sz="1000" dirty="0"/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648051" y="3737113"/>
            <a:ext cx="3016250" cy="18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充电器：</a:t>
            </a:r>
            <a:r>
              <a:rPr lang="en-US" altLang="zh-CN" sz="1000" dirty="0"/>
              <a:t>5V 5.2A  26W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电池：</a:t>
            </a:r>
            <a:r>
              <a:rPr lang="en-US" altLang="zh-CN" sz="1000" dirty="0"/>
              <a:t>3100mAh  </a:t>
            </a:r>
            <a:r>
              <a:rPr lang="zh-CN" altLang="en-US" sz="1000" dirty="0"/>
              <a:t>约</a:t>
            </a:r>
            <a:r>
              <a:rPr lang="en-US" altLang="zh-CN" sz="1000" dirty="0"/>
              <a:t>1.7C</a:t>
            </a:r>
            <a:r>
              <a:rPr lang="zh-CN" altLang="en-US" sz="1000" dirty="0"/>
              <a:t>充电倍率</a:t>
            </a:r>
            <a:endParaRPr lang="en-US" altLang="zh-CN" sz="10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主打“快充”，</a:t>
            </a:r>
            <a:r>
              <a:rPr lang="en-US" altLang="zh-CN" sz="1000" dirty="0"/>
              <a:t>40</a:t>
            </a:r>
            <a:r>
              <a:rPr lang="zh-CN" altLang="en-US" sz="1000" dirty="0"/>
              <a:t>分钟将近</a:t>
            </a:r>
            <a:r>
              <a:rPr lang="en-US" altLang="zh-CN" sz="1000" dirty="0"/>
              <a:t>90%</a:t>
            </a:r>
            <a:r>
              <a:rPr lang="zh-CN" altLang="en-US" sz="1000" dirty="0"/>
              <a:t>，约</a:t>
            </a:r>
            <a:r>
              <a:rPr lang="en-US" altLang="zh-CN" sz="1000" dirty="0"/>
              <a:t>65</a:t>
            </a:r>
            <a:r>
              <a:rPr lang="zh-CN" altLang="en-US" sz="1000" dirty="0"/>
              <a:t>分钟</a:t>
            </a:r>
            <a:r>
              <a:rPr lang="en-US" altLang="zh-CN" sz="1000" dirty="0"/>
              <a:t>100%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735497"/>
            <a:ext cx="2340000" cy="143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9021" y="735497"/>
            <a:ext cx="1440000" cy="25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2319131"/>
            <a:ext cx="2340000" cy="12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1026" y="735496"/>
            <a:ext cx="44397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5956851" y="3737113"/>
            <a:ext cx="2625864" cy="18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充电器：</a:t>
            </a:r>
            <a:r>
              <a:rPr lang="en-US" altLang="zh-CN" sz="1000" dirty="0"/>
              <a:t>5V 3.2A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电池：</a:t>
            </a:r>
            <a:r>
              <a:rPr lang="en-US" altLang="zh-CN" sz="1000" dirty="0"/>
              <a:t>3800mAh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主打“边玩边充”</a:t>
            </a:r>
            <a:endParaRPr lang="en-US" altLang="zh-CN" sz="10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线连接符 11"/>
          <p:cNvCxnSpPr/>
          <p:nvPr/>
        </p:nvCxnSpPr>
        <p:spPr>
          <a:xfrm>
            <a:off x="349250" y="618067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2" name="图片 1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6"/>
          <p:cNvSpPr txBox="1">
            <a:spLocks/>
          </p:cNvSpPr>
          <p:nvPr/>
        </p:nvSpPr>
        <p:spPr>
          <a:xfrm>
            <a:off x="349250" y="71967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8" name="矩形 17"/>
          <p:cNvSpPr/>
          <p:nvPr/>
        </p:nvSpPr>
        <p:spPr>
          <a:xfrm>
            <a:off x="502920" y="618067"/>
            <a:ext cx="1975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</a:t>
            </a:r>
            <a:r>
              <a:rPr lang="zh-CN" altLang="en-US" sz="1200" dirty="0">
                <a:latin typeface="Calibri" pitchFamily="34" charset="0"/>
              </a:rPr>
              <a:t>第一款低压直充机型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2014</a:t>
            </a:r>
            <a:r>
              <a:rPr lang="zh-CN" altLang="en-US" sz="1200" dirty="0">
                <a:latin typeface="Calibri" pitchFamily="34" charset="0"/>
              </a:rPr>
              <a:t>年</a:t>
            </a:r>
            <a:r>
              <a:rPr lang="en-US" altLang="zh-CN" sz="1200" dirty="0">
                <a:latin typeface="Calibri" pitchFamily="34" charset="0"/>
              </a:rPr>
              <a:t>3</a:t>
            </a:r>
            <a:r>
              <a:rPr lang="zh-CN" altLang="en-US" sz="1200" dirty="0">
                <a:latin typeface="Calibri" pitchFamily="34" charset="0"/>
              </a:rPr>
              <a:t>月 </a:t>
            </a:r>
            <a:r>
              <a:rPr lang="en-US" altLang="zh-CN" sz="1200" dirty="0">
                <a:latin typeface="Calibri" pitchFamily="34" charset="0"/>
              </a:rPr>
              <a:t>OPPO FIND7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endParaRPr lang="en-US" altLang="zh-CN" sz="1200" dirty="0">
              <a:latin typeface="Calibri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84" y="1541397"/>
            <a:ext cx="184524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8157" y="3197286"/>
            <a:ext cx="164347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603" y="1397286"/>
            <a:ext cx="143651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5665401" y="618067"/>
            <a:ext cx="197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</a:t>
            </a:r>
            <a:r>
              <a:rPr lang="zh-CN" altLang="en-US" sz="1200" dirty="0">
                <a:latin typeface="Calibri" pitchFamily="34" charset="0"/>
              </a:rPr>
              <a:t>最快的低压直充机型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2016</a:t>
            </a:r>
            <a:r>
              <a:rPr lang="zh-CN" altLang="en-US" sz="1200" dirty="0">
                <a:latin typeface="Calibri" pitchFamily="34" charset="0"/>
              </a:rPr>
              <a:t>年</a:t>
            </a:r>
            <a:r>
              <a:rPr lang="en-US" altLang="zh-CN" sz="1200" dirty="0">
                <a:latin typeface="Calibri" pitchFamily="34" charset="0"/>
              </a:rPr>
              <a:t>12</a:t>
            </a:r>
            <a:r>
              <a:rPr lang="zh-CN" altLang="en-US" sz="1200" dirty="0">
                <a:latin typeface="Calibri" pitchFamily="34" charset="0"/>
              </a:rPr>
              <a:t>月 华为</a:t>
            </a:r>
            <a:r>
              <a:rPr lang="en-US" altLang="zh-CN" sz="1200" dirty="0">
                <a:latin typeface="Calibri" pitchFamily="34" charset="0"/>
              </a:rPr>
              <a:t>magic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0358" y="1264398"/>
            <a:ext cx="145816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标题 6"/>
          <p:cNvSpPr txBox="1">
            <a:spLocks/>
          </p:cNvSpPr>
          <p:nvPr/>
        </p:nvSpPr>
        <p:spPr>
          <a:xfrm>
            <a:off x="667603" y="192157"/>
            <a:ext cx="7291388" cy="4259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1600" dirty="0">
                <a:latin typeface="+mj-lt"/>
                <a:ea typeface="+mj-ea"/>
                <a:cs typeface="+mj-cs"/>
              </a:rPr>
              <a:t>行业标杆</a:t>
            </a:r>
          </a:p>
        </p:txBody>
      </p:sp>
      <p:sp>
        <p:nvSpPr>
          <p:cNvPr id="27" name="矩形 26"/>
          <p:cNvSpPr/>
          <p:nvPr/>
        </p:nvSpPr>
        <p:spPr>
          <a:xfrm>
            <a:off x="5553191" y="4277286"/>
            <a:ext cx="30942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000" dirty="0">
                <a:latin typeface="Calibri" pitchFamily="34" charset="0"/>
              </a:rPr>
              <a:t>    5V8A 40W</a:t>
            </a:r>
            <a:r>
              <a:rPr lang="zh-CN" altLang="en-US" sz="1000" dirty="0">
                <a:latin typeface="Calibri" pitchFamily="34" charset="0"/>
              </a:rPr>
              <a:t>；</a:t>
            </a:r>
            <a:r>
              <a:rPr lang="en-US" altLang="zh-CN" sz="1000" dirty="0">
                <a:latin typeface="Calibri" pitchFamily="34" charset="0"/>
              </a:rPr>
              <a:t> 30</a:t>
            </a:r>
            <a:r>
              <a:rPr lang="zh-CN" altLang="en-US" sz="1000" dirty="0">
                <a:latin typeface="Calibri" pitchFamily="34" charset="0"/>
              </a:rPr>
              <a:t>分钟</a:t>
            </a:r>
            <a:r>
              <a:rPr lang="en-US" altLang="zh-CN" sz="1000" dirty="0">
                <a:latin typeface="Calibri" pitchFamily="34" charset="0"/>
              </a:rPr>
              <a:t>90%</a:t>
            </a:r>
            <a:r>
              <a:rPr lang="zh-CN" altLang="en-US" sz="1000" dirty="0">
                <a:latin typeface="Calibri" pitchFamily="34" charset="0"/>
              </a:rPr>
              <a:t>，</a:t>
            </a:r>
            <a:r>
              <a:rPr lang="en-US" altLang="zh-CN" sz="1000" dirty="0">
                <a:latin typeface="Calibri" pitchFamily="34" charset="0"/>
              </a:rPr>
              <a:t>  55</a:t>
            </a:r>
            <a:r>
              <a:rPr lang="zh-CN" altLang="en-US" sz="1000" dirty="0">
                <a:latin typeface="Calibri" pitchFamily="34" charset="0"/>
              </a:rPr>
              <a:t>分钟</a:t>
            </a:r>
            <a:r>
              <a:rPr lang="en-US" altLang="zh-CN" sz="1000" dirty="0">
                <a:latin typeface="Calibri" pitchFamily="34" charset="0"/>
              </a:rPr>
              <a:t>100%</a:t>
            </a: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0334" y="1264398"/>
            <a:ext cx="108060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2575" y="2785965"/>
            <a:ext cx="77339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459844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latin typeface="Calibri" pitchFamily="34" charset="0"/>
              </a:rPr>
              <a:t>4.3  </a:t>
            </a:r>
            <a:r>
              <a:rPr lang="zh-CN" altLang="en-US" dirty="0"/>
              <a:t>电荷泵</a:t>
            </a:r>
            <a:r>
              <a:rPr lang="en-US" altLang="zh-CN" dirty="0"/>
              <a:t>2:1</a:t>
            </a:r>
            <a:r>
              <a:rPr lang="zh-CN" altLang="en-US" dirty="0"/>
              <a:t>充电 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4" name="副标题 7"/>
          <p:cNvSpPr>
            <a:spLocks/>
          </p:cNvSpPr>
          <p:nvPr/>
        </p:nvSpPr>
        <p:spPr bwMode="auto">
          <a:xfrm>
            <a:off x="660442" y="8382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3" name="矩形 12"/>
          <p:cNvSpPr/>
          <p:nvPr/>
        </p:nvSpPr>
        <p:spPr>
          <a:xfrm>
            <a:off x="459844" y="735496"/>
            <a:ext cx="833490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</a:t>
            </a:r>
            <a:r>
              <a:rPr lang="zh-CN" altLang="en-US" sz="1200" dirty="0">
                <a:latin typeface="Calibri" pitchFamily="34" charset="0"/>
              </a:rPr>
              <a:t>电荷泵</a:t>
            </a:r>
            <a:r>
              <a:rPr lang="en-US" altLang="zh-CN" sz="1200" dirty="0">
                <a:latin typeface="Calibri" pitchFamily="34" charset="0"/>
              </a:rPr>
              <a:t>2:1</a:t>
            </a:r>
            <a:r>
              <a:rPr lang="zh-CN" altLang="en-US" sz="1200" dirty="0">
                <a:latin typeface="Calibri" pitchFamily="34" charset="0"/>
              </a:rPr>
              <a:t>充电，也有高压直充的说法。</a:t>
            </a:r>
            <a:r>
              <a:rPr lang="en-US" altLang="zh-CN" sz="1200" dirty="0">
                <a:latin typeface="Calibri" pitchFamily="34" charset="0"/>
              </a:rPr>
              <a:t>2017</a:t>
            </a:r>
            <a:r>
              <a:rPr lang="zh-CN" altLang="en-US" sz="1200" dirty="0">
                <a:latin typeface="Calibri" pitchFamily="34" charset="0"/>
              </a:rPr>
              <a:t>年初出现的一种新型快速充电方案。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</a:t>
            </a:r>
            <a:r>
              <a:rPr lang="zh-CN" altLang="en-US" sz="1200" dirty="0">
                <a:latin typeface="Calibri" pitchFamily="34" charset="0"/>
              </a:rPr>
              <a:t>采用电荷泵</a:t>
            </a:r>
            <a:r>
              <a:rPr lang="en-US" altLang="zh-CN" sz="1200" dirty="0">
                <a:latin typeface="Calibri" pitchFamily="34" charset="0"/>
              </a:rPr>
              <a:t>2:1</a:t>
            </a:r>
            <a:r>
              <a:rPr lang="zh-CN" altLang="en-US" sz="1200" dirty="0">
                <a:latin typeface="Calibri" pitchFamily="34" charset="0"/>
              </a:rPr>
              <a:t>降压原理，充电器输出约</a:t>
            </a:r>
            <a:r>
              <a:rPr lang="en-US" altLang="zh-CN" sz="1200" dirty="0">
                <a:latin typeface="Calibri" pitchFamily="34" charset="0"/>
              </a:rPr>
              <a:t>2</a:t>
            </a:r>
            <a:r>
              <a:rPr lang="zh-CN" altLang="en-US" sz="1200" dirty="0">
                <a:latin typeface="Calibri" pitchFamily="34" charset="0"/>
              </a:rPr>
              <a:t>倍电池电压，经电荷泵降至</a:t>
            </a:r>
            <a:r>
              <a:rPr lang="en-US" altLang="zh-CN" sz="1200" dirty="0">
                <a:latin typeface="Calibri" pitchFamily="34" charset="0"/>
              </a:rPr>
              <a:t>1/2</a:t>
            </a:r>
            <a:r>
              <a:rPr lang="zh-CN" altLang="en-US" sz="1200" dirty="0">
                <a:latin typeface="Calibri" pitchFamily="34" charset="0"/>
              </a:rPr>
              <a:t>后直接给电池充电，充电电流增加充电器输出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电流的</a:t>
            </a:r>
            <a:r>
              <a:rPr lang="en-US" altLang="zh-CN" sz="1200" dirty="0">
                <a:latin typeface="Calibri" pitchFamily="34" charset="0"/>
              </a:rPr>
              <a:t>2</a:t>
            </a:r>
            <a:r>
              <a:rPr lang="zh-CN" altLang="en-US" sz="1200" dirty="0">
                <a:latin typeface="Calibri" pitchFamily="34" charset="0"/>
              </a:rPr>
              <a:t>倍。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        创新的电荷泵技术，转换效率高达</a:t>
            </a:r>
            <a:r>
              <a:rPr lang="en-US" altLang="zh-CN" sz="1200" dirty="0">
                <a:latin typeface="Calibri" pitchFamily="34" charset="0"/>
              </a:rPr>
              <a:t>98%</a:t>
            </a:r>
            <a:r>
              <a:rPr lang="zh-CN" altLang="en-US" sz="1200" dirty="0">
                <a:latin typeface="Calibri" pitchFamily="34" charset="0"/>
              </a:rPr>
              <a:t>，解决了因低效率而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引起的充电发热问题。前端路径电流仅为到电池端电流的一半，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从而解决了连接器和线缆大电流定制带来的成本高和不通用问题。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Calibri" pitchFamily="34" charset="0"/>
              </a:rPr>
              <a:t>        普通充电走</a:t>
            </a:r>
            <a:r>
              <a:rPr lang="en-US" altLang="zh-CN" sz="1200" dirty="0">
                <a:latin typeface="Calibri" pitchFamily="34" charset="0"/>
              </a:rPr>
              <a:t>switching charger</a:t>
            </a:r>
            <a:r>
              <a:rPr lang="zh-CN" altLang="en-US" sz="1200" dirty="0">
                <a:latin typeface="Calibri" pitchFamily="34" charset="0"/>
              </a:rPr>
              <a:t>路径，</a:t>
            </a:r>
            <a:r>
              <a:rPr lang="en-US" altLang="zh-CN" sz="1200" dirty="0">
                <a:latin typeface="Calibri" pitchFamily="34" charset="0"/>
              </a:rPr>
              <a:t>VBUS</a:t>
            </a:r>
            <a:r>
              <a:rPr lang="zh-CN" altLang="en-US" sz="1200" dirty="0">
                <a:latin typeface="Calibri" pitchFamily="34" charset="0"/>
              </a:rPr>
              <a:t>电压为</a:t>
            </a:r>
            <a:r>
              <a:rPr lang="en-US" altLang="zh-CN" sz="1200" dirty="0">
                <a:latin typeface="Calibri" pitchFamily="34" charset="0"/>
              </a:rPr>
              <a:t>5V</a:t>
            </a:r>
            <a:r>
              <a:rPr lang="zh-CN" altLang="en-US" sz="1200" dirty="0">
                <a:latin typeface="Calibri" pitchFamily="34" charset="0"/>
              </a:rPr>
              <a:t>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Calibri" pitchFamily="34" charset="0"/>
              </a:rPr>
              <a:t>         快充阶段走电荷泵路径，充电器调整输出电压，输出</a:t>
            </a:r>
            <a:r>
              <a:rPr lang="en-US" altLang="zh-CN" sz="1200" dirty="0">
                <a:latin typeface="Calibri" pitchFamily="34" charset="0"/>
              </a:rPr>
              <a:t>2</a:t>
            </a:r>
            <a:r>
              <a:rPr lang="zh-CN" altLang="en-US" sz="1200" dirty="0">
                <a:latin typeface="Calibri" pitchFamily="34" charset="0"/>
              </a:rPr>
              <a:t>倍多的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latin typeface="Calibri" pitchFamily="34" charset="0"/>
              </a:rPr>
              <a:t>电池电压，维持到电池端的电流要求。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 TI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NXP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Dialog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Qualcomm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ON</a:t>
            </a:r>
            <a:r>
              <a:rPr lang="zh-CN" altLang="en-US" sz="1200" dirty="0">
                <a:latin typeface="Calibri" pitchFamily="34" charset="0"/>
              </a:rPr>
              <a:t>等都推出有该种方案的芯片。</a:t>
            </a:r>
            <a:endParaRPr lang="en-US" altLang="zh-CN" sz="1200" dirty="0">
              <a:latin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9665" y="1653538"/>
            <a:ext cx="374906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459844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/>
              <a:t> 电荷泵</a:t>
            </a:r>
            <a:r>
              <a:rPr lang="en-US" altLang="zh-CN" dirty="0"/>
              <a:t>2:1</a:t>
            </a:r>
            <a:r>
              <a:rPr lang="zh-CN" altLang="en-US" dirty="0"/>
              <a:t>充电 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4" name="副标题 7"/>
          <p:cNvSpPr>
            <a:spLocks/>
          </p:cNvSpPr>
          <p:nvPr/>
        </p:nvSpPr>
        <p:spPr bwMode="auto">
          <a:xfrm>
            <a:off x="660442" y="8382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502920" y="735496"/>
            <a:ext cx="8291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200" dirty="0"/>
              <a:t>       </a:t>
            </a:r>
            <a:r>
              <a:rPr lang="zh-CN" altLang="en-US" sz="2000" dirty="0"/>
              <a:t> </a:t>
            </a:r>
            <a:endParaRPr lang="en-US" altLang="zh-CN" sz="1200" dirty="0"/>
          </a:p>
        </p:txBody>
      </p:sp>
      <p:sp>
        <p:nvSpPr>
          <p:cNvPr id="13" name="矩形 12"/>
          <p:cNvSpPr/>
          <p:nvPr/>
        </p:nvSpPr>
        <p:spPr>
          <a:xfrm>
            <a:off x="502919" y="735496"/>
            <a:ext cx="4890715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</a:t>
            </a:r>
          </a:p>
        </p:txBody>
      </p:sp>
      <p:sp>
        <p:nvSpPr>
          <p:cNvPr id="15" name="矩形 14"/>
          <p:cNvSpPr/>
          <p:nvPr/>
        </p:nvSpPr>
        <p:spPr>
          <a:xfrm>
            <a:off x="810122" y="3339548"/>
            <a:ext cx="7591756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        高压电荷泵</a:t>
            </a:r>
            <a:r>
              <a:rPr lang="en-US" altLang="zh-CN" sz="1200" dirty="0">
                <a:latin typeface="Calibri" pitchFamily="34" charset="0"/>
              </a:rPr>
              <a:t>2:1</a:t>
            </a:r>
            <a:r>
              <a:rPr lang="zh-CN" altLang="en-US" sz="1200" dirty="0">
                <a:latin typeface="Calibri" pitchFamily="34" charset="0"/>
              </a:rPr>
              <a:t>充电和低压直充在相同充电电流情况下，优势在于：充电效率基本一致，后端发热均比较小。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但</a:t>
            </a:r>
            <a:r>
              <a:rPr lang="en-US" altLang="zh-CN" sz="1200" dirty="0">
                <a:latin typeface="Calibri" pitchFamily="34" charset="0"/>
              </a:rPr>
              <a:t>Charger</a:t>
            </a:r>
            <a:r>
              <a:rPr lang="zh-CN" altLang="en-US" sz="1200" dirty="0">
                <a:latin typeface="Calibri" pitchFamily="34" charset="0"/>
              </a:rPr>
              <a:t>前端电流小，可以不用定制连接器及接口，路径损耗小，整体成本低。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 </a:t>
            </a:r>
            <a:r>
              <a:rPr lang="zh-CN" altLang="en-US" sz="1200" dirty="0">
                <a:latin typeface="Calibri" pitchFamily="34" charset="0"/>
              </a:rPr>
              <a:t>如</a:t>
            </a:r>
            <a:r>
              <a:rPr lang="en-US" altLang="zh-CN" sz="1200" dirty="0">
                <a:latin typeface="Calibri" pitchFamily="34" charset="0"/>
              </a:rPr>
              <a:t>6A</a:t>
            </a:r>
            <a:r>
              <a:rPr lang="zh-CN" altLang="en-US" sz="1200" dirty="0">
                <a:latin typeface="Calibri" pitchFamily="34" charset="0"/>
              </a:rPr>
              <a:t>给电池充电，采用</a:t>
            </a:r>
            <a:r>
              <a:rPr lang="en-US" altLang="zh-CN" sz="1200" dirty="0">
                <a:latin typeface="Calibri" pitchFamily="34" charset="0"/>
              </a:rPr>
              <a:t>TYPE C</a:t>
            </a:r>
            <a:r>
              <a:rPr lang="zh-CN" altLang="en-US" sz="1200" dirty="0">
                <a:latin typeface="Calibri" pitchFamily="34" charset="0"/>
              </a:rPr>
              <a:t>接口，高压电荷泵方式，采用标准的双</a:t>
            </a:r>
            <a:r>
              <a:rPr lang="en-US" altLang="zh-CN" sz="1200" dirty="0">
                <a:latin typeface="Calibri" pitchFamily="34" charset="0"/>
              </a:rPr>
              <a:t>TYPE C</a:t>
            </a:r>
            <a:r>
              <a:rPr lang="zh-CN" altLang="en-US" sz="1200" dirty="0">
                <a:latin typeface="Calibri" pitchFamily="34" charset="0"/>
              </a:rPr>
              <a:t>数据线（</a:t>
            </a:r>
            <a:r>
              <a:rPr lang="en-US" altLang="zh-CN" sz="1200" dirty="0">
                <a:latin typeface="Calibri" pitchFamily="34" charset="0"/>
              </a:rPr>
              <a:t>3A</a:t>
            </a:r>
            <a:r>
              <a:rPr lang="zh-CN" altLang="en-US" sz="1200" dirty="0">
                <a:latin typeface="Calibri" pitchFamily="34" charset="0"/>
              </a:rPr>
              <a:t>）就可以。如果采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latin typeface="Calibri" pitchFamily="34" charset="0"/>
              </a:rPr>
              <a:t>用低压直充，即使增加</a:t>
            </a:r>
            <a:r>
              <a:rPr lang="en-US" altLang="zh-CN" sz="1200" dirty="0">
                <a:latin typeface="Calibri" pitchFamily="34" charset="0"/>
              </a:rPr>
              <a:t>e-MARK</a:t>
            </a:r>
            <a:r>
              <a:rPr lang="zh-CN" altLang="en-US" sz="1200" dirty="0">
                <a:latin typeface="Calibri" pitchFamily="34" charset="0"/>
              </a:rPr>
              <a:t>芯片的</a:t>
            </a:r>
            <a:r>
              <a:rPr lang="en-US" altLang="zh-CN" sz="1200" dirty="0">
                <a:latin typeface="Calibri" pitchFamily="34" charset="0"/>
              </a:rPr>
              <a:t>TYPE C</a:t>
            </a:r>
            <a:r>
              <a:rPr lang="zh-CN" altLang="en-US" sz="1200" dirty="0">
                <a:latin typeface="Calibri" pitchFamily="34" charset="0"/>
              </a:rPr>
              <a:t>数据线也只支持到</a:t>
            </a:r>
            <a:r>
              <a:rPr lang="en-US" altLang="zh-CN" sz="1200" dirty="0">
                <a:latin typeface="Calibri" pitchFamily="34" charset="0"/>
              </a:rPr>
              <a:t>5A</a:t>
            </a:r>
            <a:r>
              <a:rPr lang="zh-CN" altLang="en-US" sz="1200" dirty="0">
                <a:latin typeface="Calibri" pitchFamily="34" charset="0"/>
              </a:rPr>
              <a:t>，故必须定制数据线。</a:t>
            </a:r>
            <a:endParaRPr lang="en-US" altLang="zh-CN" sz="1200" dirty="0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735496"/>
            <a:ext cx="560090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459845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 dirty="0">
                <a:latin typeface="Calibri" pitchFamily="34" charset="0"/>
              </a:rPr>
              <a:t>高压电荷泵方式效率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200" dirty="0"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910" y="642924"/>
            <a:ext cx="7802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  DEMO</a:t>
            </a:r>
            <a:r>
              <a:rPr lang="zh-CN" altLang="en-US" sz="1200" dirty="0">
                <a:latin typeface="Calibri" pitchFamily="34" charset="0"/>
              </a:rPr>
              <a:t>板效率情况</a:t>
            </a:r>
            <a:r>
              <a:rPr lang="en-US" altLang="zh-CN" sz="1200" dirty="0"/>
              <a:t>,</a:t>
            </a:r>
            <a:r>
              <a:rPr lang="zh-CN" altLang="en-US" sz="1200" dirty="0"/>
              <a:t>几家方案效率比较近似，</a:t>
            </a:r>
            <a:r>
              <a:rPr lang="en-US" altLang="zh-CN" sz="1200" dirty="0"/>
              <a:t>6A</a:t>
            </a:r>
            <a:r>
              <a:rPr lang="zh-CN" altLang="en-US" sz="1200" dirty="0"/>
              <a:t>以内基本可以采用单颗芯片，超过</a:t>
            </a:r>
            <a:r>
              <a:rPr lang="en-US" altLang="zh-CN" sz="1200" dirty="0"/>
              <a:t>6A</a:t>
            </a:r>
            <a:r>
              <a:rPr lang="zh-CN" altLang="en-US" sz="1200" dirty="0"/>
              <a:t>，可以采用</a:t>
            </a:r>
            <a:r>
              <a:rPr lang="en-US" altLang="zh-CN" sz="1200" dirty="0"/>
              <a:t>2</a:t>
            </a:r>
            <a:r>
              <a:rPr lang="zh-CN" altLang="en-US" sz="1200" dirty="0"/>
              <a:t>颗芯片并联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/>
              <a:t>的方式。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        </a:t>
            </a:r>
            <a:r>
              <a:rPr lang="en-US" altLang="zh-CN" sz="1200" dirty="0">
                <a:latin typeface="Calibri" pitchFamily="34" charset="0"/>
              </a:rPr>
              <a:t>OPPO FINDX </a:t>
            </a:r>
            <a:r>
              <a:rPr lang="zh-CN" altLang="en-US" sz="1200" dirty="0">
                <a:latin typeface="Calibri" pitchFamily="34" charset="0"/>
              </a:rPr>
              <a:t>兰博基尼版本可能采用的该方案。</a:t>
            </a:r>
            <a:r>
              <a:rPr lang="en-US" altLang="zh-CN" sz="1200" dirty="0"/>
              <a:t> Find X</a:t>
            </a:r>
            <a:r>
              <a:rPr lang="zh-CN" altLang="en-US" sz="1200" dirty="0"/>
              <a:t>兰博基尼版内置双</a:t>
            </a:r>
            <a:r>
              <a:rPr lang="en-US" altLang="zh-CN" sz="1200" dirty="0"/>
              <a:t>1700mAh(</a:t>
            </a:r>
            <a:r>
              <a:rPr lang="zh-CN" altLang="en-US" sz="1200" dirty="0"/>
              <a:t>共</a:t>
            </a:r>
            <a:r>
              <a:rPr lang="en-US" altLang="zh-CN" sz="1200" dirty="0"/>
              <a:t>3400 </a:t>
            </a:r>
            <a:r>
              <a:rPr lang="en-US" altLang="zh-CN" sz="1200" dirty="0" err="1"/>
              <a:t>mAh</a:t>
            </a:r>
            <a:r>
              <a:rPr lang="en-US" altLang="zh-CN" sz="1200" dirty="0"/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/>
              <a:t>电池，超级</a:t>
            </a:r>
            <a:r>
              <a:rPr lang="en-US" altLang="zh-CN" sz="1200" dirty="0"/>
              <a:t>VOOC</a:t>
            </a:r>
            <a:r>
              <a:rPr lang="zh-CN" altLang="en-US" sz="1200" dirty="0"/>
              <a:t>快充技术，充电器</a:t>
            </a:r>
            <a:r>
              <a:rPr lang="en-US" altLang="zh-CN" sz="1200" dirty="0"/>
              <a:t>10V 5A</a:t>
            </a:r>
            <a:r>
              <a:rPr lang="zh-CN" altLang="en-US" sz="1200" dirty="0"/>
              <a:t>的规格，最大可达</a:t>
            </a:r>
            <a:r>
              <a:rPr lang="en-US" altLang="zh-CN" sz="1200" dirty="0"/>
              <a:t>50W</a:t>
            </a:r>
            <a:r>
              <a:rPr lang="zh-CN" altLang="en-US" sz="1200" dirty="0"/>
              <a:t>的充电功率，</a:t>
            </a:r>
            <a:r>
              <a:rPr lang="en-US" altLang="zh-CN" sz="1200" dirty="0"/>
              <a:t>35</a:t>
            </a:r>
            <a:r>
              <a:rPr lang="zh-CN" altLang="en-US" sz="1200" dirty="0"/>
              <a:t>分钟充满。</a:t>
            </a:r>
            <a:endParaRPr lang="en-US" altLang="zh-CN" sz="12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381748" y="1943100"/>
          <a:ext cx="5585790" cy="2657475"/>
        </p:xfrm>
        <a:graphic>
          <a:graphicData uri="http://schemas.openxmlformats.org/drawingml/2006/table">
            <a:tbl>
              <a:tblPr/>
              <a:tblGrid>
                <a:gridCol w="90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VBAT=4.20V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充电电流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输入电压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输入电流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输出电压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输出电流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充电效率效率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6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方案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8.7344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4.0145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95.866310%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8.6886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7.0131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96.350715%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8.6484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3.0155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4.1991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6.0045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96.680295%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8.6063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4.1997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97.083163%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8.5674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97.468015%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8.5264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3.0603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97.697098%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8.4846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97.732497%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46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方案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95.606753%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96.116090%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96.469884%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97.054166%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97.327664%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3.0918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97.879670%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98.107738%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altLang="zh-CN" dirty="0">
                <a:latin typeface="Calibri" pitchFamily="34" charset="0"/>
              </a:rPr>
              <a:t>5 </a:t>
            </a:r>
            <a:r>
              <a:rPr lang="zh-CN" altLang="en-US" dirty="0">
                <a:latin typeface="Calibri" pitchFamily="34" charset="0"/>
              </a:rPr>
              <a:t>快充协议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400" dirty="0">
                <a:latin typeface="Calibri" pitchFamily="34" charset="0"/>
              </a:rPr>
              <a:t>   </a:t>
            </a:r>
          </a:p>
        </p:txBody>
      </p:sp>
      <p:sp>
        <p:nvSpPr>
          <p:cNvPr id="12" name="副标题 7"/>
          <p:cNvSpPr>
            <a:spLocks/>
          </p:cNvSpPr>
          <p:nvPr/>
        </p:nvSpPr>
        <p:spPr bwMode="auto">
          <a:xfrm>
            <a:off x="612245" y="8382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</a:t>
            </a:r>
            <a:r>
              <a:rPr lang="zh-CN" altLang="en-US" sz="1200" dirty="0">
                <a:latin typeface="Calibri" pitchFamily="34" charset="0"/>
              </a:rPr>
              <a:t>前面提到的三种快充充电电路，都需要调整充电器的输出电压或电流来配合，需要对应的协议通讯完成。</a:t>
            </a:r>
            <a:r>
              <a:rPr lang="en-US" altLang="zh-CN" sz="1200" dirty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</a:t>
            </a:r>
            <a:r>
              <a:rPr lang="zh-CN" altLang="en-US" sz="1200" dirty="0">
                <a:latin typeface="Calibri" pitchFamily="34" charset="0"/>
              </a:rPr>
              <a:t>目前常见的快充协议有：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1. </a:t>
            </a:r>
            <a:r>
              <a:rPr lang="zh-CN" altLang="en-US" sz="1200" dirty="0">
                <a:latin typeface="Calibri" pitchFamily="34" charset="0"/>
              </a:rPr>
              <a:t>高通</a:t>
            </a:r>
            <a:r>
              <a:rPr lang="en-US" altLang="zh-CN" sz="1200" dirty="0">
                <a:latin typeface="Calibri" pitchFamily="34" charset="0"/>
              </a:rPr>
              <a:t>QC2.0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QC3.0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QC4/QC4+</a:t>
            </a:r>
            <a:r>
              <a:rPr lang="zh-CN" altLang="en-US" sz="1200" dirty="0">
                <a:latin typeface="Calibri" pitchFamily="34" charset="0"/>
              </a:rPr>
              <a:t>；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2. MTK PE+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PE2.0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PE3.0</a:t>
            </a:r>
            <a:r>
              <a:rPr lang="zh-CN" altLang="en-US" sz="1200" dirty="0">
                <a:latin typeface="Calibri" pitchFamily="34" charset="0"/>
              </a:rPr>
              <a:t>；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3. OPPO VOOC</a:t>
            </a:r>
            <a:r>
              <a:rPr lang="zh-CN" altLang="en-US" sz="1200" dirty="0">
                <a:latin typeface="Calibri" pitchFamily="34" charset="0"/>
              </a:rPr>
              <a:t>，</a:t>
            </a:r>
            <a:r>
              <a:rPr lang="en-US" altLang="zh-CN" sz="1200" dirty="0" err="1">
                <a:latin typeface="Calibri" pitchFamily="34" charset="0"/>
              </a:rPr>
              <a:t>SuperVOOC</a:t>
            </a:r>
            <a:r>
              <a:rPr lang="zh-CN" altLang="en-US" sz="1200" dirty="0">
                <a:latin typeface="Calibri" pitchFamily="34" charset="0"/>
              </a:rPr>
              <a:t>； 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4. </a:t>
            </a:r>
            <a:r>
              <a:rPr lang="zh-CN" altLang="en-US" sz="1200" dirty="0">
                <a:latin typeface="Calibri" pitchFamily="34" charset="0"/>
              </a:rPr>
              <a:t>华为</a:t>
            </a:r>
            <a:r>
              <a:rPr lang="en-US" altLang="zh-CN" sz="1200" dirty="0">
                <a:latin typeface="Calibri" pitchFamily="34" charset="0"/>
              </a:rPr>
              <a:t>FCP</a:t>
            </a:r>
            <a:r>
              <a:rPr lang="zh-CN" altLang="en-US" sz="1200" dirty="0">
                <a:latin typeface="Calibri" pitchFamily="34" charset="0"/>
              </a:rPr>
              <a:t>和</a:t>
            </a:r>
            <a:r>
              <a:rPr lang="en-US" altLang="zh-CN" sz="1200" dirty="0">
                <a:latin typeface="Calibri" pitchFamily="34" charset="0"/>
              </a:rPr>
              <a:t>SCP</a:t>
            </a:r>
            <a:r>
              <a:rPr lang="zh-CN" altLang="en-US" sz="1200" dirty="0">
                <a:latin typeface="Calibri" pitchFamily="34" charset="0"/>
              </a:rPr>
              <a:t>等；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5. USB PD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       </a:t>
            </a:r>
            <a:r>
              <a:rPr lang="zh-CN" altLang="en-US" sz="1200" dirty="0">
                <a:latin typeface="Calibri" pitchFamily="34" charset="0"/>
              </a:rPr>
              <a:t>其中高通</a:t>
            </a:r>
            <a:r>
              <a:rPr lang="en-US" altLang="zh-CN" sz="1200" dirty="0">
                <a:latin typeface="Calibri" pitchFamily="34" charset="0"/>
              </a:rPr>
              <a:t>QC2.0,QC3.0</a:t>
            </a:r>
            <a:r>
              <a:rPr lang="zh-CN" altLang="en-US" sz="1200" dirty="0">
                <a:latin typeface="Calibri" pitchFamily="34" charset="0"/>
              </a:rPr>
              <a:t>，</a:t>
            </a:r>
            <a:r>
              <a:rPr lang="en-US" altLang="zh-CN" sz="1200" dirty="0">
                <a:latin typeface="Calibri" pitchFamily="34" charset="0"/>
              </a:rPr>
              <a:t>OPPO VOOC</a:t>
            </a:r>
            <a:r>
              <a:rPr lang="zh-CN" altLang="en-US" sz="1200" dirty="0">
                <a:latin typeface="Calibri" pitchFamily="34" charset="0"/>
              </a:rPr>
              <a:t>，华为</a:t>
            </a:r>
            <a:r>
              <a:rPr lang="en-US" altLang="zh-CN" sz="1200" dirty="0">
                <a:latin typeface="Calibri" pitchFamily="34" charset="0"/>
              </a:rPr>
              <a:t>FCP</a:t>
            </a:r>
            <a:r>
              <a:rPr lang="zh-CN" altLang="en-US" sz="1200" dirty="0">
                <a:latin typeface="Calibri" pitchFamily="34" charset="0"/>
              </a:rPr>
              <a:t>等通过</a:t>
            </a:r>
            <a:r>
              <a:rPr lang="en-US" altLang="zh-CN" sz="1200" dirty="0">
                <a:latin typeface="Calibri" pitchFamily="34" charset="0"/>
              </a:rPr>
              <a:t>USB D+/D-</a:t>
            </a:r>
            <a:r>
              <a:rPr lang="zh-CN" altLang="en-US" sz="1200" dirty="0">
                <a:latin typeface="Calibri" pitchFamily="34" charset="0"/>
              </a:rPr>
              <a:t>通讯；</a:t>
            </a:r>
            <a:r>
              <a:rPr lang="en-US" altLang="zh-CN" sz="1200" dirty="0">
                <a:latin typeface="Calibri" pitchFamily="34" charset="0"/>
              </a:rPr>
              <a:t>MTK PE+,PE2.0</a:t>
            </a:r>
            <a:r>
              <a:rPr lang="zh-CN" altLang="en-US" sz="1200" dirty="0">
                <a:latin typeface="Calibri" pitchFamily="34" charset="0"/>
              </a:rPr>
              <a:t>通过</a:t>
            </a:r>
            <a:r>
              <a:rPr lang="en-US" altLang="zh-CN" sz="1200" dirty="0">
                <a:latin typeface="Calibri" pitchFamily="34" charset="0"/>
              </a:rPr>
              <a:t>VBUS</a:t>
            </a:r>
            <a:r>
              <a:rPr lang="zh-CN" altLang="en-US" sz="1200" dirty="0">
                <a:latin typeface="Calibri" pitchFamily="34" charset="0"/>
              </a:rPr>
              <a:t>通讯，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Calibri" pitchFamily="34" charset="0"/>
              </a:rPr>
              <a:t>QC4.0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MTK PE3.0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USB PD</a:t>
            </a:r>
            <a:r>
              <a:rPr lang="zh-CN" altLang="en-US" sz="1200" dirty="0">
                <a:latin typeface="Calibri" pitchFamily="34" charset="0"/>
              </a:rPr>
              <a:t>等通过</a:t>
            </a:r>
            <a:r>
              <a:rPr lang="en-US" altLang="zh-CN" sz="1200" dirty="0">
                <a:latin typeface="Calibri" pitchFamily="34" charset="0"/>
              </a:rPr>
              <a:t>CC1,CC2</a:t>
            </a:r>
            <a:r>
              <a:rPr lang="zh-CN" altLang="en-US" sz="1200" dirty="0">
                <a:latin typeface="Calibri" pitchFamily="34" charset="0"/>
              </a:rPr>
              <a:t>管脚通讯。</a:t>
            </a:r>
            <a:endParaRPr lang="en-US" altLang="zh-CN" sz="1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Calibri" pitchFamily="34" charset="0"/>
              </a:rPr>
              <a:t>  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349250" y="660400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3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标题 6"/>
          <p:cNvSpPr>
            <a:spLocks noGrp="1"/>
          </p:cNvSpPr>
          <p:nvPr>
            <p:ph type="ctrTitle"/>
          </p:nvPr>
        </p:nvSpPr>
        <p:spPr>
          <a:xfrm>
            <a:off x="713316" y="114300"/>
            <a:ext cx="7291388" cy="546100"/>
          </a:xfrm>
        </p:spPr>
        <p:txBody>
          <a:bodyPr/>
          <a:lstStyle/>
          <a:p>
            <a:r>
              <a:rPr lang="zh-CN" altLang="en-US" sz="2000" b="1" dirty="0"/>
              <a:t>努比亚简介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550862" y="939800"/>
            <a:ext cx="4630738" cy="3300896"/>
          </a:xfrm>
        </p:spPr>
        <p:txBody>
          <a:bodyPr rtlCol="0">
            <a:normAutofit fontScale="70000" lnSpcReduction="20000"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zh-CN" altLang="en-US" sz="1800" dirty="0"/>
              <a:t>        </a:t>
            </a:r>
            <a:r>
              <a:rPr lang="zh-CN" altLang="en-US" sz="1500" dirty="0">
                <a:solidFill>
                  <a:schemeClr val="tx1"/>
                </a:solidFill>
              </a:rPr>
              <a:t>努比亚技术有限公司，前身是中兴移动技术有限公司，成立于</a:t>
            </a:r>
            <a:r>
              <a:rPr lang="en-US" altLang="zh-CN" sz="1500" dirty="0">
                <a:solidFill>
                  <a:schemeClr val="tx1"/>
                </a:solidFill>
              </a:rPr>
              <a:t>2002</a:t>
            </a:r>
            <a:r>
              <a:rPr lang="zh-CN" altLang="en-US" sz="1500" dirty="0">
                <a:solidFill>
                  <a:schemeClr val="tx1"/>
                </a:solidFill>
              </a:rPr>
              <a:t>年。努比亚品牌成立于</a:t>
            </a:r>
            <a:r>
              <a:rPr lang="en-US" altLang="zh-CN" sz="1500">
                <a:solidFill>
                  <a:schemeClr val="tx1"/>
                </a:solidFill>
              </a:rPr>
              <a:t>2012</a:t>
            </a:r>
            <a:r>
              <a:rPr lang="zh-CN" altLang="en-US" sz="1500">
                <a:solidFill>
                  <a:schemeClr val="tx1"/>
                </a:solidFill>
              </a:rPr>
              <a:t>年</a:t>
            </a:r>
            <a:r>
              <a:rPr lang="zh-CN" altLang="en-US" sz="1500" dirty="0">
                <a:solidFill>
                  <a:schemeClr val="tx1"/>
                </a:solidFill>
              </a:rPr>
              <a:t>。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altLang="zh-CN" sz="1500" dirty="0">
                <a:solidFill>
                  <a:schemeClr val="tx1"/>
                </a:solidFill>
              </a:rPr>
              <a:t>         </a:t>
            </a:r>
            <a:r>
              <a:rPr lang="en-US" altLang="zh-CN" sz="1500" dirty="0" err="1">
                <a:solidFill>
                  <a:schemeClr val="tx1"/>
                </a:solidFill>
              </a:rPr>
              <a:t>Nubia</a:t>
            </a:r>
            <a:r>
              <a:rPr lang="zh-CN" altLang="en-US" sz="1500" dirty="0">
                <a:solidFill>
                  <a:schemeClr val="tx1"/>
                </a:solidFill>
              </a:rPr>
              <a:t>手机被誉为“手机中的单反机”、“可以拍星星的手机</a:t>
            </a:r>
            <a:r>
              <a:rPr lang="en-US" altLang="zh-CN" sz="1500" dirty="0">
                <a:solidFill>
                  <a:schemeClr val="tx1"/>
                </a:solidFill>
              </a:rPr>
              <a:t>”</a:t>
            </a:r>
            <a:r>
              <a:rPr lang="zh-CN" altLang="en-US" sz="1500" dirty="0">
                <a:solidFill>
                  <a:schemeClr val="tx1"/>
                </a:solidFill>
              </a:rPr>
              <a:t>。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zh-CN" altLang="en-US" sz="1500" dirty="0">
                <a:solidFill>
                  <a:schemeClr val="tx1"/>
                </a:solidFill>
              </a:rPr>
              <a:t>         努比亚手机目前拥有</a:t>
            </a:r>
            <a:r>
              <a:rPr lang="en-US" altLang="zh-CN" sz="1500" dirty="0">
                <a:solidFill>
                  <a:schemeClr val="tx1"/>
                </a:solidFill>
              </a:rPr>
              <a:t>Z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M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N</a:t>
            </a:r>
            <a:r>
              <a:rPr lang="zh-CN" altLang="en-US" sz="1500" dirty="0">
                <a:solidFill>
                  <a:schemeClr val="tx1"/>
                </a:solidFill>
              </a:rPr>
              <a:t>三大系列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zh-CN" altLang="en-US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altLang="zh-CN" sz="1500" dirty="0">
                <a:solidFill>
                  <a:schemeClr val="tx1"/>
                </a:solidFill>
              </a:rPr>
              <a:t>        Z</a:t>
            </a:r>
            <a:r>
              <a:rPr lang="zh-CN" altLang="en-US" sz="1500" dirty="0">
                <a:solidFill>
                  <a:schemeClr val="tx1"/>
                </a:solidFill>
              </a:rPr>
              <a:t>系列：科技 潮流 精英 品质</a:t>
            </a:r>
            <a:r>
              <a:rPr lang="en-US" altLang="zh-CN" sz="1500" dirty="0">
                <a:solidFill>
                  <a:schemeClr val="tx1"/>
                </a:solidFill>
              </a:rPr>
              <a:t>;</a:t>
            </a:r>
            <a:r>
              <a:rPr lang="zh-CN" altLang="en-US" sz="1500" dirty="0">
                <a:solidFill>
                  <a:schemeClr val="tx1"/>
                </a:solidFill>
              </a:rPr>
              <a:t>  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zh-CN" altLang="en-US" sz="1500" dirty="0">
                <a:solidFill>
                  <a:schemeClr val="tx1"/>
                </a:solidFill>
              </a:rPr>
              <a:t>        </a:t>
            </a:r>
            <a:r>
              <a:rPr lang="en-US" altLang="zh-CN" sz="1500" dirty="0">
                <a:solidFill>
                  <a:schemeClr val="tx1"/>
                </a:solidFill>
              </a:rPr>
              <a:t>M</a:t>
            </a:r>
            <a:r>
              <a:rPr lang="zh-CN" altLang="en-US" sz="1500" dirty="0">
                <a:solidFill>
                  <a:schemeClr val="tx1"/>
                </a:solidFill>
              </a:rPr>
              <a:t>系列：文艺 国际 轻奢 时尚</a:t>
            </a:r>
            <a:r>
              <a:rPr lang="en-US" altLang="zh-CN" sz="1500" dirty="0">
                <a:solidFill>
                  <a:schemeClr val="tx1"/>
                </a:solidFill>
              </a:rPr>
              <a:t>;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N</a:t>
            </a:r>
            <a:r>
              <a:rPr lang="zh-CN" altLang="en-US" sz="1500" dirty="0">
                <a:solidFill>
                  <a:schemeClr val="tx1"/>
                </a:solidFill>
              </a:rPr>
              <a:t>系列：高配 商务 体面 务实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altLang="zh-CN" sz="1500" dirty="0">
                <a:solidFill>
                  <a:schemeClr val="tx1"/>
                </a:solidFill>
              </a:rPr>
              <a:t>        Z</a:t>
            </a:r>
            <a:r>
              <a:rPr lang="zh-CN" altLang="en-US" sz="1500" dirty="0">
                <a:solidFill>
                  <a:schemeClr val="tx1"/>
                </a:solidFill>
              </a:rPr>
              <a:t>系列产品主要包括：</a:t>
            </a:r>
            <a:r>
              <a:rPr lang="en-US" altLang="zh-CN" sz="1500" dirty="0">
                <a:solidFill>
                  <a:schemeClr val="tx1"/>
                </a:solidFill>
              </a:rPr>
              <a:t>Z5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Z5mini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Z5S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Z5Smini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Z7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Z7MAX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Z7mini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Z9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Z11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Z11MAX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Z11miniS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Z17mini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Z17</a:t>
            </a:r>
            <a:r>
              <a:rPr lang="zh-CN" altLang="en-US" sz="1500" dirty="0">
                <a:solidFill>
                  <a:schemeClr val="tx1"/>
                </a:solidFill>
              </a:rPr>
              <a:t>畅玩版、</a:t>
            </a:r>
            <a:r>
              <a:rPr lang="en-US" altLang="zh-CN" sz="1500" dirty="0">
                <a:solidFill>
                  <a:schemeClr val="tx1"/>
                </a:solidFill>
              </a:rPr>
              <a:t>Z17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Z17miniS</a:t>
            </a:r>
            <a:r>
              <a:rPr lang="zh-CN" altLang="en-US" sz="1500" dirty="0">
                <a:solidFill>
                  <a:schemeClr val="tx1"/>
                </a:solidFill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</a:rPr>
              <a:t>Z17S</a:t>
            </a:r>
            <a:r>
              <a:rPr lang="zh-CN" altLang="en-US" sz="1500" dirty="0">
                <a:solidFill>
                  <a:schemeClr val="tx1"/>
                </a:solidFill>
              </a:rPr>
              <a:t>等。    </a:t>
            </a:r>
            <a:endParaRPr lang="en-US" altLang="zh-CN" sz="1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30" y="939800"/>
            <a:ext cx="3039620" cy="303962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3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250" y="282601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QC2.0</a:t>
            </a:r>
            <a:r>
              <a:rPr lang="zh-CN" altLang="en-US" dirty="0"/>
              <a:t>和</a:t>
            </a:r>
            <a:r>
              <a:rPr lang="en-US" altLang="zh-CN" dirty="0"/>
              <a:t>QC3.0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349249" y="766233"/>
            <a:ext cx="5553214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000" noProof="0" dirty="0">
                <a:latin typeface="+mn-lt"/>
                <a:ea typeface="+mn-ea"/>
              </a:rPr>
              <a:t>         QC2.0</a:t>
            </a:r>
            <a:r>
              <a:rPr lang="zh-CN" altLang="en-US" sz="1000" noProof="0" dirty="0">
                <a:latin typeface="+mn-lt"/>
                <a:ea typeface="+mn-ea"/>
              </a:rPr>
              <a:t>通过改变</a:t>
            </a:r>
            <a:r>
              <a:rPr lang="en-US" altLang="zh-CN" sz="1000" noProof="0" dirty="0">
                <a:latin typeface="+mn-lt"/>
                <a:ea typeface="+mn-ea"/>
              </a:rPr>
              <a:t>USB</a:t>
            </a:r>
            <a:r>
              <a:rPr lang="zh-CN" altLang="en-US" sz="1000" noProof="0" dirty="0">
                <a:latin typeface="+mn-lt"/>
                <a:ea typeface="+mn-ea"/>
              </a:rPr>
              <a:t>接口</a:t>
            </a:r>
            <a:r>
              <a:rPr lang="en-US" altLang="zh-CN" sz="1000" noProof="0" dirty="0">
                <a:latin typeface="+mn-lt"/>
                <a:ea typeface="+mn-ea"/>
              </a:rPr>
              <a:t>D+/D-</a:t>
            </a:r>
            <a:r>
              <a:rPr lang="zh-CN" altLang="en-US" sz="1000" noProof="0" dirty="0">
                <a:latin typeface="+mn-lt"/>
                <a:ea typeface="+mn-ea"/>
              </a:rPr>
              <a:t>电压，实现充电头和手机相互识别，握手后传输更高的电压</a:t>
            </a:r>
            <a:endParaRPr lang="en-US" altLang="zh-CN" sz="1000" noProof="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000" noProof="0" dirty="0">
                <a:latin typeface="+mn-lt"/>
                <a:ea typeface="+mn-ea"/>
              </a:rPr>
              <a:t>档位以提升充电头功率。</a:t>
            </a:r>
            <a:endParaRPr lang="en-US" altLang="zh-CN" sz="1000" noProof="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000" dirty="0">
                <a:latin typeface="+mn-lt"/>
                <a:ea typeface="+mn-ea"/>
              </a:rPr>
              <a:t>         </a:t>
            </a:r>
            <a:r>
              <a:rPr lang="en-US" altLang="zh-CN" sz="1000" noProof="0" dirty="0">
                <a:latin typeface="+mn-lt"/>
                <a:ea typeface="+mn-ea"/>
              </a:rPr>
              <a:t> QC2.0 </a:t>
            </a:r>
            <a:r>
              <a:rPr lang="zh-CN" altLang="en-US" sz="1000" noProof="0" dirty="0">
                <a:latin typeface="+mn-lt"/>
                <a:ea typeface="+mn-ea"/>
              </a:rPr>
              <a:t>有</a:t>
            </a:r>
            <a:r>
              <a:rPr lang="en-US" altLang="zh-CN" sz="1000" noProof="0" dirty="0">
                <a:latin typeface="+mn-lt"/>
                <a:ea typeface="+mn-ea"/>
              </a:rPr>
              <a:t>Class A</a:t>
            </a:r>
            <a:r>
              <a:rPr lang="zh-CN" altLang="en-US" sz="1000" noProof="0" dirty="0">
                <a:latin typeface="+mn-lt"/>
                <a:ea typeface="+mn-ea"/>
              </a:rPr>
              <a:t>和</a:t>
            </a:r>
            <a:r>
              <a:rPr lang="en-US" altLang="zh-CN" sz="1000" dirty="0">
                <a:latin typeface="+mn-lt"/>
                <a:ea typeface="+mn-ea"/>
              </a:rPr>
              <a:t>Class B</a:t>
            </a:r>
            <a:r>
              <a:rPr lang="zh-CN" altLang="en-US" sz="1000" dirty="0">
                <a:latin typeface="+mn-lt"/>
                <a:ea typeface="+mn-ea"/>
              </a:rPr>
              <a:t>两种标准，</a:t>
            </a:r>
            <a:r>
              <a:rPr lang="en-US" altLang="zh-CN" sz="1000" dirty="0">
                <a:latin typeface="+mn-lt"/>
                <a:ea typeface="+mn-ea"/>
              </a:rPr>
              <a:t>Class A</a:t>
            </a:r>
            <a:r>
              <a:rPr lang="zh-CN" altLang="en-US" sz="1000" noProof="0" dirty="0">
                <a:latin typeface="+mn-lt"/>
                <a:ea typeface="+mn-ea"/>
              </a:rPr>
              <a:t>有</a:t>
            </a:r>
            <a:r>
              <a:rPr lang="en-US" altLang="zh-CN" sz="1000" noProof="0" dirty="0">
                <a:latin typeface="+mn-lt"/>
                <a:ea typeface="+mn-ea"/>
              </a:rPr>
              <a:t>5V/9V/12V</a:t>
            </a:r>
            <a:r>
              <a:rPr lang="zh-CN" altLang="en-US" sz="1000" noProof="0" dirty="0">
                <a:latin typeface="+mn-lt"/>
                <a:ea typeface="+mn-ea"/>
              </a:rPr>
              <a:t>三档，</a:t>
            </a:r>
            <a:r>
              <a:rPr lang="en-US" altLang="zh-CN" sz="1000" noProof="0" dirty="0">
                <a:latin typeface="+mn-lt"/>
                <a:ea typeface="+mn-ea"/>
              </a:rPr>
              <a:t>Class B</a:t>
            </a:r>
            <a:r>
              <a:rPr lang="zh-CN" altLang="en-US" sz="1000" noProof="0" dirty="0">
                <a:latin typeface="+mn-lt"/>
                <a:ea typeface="+mn-ea"/>
              </a:rPr>
              <a:t>有</a:t>
            </a:r>
            <a:r>
              <a:rPr lang="en-US" altLang="zh-CN" sz="1000" noProof="0" dirty="0">
                <a:latin typeface="+mn-lt"/>
                <a:ea typeface="+mn-ea"/>
              </a:rPr>
              <a:t>5V/9V/12V/20V</a:t>
            </a:r>
            <a:r>
              <a:rPr lang="zh-CN" altLang="en-US" sz="1000" dirty="0">
                <a:latin typeface="+mn-lt"/>
                <a:ea typeface="+mn-ea"/>
              </a:rPr>
              <a:t>四档，</a:t>
            </a:r>
            <a:endParaRPr lang="en-US" altLang="zh-CN" sz="10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000" dirty="0">
                <a:latin typeface="+mn-lt"/>
                <a:ea typeface="+mn-ea"/>
              </a:rPr>
              <a:t>手机上只用到</a:t>
            </a:r>
            <a:r>
              <a:rPr lang="en-US" altLang="zh-CN" sz="1000" dirty="0">
                <a:latin typeface="+mn-lt"/>
                <a:ea typeface="+mn-ea"/>
              </a:rPr>
              <a:t>Class A</a:t>
            </a:r>
            <a:r>
              <a:rPr lang="zh-CN" altLang="en-US" sz="1000" dirty="0">
                <a:latin typeface="+mn-lt"/>
                <a:ea typeface="+mn-ea"/>
              </a:rPr>
              <a:t>标准。</a:t>
            </a:r>
            <a:endParaRPr lang="en-US" altLang="zh-CN" sz="1000" noProof="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/>
              <a:t>        在输入电压和输出电压压差较大情况下，转换效率较低。</a:t>
            </a:r>
            <a:r>
              <a:rPr lang="zh-CN" altLang="en-US" sz="1000" noProof="0" dirty="0">
                <a:latin typeface="+mn-lt"/>
                <a:ea typeface="+mn-ea"/>
              </a:rPr>
              <a:t>为了提升充电效率，降低输入电压</a:t>
            </a:r>
            <a:endParaRPr lang="en-US" altLang="zh-CN" sz="1000" noProof="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noProof="0" dirty="0">
                <a:latin typeface="+mn-lt"/>
                <a:ea typeface="+mn-ea"/>
              </a:rPr>
              <a:t>和输出电压差，高通在</a:t>
            </a:r>
            <a:r>
              <a:rPr lang="en-US" altLang="zh-CN" sz="1000" noProof="0" dirty="0">
                <a:latin typeface="+mn-lt"/>
                <a:ea typeface="+mn-ea"/>
              </a:rPr>
              <a:t>QC2.0</a:t>
            </a:r>
            <a:r>
              <a:rPr lang="zh-CN" altLang="en-US" sz="1000" noProof="0" dirty="0">
                <a:latin typeface="+mn-lt"/>
                <a:ea typeface="+mn-ea"/>
              </a:rPr>
              <a:t>基础上推出了</a:t>
            </a:r>
            <a:r>
              <a:rPr lang="en-US" altLang="zh-CN" sz="1000" noProof="0" dirty="0">
                <a:latin typeface="+mn-lt"/>
                <a:ea typeface="+mn-ea"/>
              </a:rPr>
              <a:t>QC3.0</a:t>
            </a:r>
            <a:r>
              <a:rPr lang="zh-CN" altLang="en-US" sz="1000" noProof="0" dirty="0">
                <a:latin typeface="+mn-lt"/>
                <a:ea typeface="+mn-ea"/>
              </a:rPr>
              <a:t>。 </a:t>
            </a:r>
            <a:r>
              <a:rPr lang="en-US" altLang="zh-CN" sz="1000" noProof="0" dirty="0">
                <a:latin typeface="+mn-lt"/>
                <a:ea typeface="+mn-ea"/>
              </a:rPr>
              <a:t>QC3.0 </a:t>
            </a:r>
            <a:r>
              <a:rPr lang="zh-CN" altLang="en-US" sz="1000" noProof="0" dirty="0">
                <a:latin typeface="+mn-lt"/>
                <a:ea typeface="+mn-ea"/>
              </a:rPr>
              <a:t>采用电压智能协商</a:t>
            </a:r>
            <a:endParaRPr lang="en-US" altLang="zh-CN" sz="1000" noProof="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noProof="0" dirty="0">
                <a:latin typeface="+mn-lt"/>
                <a:ea typeface="+mn-ea"/>
              </a:rPr>
              <a:t>（</a:t>
            </a:r>
            <a:r>
              <a:rPr lang="en-US" altLang="zh-CN" sz="1000" noProof="0" dirty="0">
                <a:latin typeface="+mn-lt"/>
                <a:ea typeface="+mn-ea"/>
              </a:rPr>
              <a:t>INOV</a:t>
            </a:r>
            <a:r>
              <a:rPr lang="zh-CN" altLang="en-US" sz="1000" noProof="0" dirty="0">
                <a:latin typeface="+mn-lt"/>
                <a:ea typeface="+mn-ea"/>
              </a:rPr>
              <a:t>）算法，输入以</a:t>
            </a:r>
            <a:r>
              <a:rPr lang="en-US" altLang="zh-CN" sz="1000" noProof="0" dirty="0">
                <a:latin typeface="+mn-lt"/>
                <a:ea typeface="+mn-ea"/>
              </a:rPr>
              <a:t>200mV</a:t>
            </a:r>
            <a:r>
              <a:rPr lang="zh-CN" altLang="en-US" sz="1000" noProof="0" dirty="0">
                <a:latin typeface="+mn-lt"/>
                <a:ea typeface="+mn-ea"/>
              </a:rPr>
              <a:t>为一档自适应调节。</a:t>
            </a:r>
            <a:r>
              <a:rPr lang="zh-CN" altLang="en-US" sz="1000" dirty="0">
                <a:latin typeface="+mn-lt"/>
                <a:ea typeface="+mn-ea"/>
              </a:rPr>
              <a:t>在满足输出电流要求的</a:t>
            </a:r>
            <a:endParaRPr lang="en-US" altLang="zh-CN" sz="10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latin typeface="+mn-lt"/>
                <a:ea typeface="+mn-ea"/>
              </a:rPr>
              <a:t>情况下，自动调整输入电压，从而提升充电效率。</a:t>
            </a:r>
            <a:endParaRPr lang="en-US" altLang="zh-CN" sz="10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200" noProof="0" dirty="0">
              <a:latin typeface="+mn-lt"/>
              <a:ea typeface="+mn-ea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510" y="928932"/>
            <a:ext cx="1966913" cy="11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863" y="2868692"/>
            <a:ext cx="3613916" cy="18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2665" y="2646363"/>
            <a:ext cx="3505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250" y="28260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QC4/QC4+</a:t>
            </a:r>
            <a:endParaRPr lang="zh-CN" altLang="en-US" dirty="0"/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349249" y="766233"/>
            <a:ext cx="8575675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QC4</a:t>
            </a:r>
            <a:r>
              <a:rPr lang="zh-CN" altLang="en-US" sz="1200" dirty="0">
                <a:latin typeface="+mn-lt"/>
                <a:ea typeface="+mn-ea"/>
              </a:rPr>
              <a:t>和</a:t>
            </a:r>
            <a:r>
              <a:rPr lang="en-US" altLang="zh-CN" sz="1200" dirty="0">
                <a:latin typeface="+mn-lt"/>
                <a:ea typeface="+mn-ea"/>
              </a:rPr>
              <a:t>QC4+</a:t>
            </a:r>
            <a:r>
              <a:rPr lang="zh-CN" altLang="en-US" sz="1200" dirty="0">
                <a:latin typeface="+mn-lt"/>
                <a:ea typeface="+mn-ea"/>
              </a:rPr>
              <a:t>兼容</a:t>
            </a:r>
            <a:r>
              <a:rPr lang="en-US" altLang="zh-CN" sz="1200" dirty="0">
                <a:latin typeface="+mn-lt"/>
                <a:ea typeface="+mn-ea"/>
              </a:rPr>
              <a:t>USB PD</a:t>
            </a:r>
            <a:r>
              <a:rPr lang="zh-CN" altLang="en-US" sz="1200" dirty="0">
                <a:latin typeface="+mn-lt"/>
                <a:ea typeface="+mn-ea"/>
              </a:rPr>
              <a:t>协议，是高通为应对</a:t>
            </a:r>
            <a:r>
              <a:rPr lang="en-US" altLang="zh-CN" sz="1200" dirty="0">
                <a:latin typeface="+mn-lt"/>
                <a:ea typeface="+mn-ea"/>
              </a:rPr>
              <a:t>USB IF</a:t>
            </a:r>
            <a:r>
              <a:rPr lang="zh-CN" altLang="en-US" sz="1200" dirty="0">
                <a:latin typeface="+mn-lt"/>
                <a:ea typeface="+mn-ea"/>
              </a:rPr>
              <a:t>组织和谷歌要求推出的，通过</a:t>
            </a:r>
            <a:r>
              <a:rPr lang="en-US" altLang="zh-CN" sz="1200" dirty="0">
                <a:latin typeface="+mn-lt"/>
                <a:ea typeface="+mn-ea"/>
              </a:rPr>
              <a:t>TYPEC CC1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CC2</a:t>
            </a:r>
            <a:r>
              <a:rPr lang="zh-CN" altLang="en-US" sz="1200" dirty="0">
                <a:latin typeface="+mn-lt"/>
                <a:ea typeface="+mn-ea"/>
              </a:rPr>
              <a:t>管脚进行协议通讯。</a:t>
            </a:r>
            <a:endParaRPr lang="en-US" altLang="zh-CN" sz="12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+mn-lt"/>
                <a:ea typeface="+mn-ea"/>
              </a:rPr>
              <a:t>采用</a:t>
            </a:r>
            <a:r>
              <a:rPr lang="en-US" altLang="zh-CN" sz="1200" dirty="0">
                <a:latin typeface="+mn-lt"/>
                <a:ea typeface="+mn-ea"/>
              </a:rPr>
              <a:t>INOV3.0</a:t>
            </a:r>
            <a:r>
              <a:rPr lang="zh-CN" altLang="en-US" sz="1200" dirty="0">
                <a:latin typeface="+mn-lt"/>
                <a:ea typeface="+mn-ea"/>
              </a:rPr>
              <a:t>算法支持</a:t>
            </a:r>
            <a:r>
              <a:rPr lang="en-US" altLang="zh-CN" sz="1200" dirty="0">
                <a:latin typeface="+mn-lt"/>
                <a:ea typeface="+mn-ea"/>
              </a:rPr>
              <a:t>20mV</a:t>
            </a:r>
            <a:r>
              <a:rPr lang="zh-CN" altLang="en-US" sz="1200" dirty="0">
                <a:latin typeface="+mn-lt"/>
                <a:ea typeface="+mn-ea"/>
              </a:rPr>
              <a:t>更精准的电压调节。</a:t>
            </a:r>
            <a:endParaRPr lang="en-US" altLang="zh-CN" sz="12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</a:t>
            </a:r>
            <a:r>
              <a:rPr lang="zh-CN" altLang="en-US" sz="1200" dirty="0">
                <a:latin typeface="+mn-lt"/>
                <a:ea typeface="+mn-ea"/>
              </a:rPr>
              <a:t>采用</a:t>
            </a:r>
            <a:r>
              <a:rPr lang="en-US" altLang="zh-CN" sz="1200" dirty="0">
                <a:latin typeface="+mn-lt"/>
                <a:ea typeface="+mn-ea"/>
              </a:rPr>
              <a:t>PMI</a:t>
            </a:r>
            <a:r>
              <a:rPr lang="zh-CN" altLang="en-US" sz="1200" dirty="0">
                <a:latin typeface="+mn-lt"/>
                <a:ea typeface="+mn-ea"/>
              </a:rPr>
              <a:t>独立充电为</a:t>
            </a:r>
            <a:r>
              <a:rPr lang="en-US" altLang="zh-CN" sz="1200" dirty="0">
                <a:latin typeface="+mn-lt"/>
                <a:ea typeface="+mn-ea"/>
              </a:rPr>
              <a:t>QC4</a:t>
            </a:r>
            <a:r>
              <a:rPr lang="zh-CN" altLang="en-US" sz="1200" dirty="0">
                <a:latin typeface="+mn-lt"/>
                <a:ea typeface="+mn-ea"/>
              </a:rPr>
              <a:t>，采用</a:t>
            </a:r>
            <a:r>
              <a:rPr lang="en-US" altLang="zh-CN" sz="1200" dirty="0">
                <a:latin typeface="+mn-lt"/>
                <a:ea typeface="+mn-ea"/>
              </a:rPr>
              <a:t>PMI+SMB</a:t>
            </a:r>
            <a:r>
              <a:rPr lang="zh-CN" altLang="en-US" sz="1200" dirty="0">
                <a:latin typeface="+mn-lt"/>
                <a:ea typeface="+mn-ea"/>
              </a:rPr>
              <a:t>并行充电的为</a:t>
            </a:r>
            <a:r>
              <a:rPr lang="en-US" altLang="zh-CN" sz="1200" dirty="0">
                <a:latin typeface="+mn-lt"/>
                <a:ea typeface="+mn-ea"/>
              </a:rPr>
              <a:t>QC4+</a:t>
            </a:r>
            <a:r>
              <a:rPr lang="zh-CN" altLang="en-US" sz="1200" dirty="0">
                <a:latin typeface="+mn-lt"/>
                <a:ea typeface="+mn-ea"/>
              </a:rPr>
              <a:t>。</a:t>
            </a:r>
            <a:endParaRPr lang="en-US" altLang="zh-CN" sz="12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200" noProof="0" dirty="0">
              <a:latin typeface="+mn-lt"/>
              <a:ea typeface="+mn-ea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3" y="1877211"/>
            <a:ext cx="6708775" cy="27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180" y="28260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MTK PE</a:t>
            </a:r>
            <a:r>
              <a:rPr lang="zh-CN" altLang="en-US" dirty="0"/>
              <a:t>系列</a:t>
            </a:r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349249" y="766233"/>
            <a:ext cx="8575675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200" noProof="0" dirty="0">
              <a:latin typeface="+mn-lt"/>
              <a:ea typeface="+mn-ea"/>
            </a:endParaRPr>
          </a:p>
        </p:txBody>
      </p:sp>
      <p:sp>
        <p:nvSpPr>
          <p:cNvPr id="12" name="副标题 7"/>
          <p:cNvSpPr>
            <a:spLocks/>
          </p:cNvSpPr>
          <p:nvPr/>
        </p:nvSpPr>
        <p:spPr bwMode="auto">
          <a:xfrm>
            <a:off x="592668" y="863601"/>
            <a:ext cx="3257089" cy="385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       Pump Express Plus</a:t>
            </a:r>
            <a:r>
              <a:rPr lang="zh-CN" altLang="en-US" sz="1200" dirty="0"/>
              <a:t>（</a:t>
            </a:r>
            <a:r>
              <a:rPr lang="en-US" altLang="zh-CN" sz="1200" dirty="0"/>
              <a:t>PE+</a:t>
            </a:r>
            <a:r>
              <a:rPr lang="zh-CN" altLang="en-US" sz="1200" dirty="0"/>
              <a:t>）是</a:t>
            </a:r>
            <a:r>
              <a:rPr lang="en-US" altLang="zh-CN" sz="1200" dirty="0"/>
              <a:t>MTK</a:t>
            </a:r>
            <a:r>
              <a:rPr lang="zh-CN" altLang="en-US" sz="1200" dirty="0"/>
              <a:t>推出一种快充标准，通过</a:t>
            </a:r>
            <a:r>
              <a:rPr lang="en-US" altLang="zh-CN" sz="1200" dirty="0"/>
              <a:t>VBUS</a:t>
            </a:r>
            <a:r>
              <a:rPr lang="zh-CN" altLang="en-US" sz="1200" dirty="0"/>
              <a:t>上电流变化来进行数据通讯，调整充电器输出电压为</a:t>
            </a:r>
            <a:r>
              <a:rPr lang="en-US" altLang="zh-CN" sz="1200" dirty="0"/>
              <a:t>5V/7V/9V/</a:t>
            </a:r>
          </a:p>
          <a:p>
            <a:pPr>
              <a:lnSpc>
                <a:spcPct val="150000"/>
              </a:lnSpc>
            </a:pPr>
            <a:r>
              <a:rPr lang="en-US" altLang="zh-CN" sz="1200" dirty="0"/>
              <a:t>12V</a:t>
            </a:r>
            <a:r>
              <a:rPr lang="zh-CN" altLang="en-US" sz="1200" dirty="0"/>
              <a:t>四个档位。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PE2.0</a:t>
            </a:r>
            <a:r>
              <a:rPr lang="zh-CN" altLang="en-US" sz="1200" dirty="0"/>
              <a:t>在</a:t>
            </a:r>
            <a:r>
              <a:rPr lang="en-US" altLang="zh-CN" sz="1200" dirty="0"/>
              <a:t>PE+</a:t>
            </a:r>
            <a:r>
              <a:rPr lang="zh-CN" altLang="en-US" sz="1200" dirty="0"/>
              <a:t>基础上，将电压细化为</a:t>
            </a:r>
            <a:r>
              <a:rPr lang="en-US" altLang="zh-CN" sz="1200" dirty="0"/>
              <a:t>0.5V</a:t>
            </a:r>
            <a:r>
              <a:rPr lang="zh-CN" altLang="en-US" sz="1200" dirty="0"/>
              <a:t>一档调压，依旧是通过</a:t>
            </a:r>
            <a:r>
              <a:rPr lang="en-US" altLang="zh-CN" sz="1200" dirty="0"/>
              <a:t>VBUS</a:t>
            </a:r>
            <a:r>
              <a:rPr lang="zh-CN" altLang="en-US" sz="1200" dirty="0"/>
              <a:t>线进行通讯；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PE3.0</a:t>
            </a:r>
            <a:r>
              <a:rPr lang="zh-CN" altLang="en-US" sz="1200" dirty="0"/>
              <a:t>是基于</a:t>
            </a:r>
            <a:r>
              <a:rPr lang="en-US" altLang="zh-CN" sz="1200" dirty="0"/>
              <a:t>USB PD</a:t>
            </a:r>
            <a:r>
              <a:rPr lang="zh-CN" altLang="en-US" sz="1200" dirty="0"/>
              <a:t>协议的一种低压直充方式，主要偏重于硬件方面（</a:t>
            </a:r>
            <a:r>
              <a:rPr lang="en-US" altLang="zh-CN" sz="1200" dirty="0"/>
              <a:t> RT9468 </a:t>
            </a:r>
            <a:r>
              <a:rPr lang="zh-CN" altLang="en-US" sz="1200" dirty="0"/>
              <a:t>）；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</a:t>
            </a:r>
          </a:p>
          <a:p>
            <a:endParaRPr lang="zh-CN" altLang="en-US" sz="1200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3210" y="939800"/>
            <a:ext cx="4755401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1944" y="2755625"/>
            <a:ext cx="474666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180" y="2826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国内快充协议</a:t>
            </a:r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349249" y="766233"/>
            <a:ext cx="8575675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>
                <a:latin typeface="+mn-lt"/>
                <a:ea typeface="+mn-ea"/>
              </a:rPr>
              <a:t>  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200" noProof="0" dirty="0">
              <a:latin typeface="+mn-lt"/>
              <a:ea typeface="+mn-ea"/>
            </a:endParaRPr>
          </a:p>
        </p:txBody>
      </p:sp>
      <p:sp>
        <p:nvSpPr>
          <p:cNvPr id="12" name="副标题 7"/>
          <p:cNvSpPr>
            <a:spLocks/>
          </p:cNvSpPr>
          <p:nvPr/>
        </p:nvSpPr>
        <p:spPr bwMode="auto">
          <a:xfrm>
            <a:off x="592668" y="766233"/>
            <a:ext cx="7179732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       </a:t>
            </a:r>
            <a:r>
              <a:rPr lang="en-US" altLang="zh-CN" sz="1200" dirty="0"/>
              <a:t> </a:t>
            </a:r>
            <a:r>
              <a:rPr lang="zh-CN" altLang="en-US" sz="1200" dirty="0"/>
              <a:t>华为</a:t>
            </a:r>
            <a:r>
              <a:rPr lang="en-US" altLang="zh-CN" sz="1200" dirty="0"/>
              <a:t>FCP</a:t>
            </a:r>
            <a:r>
              <a:rPr lang="zh-CN" altLang="en-US" sz="1200" dirty="0"/>
              <a:t>协议，高压充电协议，类似高通的</a:t>
            </a:r>
            <a:r>
              <a:rPr lang="en-US" altLang="zh-CN" sz="1200" dirty="0"/>
              <a:t>QC2.0</a:t>
            </a:r>
            <a:r>
              <a:rPr lang="zh-CN" altLang="en-US" sz="1200" dirty="0"/>
              <a:t>；采用</a:t>
            </a:r>
            <a:r>
              <a:rPr lang="en-US" altLang="zh-CN" sz="1200" dirty="0"/>
              <a:t>D+/D-</a:t>
            </a:r>
            <a:r>
              <a:rPr lang="zh-CN" altLang="en-US" sz="1200" dirty="0"/>
              <a:t>通讯，实现电压调整，</a:t>
            </a:r>
            <a:r>
              <a:rPr lang="en-US" altLang="zh-CN" sz="1200" dirty="0"/>
              <a:t>5V/9V</a:t>
            </a:r>
            <a:r>
              <a:rPr lang="zh-CN" altLang="en-US" sz="1200" dirty="0"/>
              <a:t>两档，充电器</a:t>
            </a:r>
            <a:r>
              <a:rPr lang="en-US" altLang="zh-CN" sz="1200" dirty="0"/>
              <a:t>9V2A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</a:t>
            </a:r>
            <a:r>
              <a:rPr lang="zh-CN" altLang="en-US" sz="1200" dirty="0"/>
              <a:t>华为</a:t>
            </a:r>
            <a:r>
              <a:rPr lang="en-US" altLang="zh-CN" sz="1200" dirty="0"/>
              <a:t>SCP</a:t>
            </a:r>
            <a:r>
              <a:rPr lang="zh-CN" altLang="en-US" sz="1200" dirty="0"/>
              <a:t>协议，低压大电流直充协议，通过</a:t>
            </a:r>
            <a:r>
              <a:rPr lang="en-US" altLang="zh-CN" sz="1200" dirty="0"/>
              <a:t>D+/D-</a:t>
            </a:r>
            <a:r>
              <a:rPr lang="zh-CN" altLang="en-US" sz="1200" dirty="0"/>
              <a:t>通讯，充电器为</a:t>
            </a:r>
            <a:r>
              <a:rPr lang="en-US" altLang="zh-CN" sz="1200" dirty="0"/>
              <a:t>5V4.5A</a:t>
            </a:r>
            <a:r>
              <a:rPr lang="zh-CN" altLang="en-US" sz="1200" dirty="0"/>
              <a:t>或</a:t>
            </a:r>
            <a:r>
              <a:rPr lang="en-US" altLang="zh-CN" sz="1200" dirty="0"/>
              <a:t>4.5V5A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OPPO VOOC</a:t>
            </a:r>
            <a:r>
              <a:rPr lang="zh-CN" altLang="en-US" sz="1200" dirty="0"/>
              <a:t>协议，低压大电流直充协议，通过</a:t>
            </a:r>
            <a:r>
              <a:rPr lang="en-US" altLang="zh-CN" sz="1200" dirty="0"/>
              <a:t>D+/D-</a:t>
            </a:r>
            <a:r>
              <a:rPr lang="zh-CN" altLang="en-US" sz="1200" dirty="0"/>
              <a:t>通讯，充电器为</a:t>
            </a:r>
            <a:r>
              <a:rPr lang="en-US" altLang="zh-CN" sz="1200" dirty="0"/>
              <a:t>5V4A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SuperVOOC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协议，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MWC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首度亮相，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 FINDX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兰博基尼版正式使用，充电器为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10V5A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，估计采用的高压直充协议，通过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D+/D-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通讯，；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</a:t>
            </a:r>
            <a:r>
              <a:rPr lang="zh-CN" altLang="en-US" sz="1200" dirty="0"/>
              <a:t>一加</a:t>
            </a:r>
            <a:r>
              <a:rPr lang="en-US" altLang="zh-CN" sz="1200" dirty="0"/>
              <a:t>DASH</a:t>
            </a:r>
            <a:r>
              <a:rPr lang="zh-CN" altLang="en-US" sz="1200" dirty="0"/>
              <a:t>协议，</a:t>
            </a:r>
            <a:r>
              <a:rPr lang="en-US" altLang="zh-CN" sz="1200" dirty="0"/>
              <a:t>OPPO VOOC</a:t>
            </a:r>
            <a:r>
              <a:rPr lang="zh-CN" altLang="en-US" sz="1200" dirty="0"/>
              <a:t>授权的低压大电流直充协议，通过</a:t>
            </a:r>
            <a:r>
              <a:rPr lang="en-US" altLang="zh-CN" sz="1200" dirty="0"/>
              <a:t>D+/D-</a:t>
            </a:r>
            <a:r>
              <a:rPr lang="zh-CN" altLang="en-US" sz="1200" dirty="0"/>
              <a:t>通讯，充电器为</a:t>
            </a:r>
            <a:r>
              <a:rPr lang="en-US" altLang="zh-CN" sz="1200" dirty="0"/>
              <a:t>5V4A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 NUBIA </a:t>
            </a:r>
            <a:r>
              <a:rPr lang="en-US" altLang="zh-CN" sz="1200" dirty="0" err="1"/>
              <a:t>Neocharge</a:t>
            </a:r>
            <a:r>
              <a:rPr lang="zh-CN" altLang="en-US" sz="1200" dirty="0"/>
              <a:t>，低压大电流直充协议，通过</a:t>
            </a:r>
            <a:r>
              <a:rPr lang="en-US" altLang="zh-CN" sz="1200" dirty="0"/>
              <a:t>D+/D-</a:t>
            </a:r>
            <a:r>
              <a:rPr lang="zh-CN" altLang="en-US" sz="1200" dirty="0"/>
              <a:t>通讯，充电器</a:t>
            </a:r>
            <a:r>
              <a:rPr lang="en-US" altLang="zh-CN" sz="1200" dirty="0"/>
              <a:t>5V5.2A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</a:t>
            </a:r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               </a:t>
            </a:r>
          </a:p>
          <a:p>
            <a:endParaRPr lang="zh-CN" altLang="en-US" sz="1200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65193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图片 5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副标题 7"/>
          <p:cNvSpPr txBox="1">
            <a:spLocks/>
          </p:cNvSpPr>
          <p:nvPr/>
        </p:nvSpPr>
        <p:spPr bwMode="auto">
          <a:xfrm>
            <a:off x="931863" y="939800"/>
            <a:ext cx="68405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60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220133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250" y="28260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USB PD</a:t>
            </a:r>
            <a:endParaRPr lang="zh-CN" altLang="en-US" dirty="0"/>
          </a:p>
        </p:txBody>
      </p:sp>
      <p:sp>
        <p:nvSpPr>
          <p:cNvPr id="10" name="副标题 7"/>
          <p:cNvSpPr txBox="1">
            <a:spLocks/>
          </p:cNvSpPr>
          <p:nvPr/>
        </p:nvSpPr>
        <p:spPr bwMode="auto">
          <a:xfrm>
            <a:off x="349249" y="766233"/>
            <a:ext cx="8364055" cy="39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300" dirty="0"/>
              <a:t>        </a:t>
            </a:r>
            <a:r>
              <a:rPr lang="en-US" altLang="zh-CN" sz="1300" dirty="0"/>
              <a:t>USB PD</a:t>
            </a:r>
            <a:r>
              <a:rPr lang="zh-CN" altLang="en-US" sz="1300" dirty="0"/>
              <a:t>是由</a:t>
            </a:r>
            <a:r>
              <a:rPr lang="en-US" altLang="zh-CN" sz="1300" dirty="0"/>
              <a:t>USB-IF</a:t>
            </a:r>
            <a:r>
              <a:rPr lang="zh-CN" altLang="en-US" sz="1300" dirty="0"/>
              <a:t>组织制定的一种基于</a:t>
            </a:r>
            <a:r>
              <a:rPr lang="en-US" altLang="zh-CN" sz="1300" dirty="0"/>
              <a:t>TYPE C</a:t>
            </a:r>
            <a:r>
              <a:rPr lang="zh-CN" altLang="en-US" sz="1300" dirty="0"/>
              <a:t>接口的快速充电规范。</a:t>
            </a: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300" dirty="0">
                <a:latin typeface="+mn-lt"/>
                <a:ea typeface="+mn-ea"/>
              </a:rPr>
              <a:t>          USB PD2.0</a:t>
            </a:r>
            <a:r>
              <a:rPr lang="zh-CN" altLang="en-US" sz="1300" dirty="0">
                <a:latin typeface="+mn-lt"/>
                <a:ea typeface="+mn-ea"/>
              </a:rPr>
              <a:t>分</a:t>
            </a:r>
            <a:r>
              <a:rPr lang="en-US" altLang="zh-CN" sz="1300" dirty="0">
                <a:latin typeface="+mn-lt"/>
                <a:ea typeface="+mn-ea"/>
              </a:rPr>
              <a:t>10W</a:t>
            </a:r>
            <a:r>
              <a:rPr lang="zh-CN" altLang="en-US" sz="1300" dirty="0">
                <a:latin typeface="+mn-lt"/>
                <a:ea typeface="+mn-ea"/>
              </a:rPr>
              <a:t>、</a:t>
            </a:r>
            <a:r>
              <a:rPr lang="en-US" altLang="zh-CN" sz="1300" dirty="0">
                <a:latin typeface="+mn-lt"/>
                <a:ea typeface="+mn-ea"/>
              </a:rPr>
              <a:t>18W</a:t>
            </a:r>
            <a:r>
              <a:rPr lang="zh-CN" altLang="en-US" sz="1300" dirty="0">
                <a:latin typeface="+mn-lt"/>
                <a:ea typeface="+mn-ea"/>
              </a:rPr>
              <a:t>、</a:t>
            </a:r>
            <a:r>
              <a:rPr lang="en-US" altLang="zh-CN" sz="1300" dirty="0">
                <a:latin typeface="+mn-lt"/>
                <a:ea typeface="+mn-ea"/>
              </a:rPr>
              <a:t>36W</a:t>
            </a:r>
            <a:r>
              <a:rPr lang="zh-CN" altLang="en-US" sz="1300" dirty="0">
                <a:latin typeface="+mn-lt"/>
                <a:ea typeface="+mn-ea"/>
              </a:rPr>
              <a:t>、</a:t>
            </a:r>
            <a:r>
              <a:rPr lang="en-US" altLang="zh-CN" sz="1300" dirty="0">
                <a:latin typeface="+mn-lt"/>
                <a:ea typeface="+mn-ea"/>
              </a:rPr>
              <a:t>60W</a:t>
            </a:r>
            <a:r>
              <a:rPr lang="zh-CN" altLang="en-US" sz="1300" dirty="0">
                <a:latin typeface="+mn-lt"/>
                <a:ea typeface="+mn-ea"/>
              </a:rPr>
              <a:t>、</a:t>
            </a:r>
            <a:r>
              <a:rPr lang="en-US" altLang="zh-CN" sz="1300" dirty="0">
                <a:latin typeface="+mn-lt"/>
                <a:ea typeface="+mn-ea"/>
              </a:rPr>
              <a:t>100W</a:t>
            </a:r>
            <a:r>
              <a:rPr lang="zh-CN" altLang="en-US" sz="1300" dirty="0">
                <a:latin typeface="+mn-lt"/>
                <a:ea typeface="+mn-ea"/>
              </a:rPr>
              <a:t>五级规格，电压采用</a:t>
            </a:r>
            <a:r>
              <a:rPr lang="en-US" altLang="zh-CN" sz="1300" dirty="0"/>
              <a:t>5V</a:t>
            </a:r>
            <a:r>
              <a:rPr lang="zh-CN" altLang="en-US" sz="1300" dirty="0"/>
              <a:t>、</a:t>
            </a:r>
            <a:r>
              <a:rPr lang="en-US" altLang="zh-CN" sz="1300" dirty="0"/>
              <a:t>12V</a:t>
            </a:r>
            <a:r>
              <a:rPr lang="zh-CN" altLang="en-US" sz="1300" dirty="0"/>
              <a:t>和</a:t>
            </a:r>
            <a:r>
              <a:rPr lang="en-US" altLang="zh-CN" sz="1300" dirty="0"/>
              <a:t>20V</a:t>
            </a:r>
            <a:r>
              <a:rPr lang="zh-CN" altLang="en-US" sz="1300" dirty="0"/>
              <a:t>，电流为</a:t>
            </a:r>
            <a:r>
              <a:rPr lang="en-US" altLang="zh-CN" sz="1300" dirty="0"/>
              <a:t>1.5A</a:t>
            </a:r>
            <a:r>
              <a:rPr lang="zh-CN" altLang="en-US" sz="1300" dirty="0"/>
              <a:t>、 </a:t>
            </a:r>
            <a:r>
              <a:rPr lang="en-US" altLang="zh-CN" sz="1300" dirty="0"/>
              <a:t>2A</a:t>
            </a:r>
            <a:r>
              <a:rPr lang="zh-CN" altLang="en-US" sz="1300" dirty="0"/>
              <a:t>、</a:t>
            </a:r>
            <a:r>
              <a:rPr lang="en-US" altLang="zh-CN" sz="1300" dirty="0"/>
              <a:t>3A</a:t>
            </a:r>
            <a:r>
              <a:rPr lang="zh-CN" altLang="en-US" sz="1300" dirty="0"/>
              <a:t>和</a:t>
            </a: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300" dirty="0"/>
              <a:t>5A</a:t>
            </a:r>
            <a:r>
              <a:rPr lang="zh-CN" altLang="en-US" sz="1300" dirty="0"/>
              <a:t>。因电压范围较少，在手机产品基本没有使用。</a:t>
            </a: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300" dirty="0">
                <a:latin typeface="+mn-lt"/>
                <a:ea typeface="+mn-ea"/>
              </a:rPr>
              <a:t>          2017</a:t>
            </a:r>
            <a:r>
              <a:rPr lang="zh-CN" altLang="en-US" sz="1300" dirty="0">
                <a:latin typeface="+mn-lt"/>
                <a:ea typeface="+mn-ea"/>
              </a:rPr>
              <a:t>年</a:t>
            </a:r>
            <a:r>
              <a:rPr lang="en-US" altLang="zh-CN" sz="1300" dirty="0">
                <a:latin typeface="+mn-lt"/>
                <a:ea typeface="+mn-ea"/>
              </a:rPr>
              <a:t>2</a:t>
            </a:r>
            <a:r>
              <a:rPr lang="zh-CN" altLang="en-US" sz="1300" dirty="0">
                <a:latin typeface="+mn-lt"/>
                <a:ea typeface="+mn-ea"/>
              </a:rPr>
              <a:t>月份</a:t>
            </a:r>
            <a:r>
              <a:rPr lang="en-US" altLang="zh-CN" sz="1300" dirty="0">
                <a:latin typeface="+mn-lt"/>
                <a:ea typeface="+mn-ea"/>
              </a:rPr>
              <a:t>USB-IF</a:t>
            </a:r>
            <a:r>
              <a:rPr lang="zh-CN" altLang="en-US" sz="1300" dirty="0">
                <a:latin typeface="+mn-lt"/>
                <a:ea typeface="+mn-ea"/>
              </a:rPr>
              <a:t>发布了</a:t>
            </a:r>
            <a:r>
              <a:rPr lang="en-US" altLang="zh-CN" sz="1300" dirty="0">
                <a:latin typeface="+mn-lt"/>
                <a:ea typeface="+mn-ea"/>
              </a:rPr>
              <a:t>USB PD3.0</a:t>
            </a:r>
            <a:r>
              <a:rPr lang="zh-CN" altLang="en-US" sz="1300" dirty="0">
                <a:latin typeface="+mn-lt"/>
                <a:ea typeface="+mn-ea"/>
              </a:rPr>
              <a:t>，</a:t>
            </a:r>
            <a:r>
              <a:rPr lang="zh-CN" altLang="en-US" sz="1300" dirty="0"/>
              <a:t>最大特色就是引入了一项名为</a:t>
            </a:r>
            <a:r>
              <a:rPr lang="en-US" altLang="zh-CN" sz="1300" dirty="0"/>
              <a:t>PPS</a:t>
            </a:r>
            <a:r>
              <a:rPr lang="zh-CN" altLang="en-US" sz="1300" dirty="0"/>
              <a:t>协议，使</a:t>
            </a:r>
            <a:r>
              <a:rPr lang="en-US" altLang="zh-CN" sz="1300" dirty="0"/>
              <a:t>USB PD 3.0</a:t>
            </a:r>
            <a:r>
              <a:rPr lang="zh-CN" altLang="en-US" sz="1300" dirty="0"/>
              <a:t>获得了强大的</a:t>
            </a: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300" dirty="0"/>
              <a:t>可编程能力，输出电压范围扩展到</a:t>
            </a:r>
            <a:r>
              <a:rPr lang="en-US" altLang="zh-CN" sz="1300" dirty="0"/>
              <a:t>3.0V~21V</a:t>
            </a:r>
            <a:r>
              <a:rPr lang="zh-CN" altLang="en-US" sz="1300" dirty="0"/>
              <a:t>，同时步进调幅电压为</a:t>
            </a:r>
            <a:r>
              <a:rPr lang="en-US" altLang="zh-CN" sz="1300" dirty="0"/>
              <a:t>20mV</a:t>
            </a:r>
            <a:r>
              <a:rPr lang="zh-CN" altLang="en-US" sz="1300" dirty="0"/>
              <a:t>。</a:t>
            </a: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3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300" dirty="0">
                <a:latin typeface="+mn-lt"/>
                <a:ea typeface="+mn-ea"/>
              </a:rPr>
              <a:t>          </a:t>
            </a:r>
            <a:r>
              <a:rPr lang="zh-CN" altLang="en-US" sz="1300" dirty="0">
                <a:latin typeface="+mn-lt"/>
                <a:ea typeface="+mn-ea"/>
              </a:rPr>
              <a:t>宽的电压范围和精细的调幅间隔使其可以支持高压充电、低压大电流直充、高压电荷泵</a:t>
            </a:r>
            <a:r>
              <a:rPr lang="en-US" altLang="zh-CN" sz="1300" dirty="0">
                <a:latin typeface="+mn-lt"/>
                <a:ea typeface="+mn-ea"/>
              </a:rPr>
              <a:t>2:1</a:t>
            </a:r>
            <a:r>
              <a:rPr lang="zh-CN" altLang="en-US" sz="1300" dirty="0">
                <a:latin typeface="+mn-lt"/>
                <a:ea typeface="+mn-ea"/>
              </a:rPr>
              <a:t>直充等几种快充</a:t>
            </a:r>
            <a:endParaRPr lang="en-US" altLang="zh-CN" sz="13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300" dirty="0">
                <a:latin typeface="+mn-lt"/>
                <a:ea typeface="+mn-ea"/>
              </a:rPr>
              <a:t>方案。使得</a:t>
            </a:r>
            <a:r>
              <a:rPr lang="en-US" altLang="zh-CN" sz="1300" dirty="0">
                <a:latin typeface="+mn-lt"/>
                <a:ea typeface="+mn-ea"/>
              </a:rPr>
              <a:t>USB  PD</a:t>
            </a:r>
            <a:r>
              <a:rPr lang="zh-CN" altLang="en-US" sz="1300" dirty="0">
                <a:latin typeface="+mn-lt"/>
                <a:ea typeface="+mn-ea"/>
              </a:rPr>
              <a:t>作为各种快充电路的通讯协议成为可能。</a:t>
            </a:r>
            <a:endParaRPr lang="en-US" altLang="zh-CN" sz="13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3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200" noProof="0" dirty="0">
              <a:latin typeface="+mn-lt"/>
              <a:ea typeface="+mn-ea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 dirty="0">
                <a:latin typeface="Calibri" pitchFamily="34" charset="0"/>
              </a:rPr>
              <a:t>快充协议通讯方式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1400" dirty="0"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15010" y="2365286"/>
          <a:ext cx="7600119" cy="2153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2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6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5909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QC2.0/QC3.0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PE+/PE2.0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华为</a:t>
                      </a:r>
                      <a:r>
                        <a:rPr lang="en-US" altLang="zh-CN" sz="1000" dirty="0"/>
                        <a:t>FCP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华为</a:t>
                      </a:r>
                      <a:r>
                        <a:rPr lang="en-US" altLang="zh-CN" sz="1000" dirty="0"/>
                        <a:t>SCP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VOOC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PE3.0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QC4/QC4+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USB PD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 充电器接口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TYPE A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TYPE A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TYPE A</a:t>
                      </a:r>
                      <a:endParaRPr lang="zh-CN" altLang="en-US" sz="1000" dirty="0"/>
                    </a:p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TYPE A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定制</a:t>
                      </a:r>
                      <a:r>
                        <a:rPr lang="en-US" altLang="zh-CN" sz="1000" dirty="0"/>
                        <a:t>TYPE A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TYPE 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TYPE 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TYPE C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数据线接口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A-Micro</a:t>
                      </a:r>
                      <a:r>
                        <a:rPr lang="en-US" altLang="zh-CN" sz="1000" baseline="0" dirty="0"/>
                        <a:t> B/</a:t>
                      </a:r>
                    </a:p>
                    <a:p>
                      <a:pPr algn="ctr"/>
                      <a:r>
                        <a:rPr lang="en-US" altLang="zh-CN" sz="1000" baseline="0" dirty="0"/>
                        <a:t>A-C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A-</a:t>
                      </a:r>
                      <a:r>
                        <a:rPr lang="en-US" altLang="zh-CN" sz="1000" dirty="0" err="1"/>
                        <a:t>MicroB</a:t>
                      </a:r>
                      <a:r>
                        <a:rPr lang="en-US" altLang="zh-CN" sz="1000" dirty="0"/>
                        <a:t>/</a:t>
                      </a:r>
                    </a:p>
                    <a:p>
                      <a:pPr algn="ctr"/>
                      <a:r>
                        <a:rPr lang="en-US" altLang="zh-CN" sz="1000" dirty="0"/>
                        <a:t>A-C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A-</a:t>
                      </a:r>
                      <a:r>
                        <a:rPr lang="en-US" altLang="zh-CN" sz="1000" dirty="0" err="1"/>
                        <a:t>MicroB</a:t>
                      </a:r>
                      <a:r>
                        <a:rPr lang="en-US" altLang="zh-CN" sz="1000" dirty="0"/>
                        <a:t>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定制</a:t>
                      </a:r>
                      <a:r>
                        <a:rPr lang="en-US" altLang="zh-CN" sz="1000" dirty="0"/>
                        <a:t>A-C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定制</a:t>
                      </a:r>
                      <a:r>
                        <a:rPr lang="en-US" altLang="zh-CN" sz="1000" dirty="0"/>
                        <a:t>A-</a:t>
                      </a:r>
                      <a:r>
                        <a:rPr lang="en-US" altLang="zh-CN" sz="1000" dirty="0" err="1"/>
                        <a:t>MicroB</a:t>
                      </a:r>
                      <a:r>
                        <a:rPr lang="en-US" altLang="zh-CN" sz="1000" dirty="0"/>
                        <a:t>/C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C-C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C-C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通讯信号线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D+/D-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VBUS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D+/D-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D+/D-</a:t>
                      </a:r>
                      <a:endParaRPr lang="zh-CN" altLang="en-US" sz="1000" dirty="0"/>
                    </a:p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D+/D-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CC1/CC2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CC1/CC2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CC1/CC2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充电</a:t>
                      </a:r>
                      <a:r>
                        <a:rPr lang="en-US" altLang="zh-CN" sz="1000" dirty="0"/>
                        <a:t>IC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PMI</a:t>
                      </a:r>
                    </a:p>
                    <a:p>
                      <a:pPr algn="ctr"/>
                      <a:r>
                        <a:rPr lang="en-US" altLang="zh-CN" sz="1000" dirty="0"/>
                        <a:t>PMI+SMB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Switch charger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Switch charger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Switch charger</a:t>
                      </a:r>
                      <a:endParaRPr lang="zh-CN" altLang="en-US" sz="1000" dirty="0"/>
                    </a:p>
                    <a:p>
                      <a:pPr algn="ctr"/>
                      <a:r>
                        <a:rPr lang="en-US" altLang="zh-CN" sz="1000" dirty="0"/>
                        <a:t>+</a:t>
                      </a:r>
                      <a:r>
                        <a:rPr lang="zh-CN" altLang="en-US" sz="1000" dirty="0"/>
                        <a:t>直充</a:t>
                      </a:r>
                      <a:r>
                        <a:rPr lang="en-US" altLang="zh-CN" sz="1000" dirty="0"/>
                        <a:t>MOS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Switch charger</a:t>
                      </a:r>
                      <a:endParaRPr lang="zh-CN" altLang="en-US" sz="1000" dirty="0"/>
                    </a:p>
                    <a:p>
                      <a:pPr algn="ctr"/>
                      <a:r>
                        <a:rPr lang="en-US" altLang="zh-CN" sz="1000" dirty="0"/>
                        <a:t>+</a:t>
                      </a:r>
                      <a:r>
                        <a:rPr lang="zh-CN" altLang="en-US" sz="1000" dirty="0"/>
                        <a:t>直充</a:t>
                      </a:r>
                      <a:r>
                        <a:rPr lang="en-US" altLang="zh-CN" sz="1000" dirty="0"/>
                        <a:t>MOS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Switch charger</a:t>
                      </a:r>
                      <a:endParaRPr lang="zh-CN" altLang="en-US" sz="1000" dirty="0"/>
                    </a:p>
                    <a:p>
                      <a:pPr algn="ctr"/>
                      <a:r>
                        <a:rPr lang="en-US" altLang="zh-CN" sz="1000" dirty="0"/>
                        <a:t>+</a:t>
                      </a:r>
                      <a:r>
                        <a:rPr lang="zh-CN" altLang="en-US" sz="1000" dirty="0"/>
                        <a:t>直充</a:t>
                      </a:r>
                      <a:r>
                        <a:rPr lang="en-US" altLang="zh-CN" sz="1000" dirty="0"/>
                        <a:t>MOS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PMI</a:t>
                      </a:r>
                    </a:p>
                    <a:p>
                      <a:pPr algn="ctr"/>
                      <a:r>
                        <a:rPr lang="en-US" altLang="zh-CN" sz="1000" dirty="0"/>
                        <a:t>/PMI+SMB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不限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2" descr="https://files.jb51.net/file_images/article/201702/2017020910412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695" y="804187"/>
            <a:ext cx="1919468" cy="1423489"/>
          </a:xfrm>
          <a:prstGeom prst="rect">
            <a:avLst/>
          </a:prstGeom>
          <a:noFill/>
        </p:spPr>
      </p:pic>
      <p:sp>
        <p:nvSpPr>
          <p:cNvPr id="16" name="副标题 7"/>
          <p:cNvSpPr txBox="1">
            <a:spLocks/>
          </p:cNvSpPr>
          <p:nvPr/>
        </p:nvSpPr>
        <p:spPr bwMode="auto">
          <a:xfrm>
            <a:off x="3065163" y="804187"/>
            <a:ext cx="5576406" cy="37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+mn-lt"/>
                <a:ea typeface="+mn-ea"/>
              </a:rPr>
              <a:t>         USB PD 3.0</a:t>
            </a:r>
            <a:r>
              <a:rPr lang="zh-CN" altLang="en-US" sz="1200" dirty="0">
                <a:latin typeface="+mn-lt"/>
                <a:ea typeface="+mn-ea"/>
              </a:rPr>
              <a:t>完成了对</a:t>
            </a:r>
            <a:r>
              <a:rPr lang="en-US" altLang="zh-CN" sz="1200" dirty="0">
                <a:latin typeface="+mn-lt"/>
                <a:ea typeface="+mn-ea"/>
              </a:rPr>
              <a:t>QC2.0/QC3.0</a:t>
            </a:r>
            <a:r>
              <a:rPr lang="zh-CN" altLang="en-US" sz="1200" dirty="0">
                <a:latin typeface="+mn-lt"/>
                <a:ea typeface="+mn-ea"/>
              </a:rPr>
              <a:t>，</a:t>
            </a:r>
            <a:r>
              <a:rPr lang="en-US" altLang="zh-CN" sz="1200" dirty="0">
                <a:latin typeface="+mn-lt"/>
                <a:ea typeface="+mn-ea"/>
              </a:rPr>
              <a:t>PE2.0</a:t>
            </a:r>
            <a:r>
              <a:rPr lang="zh-CN" altLang="en-US" sz="1200" dirty="0">
                <a:latin typeface="+mn-lt"/>
                <a:ea typeface="+mn-ea"/>
              </a:rPr>
              <a:t>，</a:t>
            </a:r>
            <a:r>
              <a:rPr lang="en-US" altLang="zh-CN" sz="1200" dirty="0">
                <a:latin typeface="+mn-lt"/>
                <a:ea typeface="+mn-ea"/>
              </a:rPr>
              <a:t>VOOC</a:t>
            </a:r>
            <a:r>
              <a:rPr lang="zh-CN" altLang="en-US" sz="1200" dirty="0">
                <a:latin typeface="+mn-lt"/>
                <a:ea typeface="+mn-ea"/>
              </a:rPr>
              <a:t>等的收编？</a:t>
            </a:r>
            <a:endParaRPr lang="en-US" altLang="zh-CN" sz="12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+mn-lt"/>
                <a:ea typeface="+mn-ea"/>
              </a:rPr>
              <a:t>         应该说是</a:t>
            </a:r>
            <a:r>
              <a:rPr lang="en-US" altLang="zh-CN" sz="1200" dirty="0">
                <a:latin typeface="+mn-lt"/>
                <a:ea typeface="+mn-ea"/>
              </a:rPr>
              <a:t>USB PD PPS</a:t>
            </a:r>
            <a:r>
              <a:rPr lang="zh-CN" altLang="en-US" sz="1200" dirty="0">
                <a:latin typeface="+mn-lt"/>
                <a:ea typeface="+mn-ea"/>
              </a:rPr>
              <a:t>可以支持目前各种快充方案，高压直充、低压大电流</a:t>
            </a:r>
            <a:endParaRPr lang="en-US" altLang="zh-CN" sz="12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+mn-lt"/>
                <a:ea typeface="+mn-ea"/>
              </a:rPr>
              <a:t>直充、高压电荷泵</a:t>
            </a:r>
            <a:r>
              <a:rPr lang="en-US" altLang="zh-CN" sz="1200" dirty="0">
                <a:latin typeface="+mn-lt"/>
                <a:ea typeface="+mn-ea"/>
              </a:rPr>
              <a:t>2:1 </a:t>
            </a:r>
            <a:r>
              <a:rPr lang="zh-CN" altLang="en-US" sz="1200" dirty="0">
                <a:latin typeface="+mn-lt"/>
                <a:ea typeface="+mn-ea"/>
              </a:rPr>
              <a:t>直充等，都可以通过</a:t>
            </a:r>
            <a:r>
              <a:rPr lang="en-US" altLang="zh-CN" sz="1200" dirty="0">
                <a:latin typeface="+mn-lt"/>
                <a:ea typeface="+mn-ea"/>
              </a:rPr>
              <a:t>USB PD PPS</a:t>
            </a:r>
            <a:r>
              <a:rPr lang="zh-CN" altLang="en-US" sz="1200" dirty="0">
                <a:latin typeface="+mn-lt"/>
                <a:ea typeface="+mn-ea"/>
              </a:rPr>
              <a:t>来实现，故</a:t>
            </a:r>
            <a:r>
              <a:rPr lang="en-US" altLang="zh-CN" sz="1200" dirty="0">
                <a:latin typeface="+mn-lt"/>
                <a:ea typeface="+mn-ea"/>
              </a:rPr>
              <a:t>USB PD</a:t>
            </a:r>
            <a:r>
              <a:rPr lang="zh-CN" altLang="en-US" sz="1200" dirty="0">
                <a:latin typeface="+mn-lt"/>
                <a:ea typeface="+mn-ea"/>
              </a:rPr>
              <a:t>可以</a:t>
            </a:r>
            <a:endParaRPr lang="en-US" altLang="zh-CN" sz="12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+mn-lt"/>
                <a:ea typeface="+mn-ea"/>
              </a:rPr>
              <a:t>替代目前的</a:t>
            </a:r>
            <a:r>
              <a:rPr lang="en-US" altLang="zh-CN" sz="1200" dirty="0">
                <a:latin typeface="+mn-lt"/>
                <a:ea typeface="+mn-ea"/>
              </a:rPr>
              <a:t>QC2.0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QC3.0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PE2.0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PE3.0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FCP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SCP</a:t>
            </a:r>
            <a:r>
              <a:rPr lang="zh-CN" altLang="en-US" sz="1200" dirty="0">
                <a:latin typeface="+mn-lt"/>
                <a:ea typeface="+mn-ea"/>
              </a:rPr>
              <a:t>、</a:t>
            </a:r>
            <a:r>
              <a:rPr lang="en-US" altLang="zh-CN" sz="1200" dirty="0">
                <a:latin typeface="+mn-lt"/>
                <a:ea typeface="+mn-ea"/>
              </a:rPr>
              <a:t>VOOC</a:t>
            </a:r>
            <a:r>
              <a:rPr lang="zh-CN" altLang="en-US" sz="1200" dirty="0">
                <a:latin typeface="+mn-lt"/>
                <a:ea typeface="+mn-ea"/>
              </a:rPr>
              <a:t>等各种快充协议。</a:t>
            </a:r>
            <a:r>
              <a:rPr lang="en-US" altLang="zh-CN" sz="1200" dirty="0">
                <a:latin typeface="+mn-lt"/>
                <a:ea typeface="+mn-ea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+mn-lt"/>
                <a:ea typeface="+mn-ea"/>
              </a:rPr>
              <a:t>         </a:t>
            </a:r>
            <a:endParaRPr lang="en-US" altLang="zh-CN" sz="1200" noProof="0" dirty="0">
              <a:latin typeface="+mn-lt"/>
              <a:ea typeface="+mn-ea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副标题 7"/>
          <p:cNvSpPr>
            <a:spLocks/>
          </p:cNvSpPr>
          <p:nvPr/>
        </p:nvSpPr>
        <p:spPr bwMode="auto">
          <a:xfrm>
            <a:off x="660442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 高通</a:t>
            </a:r>
            <a:r>
              <a:rPr lang="en-US" altLang="zh-CN" sz="1200" dirty="0"/>
              <a:t>QC4</a:t>
            </a:r>
            <a:r>
              <a:rPr lang="zh-CN" altLang="en-US" sz="1200" dirty="0"/>
              <a:t>采用的通讯协议实际就是</a:t>
            </a:r>
            <a:r>
              <a:rPr lang="en-US" altLang="zh-CN" sz="1200" dirty="0"/>
              <a:t>USB PD3.0</a:t>
            </a:r>
            <a:r>
              <a:rPr lang="zh-CN" altLang="en-US" sz="1200" dirty="0"/>
              <a:t>，只是在充电电路方面增加了接口温度检测、温度平衡控制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等，同时可以向下兼容</a:t>
            </a:r>
            <a:r>
              <a:rPr lang="en-US" altLang="zh-CN" sz="1200" dirty="0"/>
              <a:t>QC3.0</a:t>
            </a:r>
            <a:r>
              <a:rPr lang="zh-CN" altLang="en-US" sz="1200" dirty="0"/>
              <a:t>、</a:t>
            </a:r>
            <a:r>
              <a:rPr lang="en-US" altLang="zh-CN" sz="1200" dirty="0"/>
              <a:t>QC2.0</a:t>
            </a:r>
            <a:r>
              <a:rPr lang="zh-CN" altLang="en-US" sz="1200" dirty="0"/>
              <a:t>等。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C00000"/>
                </a:solidFill>
              </a:rPr>
              <a:t>        QC4</a:t>
            </a:r>
            <a:r>
              <a:rPr lang="zh-CN" altLang="en-US" sz="1200" dirty="0">
                <a:solidFill>
                  <a:srgbClr val="C00000"/>
                </a:solidFill>
              </a:rPr>
              <a:t>是否可以完全的兼容</a:t>
            </a:r>
            <a:r>
              <a:rPr lang="en-US" altLang="zh-CN" sz="1200" dirty="0">
                <a:solidFill>
                  <a:srgbClr val="C00000"/>
                </a:solidFill>
              </a:rPr>
              <a:t>QC3.0</a:t>
            </a:r>
            <a:r>
              <a:rPr lang="zh-CN" altLang="en-US" sz="1200" dirty="0">
                <a:solidFill>
                  <a:srgbClr val="C00000"/>
                </a:solidFill>
              </a:rPr>
              <a:t>、</a:t>
            </a:r>
            <a:r>
              <a:rPr lang="en-US" altLang="zh-CN" sz="1200" dirty="0">
                <a:solidFill>
                  <a:srgbClr val="C00000"/>
                </a:solidFill>
              </a:rPr>
              <a:t>QC2.0</a:t>
            </a:r>
            <a:r>
              <a:rPr lang="zh-CN" altLang="en-US" sz="1200" dirty="0">
                <a:solidFill>
                  <a:srgbClr val="C00000"/>
                </a:solidFill>
              </a:rPr>
              <a:t>？</a:t>
            </a:r>
            <a:endParaRPr lang="en-US" altLang="zh-CN" sz="1200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QC4</a:t>
            </a:r>
            <a:r>
              <a:rPr lang="zh-CN" altLang="en-US" sz="1200" dirty="0"/>
              <a:t>走</a:t>
            </a:r>
            <a:r>
              <a:rPr lang="en-US" altLang="zh-CN" sz="1200" dirty="0"/>
              <a:t>CC1</a:t>
            </a:r>
            <a:r>
              <a:rPr lang="zh-CN" altLang="en-US" sz="1200" dirty="0"/>
              <a:t>、</a:t>
            </a:r>
            <a:r>
              <a:rPr lang="en-US" altLang="zh-CN" sz="1200" dirty="0"/>
              <a:t>CC2</a:t>
            </a:r>
            <a:r>
              <a:rPr lang="zh-CN" altLang="en-US" sz="1200" dirty="0"/>
              <a:t>通讯，</a:t>
            </a:r>
            <a:r>
              <a:rPr lang="en-US" altLang="zh-CN" sz="1200" dirty="0"/>
              <a:t>QC3.0</a:t>
            </a:r>
            <a:r>
              <a:rPr lang="zh-CN" altLang="en-US" sz="1200" dirty="0"/>
              <a:t>和</a:t>
            </a:r>
            <a:r>
              <a:rPr lang="en-US" altLang="zh-CN" sz="1200" dirty="0"/>
              <a:t>QC2.0</a:t>
            </a:r>
            <a:r>
              <a:rPr lang="zh-CN" altLang="en-US" sz="1200" dirty="0"/>
              <a:t>走</a:t>
            </a:r>
            <a:r>
              <a:rPr lang="en-US" altLang="zh-CN" sz="1200" dirty="0"/>
              <a:t>D+</a:t>
            </a:r>
            <a:r>
              <a:rPr lang="zh-CN" altLang="en-US" sz="1200" dirty="0"/>
              <a:t>、</a:t>
            </a:r>
            <a:r>
              <a:rPr lang="en-US" altLang="zh-CN" sz="1200" dirty="0"/>
              <a:t>D-</a:t>
            </a:r>
            <a:r>
              <a:rPr lang="zh-CN" altLang="en-US" sz="1200" dirty="0"/>
              <a:t>通讯。</a:t>
            </a:r>
            <a:r>
              <a:rPr lang="en-US" altLang="zh-CN" sz="1200" dirty="0"/>
              <a:t> Type C</a:t>
            </a:r>
            <a:r>
              <a:rPr lang="zh-CN" altLang="en-US" sz="1200" dirty="0"/>
              <a:t>插座中这两种信号都有；目前多家</a:t>
            </a:r>
            <a:r>
              <a:rPr lang="en-US" altLang="zh-CN" sz="1200" dirty="0"/>
              <a:t>USB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PD</a:t>
            </a:r>
            <a:r>
              <a:rPr lang="zh-CN" altLang="en-US" sz="1200" dirty="0"/>
              <a:t>控制芯片也可以同时支持</a:t>
            </a:r>
            <a:r>
              <a:rPr lang="en-US" altLang="zh-CN" sz="1200" dirty="0"/>
              <a:t>QC4</a:t>
            </a:r>
            <a:r>
              <a:rPr lang="zh-CN" altLang="en-US" sz="1200" dirty="0"/>
              <a:t>和</a:t>
            </a:r>
            <a:r>
              <a:rPr lang="en-US" altLang="zh-CN" sz="1200" dirty="0"/>
              <a:t>QC3.0</a:t>
            </a:r>
            <a:r>
              <a:rPr lang="zh-CN" altLang="en-US" sz="1200" dirty="0"/>
              <a:t>等。故可以做到一款</a:t>
            </a:r>
            <a:r>
              <a:rPr lang="en-US" altLang="zh-CN" sz="1200" dirty="0"/>
              <a:t>QC4</a:t>
            </a:r>
            <a:r>
              <a:rPr lang="zh-CN" altLang="en-US" sz="1200" dirty="0"/>
              <a:t>充电器，同时向下兼容</a:t>
            </a:r>
            <a:r>
              <a:rPr lang="en-US" altLang="zh-CN" sz="1200" dirty="0"/>
              <a:t>QC3.0</a:t>
            </a:r>
            <a:r>
              <a:rPr lang="zh-CN" altLang="en-US" sz="1200" dirty="0"/>
              <a:t>和</a:t>
            </a:r>
            <a:r>
              <a:rPr lang="en-US" altLang="zh-CN" sz="1200" dirty="0"/>
              <a:t>QC2.0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但</a:t>
            </a:r>
            <a:r>
              <a:rPr lang="en-US" altLang="zh-CN" sz="1200" dirty="0"/>
              <a:t>USB-IF</a:t>
            </a:r>
            <a:r>
              <a:rPr lang="zh-CN" altLang="en-US" sz="1200" dirty="0"/>
              <a:t>在</a:t>
            </a:r>
            <a:r>
              <a:rPr lang="en-US" altLang="zh-CN" sz="1200" dirty="0"/>
              <a:t>USB PD3.0</a:t>
            </a:r>
            <a:r>
              <a:rPr lang="zh-CN" altLang="en-US" sz="1200" dirty="0"/>
              <a:t>规范中强调：新版的</a:t>
            </a:r>
            <a:r>
              <a:rPr lang="en-US" altLang="zh-CN" sz="1200" dirty="0"/>
              <a:t>USB PD 3.0</a:t>
            </a:r>
            <a:r>
              <a:rPr lang="zh-CN" altLang="en-US" sz="1200" dirty="0"/>
              <a:t>将不允许</a:t>
            </a:r>
            <a:r>
              <a:rPr lang="en-US" altLang="zh-CN" sz="1200" dirty="0"/>
              <a:t>USB</a:t>
            </a:r>
            <a:r>
              <a:rPr lang="zh-CN" altLang="en-US" sz="1200" dirty="0"/>
              <a:t>接口通过非</a:t>
            </a:r>
            <a:r>
              <a:rPr lang="en-US" altLang="zh-CN" sz="1200" dirty="0"/>
              <a:t>USB PD</a:t>
            </a:r>
            <a:r>
              <a:rPr lang="zh-CN" altLang="en-US" sz="1200" dirty="0"/>
              <a:t>的协议来进行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电压调整，如果严格按照规范来说，只有一个</a:t>
            </a:r>
            <a:r>
              <a:rPr lang="en-US" altLang="zh-CN" sz="1200" dirty="0"/>
              <a:t>Type C</a:t>
            </a:r>
            <a:r>
              <a:rPr lang="zh-CN" altLang="en-US" sz="1200" dirty="0"/>
              <a:t>接口的</a:t>
            </a:r>
            <a:r>
              <a:rPr lang="en-US" altLang="zh-CN" sz="1200" dirty="0"/>
              <a:t>PD</a:t>
            </a:r>
            <a:r>
              <a:rPr lang="zh-CN" altLang="en-US" sz="1200" dirty="0"/>
              <a:t>充电器是不能同时支持</a:t>
            </a:r>
            <a:r>
              <a:rPr lang="en-US" altLang="zh-CN" sz="1200" dirty="0"/>
              <a:t>QC3.0</a:t>
            </a:r>
            <a:r>
              <a:rPr lang="zh-CN" altLang="en-US" sz="1200" dirty="0"/>
              <a:t>和</a:t>
            </a:r>
            <a:r>
              <a:rPr lang="en-US" altLang="zh-CN" sz="1200" dirty="0"/>
              <a:t>QC2.0</a:t>
            </a:r>
            <a:r>
              <a:rPr lang="zh-CN" altLang="en-US" sz="1200" dirty="0"/>
              <a:t>的。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>
                <a:solidFill>
                  <a:srgbClr val="C00000"/>
                </a:solidFill>
              </a:rPr>
              <a:t>一部高通平台手机，使用同功率的</a:t>
            </a:r>
            <a:r>
              <a:rPr lang="en-US" altLang="zh-CN" sz="1200" dirty="0">
                <a:solidFill>
                  <a:srgbClr val="C00000"/>
                </a:solidFill>
              </a:rPr>
              <a:t>QC4+</a:t>
            </a:r>
            <a:r>
              <a:rPr lang="zh-CN" altLang="en-US" sz="1200" dirty="0">
                <a:solidFill>
                  <a:srgbClr val="C00000"/>
                </a:solidFill>
              </a:rPr>
              <a:t>和</a:t>
            </a:r>
            <a:r>
              <a:rPr lang="en-US" altLang="zh-CN" sz="1200" dirty="0">
                <a:solidFill>
                  <a:srgbClr val="C00000"/>
                </a:solidFill>
              </a:rPr>
              <a:t>QC3.0</a:t>
            </a:r>
            <a:r>
              <a:rPr lang="zh-CN" altLang="en-US" sz="1200" dirty="0">
                <a:solidFill>
                  <a:srgbClr val="C00000"/>
                </a:solidFill>
              </a:rPr>
              <a:t>充电器，充电效率和充电速度上是否有差异？</a:t>
            </a:r>
            <a:endParaRPr lang="en-US" altLang="zh-CN" sz="1200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</a:t>
            </a:r>
            <a:r>
              <a:rPr lang="zh-CN" altLang="en-US" sz="1200" dirty="0"/>
              <a:t>采用</a:t>
            </a:r>
            <a:r>
              <a:rPr lang="en-US" altLang="zh-CN" sz="1200" dirty="0"/>
              <a:t>PMI+SMB</a:t>
            </a:r>
            <a:r>
              <a:rPr lang="zh-CN" altLang="en-US" sz="1200" dirty="0"/>
              <a:t>高压充电方式时，充电电路是一样的，主要是输入电压</a:t>
            </a:r>
            <a:r>
              <a:rPr lang="en-US" altLang="zh-CN" sz="1200" dirty="0"/>
              <a:t>200mV</a:t>
            </a:r>
            <a:r>
              <a:rPr lang="zh-CN" altLang="en-US" sz="1200" dirty="0"/>
              <a:t>和</a:t>
            </a:r>
            <a:r>
              <a:rPr lang="en-US" altLang="zh-CN" sz="1200" dirty="0"/>
              <a:t>20mV</a:t>
            </a:r>
            <a:r>
              <a:rPr lang="zh-CN" altLang="en-US" sz="1200" dirty="0"/>
              <a:t>的电压档位的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区别，电压差异较小，在效率上差异很小，在充电速度上不会有明显的差异。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/>
              <a:t>                  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2" name="标题 6"/>
          <p:cNvSpPr txBox="1">
            <a:spLocks/>
          </p:cNvSpPr>
          <p:nvPr/>
        </p:nvSpPr>
        <p:spPr>
          <a:xfrm>
            <a:off x="5016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altLang="zh-CN" dirty="0">
                <a:latin typeface="Calibri" pitchFamily="34" charset="0"/>
              </a:rPr>
              <a:t>QC4</a:t>
            </a:r>
            <a:r>
              <a:rPr lang="zh-CN" altLang="en-US" dirty="0">
                <a:latin typeface="Calibri" pitchFamily="34" charset="0"/>
              </a:rPr>
              <a:t>和</a:t>
            </a:r>
            <a:r>
              <a:rPr lang="en-US" altLang="zh-CN" dirty="0">
                <a:latin typeface="Calibri" pitchFamily="34" charset="0"/>
              </a:rPr>
              <a:t>USB PD</a:t>
            </a:r>
            <a:r>
              <a:rPr lang="zh-CN" altLang="en-US" dirty="0">
                <a:latin typeface="Calibri" pitchFamily="34" charset="0"/>
              </a:rPr>
              <a:t>关系</a:t>
            </a:r>
            <a:endParaRPr lang="en-US" altLang="zh-CN" dirty="0">
              <a:latin typeface="Calibri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459845" y="569913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/>
          </p:cNvSpPr>
          <p:nvPr/>
        </p:nvSpPr>
        <p:spPr bwMode="auto">
          <a:xfrm>
            <a:off x="349250" y="23813"/>
            <a:ext cx="7291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000">
              <a:latin typeface="Calibri" pitchFamily="34" charset="0"/>
            </a:endParaRPr>
          </a:p>
        </p:txBody>
      </p:sp>
      <p:sp>
        <p:nvSpPr>
          <p:cNvPr id="8" name="副标题 7"/>
          <p:cNvSpPr>
            <a:spLocks/>
          </p:cNvSpPr>
          <p:nvPr/>
        </p:nvSpPr>
        <p:spPr bwMode="auto">
          <a:xfrm>
            <a:off x="459845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dirty="0">
              <a:latin typeface="Calibri" pitchFamily="34" charset="0"/>
            </a:endParaRPr>
          </a:p>
        </p:txBody>
      </p:sp>
      <p:sp>
        <p:nvSpPr>
          <p:cNvPr id="9" name="标题 6"/>
          <p:cNvSpPr txBox="1">
            <a:spLocks/>
          </p:cNvSpPr>
          <p:nvPr/>
        </p:nvSpPr>
        <p:spPr>
          <a:xfrm>
            <a:off x="3492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44" y="1075267"/>
            <a:ext cx="7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1400" dirty="0">
                <a:latin typeface="Calibri" pitchFamily="34" charset="0"/>
              </a:rPr>
              <a:t>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1" name="副标题 7"/>
          <p:cNvSpPr>
            <a:spLocks/>
          </p:cNvSpPr>
          <p:nvPr/>
        </p:nvSpPr>
        <p:spPr bwMode="auto">
          <a:xfrm>
            <a:off x="660442" y="685800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/>
              <a:t>        </a:t>
            </a: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0000"/>
                </a:solidFill>
              </a:rPr>
              <a:t>电荷泵</a:t>
            </a:r>
            <a:r>
              <a:rPr lang="en-US" altLang="zh-CN" dirty="0">
                <a:solidFill>
                  <a:srgbClr val="FF0000"/>
                </a:solidFill>
              </a:rPr>
              <a:t>2:1</a:t>
            </a:r>
            <a:r>
              <a:rPr lang="zh-CN" altLang="en-US" dirty="0">
                <a:solidFill>
                  <a:srgbClr val="FF0000"/>
                </a:solidFill>
              </a:rPr>
              <a:t>充电方式会成为大电流快充的一种主流方式；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12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FF0000"/>
                </a:solidFill>
              </a:rPr>
              <a:t>USB PD</a:t>
            </a:r>
            <a:r>
              <a:rPr lang="zh-CN" altLang="en-US" dirty="0">
                <a:solidFill>
                  <a:srgbClr val="FF0000"/>
                </a:solidFill>
              </a:rPr>
              <a:t>通讯协议将一统江湖！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0000"/>
                </a:solidFill>
              </a:rPr>
              <a:t>任重而道远！</a:t>
            </a:r>
            <a:endParaRPr lang="en-US" altLang="zh-CN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Calibri" pitchFamily="34" charset="0"/>
              </a:rPr>
              <a:t>    </a:t>
            </a:r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12" name="标题 6"/>
          <p:cNvSpPr txBox="1">
            <a:spLocks/>
          </p:cNvSpPr>
          <p:nvPr/>
        </p:nvSpPr>
        <p:spPr>
          <a:xfrm>
            <a:off x="501650" y="139700"/>
            <a:ext cx="7291388" cy="54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altLang="zh-CN">
                <a:latin typeface="Calibri" pitchFamily="34" charset="0"/>
              </a:rPr>
              <a:t>6  </a:t>
            </a:r>
            <a:r>
              <a:rPr lang="zh-CN" altLang="en-US" dirty="0">
                <a:latin typeface="Calibri" pitchFamily="34" charset="0"/>
              </a:rPr>
              <a:t>市场预测</a:t>
            </a:r>
            <a:endParaRPr lang="en-US" altLang="zh-CN" dirty="0">
              <a:latin typeface="Calibri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封底宽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3" descr="地址栏-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4759325"/>
            <a:ext cx="8966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349250" y="660400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3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标题 6"/>
          <p:cNvSpPr>
            <a:spLocks noGrp="1"/>
          </p:cNvSpPr>
          <p:nvPr>
            <p:ph type="ctrTitle"/>
          </p:nvPr>
        </p:nvSpPr>
        <p:spPr>
          <a:xfrm>
            <a:off x="713316" y="114300"/>
            <a:ext cx="7291388" cy="546100"/>
          </a:xfrm>
        </p:spPr>
        <p:txBody>
          <a:bodyPr/>
          <a:lstStyle/>
          <a:p>
            <a:r>
              <a:rPr lang="zh-CN" altLang="en-US" sz="2000" b="1" dirty="0"/>
              <a:t>讲解内容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855662" y="939800"/>
            <a:ext cx="4465086" cy="3300896"/>
          </a:xfrm>
        </p:spPr>
        <p:txBody>
          <a:bodyPr rtlCol="0">
            <a:normAutofit/>
          </a:bodyPr>
          <a:lstStyle/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手机快充现状；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快充的定义；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电池充电曲线；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zh-CN" altLang="en-US" sz="1800" b="1" dirty="0">
                <a:solidFill>
                  <a:schemeClr val="tx1"/>
                </a:solidFill>
              </a:rPr>
              <a:t>快充电路分类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zh-CN" altLang="en-US" sz="1800" b="1" dirty="0">
                <a:solidFill>
                  <a:schemeClr val="tx1"/>
                </a:solidFill>
              </a:rPr>
              <a:t>快充协议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zh-CN" altLang="en-US" sz="1800" dirty="0">
                <a:solidFill>
                  <a:schemeClr val="tx1"/>
                </a:solidFill>
              </a:rPr>
              <a:t>市场预测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en-US" altLang="zh-CN" sz="18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en-US" altLang="zh-CN" sz="1500" dirty="0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3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349250" y="711200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标题 6"/>
          <p:cNvSpPr>
            <a:spLocks noGrp="1"/>
          </p:cNvSpPr>
          <p:nvPr>
            <p:ph type="ctrTitle"/>
          </p:nvPr>
        </p:nvSpPr>
        <p:spPr>
          <a:xfrm>
            <a:off x="550068" y="341313"/>
            <a:ext cx="7291388" cy="36988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dirty="0"/>
              <a:t>1</a:t>
            </a:r>
            <a:r>
              <a:rPr lang="zh-CN" altLang="en-US" sz="2000" dirty="0"/>
              <a:t>  手机快充现状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762000" y="829733"/>
            <a:ext cx="7612063" cy="3487738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    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9" name="副标题 7"/>
          <p:cNvSpPr txBox="1">
            <a:spLocks/>
          </p:cNvSpPr>
          <p:nvPr/>
        </p:nvSpPr>
        <p:spPr bwMode="auto">
          <a:xfrm>
            <a:off x="833513" y="3290179"/>
            <a:ext cx="8024813" cy="13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altLang="zh-CN" sz="16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百花齐放，百家争鸣，各自为战。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34290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各家协议不兼容，不同快充</a:t>
            </a:r>
            <a:r>
              <a:rPr lang="zh-CN" altLang="en-US" sz="1500" dirty="0"/>
              <a:t>方案的手机和充电器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不能互配实现快充，对用户造成不便。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121" y="1100630"/>
            <a:ext cx="138779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668" y="1082630"/>
            <a:ext cx="125187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0418" y="1694630"/>
            <a:ext cx="1617703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5856" y="2813399"/>
            <a:ext cx="58682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2445" y="1100630"/>
            <a:ext cx="13858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7779" y="1730630"/>
            <a:ext cx="410453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63445" y="2381399"/>
            <a:ext cx="741913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8313" y="2381399"/>
            <a:ext cx="68957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45920" y="2741399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73938" y="2201399"/>
            <a:ext cx="993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65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349250" y="711200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标题 6"/>
          <p:cNvSpPr>
            <a:spLocks noGrp="1"/>
          </p:cNvSpPr>
          <p:nvPr>
            <p:ph type="ctrTitle"/>
          </p:nvPr>
        </p:nvSpPr>
        <p:spPr>
          <a:xfrm>
            <a:off x="349250" y="341313"/>
            <a:ext cx="7291388" cy="36988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dirty="0"/>
              <a:t>2  </a:t>
            </a:r>
            <a:r>
              <a:rPr lang="zh-CN" altLang="en-US" sz="2000" dirty="0"/>
              <a:t>快速充电的定义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349250" y="829733"/>
            <a:ext cx="8108950" cy="3487738"/>
          </a:xfrm>
        </p:spPr>
        <p:txBody>
          <a:bodyPr rtlCol="0">
            <a:normAutofit/>
          </a:bodyPr>
          <a:lstStyle/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</a:rPr>
              <a:t>               </a:t>
            </a:r>
            <a:r>
              <a:rPr lang="zh-CN" altLang="en-US" sz="1200" dirty="0">
                <a:solidFill>
                  <a:schemeClr val="tx1"/>
                </a:solidFill>
              </a:rPr>
              <a:t>目前暂无严格的快充标准，手机厂商大多自行定义及宣传。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                 </a:t>
            </a:r>
            <a:r>
              <a:rPr lang="zh-CN" altLang="en-US" sz="1200" dirty="0">
                <a:solidFill>
                  <a:schemeClr val="tx1"/>
                </a:solidFill>
              </a:rPr>
              <a:t>中国信息通信研究院泰尔终端实验室在牵头快充标准的制定，从</a:t>
            </a:r>
            <a:r>
              <a:rPr lang="en-US" altLang="zh-CN" sz="1200" dirty="0">
                <a:solidFill>
                  <a:schemeClr val="tx1"/>
                </a:solidFill>
              </a:rPr>
              <a:t>2014</a:t>
            </a:r>
            <a:r>
              <a:rPr lang="zh-CN" altLang="en-US" sz="1200" dirty="0">
                <a:solidFill>
                  <a:schemeClr val="tx1"/>
                </a:solidFill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</a:rPr>
              <a:t>6</a:t>
            </a:r>
            <a:r>
              <a:rPr lang="zh-CN" altLang="en-US" sz="1200" dirty="0">
                <a:solidFill>
                  <a:schemeClr val="tx1"/>
                </a:solidFill>
              </a:rPr>
              <a:t>月立项通过，</a:t>
            </a:r>
            <a:r>
              <a:rPr lang="en-US" altLang="zh-CN" sz="1200" dirty="0">
                <a:solidFill>
                  <a:schemeClr val="tx1"/>
                </a:solidFill>
              </a:rPr>
              <a:t>2017</a:t>
            </a:r>
            <a:r>
              <a:rPr lang="zh-CN" altLang="en-US" sz="1200" dirty="0">
                <a:solidFill>
                  <a:schemeClr val="tx1"/>
                </a:solidFill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</a:rPr>
              <a:t>9</a:t>
            </a:r>
            <a:r>
              <a:rPr lang="zh-CN" altLang="en-US" sz="1200" dirty="0">
                <a:solidFill>
                  <a:schemeClr val="tx1"/>
                </a:solidFill>
              </a:rPr>
              <a:t>月正式提交报批稿，历时三年多时间，出台了中国快充标准</a:t>
            </a:r>
            <a:r>
              <a:rPr lang="en-US" altLang="zh-CN" sz="1200" dirty="0">
                <a:solidFill>
                  <a:schemeClr val="tx1"/>
                </a:solidFill>
              </a:rPr>
              <a:t>《</a:t>
            </a:r>
            <a:r>
              <a:rPr lang="zh-CN" altLang="en-US" sz="1200" dirty="0">
                <a:solidFill>
                  <a:schemeClr val="tx1"/>
                </a:solidFill>
              </a:rPr>
              <a:t>通信终端快速充电技术要求和测试方法</a:t>
            </a:r>
            <a:r>
              <a:rPr lang="en-US" altLang="zh-CN" sz="1200" dirty="0">
                <a:solidFill>
                  <a:schemeClr val="tx1"/>
                </a:solidFill>
              </a:rPr>
              <a:t>》</a:t>
            </a:r>
            <a:r>
              <a:rPr lang="zh-CN" altLang="en-US" sz="1200" dirty="0">
                <a:solidFill>
                  <a:schemeClr val="tx1"/>
                </a:solidFill>
              </a:rPr>
              <a:t>。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                   其对“快速充电模式”术语定义如下：一个由适配器、线缆和终端组成的充电系统，从初始充电状态开始，至</a:t>
            </a:r>
            <a:r>
              <a:rPr lang="zh-CN" altLang="en-US" sz="1200" b="1" dirty="0">
                <a:solidFill>
                  <a:srgbClr val="FF0000"/>
                </a:solidFill>
              </a:rPr>
              <a:t>充电</a:t>
            </a:r>
            <a:r>
              <a:rPr lang="en-US" altLang="zh-CN" sz="1200" b="1" dirty="0">
                <a:solidFill>
                  <a:srgbClr val="FF0000"/>
                </a:solidFill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</a:rPr>
              <a:t>分钟</a:t>
            </a:r>
            <a:r>
              <a:rPr lang="zh-CN" altLang="en-US" sz="1200" dirty="0">
                <a:solidFill>
                  <a:schemeClr val="tx1"/>
                </a:solidFill>
              </a:rPr>
              <a:t>，期间进入电池的</a:t>
            </a:r>
            <a:r>
              <a:rPr lang="zh-CN" altLang="en-US" sz="1200" b="1" dirty="0">
                <a:solidFill>
                  <a:srgbClr val="FF0000"/>
                </a:solidFill>
              </a:rPr>
              <a:t>平均电流大于等于</a:t>
            </a:r>
            <a:r>
              <a:rPr lang="en-US" altLang="zh-CN" sz="1200" b="1" dirty="0">
                <a:solidFill>
                  <a:srgbClr val="FF0000"/>
                </a:solidFill>
              </a:rPr>
              <a:t>3A</a:t>
            </a:r>
            <a:r>
              <a:rPr lang="zh-CN" altLang="en-US" sz="1200" dirty="0">
                <a:solidFill>
                  <a:schemeClr val="tx1"/>
                </a:solidFill>
              </a:rPr>
              <a:t>或总充电量大于等于电池</a:t>
            </a:r>
            <a:r>
              <a:rPr lang="zh-CN" altLang="en-US" sz="1200" b="1" dirty="0">
                <a:solidFill>
                  <a:srgbClr val="FF0000"/>
                </a:solidFill>
              </a:rPr>
              <a:t>额定容量的</a:t>
            </a:r>
            <a:r>
              <a:rPr lang="en-US" altLang="zh-CN" sz="1200" b="1" dirty="0">
                <a:solidFill>
                  <a:srgbClr val="FF0000"/>
                </a:solidFill>
              </a:rPr>
              <a:t>60%</a:t>
            </a:r>
            <a:r>
              <a:rPr lang="zh-CN" altLang="en-US" sz="1200" dirty="0">
                <a:solidFill>
                  <a:schemeClr val="tx1"/>
                </a:solidFill>
              </a:rPr>
              <a:t>的充电方式。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/>
              <a:t>                   </a:t>
            </a:r>
            <a:r>
              <a:rPr lang="zh-CN" altLang="en-US" sz="1200" dirty="0">
                <a:solidFill>
                  <a:schemeClr val="tx1"/>
                </a:solidFill>
              </a:rPr>
              <a:t>该标准包括</a:t>
            </a:r>
            <a:r>
              <a:rPr lang="en-US" altLang="zh-CN" sz="1200" dirty="0">
                <a:solidFill>
                  <a:schemeClr val="tx1"/>
                </a:solidFill>
              </a:rPr>
              <a:t>A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B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C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D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E</a:t>
            </a:r>
            <a:r>
              <a:rPr lang="zh-CN" altLang="en-US" sz="1200" dirty="0">
                <a:solidFill>
                  <a:schemeClr val="tx1"/>
                </a:solidFill>
              </a:rPr>
              <a:t>一共</a:t>
            </a:r>
            <a:r>
              <a:rPr lang="en-US" altLang="zh-CN" sz="1200" dirty="0">
                <a:solidFill>
                  <a:schemeClr val="tx1"/>
                </a:solidFill>
              </a:rPr>
              <a:t>5</a:t>
            </a:r>
            <a:r>
              <a:rPr lang="zh-CN" altLang="en-US" sz="1200" dirty="0">
                <a:solidFill>
                  <a:schemeClr val="tx1"/>
                </a:solidFill>
              </a:rPr>
              <a:t>种通讯协议，</a:t>
            </a:r>
            <a:r>
              <a:rPr lang="en-US" altLang="zh-CN" sz="1200" dirty="0">
                <a:solidFill>
                  <a:schemeClr val="tx1"/>
                </a:solidFill>
              </a:rPr>
              <a:t>A</a:t>
            </a:r>
            <a:r>
              <a:rPr lang="zh-CN" altLang="en-US" sz="1200" dirty="0">
                <a:solidFill>
                  <a:schemeClr val="tx1"/>
                </a:solidFill>
              </a:rPr>
              <a:t>协议为高通协议，</a:t>
            </a:r>
            <a:r>
              <a:rPr lang="en-US" altLang="zh-CN" sz="1200" dirty="0">
                <a:solidFill>
                  <a:schemeClr val="tx1"/>
                </a:solidFill>
              </a:rPr>
              <a:t>B</a:t>
            </a:r>
            <a:r>
              <a:rPr lang="zh-CN" altLang="en-US" sz="1200" dirty="0">
                <a:solidFill>
                  <a:schemeClr val="tx1"/>
                </a:solidFill>
              </a:rPr>
              <a:t>协议为华为快充协议（免费授权），</a:t>
            </a:r>
            <a:r>
              <a:rPr lang="en-US" altLang="zh-CN" sz="1200" dirty="0">
                <a:solidFill>
                  <a:schemeClr val="tx1"/>
                </a:solidFill>
              </a:rPr>
              <a:t>C</a:t>
            </a:r>
            <a:r>
              <a:rPr lang="zh-CN" altLang="en-US" sz="1200" dirty="0">
                <a:solidFill>
                  <a:schemeClr val="tx1"/>
                </a:solidFill>
              </a:rPr>
              <a:t>协议为</a:t>
            </a:r>
            <a:r>
              <a:rPr lang="en-US" altLang="zh-CN" sz="1200" dirty="0">
                <a:solidFill>
                  <a:schemeClr val="tx1"/>
                </a:solidFill>
              </a:rPr>
              <a:t>USB PD</a:t>
            </a:r>
            <a:r>
              <a:rPr lang="zh-CN" altLang="en-US" sz="1200" dirty="0">
                <a:solidFill>
                  <a:schemeClr val="tx1"/>
                </a:solidFill>
              </a:rPr>
              <a:t>协议（免费授权），</a:t>
            </a:r>
            <a:r>
              <a:rPr lang="en-US" altLang="zh-CN" sz="1200" dirty="0">
                <a:solidFill>
                  <a:schemeClr val="tx1"/>
                </a:solidFill>
              </a:rPr>
              <a:t>D</a:t>
            </a:r>
            <a:r>
              <a:rPr lang="zh-CN" altLang="en-US" sz="1200" dirty="0">
                <a:solidFill>
                  <a:schemeClr val="tx1"/>
                </a:solidFill>
              </a:rPr>
              <a:t>协议为</a:t>
            </a:r>
            <a:r>
              <a:rPr lang="en-US" altLang="zh-CN" sz="1200" dirty="0">
                <a:solidFill>
                  <a:schemeClr val="tx1"/>
                </a:solidFill>
              </a:rPr>
              <a:t>MTK</a:t>
            </a:r>
            <a:r>
              <a:rPr lang="zh-CN" altLang="en-US" sz="1200" dirty="0">
                <a:solidFill>
                  <a:schemeClr val="tx1"/>
                </a:solidFill>
              </a:rPr>
              <a:t>协议，</a:t>
            </a:r>
            <a:r>
              <a:rPr lang="en-US" altLang="zh-CN" sz="1200" dirty="0">
                <a:solidFill>
                  <a:schemeClr val="tx1"/>
                </a:solidFill>
              </a:rPr>
              <a:t>E</a:t>
            </a:r>
            <a:r>
              <a:rPr lang="zh-CN" altLang="en-US" sz="1200" dirty="0">
                <a:solidFill>
                  <a:schemeClr val="tx1"/>
                </a:solidFill>
              </a:rPr>
              <a:t>协议为</a:t>
            </a:r>
            <a:r>
              <a:rPr lang="en-US" altLang="zh-CN" sz="1200" dirty="0">
                <a:solidFill>
                  <a:schemeClr val="tx1"/>
                </a:solidFill>
              </a:rPr>
              <a:t>VOOC</a:t>
            </a:r>
            <a:r>
              <a:rPr lang="zh-CN" altLang="en-US" sz="1200" dirty="0">
                <a:solidFill>
                  <a:schemeClr val="tx1"/>
                </a:solidFill>
              </a:rPr>
              <a:t>闪充。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schemeClr val="tx1"/>
              </a:solidFill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                   USB TYPE-A</a:t>
            </a:r>
            <a:r>
              <a:rPr lang="zh-CN" altLang="en-US" sz="1200" dirty="0">
                <a:solidFill>
                  <a:schemeClr val="tx1"/>
                </a:solidFill>
              </a:rPr>
              <a:t>接口应支持</a:t>
            </a:r>
            <a:r>
              <a:rPr lang="en-US" altLang="zh-CN" sz="1200" dirty="0">
                <a:solidFill>
                  <a:schemeClr val="tx1"/>
                </a:solidFill>
              </a:rPr>
              <a:t>A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B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D</a:t>
            </a:r>
            <a:r>
              <a:rPr lang="zh-CN" altLang="en-US" sz="1200" dirty="0">
                <a:solidFill>
                  <a:schemeClr val="tx1"/>
                </a:solidFill>
              </a:rPr>
              <a:t>、</a:t>
            </a:r>
            <a:r>
              <a:rPr lang="en-US" altLang="zh-CN" sz="1200" dirty="0">
                <a:solidFill>
                  <a:schemeClr val="tx1"/>
                </a:solidFill>
              </a:rPr>
              <a:t>E</a:t>
            </a:r>
            <a:r>
              <a:rPr lang="zh-CN" altLang="en-US" sz="1200" dirty="0">
                <a:solidFill>
                  <a:schemeClr val="tx1"/>
                </a:solidFill>
              </a:rPr>
              <a:t>中一种或多种快充协议，</a:t>
            </a:r>
            <a:r>
              <a:rPr lang="en-US" altLang="zh-CN" sz="1200" dirty="0">
                <a:solidFill>
                  <a:schemeClr val="tx1"/>
                </a:solidFill>
              </a:rPr>
              <a:t>USB TYPE-C</a:t>
            </a:r>
            <a:r>
              <a:rPr lang="zh-CN" altLang="en-US" sz="1200" dirty="0">
                <a:solidFill>
                  <a:schemeClr val="tx1"/>
                </a:solidFill>
              </a:rPr>
              <a:t>接口应支持</a:t>
            </a:r>
            <a:r>
              <a:rPr lang="en-US" altLang="zh-CN" sz="1200" dirty="0">
                <a:solidFill>
                  <a:schemeClr val="tx1"/>
                </a:solidFill>
              </a:rPr>
              <a:t>C</a:t>
            </a:r>
            <a:r>
              <a:rPr lang="zh-CN" altLang="en-US" sz="1200" dirty="0">
                <a:solidFill>
                  <a:schemeClr val="tx1"/>
                </a:solidFill>
              </a:rPr>
              <a:t>协议。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36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526256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 txBox="1">
            <a:spLocks/>
          </p:cNvSpPr>
          <p:nvPr/>
        </p:nvSpPr>
        <p:spPr bwMode="auto">
          <a:xfrm>
            <a:off x="349250" y="156369"/>
            <a:ext cx="729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副标题 7"/>
          <p:cNvSpPr txBox="1">
            <a:spLocks/>
          </p:cNvSpPr>
          <p:nvPr/>
        </p:nvSpPr>
        <p:spPr bwMode="auto">
          <a:xfrm>
            <a:off x="584200" y="526256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副标题 7"/>
          <p:cNvSpPr txBox="1">
            <a:spLocks/>
          </p:cNvSpPr>
          <p:nvPr/>
        </p:nvSpPr>
        <p:spPr bwMode="auto">
          <a:xfrm>
            <a:off x="762000" y="829733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250" y="15636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3 </a:t>
            </a:r>
            <a:r>
              <a:rPr lang="zh-CN" altLang="en-US" dirty="0"/>
              <a:t>电池充电曲线</a:t>
            </a:r>
          </a:p>
        </p:txBody>
      </p:sp>
      <p:sp>
        <p:nvSpPr>
          <p:cNvPr id="12" name="副标题 7"/>
          <p:cNvSpPr txBox="1">
            <a:spLocks/>
          </p:cNvSpPr>
          <p:nvPr/>
        </p:nvSpPr>
        <p:spPr bwMode="auto">
          <a:xfrm>
            <a:off x="550862" y="829733"/>
            <a:ext cx="8243888" cy="359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副标题 7"/>
          <p:cNvSpPr txBox="1">
            <a:spLocks/>
          </p:cNvSpPr>
          <p:nvPr/>
        </p:nvSpPr>
        <p:spPr bwMode="auto">
          <a:xfrm>
            <a:off x="703263" y="715617"/>
            <a:ext cx="2987468" cy="38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副标题 7"/>
          <p:cNvSpPr txBox="1">
            <a:spLocks/>
          </p:cNvSpPr>
          <p:nvPr/>
        </p:nvSpPr>
        <p:spPr bwMode="auto">
          <a:xfrm>
            <a:off x="464721" y="656741"/>
            <a:ext cx="7909342" cy="39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目前手机电池充电大多分为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个阶段：涓流充电、预充、恒流充电（或台阶恒流充电）、恒压充电。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100" dirty="0">
                <a:latin typeface="+mn-lt"/>
                <a:ea typeface="+mn-ea"/>
              </a:rPr>
              <a:t>         </a:t>
            </a:r>
            <a:r>
              <a:rPr lang="zh-CN" altLang="en-US" sz="1100" dirty="0">
                <a:latin typeface="+mn-lt"/>
                <a:ea typeface="+mn-ea"/>
              </a:rPr>
              <a:t>涓流充电：</a:t>
            </a:r>
            <a:r>
              <a:rPr lang="zh-CN" altLang="en-US" sz="1100" dirty="0"/>
              <a:t>涓流充电用来先对完全放电的电池单元进行预充（恢复性充电）。在电池电压很低时（一般</a:t>
            </a:r>
            <a:r>
              <a:rPr lang="en-US" altLang="zh-CN" sz="1100" dirty="0"/>
              <a:t>2.4V</a:t>
            </a:r>
            <a:r>
              <a:rPr lang="zh-CN" altLang="en-US" sz="1100" dirty="0"/>
              <a:t>及以下），</a:t>
            </a:r>
            <a:endParaRPr lang="en-US" altLang="zh-CN" sz="11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/>
              <a:t>采用最大</a:t>
            </a:r>
            <a:r>
              <a:rPr lang="en-US" altLang="zh-CN" sz="1100" dirty="0"/>
              <a:t>0.1C</a:t>
            </a:r>
            <a:r>
              <a:rPr lang="zh-CN" altLang="en-US" sz="1100" dirty="0"/>
              <a:t>的恒定电流对电池进行充电。</a:t>
            </a:r>
            <a:r>
              <a:rPr lang="en-US" altLang="zh-CN" sz="1100" dirty="0">
                <a:latin typeface="+mn-lt"/>
                <a:ea typeface="+mn-ea"/>
              </a:rPr>
              <a:t>   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100" dirty="0">
                <a:latin typeface="+mn-lt"/>
                <a:ea typeface="+mn-ea"/>
              </a:rPr>
              <a:t>         </a:t>
            </a:r>
            <a:r>
              <a:rPr lang="zh-CN" altLang="en-US" sz="1100" dirty="0">
                <a:latin typeface="+mn-lt"/>
                <a:ea typeface="+mn-ea"/>
              </a:rPr>
              <a:t>预充：一般设置</a:t>
            </a:r>
            <a:r>
              <a:rPr lang="en-US" altLang="zh-CN" sz="1100" dirty="0">
                <a:latin typeface="+mn-lt"/>
                <a:ea typeface="+mn-ea"/>
              </a:rPr>
              <a:t>2.4V</a:t>
            </a:r>
            <a:r>
              <a:rPr lang="zh-CN" altLang="en-US" sz="1100" dirty="0">
                <a:latin typeface="+mn-lt"/>
                <a:ea typeface="+mn-ea"/>
              </a:rPr>
              <a:t>至开机电压点，将电流限制在</a:t>
            </a:r>
            <a:r>
              <a:rPr lang="en-US" altLang="zh-CN" sz="1100" dirty="0">
                <a:latin typeface="+mn-lt"/>
                <a:ea typeface="+mn-ea"/>
              </a:rPr>
              <a:t>1500mA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latin typeface="+mn-lt"/>
                <a:ea typeface="+mn-ea"/>
              </a:rPr>
              <a:t>以内恒流充电。针对过放电池，既可以快速充至开机，又</a:t>
            </a:r>
            <a:endParaRPr lang="en-US" altLang="zh-CN" sz="11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latin typeface="+mn-lt"/>
                <a:ea typeface="+mn-ea"/>
              </a:rPr>
              <a:t>可以保证开机过程中不会因电流过大</a:t>
            </a:r>
            <a:r>
              <a:rPr lang="zh-CN" altLang="en-US" sz="1100" dirty="0"/>
              <a:t>电压跌落引起</a:t>
            </a:r>
            <a:r>
              <a:rPr lang="zh-CN" altLang="en-US" sz="1100" dirty="0">
                <a:latin typeface="+mn-lt"/>
                <a:ea typeface="+mn-ea"/>
              </a:rPr>
              <a:t>异常。</a:t>
            </a:r>
            <a:endParaRPr lang="en-US" altLang="zh-CN" sz="11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100" dirty="0">
                <a:latin typeface="+mn-lt"/>
                <a:ea typeface="+mn-ea"/>
              </a:rPr>
              <a:t>          </a:t>
            </a:r>
            <a:r>
              <a:rPr lang="zh-CN" altLang="en-US" sz="1100" dirty="0">
                <a:latin typeface="+mn-lt"/>
                <a:ea typeface="+mn-ea"/>
              </a:rPr>
              <a:t>快充：大电流</a:t>
            </a:r>
            <a:r>
              <a:rPr lang="zh-CN" altLang="en-US" sz="1100" dirty="0"/>
              <a:t>恒流</a:t>
            </a:r>
            <a:r>
              <a:rPr lang="zh-CN" altLang="en-US" sz="1100" dirty="0">
                <a:latin typeface="+mn-lt"/>
                <a:ea typeface="+mn-ea"/>
              </a:rPr>
              <a:t>充电，快充主要是在该阶段做</a:t>
            </a:r>
            <a:endParaRPr lang="en-US" altLang="zh-CN" sz="11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latin typeface="+mn-lt"/>
                <a:ea typeface="+mn-ea"/>
              </a:rPr>
              <a:t>处理，通过加大恒流阶段电流来缩短充电时间。但电流</a:t>
            </a:r>
            <a:endParaRPr lang="en-US" altLang="zh-CN" sz="11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latin typeface="+mn-lt"/>
                <a:ea typeface="+mn-ea"/>
              </a:rPr>
              <a:t>越大，恒流维持的时间会越短。就需要改善电芯及保护</a:t>
            </a:r>
            <a:endParaRPr lang="en-US" altLang="zh-CN" sz="11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latin typeface="+mn-lt"/>
                <a:ea typeface="+mn-ea"/>
              </a:rPr>
              <a:t>板设计，降低总体阻抗来延长恒流时间。</a:t>
            </a:r>
            <a:endParaRPr lang="en-US" altLang="zh-CN" sz="11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100" dirty="0">
                <a:latin typeface="+mn-lt"/>
                <a:ea typeface="+mn-ea"/>
              </a:rPr>
              <a:t>          </a:t>
            </a:r>
            <a:r>
              <a:rPr lang="zh-CN" altLang="en-US" sz="1100" dirty="0">
                <a:latin typeface="+mn-lt"/>
                <a:ea typeface="+mn-ea"/>
              </a:rPr>
              <a:t>恒压充电：当电池电压升高到设定电池额定电压后，</a:t>
            </a:r>
            <a:endParaRPr lang="en-US" altLang="zh-CN" sz="11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100" dirty="0">
                <a:latin typeface="+mn-lt"/>
                <a:ea typeface="+mn-ea"/>
              </a:rPr>
              <a:t>开始进入恒压充电，电流逐渐减小，当电流小于设定值时，</a:t>
            </a:r>
            <a:endParaRPr lang="en-US" altLang="zh-CN" sz="11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100" dirty="0">
                <a:latin typeface="+mn-lt"/>
                <a:ea typeface="+mn-ea"/>
              </a:rPr>
              <a:t>停止充电。为了更好的体验，一般会提前报</a:t>
            </a:r>
            <a:r>
              <a:rPr lang="en-US" altLang="zh-CN" sz="1100" dirty="0">
                <a:latin typeface="+mn-lt"/>
                <a:ea typeface="+mn-ea"/>
              </a:rPr>
              <a:t>100%</a:t>
            </a:r>
            <a:r>
              <a:rPr lang="zh-CN" altLang="en-US" sz="1100" dirty="0">
                <a:latin typeface="+mn-lt"/>
                <a:ea typeface="+mn-ea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515" y="1907538"/>
            <a:ext cx="4683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18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11"/>
          <p:cNvCxnSpPr/>
          <p:nvPr/>
        </p:nvCxnSpPr>
        <p:spPr>
          <a:xfrm>
            <a:off x="349250" y="526256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 txBox="1">
            <a:spLocks/>
          </p:cNvSpPr>
          <p:nvPr/>
        </p:nvSpPr>
        <p:spPr bwMode="auto">
          <a:xfrm>
            <a:off x="349250" y="156369"/>
            <a:ext cx="729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副标题 7"/>
          <p:cNvSpPr txBox="1">
            <a:spLocks/>
          </p:cNvSpPr>
          <p:nvPr/>
        </p:nvSpPr>
        <p:spPr bwMode="auto">
          <a:xfrm>
            <a:off x="584200" y="526256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副标题 7"/>
          <p:cNvSpPr txBox="1">
            <a:spLocks/>
          </p:cNvSpPr>
          <p:nvPr/>
        </p:nvSpPr>
        <p:spPr bwMode="auto">
          <a:xfrm>
            <a:off x="762000" y="829733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250" y="156369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4  </a:t>
            </a:r>
            <a:r>
              <a:rPr lang="zh-CN" altLang="en-US" dirty="0"/>
              <a:t>快速充电电路分类</a:t>
            </a:r>
          </a:p>
        </p:txBody>
      </p:sp>
      <p:sp>
        <p:nvSpPr>
          <p:cNvPr id="12" name="副标题 7"/>
          <p:cNvSpPr txBox="1">
            <a:spLocks/>
          </p:cNvSpPr>
          <p:nvPr/>
        </p:nvSpPr>
        <p:spPr bwMode="auto">
          <a:xfrm>
            <a:off x="550862" y="655983"/>
            <a:ext cx="8243888" cy="37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根据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P=UI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，提高充电功率，需要提高电压（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）或加大电流（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），或两者均加大。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400" dirty="0">
                <a:latin typeface="+mn-lt"/>
                <a:ea typeface="+mn-ea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手机快充从电路上区分主要分为三大类：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CN" altLang="en-US" sz="1400" dirty="0">
                <a:latin typeface="+mn-lt"/>
                <a:ea typeface="+mn-ea"/>
              </a:rPr>
              <a:t>高压充电</a:t>
            </a:r>
            <a:r>
              <a:rPr lang="en-US" altLang="zh-CN" sz="1400" dirty="0">
                <a:latin typeface="+mn-lt"/>
                <a:ea typeface="+mn-ea"/>
              </a:rPr>
              <a:t>      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400" dirty="0">
                <a:latin typeface="+mn-lt"/>
                <a:ea typeface="+mn-ea"/>
              </a:rPr>
              <a:t>         </a:t>
            </a:r>
            <a:r>
              <a:rPr lang="zh-CN" altLang="en-US" sz="1400" dirty="0">
                <a:latin typeface="+mn-lt"/>
                <a:ea typeface="+mn-ea"/>
              </a:rPr>
              <a:t>充电器输出</a:t>
            </a:r>
            <a:r>
              <a:rPr lang="en-US" altLang="zh-CN" sz="1400" dirty="0">
                <a:latin typeface="+mn-lt"/>
                <a:ea typeface="+mn-ea"/>
              </a:rPr>
              <a:t>5V</a:t>
            </a:r>
            <a:r>
              <a:rPr lang="zh-CN" altLang="en-US" sz="1400" dirty="0">
                <a:latin typeface="+mn-lt"/>
                <a:ea typeface="+mn-ea"/>
              </a:rPr>
              <a:t>以上电压，经手机侧</a:t>
            </a:r>
            <a:r>
              <a:rPr lang="en-US" altLang="zh-CN" sz="1400" dirty="0">
                <a:latin typeface="+mn-lt"/>
                <a:ea typeface="+mn-ea"/>
              </a:rPr>
              <a:t>switching charger</a:t>
            </a:r>
            <a:r>
              <a:rPr lang="zh-CN" altLang="en-US" sz="1400" dirty="0">
                <a:latin typeface="+mn-lt"/>
                <a:ea typeface="+mn-ea"/>
              </a:rPr>
              <a:t>芯片降压后给电池充电；</a:t>
            </a:r>
            <a:endParaRPr lang="en-US" altLang="zh-CN" sz="1400" dirty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1400" dirty="0">
                <a:latin typeface="+mn-lt"/>
                <a:ea typeface="+mn-ea"/>
              </a:rPr>
              <a:t>低压大电流直充</a:t>
            </a:r>
            <a:endParaRPr lang="en-US" altLang="zh-CN" sz="14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1400" dirty="0">
                <a:latin typeface="+mn-lt"/>
                <a:ea typeface="+mn-ea"/>
              </a:rPr>
              <a:t>         </a:t>
            </a:r>
            <a:r>
              <a:rPr lang="zh-CN" altLang="en-US" sz="1400" dirty="0">
                <a:latin typeface="+mn-lt"/>
                <a:ea typeface="+mn-ea"/>
              </a:rPr>
              <a:t>充电器降压后（输出略高于电池的电压），经手机侧</a:t>
            </a:r>
            <a:r>
              <a:rPr lang="en-US" altLang="zh-CN" sz="1400" dirty="0">
                <a:latin typeface="+mn-lt"/>
                <a:ea typeface="+mn-ea"/>
              </a:rPr>
              <a:t>MOS</a:t>
            </a:r>
            <a:r>
              <a:rPr lang="zh-CN" altLang="en-US" sz="1400" dirty="0">
                <a:latin typeface="+mn-lt"/>
                <a:ea typeface="+mn-ea"/>
              </a:rPr>
              <a:t>电路后直接对电池充电；</a:t>
            </a:r>
            <a:endParaRPr lang="en-US" altLang="zh-CN" sz="14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1400" noProof="0" dirty="0">
                <a:latin typeface="+mn-lt"/>
                <a:ea typeface="+mn-ea"/>
              </a:rPr>
              <a:t>电荷泵</a:t>
            </a:r>
            <a:r>
              <a:rPr lang="en-US" altLang="zh-CN" sz="1400" noProof="0" dirty="0">
                <a:latin typeface="+mn-lt"/>
                <a:ea typeface="+mn-ea"/>
              </a:rPr>
              <a:t>2</a:t>
            </a:r>
            <a:r>
              <a:rPr lang="en-US" altLang="zh-CN" sz="1400" dirty="0">
                <a:latin typeface="+mn-lt"/>
                <a:ea typeface="+mn-ea"/>
              </a:rPr>
              <a:t>:1</a:t>
            </a:r>
            <a:r>
              <a:rPr lang="zh-CN" altLang="en-US" sz="1400" dirty="0">
                <a:latin typeface="+mn-lt"/>
                <a:ea typeface="+mn-ea"/>
              </a:rPr>
              <a:t>充电（高压直充）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latin typeface="+mn-lt"/>
                <a:ea typeface="+mn-ea"/>
              </a:rPr>
              <a:t>        充电器输出约</a:t>
            </a:r>
            <a:r>
              <a:rPr lang="en-US" altLang="zh-CN" sz="1400" dirty="0">
                <a:latin typeface="+mn-lt"/>
                <a:ea typeface="+mn-ea"/>
              </a:rPr>
              <a:t>2</a:t>
            </a:r>
            <a:r>
              <a:rPr lang="zh-CN" altLang="en-US" sz="1400" dirty="0">
                <a:latin typeface="+mn-lt"/>
                <a:ea typeface="+mn-ea"/>
              </a:rPr>
              <a:t>倍电池电压，经手机侧电荷泵</a:t>
            </a:r>
            <a:r>
              <a:rPr lang="en-US" altLang="zh-CN" sz="1400" dirty="0">
                <a:latin typeface="+mn-lt"/>
                <a:ea typeface="+mn-ea"/>
              </a:rPr>
              <a:t>1/2</a:t>
            </a:r>
            <a:r>
              <a:rPr lang="zh-CN" altLang="en-US" sz="1400" dirty="0">
                <a:latin typeface="+mn-lt"/>
                <a:ea typeface="+mn-ea"/>
              </a:rPr>
              <a:t>降压后直接对电池充电。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45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11"/>
          <p:cNvCxnSpPr/>
          <p:nvPr/>
        </p:nvCxnSpPr>
        <p:spPr>
          <a:xfrm>
            <a:off x="349250" y="526256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6"/>
          <p:cNvSpPr txBox="1">
            <a:spLocks/>
          </p:cNvSpPr>
          <p:nvPr/>
        </p:nvSpPr>
        <p:spPr bwMode="auto">
          <a:xfrm>
            <a:off x="349250" y="156369"/>
            <a:ext cx="729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副标题 7"/>
          <p:cNvSpPr txBox="1">
            <a:spLocks/>
          </p:cNvSpPr>
          <p:nvPr/>
        </p:nvSpPr>
        <p:spPr bwMode="auto">
          <a:xfrm>
            <a:off x="584200" y="526256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标题 7"/>
          <p:cNvSpPr txBox="1">
            <a:spLocks/>
          </p:cNvSpPr>
          <p:nvPr/>
        </p:nvSpPr>
        <p:spPr bwMode="auto">
          <a:xfrm>
            <a:off x="762000" y="829733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9250" y="15692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4. 1 </a:t>
            </a:r>
            <a:r>
              <a:rPr lang="zh-CN" altLang="en-US" dirty="0"/>
              <a:t>高压充电</a:t>
            </a:r>
          </a:p>
        </p:txBody>
      </p:sp>
      <p:sp>
        <p:nvSpPr>
          <p:cNvPr id="19" name="副标题 7"/>
          <p:cNvSpPr txBox="1">
            <a:spLocks/>
          </p:cNvSpPr>
          <p:nvPr/>
        </p:nvSpPr>
        <p:spPr bwMode="auto">
          <a:xfrm>
            <a:off x="550862" y="657225"/>
            <a:ext cx="7917277" cy="38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CN" altLang="en-US" sz="1900" dirty="0">
                <a:latin typeface="+mn-lt"/>
                <a:ea typeface="+mn-ea"/>
              </a:rPr>
              <a:t>高压充电由来</a:t>
            </a:r>
            <a:r>
              <a:rPr lang="en-US" altLang="zh-CN" sz="1900" dirty="0">
                <a:latin typeface="+mn-lt"/>
                <a:ea typeface="+mn-ea"/>
              </a:rPr>
              <a:t>        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>
                <a:latin typeface="+mn-lt"/>
                <a:ea typeface="+mn-ea"/>
              </a:rPr>
              <a:t>         TYPE C</a:t>
            </a:r>
            <a:r>
              <a:rPr lang="zh-CN" altLang="en-US" sz="1900" dirty="0">
                <a:latin typeface="+mn-lt"/>
                <a:ea typeface="+mn-ea"/>
              </a:rPr>
              <a:t>接口出来前，手机大多采用</a:t>
            </a:r>
            <a:r>
              <a:rPr lang="en-US" altLang="zh-CN" sz="1900" dirty="0">
                <a:latin typeface="+mn-lt"/>
                <a:ea typeface="+mn-ea"/>
              </a:rPr>
              <a:t>Micro B</a:t>
            </a:r>
            <a:r>
              <a:rPr lang="zh-CN" altLang="en-US" sz="1900" dirty="0">
                <a:latin typeface="+mn-lt"/>
                <a:ea typeface="+mn-ea"/>
              </a:rPr>
              <a:t>接口，标准的的</a:t>
            </a:r>
            <a:r>
              <a:rPr lang="en-US" altLang="zh-CN" sz="1900" dirty="0">
                <a:latin typeface="+mn-lt"/>
                <a:ea typeface="+mn-ea"/>
              </a:rPr>
              <a:t>Micro B</a:t>
            </a:r>
            <a:r>
              <a:rPr lang="zh-CN" altLang="en-US" sz="1900" dirty="0">
                <a:latin typeface="+mn-lt"/>
                <a:ea typeface="+mn-ea"/>
              </a:rPr>
              <a:t>接口额定电流</a:t>
            </a:r>
            <a:r>
              <a:rPr lang="en-US" altLang="zh-CN" sz="1900" dirty="0">
                <a:latin typeface="+mn-lt"/>
                <a:ea typeface="+mn-ea"/>
              </a:rPr>
              <a:t>1.8A</a:t>
            </a:r>
            <a:r>
              <a:rPr lang="zh-CN" altLang="en-US" sz="1900" dirty="0">
                <a:latin typeface="+mn-lt"/>
                <a:ea typeface="+mn-ea"/>
              </a:rPr>
              <a:t>，</a:t>
            </a:r>
            <a:r>
              <a:rPr lang="en-US" altLang="zh-CN" sz="1900" dirty="0">
                <a:latin typeface="+mn-lt"/>
                <a:ea typeface="+mn-ea"/>
              </a:rPr>
              <a:t>5V</a:t>
            </a:r>
            <a:r>
              <a:rPr lang="zh-CN" altLang="en-US" sz="1900" dirty="0">
                <a:latin typeface="+mn-lt"/>
                <a:ea typeface="+mn-ea"/>
              </a:rPr>
              <a:t>情况下，最大只有</a:t>
            </a:r>
            <a:endParaRPr lang="en-US" altLang="zh-CN" sz="1900" dirty="0">
              <a:latin typeface="+mn-lt"/>
              <a:ea typeface="+mn-ea"/>
            </a:endParaRP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>
                <a:latin typeface="+mn-lt"/>
                <a:ea typeface="+mn-ea"/>
              </a:rPr>
              <a:t>9W</a:t>
            </a:r>
            <a:r>
              <a:rPr lang="zh-CN" altLang="en-US" sz="1900" dirty="0">
                <a:latin typeface="+mn-lt"/>
                <a:ea typeface="+mn-ea"/>
              </a:rPr>
              <a:t>的功率。在不更改接口的情况下，即不加大电流情况下，就需要提高电压来增加功率。</a:t>
            </a:r>
            <a:r>
              <a:rPr lang="en-US" altLang="zh-CN" sz="1900" dirty="0">
                <a:latin typeface="+mn-lt"/>
                <a:ea typeface="+mn-ea"/>
              </a:rPr>
              <a:t>QC2.0</a:t>
            </a:r>
            <a:r>
              <a:rPr lang="zh-CN" altLang="en-US" sz="1900" dirty="0">
                <a:latin typeface="+mn-lt"/>
                <a:ea typeface="+mn-ea"/>
              </a:rPr>
              <a:t>等高压充电方案基</a:t>
            </a:r>
            <a:endParaRPr lang="en-US" altLang="zh-CN" sz="1900" dirty="0">
              <a:latin typeface="+mn-lt"/>
              <a:ea typeface="+mn-ea"/>
            </a:endParaRP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</a:pPr>
            <a:r>
              <a:rPr lang="zh-CN" altLang="en-US" sz="1900" dirty="0">
                <a:latin typeface="+mn-lt"/>
                <a:ea typeface="+mn-ea"/>
              </a:rPr>
              <a:t>于此而来。</a:t>
            </a:r>
            <a:endParaRPr lang="en-US" altLang="zh-CN" sz="1900" dirty="0">
              <a:latin typeface="+mn-lt"/>
              <a:ea typeface="+mn-ea"/>
            </a:endParaRP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900" dirty="0">
                <a:latin typeface="+mn-lt"/>
                <a:ea typeface="+mn-ea"/>
              </a:rPr>
              <a:t>高压充电电路</a:t>
            </a:r>
            <a:endParaRPr lang="en-US" altLang="zh-CN" sz="1900" dirty="0">
              <a:latin typeface="+mn-lt"/>
              <a:ea typeface="+mn-ea"/>
            </a:endParaRP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zh-CN" altLang="en-US" sz="1900" dirty="0">
                <a:latin typeface="+mn-lt"/>
                <a:ea typeface="+mn-ea"/>
              </a:rPr>
              <a:t>         和</a:t>
            </a:r>
            <a:r>
              <a:rPr lang="en-US" altLang="zh-CN" sz="1900" dirty="0">
                <a:latin typeface="+mn-lt"/>
                <a:ea typeface="+mn-ea"/>
              </a:rPr>
              <a:t>DCP</a:t>
            </a:r>
            <a:r>
              <a:rPr lang="zh-CN" altLang="en-US" sz="1900" dirty="0">
                <a:latin typeface="+mn-lt"/>
                <a:ea typeface="+mn-ea"/>
              </a:rPr>
              <a:t>充电器一样，采用</a:t>
            </a:r>
            <a:r>
              <a:rPr lang="en-US" altLang="zh-CN" sz="1900" dirty="0">
                <a:latin typeface="+mn-lt"/>
                <a:ea typeface="+mn-ea"/>
              </a:rPr>
              <a:t>switching 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>
                <a:latin typeface="+mn-lt"/>
                <a:ea typeface="+mn-ea"/>
              </a:rPr>
              <a:t> charger</a:t>
            </a:r>
            <a:r>
              <a:rPr lang="zh-CN" altLang="en-US" sz="1900" dirty="0">
                <a:latin typeface="+mn-lt"/>
                <a:ea typeface="+mn-ea"/>
              </a:rPr>
              <a:t> </a:t>
            </a:r>
            <a:r>
              <a:rPr lang="en-US" altLang="zh-CN" sz="1900" dirty="0">
                <a:latin typeface="+mn-lt"/>
                <a:ea typeface="+mn-ea"/>
              </a:rPr>
              <a:t>IC</a:t>
            </a:r>
            <a:r>
              <a:rPr lang="zh-CN" altLang="en-US" sz="1900" dirty="0">
                <a:latin typeface="+mn-lt"/>
                <a:ea typeface="+mn-ea"/>
              </a:rPr>
              <a:t>，</a:t>
            </a:r>
            <a:r>
              <a:rPr lang="en-US" altLang="zh-CN" sz="1900" dirty="0">
                <a:latin typeface="+mn-lt"/>
                <a:ea typeface="+mn-ea"/>
              </a:rPr>
              <a:t>Buck</a:t>
            </a:r>
            <a:r>
              <a:rPr lang="zh-CN" altLang="en-US" sz="1900" dirty="0">
                <a:latin typeface="+mn-lt"/>
                <a:ea typeface="+mn-ea"/>
              </a:rPr>
              <a:t>降压后对电池供电。</a:t>
            </a:r>
            <a:endParaRPr lang="en-US" altLang="zh-CN" sz="1900" dirty="0">
              <a:latin typeface="+mn-lt"/>
              <a:ea typeface="+mn-ea"/>
            </a:endParaRP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dirty="0">
                <a:latin typeface="+mn-lt"/>
                <a:ea typeface="+mn-ea"/>
              </a:rPr>
              <a:t>高压充电方案</a:t>
            </a:r>
            <a:r>
              <a:rPr lang="en-US" altLang="zh-CN" dirty="0">
                <a:latin typeface="+mn-lt"/>
                <a:ea typeface="+mn-ea"/>
              </a:rPr>
              <a:t> 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>
                <a:latin typeface="+mn-lt"/>
                <a:ea typeface="+mn-ea"/>
              </a:rPr>
              <a:t>          QC2.0/QC3.0/QC4.0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>
                <a:latin typeface="+mn-lt"/>
                <a:ea typeface="+mn-ea"/>
              </a:rPr>
              <a:t>          PE+</a:t>
            </a:r>
            <a:r>
              <a:rPr lang="zh-CN" altLang="en-US" sz="1900" dirty="0">
                <a:latin typeface="+mn-lt"/>
                <a:ea typeface="+mn-ea"/>
              </a:rPr>
              <a:t>、</a:t>
            </a:r>
            <a:r>
              <a:rPr lang="en-US" altLang="zh-CN" sz="1900" dirty="0">
                <a:latin typeface="+mn-lt"/>
                <a:ea typeface="+mn-ea"/>
              </a:rPr>
              <a:t>PE2.0</a:t>
            </a:r>
            <a:r>
              <a:rPr lang="zh-CN" altLang="en-US" sz="1900" dirty="0">
                <a:latin typeface="+mn-lt"/>
                <a:ea typeface="+mn-ea"/>
              </a:rPr>
              <a:t>、</a:t>
            </a:r>
            <a:r>
              <a:rPr lang="en-US" altLang="zh-CN" sz="1900" dirty="0" err="1">
                <a:latin typeface="+mn-lt"/>
                <a:ea typeface="+mn-ea"/>
              </a:rPr>
              <a:t>Maxcharge</a:t>
            </a:r>
            <a:r>
              <a:rPr lang="zh-CN" altLang="en-US" sz="1900" dirty="0">
                <a:latin typeface="+mn-lt"/>
                <a:ea typeface="+mn-ea"/>
              </a:rPr>
              <a:t>、</a:t>
            </a:r>
            <a:r>
              <a:rPr lang="en-US" altLang="zh-CN" sz="1900" dirty="0">
                <a:latin typeface="+mn-lt"/>
                <a:ea typeface="+mn-ea"/>
              </a:rPr>
              <a:t>FCP</a:t>
            </a:r>
            <a:r>
              <a:rPr lang="zh-CN" altLang="en-US" sz="1900" dirty="0">
                <a:latin typeface="+mn-lt"/>
                <a:ea typeface="+mn-ea"/>
              </a:rPr>
              <a:t>等</a:t>
            </a:r>
            <a:endParaRPr lang="en-US" altLang="zh-CN" sz="1900" dirty="0">
              <a:latin typeface="+mn-lt"/>
              <a:ea typeface="+mn-ea"/>
            </a:endParaRP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900" dirty="0"/>
              <a:t>高压充电芯片</a:t>
            </a:r>
            <a:r>
              <a:rPr lang="en-US" altLang="zh-CN" sz="1900" dirty="0"/>
              <a:t>  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/>
              <a:t>       SMB1351/SMB1381/SMB1355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900" dirty="0"/>
              <a:t>       BQ25890/BQ25898</a:t>
            </a:r>
            <a:r>
              <a:rPr lang="en-US" altLang="zh-CN" sz="1900" dirty="0">
                <a:latin typeface="+mn-lt"/>
                <a:ea typeface="+mn-ea"/>
              </a:rPr>
              <a:t>   </a:t>
            </a:r>
            <a:r>
              <a:rPr lang="zh-CN" altLang="en-US" sz="1900" dirty="0">
                <a:latin typeface="+mn-lt"/>
                <a:ea typeface="+mn-ea"/>
              </a:rPr>
              <a:t>等</a:t>
            </a:r>
            <a:r>
              <a:rPr lang="en-US" altLang="zh-CN" sz="1900" dirty="0">
                <a:latin typeface="+mn-lt"/>
                <a:ea typeface="+mn-ea"/>
              </a:rPr>
              <a:t>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12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1200" dirty="0">
              <a:latin typeface="+mn-lt"/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625" y="2188633"/>
            <a:ext cx="5182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16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11"/>
          <p:cNvCxnSpPr/>
          <p:nvPr/>
        </p:nvCxnSpPr>
        <p:spPr>
          <a:xfrm>
            <a:off x="349250" y="526256"/>
            <a:ext cx="8445500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2" descr="nubia 品牌PPT模版元素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538" y="4600575"/>
            <a:ext cx="1827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6"/>
          <p:cNvSpPr txBox="1">
            <a:spLocks/>
          </p:cNvSpPr>
          <p:nvPr/>
        </p:nvSpPr>
        <p:spPr bwMode="auto">
          <a:xfrm>
            <a:off x="349250" y="156369"/>
            <a:ext cx="729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副标题 7"/>
          <p:cNvSpPr txBox="1">
            <a:spLocks/>
          </p:cNvSpPr>
          <p:nvPr/>
        </p:nvSpPr>
        <p:spPr bwMode="auto">
          <a:xfrm>
            <a:off x="584200" y="526256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标题 7"/>
          <p:cNvSpPr txBox="1">
            <a:spLocks/>
          </p:cNvSpPr>
          <p:nvPr/>
        </p:nvSpPr>
        <p:spPr bwMode="auto">
          <a:xfrm>
            <a:off x="762000" y="829733"/>
            <a:ext cx="7612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9250" y="1569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高压充电</a:t>
            </a:r>
          </a:p>
        </p:txBody>
      </p:sp>
      <p:sp>
        <p:nvSpPr>
          <p:cNvPr id="19" name="副标题 7"/>
          <p:cNvSpPr txBox="1">
            <a:spLocks/>
          </p:cNvSpPr>
          <p:nvPr/>
        </p:nvSpPr>
        <p:spPr bwMode="auto">
          <a:xfrm>
            <a:off x="550862" y="657225"/>
            <a:ext cx="824388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lnSpc>
                <a:spcPct val="170000"/>
              </a:lnSpc>
              <a:spcBef>
                <a:spcPts val="0"/>
              </a:spcBef>
            </a:pPr>
            <a:endParaRPr lang="en-US" altLang="zh-CN" sz="16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1200" dirty="0">
              <a:latin typeface="+mn-lt"/>
              <a:ea typeface="+mn-ea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1200" dirty="0"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4200" y="657225"/>
            <a:ext cx="48966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200" dirty="0"/>
              <a:t>       Switching charger</a:t>
            </a:r>
            <a:r>
              <a:rPr lang="zh-CN" altLang="en-US" sz="1200" dirty="0"/>
              <a:t> </a:t>
            </a:r>
            <a:r>
              <a:rPr lang="en-US" altLang="zh-CN" sz="1200" dirty="0"/>
              <a:t>IC</a:t>
            </a:r>
            <a:r>
              <a:rPr lang="zh-CN" altLang="en-US" sz="1200" dirty="0"/>
              <a:t>近几年已经有较大的改进，</a:t>
            </a:r>
            <a:r>
              <a:rPr lang="en-US" altLang="zh-CN" sz="1200" dirty="0"/>
              <a:t> </a:t>
            </a:r>
            <a:r>
              <a:rPr lang="zh-CN" altLang="en-US" sz="1200" dirty="0"/>
              <a:t>芯片中</a:t>
            </a:r>
            <a:r>
              <a:rPr lang="en-US" altLang="zh-CN" sz="1200" dirty="0"/>
              <a:t>Q1,Q2,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200" dirty="0"/>
              <a:t>Q3,Q4</a:t>
            </a:r>
            <a:r>
              <a:rPr lang="zh-CN" altLang="en-US" sz="1200" dirty="0"/>
              <a:t>等</a:t>
            </a:r>
            <a:r>
              <a:rPr lang="en-US" altLang="zh-CN" sz="1200" dirty="0"/>
              <a:t>4</a:t>
            </a:r>
            <a:r>
              <a:rPr lang="zh-CN" altLang="en-US" sz="1200" dirty="0"/>
              <a:t>个</a:t>
            </a:r>
            <a:r>
              <a:rPr lang="en-US" altLang="zh-CN" sz="1200" dirty="0"/>
              <a:t>MOS</a:t>
            </a:r>
            <a:r>
              <a:rPr lang="zh-CN" altLang="en-US" sz="1200" dirty="0"/>
              <a:t>管阻抗有了大幅的降低，同时外部选取低</a:t>
            </a:r>
            <a:r>
              <a:rPr lang="en-US" altLang="zh-CN" sz="1200" dirty="0" err="1"/>
              <a:t>Rdc</a:t>
            </a:r>
            <a:r>
              <a:rPr lang="zh-CN" altLang="en-US" sz="1200" dirty="0"/>
              <a:t>电感，</a:t>
            </a:r>
            <a:endParaRPr lang="en-US" altLang="zh-CN" sz="1200" dirty="0"/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zh-CN" altLang="en-US" sz="1200" dirty="0"/>
              <a:t>效率已经由</a:t>
            </a:r>
            <a:r>
              <a:rPr lang="en-US" altLang="zh-CN" sz="1200" dirty="0"/>
              <a:t>80%</a:t>
            </a:r>
            <a:r>
              <a:rPr lang="zh-CN" altLang="en-US" sz="1200" dirty="0"/>
              <a:t>多提升至最高</a:t>
            </a:r>
            <a:r>
              <a:rPr lang="en-US" altLang="zh-CN" sz="1200" dirty="0"/>
              <a:t>94%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en-US" altLang="zh-CN" sz="1200" dirty="0"/>
              <a:t>        Switching charger</a:t>
            </a:r>
            <a:r>
              <a:rPr lang="zh-CN" altLang="en-US" sz="1200" dirty="0"/>
              <a:t>充电效率和输入输出电压及输出电流有一定关</a:t>
            </a:r>
            <a:endParaRPr lang="en-US" altLang="zh-CN" sz="1200" dirty="0"/>
          </a:p>
          <a:p>
            <a:pPr marL="342900" indent="-342900">
              <a:lnSpc>
                <a:spcPct val="170000"/>
              </a:lnSpc>
              <a:spcBef>
                <a:spcPts val="0"/>
              </a:spcBef>
            </a:pPr>
            <a:r>
              <a:rPr lang="zh-CN" altLang="en-US" sz="1200" dirty="0"/>
              <a:t>系，如右图所示。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724" y="657225"/>
            <a:ext cx="1775627" cy="13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473" y="2633151"/>
            <a:ext cx="3697676" cy="15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4695825"/>
            <a:ext cx="1343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9063" y="2033979"/>
            <a:ext cx="3045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8525</TotalTime>
  <Words>3471</Words>
  <Application>Microsoft Office PowerPoint</Application>
  <PresentationFormat>全屏显示(16:9)</PresentationFormat>
  <Paragraphs>437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华文细黑</vt:lpstr>
      <vt:lpstr>宋体</vt:lpstr>
      <vt:lpstr>Microsoft YaHei</vt:lpstr>
      <vt:lpstr>Microsoft YaHei</vt:lpstr>
      <vt:lpstr>Arial</vt:lpstr>
      <vt:lpstr>Calibri</vt:lpstr>
      <vt:lpstr>Wingdings</vt:lpstr>
      <vt:lpstr>Office 主题</vt:lpstr>
      <vt:lpstr>公式</vt:lpstr>
      <vt:lpstr>快充方案浅谈</vt:lpstr>
      <vt:lpstr>努比亚简介</vt:lpstr>
      <vt:lpstr>讲解内容</vt:lpstr>
      <vt:lpstr>1  手机快充现状</vt:lpstr>
      <vt:lpstr>2  快速充电的定义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刘洋 liu</dc:creator>
  <cp:lastModifiedBy>bigbit</cp:lastModifiedBy>
  <cp:revision>894</cp:revision>
  <dcterms:created xsi:type="dcterms:W3CDTF">2013-09-17T10:15:37Z</dcterms:created>
  <dcterms:modified xsi:type="dcterms:W3CDTF">2018-06-29T05:17:36Z</dcterms:modified>
</cp:coreProperties>
</file>