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425" r:id="rId3"/>
    <p:sldId id="424" r:id="rId4"/>
    <p:sldId id="420" r:id="rId5"/>
    <p:sldId id="410" r:id="rId6"/>
    <p:sldId id="429" r:id="rId7"/>
    <p:sldId id="430" r:id="rId8"/>
    <p:sldId id="417" r:id="rId9"/>
    <p:sldId id="385" r:id="rId10"/>
    <p:sldId id="438" r:id="rId11"/>
    <p:sldId id="264" r:id="rId12"/>
    <p:sldId id="426" r:id="rId13"/>
    <p:sldId id="333" r:id="rId14"/>
    <p:sldId id="437" r:id="rId15"/>
    <p:sldId id="431" r:id="rId16"/>
    <p:sldId id="432" r:id="rId17"/>
    <p:sldId id="433" r:id="rId18"/>
    <p:sldId id="434" r:id="rId19"/>
    <p:sldId id="418" r:id="rId20"/>
    <p:sldId id="27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66CCFF"/>
    <a:srgbClr val="3399FF"/>
    <a:srgbClr val="66FF66"/>
    <a:srgbClr val="00FF00"/>
    <a:srgbClr val="FF66FF"/>
    <a:srgbClr val="00FFFF"/>
    <a:srgbClr val="00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3636" autoAdjust="0"/>
  </p:normalViewPr>
  <p:slideViewPr>
    <p:cSldViewPr>
      <p:cViewPr varScale="1">
        <p:scale>
          <a:sx n="104" d="100"/>
          <a:sy n="104" d="100"/>
        </p:scale>
        <p:origin x="-21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DA3CF-28BC-4F09-AA36-30071CC5D551}" type="datetimeFigureOut">
              <a:rPr lang="zh-TW" altLang="en-US" smtClean="0"/>
              <a:t>2018/6/20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2D091-639A-422A-87AD-CDF5FC34D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42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2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21627" indent="-277549" defTabSz="92362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10196" indent="-222039" defTabSz="92362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54274" indent="-222039" defTabSz="92362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98353" indent="-222039" defTabSz="92362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42431" indent="-222039" defTabSz="92362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86509" indent="-222039" defTabSz="92362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30588" indent="-222039" defTabSz="92362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74666" indent="-222039" defTabSz="92362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F29EFE4-8C17-4401-8A0A-60992D7EEF05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AF5D0-DB4E-4570-BDC2-65C605893A1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94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AF5D0-DB4E-4570-BDC2-65C605893A1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52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D091-639A-422A-87AD-CDF5FC34D2F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98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D091-639A-422A-87AD-CDF5FC34D2F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98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AF5D0-DB4E-4570-BDC2-65C605893A1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99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D091-639A-422A-87AD-CDF5FC34D2F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04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2601-DC7B-4925-99E1-1F276760E1A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79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AF5D0-DB4E-4570-BDC2-65C605893A1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92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AF5D0-DB4E-4570-BDC2-65C605893A1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225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AF5D0-DB4E-4570-BDC2-65C605893A1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83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lt_inside_w_bottom_fa_2008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" y="6267847"/>
            <a:ext cx="9144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48" y="6073209"/>
            <a:ext cx="114204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30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28945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2pPr>
            <a:lvl3pPr>
              <a:defRPr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3pPr>
            <a:lvl4pPr>
              <a:defRPr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4pPr>
            <a:lvl5pPr>
              <a:defRPr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6480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zh-TW" altLang="en-US" sz="3200" kern="1200" baseline="0" dirty="0">
                <a:solidFill>
                  <a:schemeClr val="accent1"/>
                </a:solidFill>
                <a:latin typeface="Calibri" pitchFamily="34" charset="0"/>
                <a:ea typeface="+mn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79512" y="764704"/>
            <a:ext cx="81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32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t_cover_w_top_fa_200809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lt_cover_w_bottom_fa_200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3450"/>
            <a:ext cx="9144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 userDrawn="1"/>
        </p:nvSpPr>
        <p:spPr>
          <a:xfrm>
            <a:off x="6012160" y="-4712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Leadtrend</a:t>
            </a:r>
            <a:r>
              <a:rPr lang="en-US" altLang="zh-TW" sz="1400" b="0" i="1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Confidential &amp; Privileged</a:t>
            </a:r>
            <a:endParaRPr lang="zh-TW" altLang="en-US" sz="1400" b="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6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Confidential and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llisys.com/products/usbex350/index.php" TargetMode="External"/><Relationship Id="rId3" Type="http://schemas.openxmlformats.org/officeDocument/2006/relationships/hyperlink" Target="http://www.usb.org/developers/estoreinfo/" TargetMode="External"/><Relationship Id="rId7" Type="http://schemas.openxmlformats.org/officeDocument/2006/relationships/hyperlink" Target="http://teledynelecroy.com/protocolanalyzer/protocoloverview.aspx?seriesid=556&amp;capid=103&amp;mid=5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rlf.duocircle.io/?url=http://graniteriverlabs.com/usb-pd-c2/&amp;id=31d5&amp;rcpt=jgrimm@vtmgroup.com&amp;tss=1512154272&amp;msgid=9944de22-d6c8-11e7-990a-6bcac12eef56&amp;html=1&amp;h=aec05552" TargetMode="External"/><Relationship Id="rId5" Type="http://schemas.openxmlformats.org/officeDocument/2006/relationships/hyperlink" Target="http://graniteriverlabs.com/usb-pd" TargetMode="External"/><Relationship Id="rId4" Type="http://schemas.openxmlformats.org/officeDocument/2006/relationships/hyperlink" Target="http://www.mqp.com/pd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b.org/developers/compliance/usbcpd_testing/" TargetMode="External"/><Relationship Id="rId2" Type="http://schemas.openxmlformats.org/officeDocument/2006/relationships/hyperlink" Target="http://www.usb.org/developers/doc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sb.org/developers/estoreinf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539552" y="2996952"/>
            <a:ext cx="824408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4000" b="1" dirty="0">
                <a:solidFill>
                  <a:srgbClr val="0070C0"/>
                </a:solidFill>
                <a:latin typeface="+mj-lt"/>
                <a:ea typeface="Tahoma" pitchFamily="34" charset="0"/>
                <a:cs typeface="Arial" pitchFamily="34" charset="0"/>
              </a:rPr>
              <a:t>Type-C, USB PD 3.0 PPS, QC4+ </a:t>
            </a:r>
            <a:endParaRPr lang="en-US" altLang="zh-TW" sz="4000" b="1" dirty="0" smtClean="0">
              <a:solidFill>
                <a:srgbClr val="0070C0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4000" b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Arial" pitchFamily="34" charset="0"/>
              </a:rPr>
              <a:t>Total Solution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TW" sz="4000" b="1" dirty="0" smtClean="0">
              <a:solidFill>
                <a:srgbClr val="0070C0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 dirty="0" err="1" smtClean="0">
                <a:solidFill>
                  <a:srgbClr val="0070C0"/>
                </a:solidFill>
                <a:latin typeface="+mj-lt"/>
                <a:ea typeface="微軟正黑體" pitchFamily="34" charset="-120"/>
                <a:cs typeface="Arial" pitchFamily="34" charset="0"/>
              </a:rPr>
              <a:t>Eilian</a:t>
            </a:r>
            <a:r>
              <a:rPr lang="zh-TW" altLang="en-US" sz="2400" b="1" dirty="0" smtClean="0">
                <a:solidFill>
                  <a:srgbClr val="0070C0"/>
                </a:solidFill>
                <a:latin typeface="+mj-lt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+mj-lt"/>
                <a:ea typeface="微軟正黑體" pitchFamily="34" charset="-120"/>
                <a:cs typeface="Arial" pitchFamily="34" charset="0"/>
              </a:rPr>
              <a:t>Liu</a:t>
            </a:r>
            <a:endParaRPr lang="en-US" altLang="zh-TW" sz="2400" b="1" dirty="0">
              <a:solidFill>
                <a:srgbClr val="0070C0"/>
              </a:solidFill>
              <a:latin typeface="+mj-lt"/>
              <a:ea typeface="微軟正黑體" pitchFamily="34" charset="-12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 dirty="0">
                <a:solidFill>
                  <a:srgbClr val="0070C0"/>
                </a:solidFill>
                <a:latin typeface="+mj-lt"/>
                <a:ea typeface="微軟正黑體" pitchFamily="34" charset="-120"/>
                <a:cs typeface="Arial" pitchFamily="34" charset="0"/>
              </a:rPr>
              <a:t>Product Marketing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sz="2400" b="1" dirty="0" smtClean="0">
                <a:solidFill>
                  <a:srgbClr val="0070C0"/>
                </a:solidFill>
                <a:latin typeface="+mj-lt"/>
                <a:ea typeface="微軟正黑體" pitchFamily="34" charset="-120"/>
                <a:cs typeface="Arial" pitchFamily="34" charset="0"/>
              </a:rPr>
              <a:t>June 29, 2018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TW" b="1" dirty="0">
              <a:solidFill>
                <a:srgbClr val="0070C0"/>
              </a:solidFill>
              <a:latin typeface="+mj-lt"/>
              <a:ea typeface="微軟正黑體" pitchFamily="34" charset="-12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dirty="0">
                <a:latin typeface="+mj-lt"/>
              </a:rPr>
              <a:t> </a:t>
            </a:r>
            <a:endParaRPr lang="en-US" altLang="zh-TW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 b="1" dirty="0" smtClean="0">
                <a:solidFill>
                  <a:schemeClr val="tx2"/>
                </a:solidFill>
                <a:latin typeface="+mj-lt"/>
                <a:ea typeface="微軟正黑體" pitchFamily="34" charset="-120"/>
                <a:cs typeface="Arial" pitchFamily="34" charset="0"/>
              </a:rPr>
              <a:t>Leadtrend Confidential </a:t>
            </a:r>
            <a:r>
              <a:rPr lang="en-US" altLang="zh-TW" b="1" dirty="0">
                <a:solidFill>
                  <a:schemeClr val="tx2"/>
                </a:solidFill>
                <a:latin typeface="+mj-lt"/>
                <a:ea typeface="微軟正黑體" pitchFamily="34" charset="-120"/>
                <a:cs typeface="Arial" pitchFamily="34" charset="0"/>
              </a:rPr>
              <a:t>for </a:t>
            </a:r>
            <a:r>
              <a:rPr lang="en-US" altLang="zh-TW" b="1" dirty="0" smtClean="0">
                <a:solidFill>
                  <a:schemeClr val="tx2"/>
                </a:solidFill>
                <a:latin typeface="+mj-lt"/>
                <a:ea typeface="微軟正黑體" pitchFamily="34" charset="-120"/>
                <a:cs typeface="Arial" pitchFamily="34" charset="0"/>
              </a:rPr>
              <a:t>Big-Bit Only</a:t>
            </a:r>
            <a:r>
              <a:rPr lang="en-US" altLang="zh-TW" b="1" dirty="0" smtClean="0">
                <a:solidFill>
                  <a:schemeClr val="tx2"/>
                </a:solidFill>
                <a:ea typeface="微軟正黑體" pitchFamily="34" charset="-120"/>
                <a:cs typeface="Arial" pitchFamily="34" charset="0"/>
              </a:rPr>
              <a:t> </a:t>
            </a:r>
            <a:endParaRPr lang="en-US" altLang="zh-TW" b="1" dirty="0">
              <a:solidFill>
                <a:schemeClr val="tx2"/>
              </a:solidFill>
              <a:ea typeface="微軟正黑體" pitchFamily="34" charset="-12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TW" sz="4000" b="1" dirty="0">
              <a:solidFill>
                <a:srgbClr val="0070C0"/>
              </a:solidFill>
              <a:ea typeface="微軟正黑體" pitchFamily="34" charset="-12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TW" sz="4000" b="1" dirty="0">
              <a:solidFill>
                <a:srgbClr val="0070C0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TW" sz="4000" b="1" dirty="0">
              <a:solidFill>
                <a:srgbClr val="0070C0"/>
              </a:solidFill>
              <a:latin typeface="+mj-lt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79512" y="476672"/>
            <a:ext cx="8488363" cy="5572125"/>
            <a:chOff x="192" y="400"/>
            <a:chExt cx="5347" cy="351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213" y="414"/>
              <a:ext cx="5326" cy="3496"/>
            </a:xfrm>
            <a:prstGeom prst="roundRect">
              <a:avLst>
                <a:gd name="adj" fmla="val 3032"/>
              </a:avLst>
            </a:prstGeom>
            <a:solidFill>
              <a:srgbClr val="457DBB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endParaRPr lang="zh-TW" altLang="zh-TW" sz="1800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85" y="847"/>
              <a:ext cx="4970" cy="2927"/>
            </a:xfrm>
            <a:prstGeom prst="roundRect">
              <a:avLst>
                <a:gd name="adj" fmla="val 5093"/>
              </a:avLst>
            </a:prstGeom>
            <a:solidFill>
              <a:schemeClr val="bg1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zh-TW" sz="2400"/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>
              <a:off x="192" y="400"/>
              <a:ext cx="1000" cy="440"/>
            </a:xfrm>
            <a:prstGeom prst="roundRect">
              <a:avLst>
                <a:gd name="adj" fmla="val 30000"/>
              </a:avLst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2400" b="1" i="1" u="sng" dirty="0" err="1">
                  <a:solidFill>
                    <a:srgbClr val="80808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Leadtrend</a:t>
              </a:r>
              <a:endParaRPr lang="en-US" altLang="zh-TW" sz="2400" b="1" i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02475" y="536997"/>
            <a:ext cx="23733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r">
              <a:defRPr/>
            </a:pPr>
            <a:r>
              <a:rPr lang="en-US" altLang="zh-TW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LD5763</a:t>
            </a:r>
            <a:endParaRPr lang="en-US" altLang="zh-TW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17812" y="606847"/>
            <a:ext cx="46101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400" b="1" i="1" dirty="0" smtClean="0">
                <a:solidFill>
                  <a:schemeClr val="bg1"/>
                </a:solidFill>
              </a:rPr>
              <a:t>SSR PWM Controller</a:t>
            </a:r>
            <a:endParaRPr lang="zh-TW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01800" y="1394246"/>
            <a:ext cx="1666875" cy="3714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</a:pPr>
            <a:r>
              <a:rPr lang="en-US" altLang="zh-TW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Features: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701799" y="5023906"/>
            <a:ext cx="1666875" cy="3714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</a:pPr>
            <a:r>
              <a:rPr lang="en-US" altLang="zh-TW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PKG Tape:</a:t>
            </a:r>
            <a:endParaRPr lang="en-US" altLang="zh-TW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11238" y="1702809"/>
            <a:ext cx="42418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1400" dirty="0" smtClean="0">
                <a:latin typeface="Calibri" panose="020F0502020204030204" pitchFamily="34" charset="0"/>
              </a:rPr>
              <a:t>UHV 750V. </a:t>
            </a:r>
            <a:endParaRPr lang="en-US" altLang="zh-TW" sz="1400" dirty="0"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TW" sz="1400" dirty="0">
                <a:latin typeface="Calibri" panose="020F0502020204030204" pitchFamily="34" charset="0"/>
              </a:rPr>
              <a:t>X-Cap Discharge, No Load &lt;</a:t>
            </a:r>
            <a:r>
              <a:rPr lang="en-US" altLang="zh-TW" sz="1400" dirty="0" smtClean="0">
                <a:latin typeface="Calibri" panose="020F0502020204030204" pitchFamily="34" charset="0"/>
              </a:rPr>
              <a:t>30mW</a:t>
            </a:r>
            <a:endParaRPr lang="en-US" altLang="zh-TW" sz="1400" dirty="0"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TW" sz="1400" dirty="0" smtClean="0">
                <a:latin typeface="Calibri" panose="020F0502020204030204" pitchFamily="34" charset="0"/>
              </a:rPr>
              <a:t>OCP/OPP/OSCP/CS_OTP Protections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TW" sz="1400" dirty="0">
                <a:latin typeface="Calibri" panose="020F0502020204030204" pitchFamily="34" charset="0"/>
              </a:rPr>
              <a:t>VCC Ratting around </a:t>
            </a:r>
          </a:p>
          <a:p>
            <a:pPr marL="742950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TW" sz="1400" dirty="0">
                <a:latin typeface="Calibri" panose="020F0502020204030204" pitchFamily="34" charset="0"/>
              </a:rPr>
              <a:t>LD5763 = 70V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TW" sz="1400" dirty="0">
                <a:latin typeface="Calibri" panose="020F0502020204030204" pitchFamily="34" charset="0"/>
              </a:rPr>
              <a:t>Adaptive Loop Gain for Loop Stability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TW" sz="1400" dirty="0">
                <a:latin typeface="Calibri" panose="020F0502020204030204" pitchFamily="34" charset="0"/>
              </a:rPr>
              <a:t>Adaptive Current Limit to meet LPS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TW" sz="1400" dirty="0">
                <a:latin typeface="Calibri" panose="020F0502020204030204" pitchFamily="34" charset="0"/>
              </a:rPr>
              <a:t>+300mA/-800mA Driving Capability</a:t>
            </a:r>
          </a:p>
          <a:p>
            <a:pPr marL="285750" lvl="0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TW" sz="1400" dirty="0">
                <a:latin typeface="Calibri" panose="020F0502020204030204" pitchFamily="34" charset="0"/>
              </a:rPr>
              <a:t>Built- in Two Level Frequency on HV pin (Option)</a:t>
            </a:r>
            <a:endParaRPr lang="zh-TW" altLang="zh-TW" sz="1400" dirty="0">
              <a:latin typeface="Calibri" panose="020F050202020403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25922" y="5385907"/>
            <a:ext cx="4241800" cy="3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1400" dirty="0" smtClean="0">
                <a:latin typeface="Calibri" panose="020F0502020204030204" pitchFamily="34" charset="0"/>
              </a:rPr>
              <a:t>SOP-8 and SOP-7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82477"/>
              </p:ext>
            </p:extLst>
          </p:nvPr>
        </p:nvGraphicFramePr>
        <p:xfrm>
          <a:off x="4499992" y="4366484"/>
          <a:ext cx="4159250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Visio" r:id="rId4" imgW="3583751" imgH="1684187" progId="Visio.Drawing.11">
                  <p:embed/>
                </p:oleObj>
              </mc:Choice>
              <mc:Fallback>
                <p:oleObj name="Visio" r:id="rId4" imgW="3583751" imgH="1684187" progId="Visio.Drawing.11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366484"/>
                        <a:ext cx="4159250" cy="24209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853203"/>
              </p:ext>
            </p:extLst>
          </p:nvPr>
        </p:nvGraphicFramePr>
        <p:xfrm>
          <a:off x="4103812" y="980728"/>
          <a:ext cx="4371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Visio" r:id="rId6" imgW="4373217" imgH="3707568" progId="Visio.Drawing.11">
                  <p:embed/>
                </p:oleObj>
              </mc:Choice>
              <mc:Fallback>
                <p:oleObj name="Visio" r:id="rId6" imgW="4373217" imgH="37075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812" y="980728"/>
                        <a:ext cx="4371975" cy="370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3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648072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LD6610 PD3.0 PPS Reference Circuit</a:t>
            </a:r>
            <a:endParaRPr lang="zh-TW" altLang="en-US" dirty="0"/>
          </a:p>
        </p:txBody>
      </p:sp>
      <p:sp>
        <p:nvSpPr>
          <p:cNvPr id="15" name="Text Box 120"/>
          <p:cNvSpPr txBox="1">
            <a:spLocks noChangeArrowheads="1"/>
          </p:cNvSpPr>
          <p:nvPr/>
        </p:nvSpPr>
        <p:spPr bwMode="auto">
          <a:xfrm>
            <a:off x="7596189" y="332657"/>
            <a:ext cx="18473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 b="1" i="1">
              <a:solidFill>
                <a:srgbClr val="3399FF"/>
              </a:solidFill>
              <a:latin typeface="+mj-lt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83869"/>
            <a:ext cx="6768752" cy="48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8" y="3029520"/>
            <a:ext cx="3678865" cy="288466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6481" y="5881618"/>
            <a:ext cx="37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Size </a:t>
            </a:r>
            <a:r>
              <a:rPr lang="en-US" altLang="zh-TW" b="1" dirty="0" smtClean="0">
                <a:solidFill>
                  <a:srgbClr val="0070C0"/>
                </a:solidFill>
              </a:rPr>
              <a:t>48mm(L</a:t>
            </a:r>
            <a:r>
              <a:rPr lang="en-US" altLang="zh-TW" b="1" dirty="0">
                <a:solidFill>
                  <a:srgbClr val="0070C0"/>
                </a:solidFill>
              </a:rPr>
              <a:t>) x </a:t>
            </a:r>
            <a:r>
              <a:rPr lang="en-US" altLang="zh-TW" b="1" dirty="0" smtClean="0">
                <a:solidFill>
                  <a:srgbClr val="0070C0"/>
                </a:solidFill>
              </a:rPr>
              <a:t>36 (W)mm </a:t>
            </a:r>
            <a:r>
              <a:rPr lang="en-US" altLang="zh-TW" b="1" dirty="0">
                <a:solidFill>
                  <a:srgbClr val="0070C0"/>
                </a:solidFill>
              </a:rPr>
              <a:t>x 18mm(H)</a:t>
            </a:r>
          </a:p>
        </p:txBody>
      </p:sp>
      <p:sp>
        <p:nvSpPr>
          <p:cNvPr id="14" name="內容版面配置區 6"/>
          <p:cNvSpPr>
            <a:spLocks noGrp="1"/>
          </p:cNvSpPr>
          <p:nvPr>
            <p:ph idx="1"/>
          </p:nvPr>
        </p:nvSpPr>
        <p:spPr>
          <a:xfrm>
            <a:off x="179512" y="2996952"/>
            <a:ext cx="4320480" cy="3253998"/>
          </a:xfrm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TW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3029520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</a:rPr>
              <a:t>DBPDP1704B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2000" b="1" dirty="0"/>
              <a:t>LD6610 Solution Example</a:t>
            </a:r>
            <a:r>
              <a:rPr lang="en-US" altLang="zh-TW" sz="2000" b="1" dirty="0" smtClean="0"/>
              <a:t>: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sz="3600" b="1" dirty="0">
                <a:latin typeface="+mj-lt"/>
              </a:rPr>
              <a:t>Car </a:t>
            </a:r>
            <a:r>
              <a:rPr lang="en-US" altLang="zh-TW" sz="3600" b="1" dirty="0" smtClean="0">
                <a:latin typeface="+mj-lt"/>
              </a:rPr>
              <a:t>Charger</a:t>
            </a:r>
            <a:r>
              <a:rPr lang="zh-TW" altLang="en-US" sz="3600" b="1" dirty="0">
                <a:latin typeface="+mj-lt"/>
              </a:rPr>
              <a:t>，</a:t>
            </a:r>
            <a:r>
              <a:rPr lang="en-US" altLang="zh-CN" sz="3600" b="1" dirty="0" smtClean="0">
                <a:latin typeface="+mj-lt"/>
              </a:rPr>
              <a:t>Multi- Port Wall Adapter</a:t>
            </a:r>
            <a:endParaRPr lang="zh-TW" altLang="en-US" sz="3600" b="1" dirty="0">
              <a:latin typeface="+mj-lt"/>
            </a:endParaRP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2" y="1340768"/>
            <a:ext cx="4747703" cy="248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28258" y="978672"/>
            <a:ext cx="1296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Car Charger</a:t>
            </a:r>
            <a:endParaRPr lang="en-US" altLang="zh-TW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82922"/>
              </p:ext>
            </p:extLst>
          </p:nvPr>
        </p:nvGraphicFramePr>
        <p:xfrm>
          <a:off x="467544" y="3429000"/>
          <a:ext cx="8547100" cy="32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Visio" r:id="rId4" imgW="10839677" imgH="3974310" progId="Visio.Drawing.11">
                  <p:embed/>
                </p:oleObj>
              </mc:Choice>
              <mc:Fallback>
                <p:oleObj name="Visio" r:id="rId4" imgW="10839677" imgH="3974310" progId="Visio.Drawing.11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429000"/>
                        <a:ext cx="8547100" cy="324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075710" y="3244334"/>
            <a:ext cx="2227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Wall Adapter 1A+1C 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6" name="內容版面配置區 6"/>
          <p:cNvSpPr txBox="1">
            <a:spLocks/>
          </p:cNvSpPr>
          <p:nvPr/>
        </p:nvSpPr>
        <p:spPr>
          <a:xfrm>
            <a:off x="228258" y="3821426"/>
            <a:ext cx="3847452" cy="237538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altLang="zh-TW" sz="1600" b="1" dirty="0" smtClean="0"/>
              <a:t>NB compatible testing for PD accessories</a:t>
            </a:r>
          </a:p>
          <a:p>
            <a:pPr marL="285750" indent="-285750">
              <a:buFont typeface="Calibri" panose="020F0502020204030204" pitchFamily="34" charset="0"/>
              <a:buChar char="‒"/>
              <a:defRPr/>
            </a:pPr>
            <a:r>
              <a:rPr lang="en-US" altLang="zh-TW" sz="1600" dirty="0" smtClean="0"/>
              <a:t>Apple Mac Air, </a:t>
            </a:r>
            <a:r>
              <a:rPr lang="en-US" altLang="zh-TW" sz="1600" dirty="0" err="1" smtClean="0"/>
              <a:t>Macbook</a:t>
            </a:r>
            <a:r>
              <a:rPr lang="en-US" altLang="zh-TW" sz="1600" dirty="0" smtClean="0"/>
              <a:t> Pro, iPhone X/8/Plus</a:t>
            </a:r>
          </a:p>
          <a:p>
            <a:pPr marL="285750" indent="-285750">
              <a:buFont typeface="Calibri" panose="020F0502020204030204" pitchFamily="34" charset="0"/>
              <a:buChar char="‒"/>
              <a:defRPr/>
            </a:pPr>
            <a:r>
              <a:rPr lang="en-US" altLang="zh-TW" sz="1600" dirty="0" smtClean="0"/>
              <a:t>Huawei </a:t>
            </a:r>
          </a:p>
          <a:p>
            <a:pPr marL="285750" indent="-285750">
              <a:buFont typeface="Calibri" panose="020F0502020204030204" pitchFamily="34" charset="0"/>
              <a:buChar char="‒"/>
              <a:defRPr/>
            </a:pPr>
            <a:r>
              <a:rPr lang="en-US" altLang="zh-TW" sz="1600" dirty="0" smtClean="0"/>
              <a:t>Lenovo</a:t>
            </a:r>
          </a:p>
          <a:p>
            <a:pPr marL="285750" indent="-285750">
              <a:buFont typeface="Calibri" panose="020F0502020204030204" pitchFamily="34" charset="0"/>
              <a:buChar char="‒"/>
              <a:defRPr/>
            </a:pPr>
            <a:r>
              <a:rPr lang="en-US" altLang="zh-TW" sz="1600" dirty="0" smtClean="0"/>
              <a:t>HP</a:t>
            </a:r>
          </a:p>
          <a:p>
            <a:pPr marL="285750" indent="-285750">
              <a:buFont typeface="Calibri" panose="020F0502020204030204" pitchFamily="34" charset="0"/>
              <a:buChar char="‒"/>
              <a:defRPr/>
            </a:pPr>
            <a:r>
              <a:rPr lang="en-US" altLang="zh-TW" sz="1600" dirty="0" smtClean="0"/>
              <a:t>Dell</a:t>
            </a:r>
          </a:p>
          <a:p>
            <a:pPr marL="285750" indent="-285750">
              <a:buFont typeface="Calibri" panose="020F0502020204030204" pitchFamily="34" charset="0"/>
              <a:buChar char="‒"/>
              <a:defRPr/>
            </a:pPr>
            <a:r>
              <a:rPr lang="en-US" altLang="zh-TW" sz="1600" dirty="0"/>
              <a:t>NINTENDO SWITCH</a:t>
            </a:r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14802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79512" y="-27384"/>
            <a:ext cx="8640960" cy="648072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Accelerate Time-to-Market With </a:t>
            </a:r>
            <a:r>
              <a:rPr lang="en-US" altLang="zh-TW" b="1" dirty="0" smtClean="0"/>
              <a:t>Reference </a:t>
            </a:r>
            <a:r>
              <a:rPr lang="en-US" altLang="zh-TW" b="1" dirty="0"/>
              <a:t>Designs</a:t>
            </a:r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28262"/>
              </p:ext>
            </p:extLst>
          </p:nvPr>
        </p:nvGraphicFramePr>
        <p:xfrm>
          <a:off x="251520" y="5445224"/>
          <a:ext cx="8712968" cy="908720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90872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1. 12 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 is required for Quick Charge 2 and Quick Charge 3</a:t>
                      </a:r>
                      <a:b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 Quick Charge 4 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compatible 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 latest USB PD programmable power supply rules</a:t>
                      </a:r>
                      <a:b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 Programmable power supply (PPS), four APDOs a) 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3.3V-5.9V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b) 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3.3V-11V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c) 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3.3V-16V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d) 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3.3V-20V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 Optional indicates a Host OEM decision</a:t>
                      </a:r>
                      <a:b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 under 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development 5. Recommend 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LD5765 for 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3.3V-16V or 3.3V-20V voltage 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level </a:t>
                      </a:r>
                      <a:endParaRPr lang="en-US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LD3103 integrated PMOS load switching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55" marR="6655" marT="66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24030"/>
              </p:ext>
            </p:extLst>
          </p:nvPr>
        </p:nvGraphicFramePr>
        <p:xfrm>
          <a:off x="183127" y="548680"/>
          <a:ext cx="8781361" cy="4735064"/>
        </p:xfrm>
        <a:graphic>
          <a:graphicData uri="http://schemas.openxmlformats.org/drawingml/2006/table">
            <a:tbl>
              <a:tblPr/>
              <a:tblGrid>
                <a:gridCol w="805247"/>
                <a:gridCol w="805247"/>
                <a:gridCol w="934730"/>
                <a:gridCol w="1444318"/>
                <a:gridCol w="547481"/>
                <a:gridCol w="547481"/>
                <a:gridCol w="547481"/>
                <a:gridCol w="547481"/>
                <a:gridCol w="547481"/>
                <a:gridCol w="2054414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Application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PWM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PD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Controller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QC2.0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QC3.0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QC4.0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2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5V Only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PD3.0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PPS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Output Voltage Level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7279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15W 5V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Only  Travel Charger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LD5512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(PSR)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/>
                          </a:solidFill>
                        </a:rPr>
                        <a:t>LD8923</a:t>
                      </a:r>
                    </a:p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/>
                          </a:solidFill>
                        </a:rPr>
                        <a:t>(MOSFET)</a:t>
                      </a:r>
                      <a:endParaRPr lang="zh-TW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LD8200S 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or 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LD3103</a:t>
                      </a:r>
                      <a:r>
                        <a:rPr lang="en-US" sz="1200" b="0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5V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974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LD5523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(PSR)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/>
                          </a:solidFill>
                        </a:rPr>
                        <a:t>LD8923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/>
                          </a:solidFill>
                        </a:rPr>
                        <a:t>(MOSFET)</a:t>
                      </a:r>
                      <a:endParaRPr lang="zh-TW" altLang="en-US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LD8200S 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or 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LD3103</a:t>
                      </a:r>
                      <a:r>
                        <a:rPr lang="en-US" sz="1200" b="0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5V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4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27W QC4.0 Travel Charger</a:t>
                      </a:r>
                      <a:endParaRPr lang="en-US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LD5763</a:t>
                      </a:r>
                      <a:r>
                        <a:rPr lang="en-US" sz="1200" b="0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LD8523</a:t>
                      </a:r>
                      <a:endParaRPr lang="zh-TW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LD6610GQMW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Wingdings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Wingdings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5V, 9V, 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3.3V- 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5.9V</a:t>
                      </a:r>
                      <a:r>
                        <a:rPr lang="en-US" sz="1200" b="0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3.3V- 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11V</a:t>
                      </a:r>
                      <a:r>
                        <a:rPr lang="en-US" sz="1200" b="0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12V</a:t>
                      </a:r>
                      <a:r>
                        <a:rPr lang="en-US" sz="1200" b="0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Notebook Adapter 45W</a:t>
                      </a:r>
                      <a:endParaRPr lang="en-US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LD5763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/>
                          </a:solidFill>
                        </a:rPr>
                        <a:t>LD8525</a:t>
                      </a:r>
                      <a:endParaRPr lang="zh-TW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LD6610GF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Wingdings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Wingdings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5V, 9V, 15V, 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20V</a:t>
                      </a:r>
                      <a:endParaRPr lang="en-US" sz="1200" b="0" i="0" u="none" strike="sng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Notebook Adapter 61W</a:t>
                      </a:r>
                      <a:endParaRPr lang="en-US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LD5763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/>
                          </a:solidFill>
                        </a:rPr>
                        <a:t>LD8525</a:t>
                      </a:r>
                      <a:endParaRPr lang="zh-TW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LD6610GF</a:t>
                      </a:r>
                      <a:endParaRPr lang="en-US" altLang="zh-TW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Wingdings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Wingdings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5V, 9V, 15V, 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20V</a:t>
                      </a:r>
                      <a:endParaRPr lang="en-US" sz="1200" b="0" i="0" u="none" strike="sng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Dual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Port Wall Adapter 45W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2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LD5765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/>
                          </a:solidFill>
                        </a:rPr>
                        <a:t>LD8526</a:t>
                      </a:r>
                      <a:endParaRPr lang="en-US" altLang="zh-TW" sz="12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/>
                          </a:solidFill>
                        </a:rPr>
                        <a:t>(ES)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LD6610GQMW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5V, 9V, 12V, 15V, 20V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3.3V- 5.9V</a:t>
                      </a:r>
                      <a:r>
                        <a:rPr lang="en-US" altLang="zh-TW" sz="1200" b="0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, 3.3V- 11V</a:t>
                      </a:r>
                      <a:r>
                        <a:rPr lang="en-US" altLang="zh-TW" sz="1200" b="0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3.3V- 16V</a:t>
                      </a:r>
                      <a:r>
                        <a:rPr lang="en-US" altLang="zh-TW" sz="1200" b="0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50" marR="6250" marT="62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79512" y="548680"/>
            <a:ext cx="8784976" cy="47525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3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0001" y="36004"/>
            <a:ext cx="6120000" cy="5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200" b="1" baseline="0">
                <a:solidFill>
                  <a:schemeClr val="accent1"/>
                </a:solidFill>
                <a:latin typeface="Calibri" pitchFamily="34" charset="0"/>
                <a:cs typeface="+mj-cs"/>
              </a:defRPr>
            </a:lvl1pPr>
          </a:lstStyle>
          <a:p>
            <a:r>
              <a:rPr lang="en-US" altLang="zh-TW" dirty="0"/>
              <a:t>27W QC4.0 Travel Charger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0" y="1188003"/>
            <a:ext cx="3360525" cy="2520001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7" y="4392007"/>
            <a:ext cx="3204000" cy="147362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8" y="1188003"/>
            <a:ext cx="3360000" cy="252000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3996005"/>
            <a:ext cx="2223460" cy="1799999"/>
          </a:xfrm>
          <a:prstGeom prst="rect">
            <a:avLst/>
          </a:prstGeom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80000" y="612004"/>
            <a:ext cx="8784000" cy="3651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790" tIns="42396" rIns="84790" bIns="42396" anchor="ctr"/>
          <a:lstStyle/>
          <a:p>
            <a:endParaRPr lang="zh-TW" altLang="en-US">
              <a:effectLst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4086008" y="1224001"/>
            <a:ext cx="324000" cy="0"/>
          </a:xfrm>
          <a:prstGeom prst="line">
            <a:avLst/>
          </a:prstGeom>
          <a:ln w="25400">
            <a:solidFill>
              <a:srgbClr val="33CC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904000" y="756000"/>
            <a:ext cx="2160000" cy="432000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200" b="1" u="sng">
                <a:solidFill>
                  <a:schemeClr val="accent1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Bottom View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43608" y="756000"/>
            <a:ext cx="2160000" cy="432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b="1" u="sng" dirty="0">
                <a:solidFill>
                  <a:schemeClr val="accent1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Top View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4086008" y="3564000"/>
            <a:ext cx="324000" cy="0"/>
          </a:xfrm>
          <a:prstGeom prst="line">
            <a:avLst/>
          </a:prstGeom>
          <a:ln w="25400">
            <a:solidFill>
              <a:srgbClr val="33CC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248000" y="1224003"/>
            <a:ext cx="0" cy="2339999"/>
          </a:xfrm>
          <a:prstGeom prst="line">
            <a:avLst/>
          </a:prstGeom>
          <a:ln w="25400">
            <a:solidFill>
              <a:srgbClr val="33CC33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816007" y="2160006"/>
            <a:ext cx="900000" cy="2879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 dirty="0">
                <a:solidFill>
                  <a:srgbClr val="33CC33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36 mm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043608" y="5795999"/>
            <a:ext cx="2160000" cy="432000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200" b="1" u="sng">
                <a:solidFill>
                  <a:schemeClr val="accent1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Side View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576000" y="3726007"/>
            <a:ext cx="0" cy="324000"/>
          </a:xfrm>
          <a:prstGeom prst="line">
            <a:avLst/>
          </a:prstGeom>
          <a:ln w="25400">
            <a:solidFill>
              <a:srgbClr val="33CC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636000" y="3726007"/>
            <a:ext cx="0" cy="324000"/>
          </a:xfrm>
          <a:prstGeom prst="line">
            <a:avLst/>
          </a:prstGeom>
          <a:ln w="25400">
            <a:solidFill>
              <a:srgbClr val="33CC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576007" y="3888000"/>
            <a:ext cx="3060000" cy="0"/>
          </a:xfrm>
          <a:prstGeom prst="line">
            <a:avLst/>
          </a:prstGeom>
          <a:ln w="25400">
            <a:solidFill>
              <a:srgbClr val="33CC33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656007" y="3744004"/>
            <a:ext cx="900000" cy="2879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 dirty="0">
                <a:solidFill>
                  <a:srgbClr val="33CC33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48 mm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5904000" y="5795999"/>
            <a:ext cx="2160000" cy="432000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200" b="1" u="sng">
                <a:solidFill>
                  <a:schemeClr val="accent1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Rear View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4086008" y="4509121"/>
            <a:ext cx="324000" cy="0"/>
          </a:xfrm>
          <a:prstGeom prst="line">
            <a:avLst/>
          </a:prstGeom>
          <a:ln w="25400">
            <a:solidFill>
              <a:srgbClr val="33CC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4086008" y="5760001"/>
            <a:ext cx="324000" cy="0"/>
          </a:xfrm>
          <a:prstGeom prst="line">
            <a:avLst/>
          </a:prstGeom>
          <a:ln w="25400">
            <a:solidFill>
              <a:srgbClr val="33CC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4248000" y="4500005"/>
            <a:ext cx="0" cy="1259999"/>
          </a:xfrm>
          <a:prstGeom prst="line">
            <a:avLst/>
          </a:prstGeom>
          <a:ln w="25400">
            <a:solidFill>
              <a:srgbClr val="33CC33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3816007" y="4968005"/>
            <a:ext cx="900000" cy="2879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 dirty="0">
                <a:solidFill>
                  <a:srgbClr val="33CC33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21 mm</a:t>
            </a:r>
          </a:p>
        </p:txBody>
      </p:sp>
      <p:sp>
        <p:nvSpPr>
          <p:cNvPr id="38" name="直線圖說文字 1 37"/>
          <p:cNvSpPr/>
          <p:nvPr/>
        </p:nvSpPr>
        <p:spPr>
          <a:xfrm>
            <a:off x="4824006" y="4284004"/>
            <a:ext cx="972000" cy="360001"/>
          </a:xfrm>
          <a:prstGeom prst="borderCallout1">
            <a:avLst>
              <a:gd name="adj1" fmla="val 758"/>
              <a:gd name="adj2" fmla="val 50071"/>
              <a:gd name="adj3" fmla="val -335175"/>
              <a:gd name="adj4" fmla="val 126101"/>
            </a:avLst>
          </a:prstGeom>
          <a:solidFill>
            <a:srgbClr val="FFFF99"/>
          </a:solidFill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LD5763</a:t>
            </a:r>
            <a:endParaRPr lang="zh-TW" altLang="en-US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直線圖說文字 1 38"/>
          <p:cNvSpPr/>
          <p:nvPr/>
        </p:nvSpPr>
        <p:spPr>
          <a:xfrm>
            <a:off x="4824006" y="5076003"/>
            <a:ext cx="972000" cy="360001"/>
          </a:xfrm>
          <a:prstGeom prst="borderCallout1">
            <a:avLst>
              <a:gd name="adj1" fmla="val 50500"/>
              <a:gd name="adj2" fmla="val 100244"/>
              <a:gd name="adj3" fmla="val 101917"/>
              <a:gd name="adj4" fmla="val 161183"/>
            </a:avLst>
          </a:prstGeom>
          <a:solidFill>
            <a:srgbClr val="FFFF99"/>
          </a:solidFill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LD6610</a:t>
            </a:r>
            <a:endParaRPr lang="zh-TW" altLang="en-US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直線圖說文字 1 39"/>
          <p:cNvSpPr/>
          <p:nvPr/>
        </p:nvSpPr>
        <p:spPr>
          <a:xfrm>
            <a:off x="8136006" y="4284004"/>
            <a:ext cx="972000" cy="360001"/>
          </a:xfrm>
          <a:prstGeom prst="borderCallout1">
            <a:avLst>
              <a:gd name="adj1" fmla="val 758"/>
              <a:gd name="adj2" fmla="val 50071"/>
              <a:gd name="adj3" fmla="val -256858"/>
              <a:gd name="adj4" fmla="val -4035"/>
            </a:avLst>
          </a:prstGeom>
          <a:solidFill>
            <a:srgbClr val="FFFF99"/>
          </a:solidFill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LD8523</a:t>
            </a:r>
            <a:endParaRPr lang="zh-TW" altLang="en-US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156176" y="108004"/>
            <a:ext cx="2160000" cy="432000"/>
          </a:xfrm>
          <a:prstGeom prst="rect">
            <a:avLst/>
          </a:prstGeom>
          <a:solidFill>
            <a:srgbClr val="FFFF99"/>
          </a:solidFill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b="1" i="1" dirty="0">
                <a:solidFill>
                  <a:srgbClr val="0000FF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12.2 W / inch</a:t>
            </a:r>
            <a:r>
              <a:rPr lang="en-US" altLang="zh-TW" sz="2200" b="1" i="1" baseline="30000" dirty="0">
                <a:solidFill>
                  <a:srgbClr val="0000FF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08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0000" y="36004"/>
            <a:ext cx="8783999" cy="5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spcBef>
                <a:spcPct val="0"/>
              </a:spcBef>
              <a:buNone/>
              <a:defRPr lang="zh-TW" altLang="en-US" sz="3200" b="1" baseline="0" dirty="0">
                <a:solidFill>
                  <a:schemeClr val="accent1"/>
                </a:solidFill>
                <a:latin typeface="Calibri" pitchFamily="34" charset="0"/>
                <a:cs typeface="+mj-cs"/>
              </a:defRPr>
            </a:lvl1pPr>
          </a:lstStyle>
          <a:p>
            <a:r>
              <a:rPr lang="en-US" altLang="zh-TW" dirty="0"/>
              <a:t>27W QC4.0 Travel </a:t>
            </a:r>
            <a:r>
              <a:rPr lang="en-US" altLang="zh-TW" dirty="0" smtClean="0"/>
              <a:t>Charger Efficiency</a:t>
            </a:r>
            <a:endParaRPr lang="en-US" altLang="zh-TW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0000" y="612004"/>
            <a:ext cx="8784000" cy="3651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790" tIns="42396" rIns="84790" bIns="42396" anchor="ctr"/>
          <a:lstStyle/>
          <a:p>
            <a:endParaRPr lang="zh-TW" altLang="en-US">
              <a:effectLst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64333"/>
              </p:ext>
            </p:extLst>
          </p:nvPr>
        </p:nvGraphicFramePr>
        <p:xfrm>
          <a:off x="180000" y="1440004"/>
          <a:ext cx="8784000" cy="143999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51840"/>
                <a:gridCol w="2916080"/>
                <a:gridCol w="2916080"/>
              </a:tblGrid>
              <a:tr h="2879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Input Voltage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36001" marB="36001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115 V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/ 60 Hz</a:t>
                      </a:r>
                    </a:p>
                  </a:txBody>
                  <a:tcPr marL="0" marR="0" marT="36001" marB="36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230 V</a:t>
                      </a:r>
                      <a:r>
                        <a:rPr lang="en-US" altLang="zh-TW" sz="1400" b="0" i="0" u="none" strike="noStrike" baseline="-250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/ 50 Hz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36001" marB="36001" anchor="ctr"/>
                </a:tc>
              </a:tr>
              <a:tr h="2879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Output Current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36001" marB="36001" anchor="ctr"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100 %, 75 %, 50 %, 25 %, 10 % </a:t>
                      </a:r>
                      <a:r>
                        <a:rPr lang="en-US" altLang="zh-TW" sz="14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of Full Load</a:t>
                      </a:r>
                      <a:endParaRPr lang="en-US" sz="1400" b="0" i="0" u="none" strike="noStrike" baseline="0" dirty="0" smtClean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36001" marB="360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9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Measured Point of Output Voltage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36001" marB="36001" anchor="ctr"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End of PCB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36001" marB="360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9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Duration of Burn-in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36001" marB="36001" anchor="ctr"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Minutes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36001" marB="360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9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Requirement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36001" marB="36001" anchor="ctr"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CoC Tier 2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36001" marB="360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26650" t="27264" r="13334" b="17185"/>
          <a:stretch/>
        </p:blipFill>
        <p:spPr>
          <a:xfrm>
            <a:off x="180000" y="3234758"/>
            <a:ext cx="4227274" cy="23362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26686" t="25030" r="13298" b="19292"/>
          <a:stretch/>
        </p:blipFill>
        <p:spPr>
          <a:xfrm>
            <a:off x="4746422" y="3234758"/>
            <a:ext cx="4217578" cy="23362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0000" y="836712"/>
            <a:ext cx="263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TW" dirty="0">
                <a:solidFill>
                  <a:schemeClr val="tx2"/>
                </a:solidFill>
              </a:rPr>
              <a:t>27W QC4.0 Travel Charger</a:t>
            </a:r>
          </a:p>
        </p:txBody>
      </p:sp>
    </p:spTree>
    <p:extLst>
      <p:ext uri="{BB962C8B-B14F-4D97-AF65-F5344CB8AC3E}">
        <p14:creationId xmlns:p14="http://schemas.microsoft.com/office/powerpoint/2010/main" val="42244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0000" y="36004"/>
            <a:ext cx="8783999" cy="5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200" b="1" baseline="0">
                <a:solidFill>
                  <a:schemeClr val="accent1"/>
                </a:solidFill>
                <a:latin typeface="Calibri" pitchFamily="34" charset="0"/>
                <a:cs typeface="+mj-cs"/>
              </a:defRPr>
            </a:lvl1pPr>
          </a:lstStyle>
          <a:p>
            <a:r>
              <a:rPr lang="en-US" altLang="zh-TW" dirty="0"/>
              <a:t>27W QC4.0 Travel Charger Efficiency ( Cont. )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0000" y="612004"/>
            <a:ext cx="8784000" cy="3651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790" tIns="42396" rIns="84790" bIns="42396" anchor="ctr"/>
          <a:lstStyle/>
          <a:p>
            <a:endParaRPr lang="zh-TW" altLang="en-US">
              <a:effectLst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50331"/>
              </p:ext>
            </p:extLst>
          </p:nvPr>
        </p:nvGraphicFramePr>
        <p:xfrm>
          <a:off x="180000" y="720002"/>
          <a:ext cx="8784000" cy="551732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878400"/>
                <a:gridCol w="878400"/>
                <a:gridCol w="878400"/>
                <a:gridCol w="878400"/>
                <a:gridCol w="878400"/>
                <a:gridCol w="878400"/>
                <a:gridCol w="878400"/>
                <a:gridCol w="878400"/>
                <a:gridCol w="878400"/>
                <a:gridCol w="878400"/>
              </a:tblGrid>
              <a:tr h="352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en-US" sz="1100" b="1" i="0" u="none" strike="noStrike" baseline="-250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IN,AC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V / Hz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Mode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en-US" sz="1100" b="1" i="0" u="none" strike="noStrike" baseline="-250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BUS,SET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V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BUS,PCB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V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OUT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A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BUS,PCB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W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W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η</a:t>
                      </a:r>
                      <a:br>
                        <a:rPr lang="el-G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l-G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%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η</a:t>
                      </a:r>
                      <a:r>
                        <a:rPr lang="en-US" sz="1100" b="1" i="0" u="none" strike="noStrike" baseline="-250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AV,4-Points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%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Requirement</a:t>
                      </a:r>
                    </a:p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zh-TW" alt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r>
                        <a:rPr lang="zh-TW" alt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</a:tr>
              <a:tr h="172172">
                <a:tc rowSpan="30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115 / 60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PD 3.0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5.0809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2.9940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15.212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17.373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87.562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88.705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81.84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5.0860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2.2440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11.413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12.770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89.373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5.0907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1.4960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7.616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8.517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89.417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5.0951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0.7480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3.811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4.308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88.466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5.0977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0.2960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1.509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1.787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84.439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72.48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9.1011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2.9940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27.249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30.535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89.238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89.684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9.1061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2.2440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20.434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22.607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90.388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9.1097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1.4960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13.628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15.140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90.014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9.1135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0.7480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6.817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7.651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89.098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9.1160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0.2960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2.698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3.190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84.587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PPS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3.3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3.3067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2.9510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9.758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11.356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85.929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87.398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78.93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3.3170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2.2460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7.450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8.444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88.228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3.3276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1.4980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4.985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5.645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88.304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3.3385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0.7480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2.497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2.866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87.132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3.3448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0.2960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0.990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1.176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84.189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69.66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11.1015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2.4110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26.766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29.706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90.102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89.405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11.1039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1.8410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20.442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22.712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90.007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11.1072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1.2260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13.617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15.237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89.371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11.1103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0.6130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6.811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7.727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88.140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11.1120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0.2510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2.789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3.388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82.323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QC 3.0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3.6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3.5999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3.0000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10.800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12.470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86.605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87.971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79.56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3.6078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2.2500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8.118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88.813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3.6151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1.5000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5.423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6.107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88.794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3.6225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0.7500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2.717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3.099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87.669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3.6271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1.088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1.270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85.680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70.27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12.0240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2.2460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27.006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29.958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90.146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89.439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12.0270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1.6870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20.290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22.542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90.008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12.0300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1.1250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13.534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15.117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89.527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12.0330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0.5620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6.763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7.678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88.077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12.0340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0.2250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2.708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3.279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82.575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058401" y="1072803"/>
            <a:ext cx="7905600" cy="1720801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790" tIns="42396" rIns="84790" bIns="42396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0000" y="36004"/>
            <a:ext cx="8783999" cy="5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200" b="1" baseline="0">
                <a:solidFill>
                  <a:schemeClr val="accent1"/>
                </a:solidFill>
                <a:latin typeface="Calibri" pitchFamily="34" charset="0"/>
                <a:cs typeface="+mj-cs"/>
              </a:defRPr>
            </a:lvl1pPr>
          </a:lstStyle>
          <a:p>
            <a:r>
              <a:rPr lang="en-US" altLang="zh-TW" dirty="0"/>
              <a:t>27W QC4.0 Travel Charger Efficiency ( Cont. )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0000" y="612004"/>
            <a:ext cx="8784000" cy="3651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790" tIns="42396" rIns="84790" bIns="42396" anchor="ctr"/>
          <a:lstStyle/>
          <a:p>
            <a:endParaRPr lang="zh-TW" altLang="en-US">
              <a:effectLst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64992"/>
              </p:ext>
            </p:extLst>
          </p:nvPr>
        </p:nvGraphicFramePr>
        <p:xfrm>
          <a:off x="180000" y="720002"/>
          <a:ext cx="8784000" cy="551732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878400"/>
                <a:gridCol w="878400"/>
                <a:gridCol w="878400"/>
                <a:gridCol w="878400"/>
                <a:gridCol w="878400"/>
                <a:gridCol w="878400"/>
                <a:gridCol w="878400"/>
                <a:gridCol w="878400"/>
                <a:gridCol w="878400"/>
                <a:gridCol w="878400"/>
              </a:tblGrid>
              <a:tr h="352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en-US" sz="1100" b="1" i="0" u="none" strike="noStrike" baseline="-250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IN,AC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V / Hz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Mode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en-US" sz="1100" b="1" i="0" u="none" strike="noStrike" baseline="-250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BUS,SET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V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BUS,PCB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V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OUT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A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BUS,PCB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W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W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η</a:t>
                      </a:r>
                      <a:br>
                        <a:rPr lang="el-G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l-G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%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η</a:t>
                      </a:r>
                      <a:r>
                        <a:rPr lang="en-US" altLang="zh-TW" sz="1100" b="1" i="0" u="none" strike="noStrike" baseline="-250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AV,4-Points</a:t>
                      </a:r>
                      <a: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% )</a:t>
                      </a:r>
                      <a:endParaRPr lang="en-US" altLang="zh-TW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Requirement</a:t>
                      </a:r>
                    </a:p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zh-TW" alt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r>
                        <a:rPr lang="zh-TW" alt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altLang="zh-TW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</a:tr>
              <a:tr h="172172">
                <a:tc rowSpan="30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230 / 50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PD 3.0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5.0812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2.9940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15.213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17.147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88.722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87.670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81.84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5.0867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2.2440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11.415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12.908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88.430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5.0912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1.4960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7.616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8.671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87.838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5.0957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0.7480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3.812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4.448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85.692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5.0985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0.2960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1.509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1.888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79.934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72.48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9.1013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2.9940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27.249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30.097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90.538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89.662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9.1060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2.2440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20.434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22.664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90.160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9.1097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1.4960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13.628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15.196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89.682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9.1135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0.7480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6.817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7.723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88.267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9.1158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0.2960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2.698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3.324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81.176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PPS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3.3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3.3063 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2.9510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9.757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11.281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86.490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85.460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78.93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3.3170 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2.2460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7.450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8.626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86.367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3.3275 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1.4980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4.985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5.800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85.941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3.3384 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0.7480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2.497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3.007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83.044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3.3448 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0.2960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0.990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1.258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78.701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69.66</a:t>
                      </a:r>
                      <a:endParaRPr lang="en-US" altLang="zh-TW" sz="11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11.1009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2.4110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26.764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29.561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90.539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89.435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11.1046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1.8410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20.444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22.676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90.155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11.1076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1.2260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13.618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15.229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89.421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11.1111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0.6130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6.811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7.773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87.625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11.1125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0.2510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2.789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3.495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79.807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QC 3.0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3.6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3.5999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3.0000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10.800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12.416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86.982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86.015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79.56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3.6078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2.2500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8.118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9.317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87.126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3.6153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1.5000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5.423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6.265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86.559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3.6225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0.7500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2.717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3.258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83.391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3.6270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1.088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1.358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80.125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70.27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12.0240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2.2460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27.006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29.782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90.679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89.543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12.0270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1.6870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20.290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22.479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90.260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12.0300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1.1250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13.534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15.106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89.592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12.0330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0.5620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6.763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7.716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87.643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172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12.0350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0.2250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2.708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3.392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79.831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─</a:t>
                      </a: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77.30</a:t>
                      </a:r>
                      <a:endParaRPr lang="en-US" altLang="zh-TW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058401" y="1072803"/>
            <a:ext cx="7905600" cy="1720801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790" tIns="42396" rIns="84790" bIns="42396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2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0000" y="36004"/>
            <a:ext cx="8783999" cy="5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200" b="1" baseline="0">
                <a:solidFill>
                  <a:schemeClr val="accent1"/>
                </a:solidFill>
                <a:latin typeface="Calibri" pitchFamily="34" charset="0"/>
                <a:cs typeface="+mj-cs"/>
              </a:defRPr>
            </a:lvl1pPr>
          </a:lstStyle>
          <a:p>
            <a:r>
              <a:rPr lang="en-US" altLang="zh-TW" dirty="0"/>
              <a:t>27W QC4 No Load Power Consumption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0000" y="612004"/>
            <a:ext cx="8784000" cy="3651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790" tIns="42396" rIns="84790" bIns="42396" anchor="ctr"/>
          <a:lstStyle/>
          <a:p>
            <a:endParaRPr lang="zh-TW" altLang="en-US">
              <a:effectLst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04942"/>
              </p:ext>
            </p:extLst>
          </p:nvPr>
        </p:nvGraphicFramePr>
        <p:xfrm>
          <a:off x="180000" y="1800004"/>
          <a:ext cx="8784000" cy="86399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51840"/>
                <a:gridCol w="2916080"/>
                <a:gridCol w="2916080"/>
              </a:tblGrid>
              <a:tr h="2879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Input Voltage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36001" marB="36001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115 V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/ 60 Hz</a:t>
                      </a:r>
                    </a:p>
                  </a:txBody>
                  <a:tcPr marL="0" marR="0" marT="36001" marB="36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230 V</a:t>
                      </a:r>
                      <a:r>
                        <a:rPr lang="en-US" altLang="zh-TW" sz="1400" b="0" i="0" u="none" strike="noStrike" baseline="-2500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/ 50 Hz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36001" marB="36001" anchor="ctr"/>
                </a:tc>
              </a:tr>
              <a:tr h="2879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Output Current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36001" marB="36001" anchor="ctr"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 A ( Disconnect USB Type-C Cable )</a:t>
                      </a:r>
                    </a:p>
                  </a:txBody>
                  <a:tcPr marL="0" marR="0" marT="36001" marB="360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9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Requirement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36001" marB="36001" anchor="ctr"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CoC Tier 2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36001" marB="3600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61489"/>
              </p:ext>
            </p:extLst>
          </p:nvPr>
        </p:nvGraphicFramePr>
        <p:xfrm>
          <a:off x="180003" y="3600001"/>
          <a:ext cx="8784000" cy="100799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28000"/>
                <a:gridCol w="2928000"/>
                <a:gridCol w="2928000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IN,AC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V / Hz 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mW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Requirement</a:t>
                      </a:r>
                    </a:p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mW )</a:t>
                      </a:r>
                      <a:endParaRPr lang="en-US" altLang="zh-TW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0066CC"/>
                    </a:solidFill>
                  </a:tcPr>
                </a:tc>
              </a:tr>
              <a:tr h="287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115 / 60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en-US" altLang="zh-TW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 75</a:t>
                      </a:r>
                      <a:endParaRPr lang="en-US" altLang="zh-TW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CDCDDE"/>
                    </a:solidFill>
                  </a:tcPr>
                </a:tc>
              </a:tr>
              <a:tr h="2879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230 / 50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en-US" altLang="zh-TW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rgbClr val="E8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直線圖說文字 1 2"/>
          <p:cNvSpPr/>
          <p:nvPr/>
        </p:nvSpPr>
        <p:spPr>
          <a:xfrm>
            <a:off x="702008" y="5112001"/>
            <a:ext cx="7740000" cy="432000"/>
          </a:xfrm>
          <a:prstGeom prst="borderCallout1">
            <a:avLst>
              <a:gd name="adj1" fmla="val -65"/>
              <a:gd name="adj2" fmla="val 74480"/>
              <a:gd name="adj3" fmla="val -120989"/>
              <a:gd name="adj4" fmla="val 50484"/>
            </a:avLst>
          </a:prstGeom>
          <a:solidFill>
            <a:srgbClr val="FFFF99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 Load Standby Power Consumption is &lt; 30 mW @ 230 V</a:t>
            </a:r>
            <a:r>
              <a:rPr lang="en-US" altLang="zh-TW" sz="2200" b="1" i="1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AC</a:t>
            </a:r>
            <a:endParaRPr lang="zh-TW" altLang="en-US" sz="22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1840" y="4293096"/>
            <a:ext cx="2880320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2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Leadtrend</a:t>
            </a:r>
            <a:r>
              <a:rPr lang="en-US" altLang="zh-TW" dirty="0" smtClean="0"/>
              <a:t> communication </a:t>
            </a:r>
            <a:r>
              <a:rPr lang="en-US" altLang="zh-TW" dirty="0"/>
              <a:t>Engine </a:t>
            </a:r>
            <a:r>
              <a:rPr lang="en-US" altLang="zh-TW" dirty="0" smtClean="0"/>
              <a:t>MOI:</a:t>
            </a:r>
            <a:r>
              <a:rPr lang="zh-TW" altLang="en-US" dirty="0"/>
              <a:t> </a:t>
            </a:r>
            <a:r>
              <a:rPr lang="en-US" altLang="zh-TW" dirty="0" smtClean="0"/>
              <a:t>GRL C2, </a:t>
            </a:r>
            <a:r>
              <a:rPr lang="en-US" altLang="zh-TW" dirty="0" err="1" smtClean="0"/>
              <a:t>Ellisys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QuadraMax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DBPDP1704B - </a:t>
            </a:r>
            <a:r>
              <a:rPr lang="pl-PL" altLang="zh-TW" dirty="0" smtClean="0"/>
              <a:t>PD </a:t>
            </a:r>
            <a:r>
              <a:rPr lang="pl-PL" altLang="zh-TW" dirty="0"/>
              <a:t>3.0 / QC 4.0</a:t>
            </a:r>
            <a:r>
              <a:rPr lang="pl-PL" altLang="zh-TW" dirty="0" smtClean="0"/>
              <a:t>+</a:t>
            </a:r>
            <a:r>
              <a:rPr lang="en-US" altLang="zh-TW" dirty="0" smtClean="0"/>
              <a:t> Test Kit </a:t>
            </a:r>
            <a:endParaRPr lang="en-US" alt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vert="horz" lIns="73975" tIns="36987" rIns="73975" bIns="36987" rtlCol="0" anchor="ctr">
            <a:normAutofit/>
          </a:bodyPr>
          <a:lstStyle/>
          <a:p>
            <a:r>
              <a:rPr lang="en-US" altLang="zh-TW" b="1" dirty="0" smtClean="0"/>
              <a:t>PD3.0 </a:t>
            </a:r>
            <a:r>
              <a:rPr lang="en-US" altLang="zh-TW" b="1" dirty="0"/>
              <a:t>PPS </a:t>
            </a:r>
            <a:r>
              <a:rPr lang="en-US" altLang="zh-TW" b="1" dirty="0" smtClean="0"/>
              <a:t>/ QC4 Certification and Testing Tools </a:t>
            </a:r>
            <a:endParaRPr lang="zh-TW" altLang="en-US" b="1" dirty="0"/>
          </a:p>
        </p:txBody>
      </p:sp>
      <p:sp>
        <p:nvSpPr>
          <p:cNvPr id="3" name="左-右雙向箭號 2"/>
          <p:cNvSpPr/>
          <p:nvPr/>
        </p:nvSpPr>
        <p:spPr>
          <a:xfrm>
            <a:off x="2771800" y="4454893"/>
            <a:ext cx="1152128" cy="43204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chemeClr val="tx2"/>
              </a:solidFill>
            </a:endParaRPr>
          </a:p>
        </p:txBody>
      </p:sp>
      <p:sp>
        <p:nvSpPr>
          <p:cNvPr id="10" name="內容版面配置區 6"/>
          <p:cNvSpPr txBox="1">
            <a:spLocks/>
          </p:cNvSpPr>
          <p:nvPr/>
        </p:nvSpPr>
        <p:spPr>
          <a:xfrm>
            <a:off x="492125" y="4077073"/>
            <a:ext cx="2232248" cy="1187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>
              <a:defRPr/>
            </a:pPr>
            <a:endParaRPr lang="en-US" altLang="zh-TW" sz="1800" b="1" dirty="0">
              <a:solidFill>
                <a:schemeClr val="tx2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2125" y="4329061"/>
            <a:ext cx="224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tx2"/>
                </a:solidFill>
              </a:rPr>
              <a:t>Wall adapter or Accessories</a:t>
            </a:r>
          </a:p>
        </p:txBody>
      </p:sp>
      <p:sp>
        <p:nvSpPr>
          <p:cNvPr id="14" name="內容版面配置區 6"/>
          <p:cNvSpPr txBox="1">
            <a:spLocks/>
          </p:cNvSpPr>
          <p:nvPr/>
        </p:nvSpPr>
        <p:spPr>
          <a:xfrm>
            <a:off x="3973090" y="4077072"/>
            <a:ext cx="1775619" cy="118769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>
              <a:defRPr/>
            </a:pPr>
            <a:endParaRPr lang="en-US" altLang="zh-TW" sz="1800" b="1" dirty="0">
              <a:solidFill>
                <a:schemeClr val="tx2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71800" y="4517029"/>
            <a:ext cx="12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chemeClr val="tx2"/>
                </a:solidFill>
              </a:rPr>
              <a:t>Type C Cable</a:t>
            </a:r>
            <a:endParaRPr lang="en-US" altLang="zh-TW" sz="1400" b="1" dirty="0">
              <a:solidFill>
                <a:schemeClr val="tx2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73090" y="4499828"/>
            <a:ext cx="177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2"/>
                </a:solidFill>
              </a:rPr>
              <a:t>DBPD1704B</a:t>
            </a:r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17" name="內容版面配置區 6"/>
          <p:cNvSpPr txBox="1">
            <a:spLocks/>
          </p:cNvSpPr>
          <p:nvPr/>
        </p:nvSpPr>
        <p:spPr>
          <a:xfrm>
            <a:off x="6396781" y="4058382"/>
            <a:ext cx="1775619" cy="118769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>
              <a:defRPr/>
            </a:pPr>
            <a:endParaRPr lang="en-US" altLang="zh-TW" sz="1800" b="1" dirty="0">
              <a:solidFill>
                <a:schemeClr val="tx2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396781" y="4221088"/>
            <a:ext cx="177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2"/>
                </a:solidFill>
              </a:rPr>
              <a:t>Power Meter</a:t>
            </a:r>
          </a:p>
          <a:p>
            <a:pPr algn="ctr">
              <a:defRPr/>
            </a:pPr>
            <a:r>
              <a:rPr lang="en-US" altLang="zh-TW" b="1" dirty="0" smtClean="0">
                <a:solidFill>
                  <a:schemeClr val="tx2"/>
                </a:solidFill>
              </a:rPr>
              <a:t> &amp;</a:t>
            </a:r>
          </a:p>
          <a:p>
            <a:pPr algn="ctr">
              <a:defRPr/>
            </a:pPr>
            <a:r>
              <a:rPr lang="en-US" altLang="zh-TW" b="1" dirty="0" smtClean="0">
                <a:solidFill>
                  <a:schemeClr val="tx2"/>
                </a:solidFill>
              </a:rPr>
              <a:t> </a:t>
            </a:r>
            <a:r>
              <a:rPr lang="en-US" altLang="zh-TW" b="1" dirty="0" err="1" smtClean="0">
                <a:solidFill>
                  <a:schemeClr val="tx2"/>
                </a:solidFill>
              </a:rPr>
              <a:t>Eload</a:t>
            </a:r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5820717" y="4581128"/>
            <a:ext cx="576064" cy="2347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-9872" y="6520261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LD6610 Certification</a:t>
            </a:r>
            <a:endParaRPr lang="zh-TW" altLang="en-US" b="1" dirty="0"/>
          </a:p>
        </p:txBody>
      </p:sp>
      <p:grpSp>
        <p:nvGrpSpPr>
          <p:cNvPr id="2" name="群組 1"/>
          <p:cNvGrpSpPr/>
          <p:nvPr/>
        </p:nvGrpSpPr>
        <p:grpSpPr>
          <a:xfrm>
            <a:off x="134694" y="1409508"/>
            <a:ext cx="8840473" cy="792088"/>
            <a:chOff x="-19050" y="2617716"/>
            <a:chExt cx="9791700" cy="512586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2996952"/>
              <a:ext cx="9772650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2617716"/>
              <a:ext cx="9772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2796151"/>
              <a:ext cx="979170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389594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34694" y="2276872"/>
            <a:ext cx="8829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</a:rPr>
              <a:t>Qualcomm: Quick </a:t>
            </a:r>
            <a:r>
              <a:rPr lang="en-US" altLang="zh-TW" sz="2400" b="1" dirty="0">
                <a:solidFill>
                  <a:schemeClr val="accent1"/>
                </a:solidFill>
              </a:rPr>
              <a:t>Charge 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C4.0</a:t>
            </a:r>
          </a:p>
        </p:txBody>
      </p:sp>
      <p:sp>
        <p:nvSpPr>
          <p:cNvPr id="8" name="矩形 7"/>
          <p:cNvSpPr/>
          <p:nvPr/>
        </p:nvSpPr>
        <p:spPr>
          <a:xfrm>
            <a:off x="174846" y="839689"/>
            <a:ext cx="8783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</a:rPr>
              <a:t>USB IF: PD2.0/PD3.0/PPS 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8100"/>
            <a:ext cx="9217026" cy="693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-9872" y="6520261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USB Type-C™ and USB PD Testing</a:t>
            </a:r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179512" y="836712"/>
            <a:ext cx="85689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chemeClr val="tx2"/>
                </a:solidFill>
              </a:rPr>
              <a:t>USB PD Compliance Test Equipment</a:t>
            </a:r>
          </a:p>
          <a:p>
            <a:r>
              <a:rPr lang="en-US" altLang="zh-TW" sz="1400" dirty="0" err="1" smtClean="0">
                <a:solidFill>
                  <a:srgbClr val="FF0000"/>
                </a:solidFill>
              </a:rPr>
              <a:t>QuadraMAX</a:t>
            </a:r>
            <a:r>
              <a:rPr lang="en-US" altLang="zh-TW" sz="1400" dirty="0" smtClean="0">
                <a:solidFill>
                  <a:srgbClr val="FF0000"/>
                </a:solidFill>
              </a:rPr>
              <a:t> (Power Brick PPS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 smtClean="0">
                <a:hlinkClick r:id="rId3"/>
              </a:rPr>
              <a:t>http</a:t>
            </a:r>
            <a:r>
              <a:rPr lang="en-US" altLang="zh-TW" sz="1400" dirty="0">
                <a:hlinkClick r:id="rId3"/>
              </a:rPr>
              <a:t>://www.usb.org/developers/estoreinfo/ </a:t>
            </a:r>
            <a:r>
              <a:rPr lang="en-US" altLang="zh-TW" sz="1400" dirty="0"/>
              <a:t/>
            </a:r>
            <a:br>
              <a:rPr lang="en-US" altLang="zh-TW" sz="1400" dirty="0"/>
            </a:br>
            <a:endParaRPr lang="en-US" altLang="zh-TW" sz="1400" dirty="0"/>
          </a:p>
          <a:p>
            <a:r>
              <a:rPr lang="en-US" altLang="zh-TW" sz="1400" dirty="0"/>
              <a:t>Communication Engine </a:t>
            </a:r>
            <a:r>
              <a:rPr lang="en-US" altLang="zh-TW" sz="1400" dirty="0" smtClean="0"/>
              <a:t>MOI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 smtClean="0"/>
              <a:t>MQP </a:t>
            </a:r>
            <a:r>
              <a:rPr lang="en-US" altLang="zh-TW" sz="1400" dirty="0"/>
              <a:t>PDT </a:t>
            </a:r>
          </a:p>
          <a:p>
            <a:pPr lvl="1"/>
            <a:r>
              <a:rPr lang="en-US" altLang="zh-TW" sz="1400" dirty="0">
                <a:hlinkClick r:id="rId4"/>
              </a:rPr>
              <a:t>http://www.mqp.com/pd.htm</a:t>
            </a:r>
            <a:endParaRPr lang="en-US" altLang="zh-TW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/>
              <a:t>Granite River Labs - GRL-USB-PD Oscilloscope based and USB-PD-C1 USB Type-C Test Controller Compliance Solution</a:t>
            </a:r>
          </a:p>
          <a:p>
            <a:pPr lvl="1"/>
            <a:r>
              <a:rPr lang="en-US" altLang="zh-TW" sz="1400" dirty="0">
                <a:hlinkClick r:id="rId5"/>
              </a:rPr>
              <a:t>http://graniteriverlabs.com/usb-pd</a:t>
            </a:r>
            <a:endParaRPr lang="en-US" altLang="zh-TW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/>
              <a:t>Granite River Labs - GRL-USB-PD-C2 USB Type-C Power Delivery Tester</a:t>
            </a:r>
          </a:p>
          <a:p>
            <a:pPr lvl="1"/>
            <a:r>
              <a:rPr lang="en-US" altLang="zh-TW" sz="1400" dirty="0">
                <a:hlinkClick r:id="rId6"/>
              </a:rPr>
              <a:t>http://graniteriverlabs.com/usb-pd-c2/</a:t>
            </a:r>
            <a:endParaRPr lang="en-US" altLang="zh-TW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/>
              <a:t>Teledyne </a:t>
            </a:r>
            <a:r>
              <a:rPr lang="en-US" altLang="zh-TW" sz="1400" dirty="0" err="1"/>
              <a:t>LeCroy</a:t>
            </a:r>
            <a:r>
              <a:rPr lang="en-US" altLang="zh-TW" sz="1400" dirty="0"/>
              <a:t> - Voyager M310P Protocol Analyzer / Exerciser / Compliance Test </a:t>
            </a:r>
            <a:r>
              <a:rPr lang="en-US" altLang="zh-TW" sz="1400" dirty="0" smtClean="0"/>
              <a:t>Platform</a:t>
            </a:r>
            <a:endParaRPr lang="en-US" altLang="zh-TW" sz="1400" dirty="0"/>
          </a:p>
          <a:p>
            <a:pPr lvl="1"/>
            <a:r>
              <a:rPr lang="en-US" altLang="zh-TW" sz="1400" dirty="0">
                <a:hlinkClick r:id="rId7"/>
              </a:rPr>
              <a:t>http://teledynelecroy.com/protocolanalyzer/protocoloverview.aspx?seriesid=556&amp;capid=103&amp;mid=511</a:t>
            </a:r>
            <a:endParaRPr lang="en-US" altLang="zh-TW" sz="1400" dirty="0"/>
          </a:p>
          <a:p>
            <a:r>
              <a:rPr lang="en-US" altLang="zh-TW" sz="1400" dirty="0"/>
              <a:t>Deterministic MOI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400" dirty="0" err="1"/>
              <a:t>Ellisys</a:t>
            </a:r>
            <a:r>
              <a:rPr lang="en-US" altLang="zh-TW" sz="1400" dirty="0"/>
              <a:t> USB Explorer™ 350 Protocol Analyzer, Generator, and Compliance Test System</a:t>
            </a:r>
          </a:p>
          <a:p>
            <a:pPr lvl="1"/>
            <a:r>
              <a:rPr lang="en-US" altLang="zh-TW" sz="1400" dirty="0">
                <a:hlinkClick r:id="rId8"/>
              </a:rPr>
              <a:t>http://ellisys.com/products/usbex350/index.php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15945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/>
              <a:t>USB Power Delivery </a:t>
            </a:r>
            <a:r>
              <a:rPr lang="en-US" altLang="zh-TW" b="1" dirty="0" smtClean="0"/>
              <a:t>PPS </a:t>
            </a:r>
            <a:r>
              <a:rPr lang="en-US" altLang="zh-TW" b="1" dirty="0"/>
              <a:t>Certification </a:t>
            </a:r>
            <a:r>
              <a:rPr lang="en-US" altLang="zh-TW" b="1" dirty="0" smtClean="0"/>
              <a:t>Flow</a:t>
            </a:r>
            <a:endParaRPr lang="zh-TW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179512" y="90872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tx2"/>
                </a:solidFill>
              </a:rPr>
              <a:t>1. PPS </a:t>
            </a:r>
            <a:r>
              <a:rPr lang="en-US" altLang="zh-TW" b="1" dirty="0">
                <a:solidFill>
                  <a:schemeClr val="tx2"/>
                </a:solidFill>
              </a:rPr>
              <a:t>Specification Document: </a:t>
            </a:r>
          </a:p>
          <a:p>
            <a:r>
              <a:rPr lang="en-US" altLang="zh-TW" dirty="0">
                <a:solidFill>
                  <a:schemeClr val="tx2"/>
                </a:solidFill>
              </a:rPr>
              <a:t>- USB_PD_R3_0 V1.1 </a:t>
            </a:r>
            <a:r>
              <a:rPr lang="en-US" altLang="zh-TW" dirty="0" smtClean="0">
                <a:solidFill>
                  <a:schemeClr val="tx2"/>
                </a:solidFill>
              </a:rPr>
              <a:t>20180207</a:t>
            </a:r>
            <a:endParaRPr lang="en-US" altLang="zh-TW" dirty="0">
              <a:solidFill>
                <a:schemeClr val="tx2"/>
              </a:solidFill>
            </a:endParaRPr>
          </a:p>
          <a:p>
            <a:r>
              <a:rPr lang="en-US" altLang="zh-TW" dirty="0">
                <a:solidFill>
                  <a:schemeClr val="tx2"/>
                </a:solidFill>
              </a:rPr>
              <a:t>- USB PD R3 0 V1 1 ECN PPS Current Requirements above Nominal </a:t>
            </a:r>
            <a:r>
              <a:rPr lang="en-US" altLang="zh-TW" dirty="0" err="1">
                <a:solidFill>
                  <a:schemeClr val="tx2"/>
                </a:solidFill>
              </a:rPr>
              <a:t>Prog</a:t>
            </a:r>
            <a:r>
              <a:rPr lang="en-US" altLang="zh-TW" dirty="0">
                <a:solidFill>
                  <a:schemeClr val="tx2"/>
                </a:solidFill>
              </a:rPr>
              <a:t> Voltage 20170918</a:t>
            </a:r>
          </a:p>
          <a:p>
            <a:r>
              <a:rPr lang="en-US" altLang="zh-TW" dirty="0">
                <a:solidFill>
                  <a:schemeClr val="tx2"/>
                </a:solidFill>
              </a:rPr>
              <a:t>- USB PD R3.0 V1.1 ECN APDO Min Voltage</a:t>
            </a:r>
          </a:p>
          <a:p>
            <a:r>
              <a:rPr lang="en-US" altLang="zh-TW" dirty="0">
                <a:solidFill>
                  <a:schemeClr val="tx2"/>
                </a:solidFill>
              </a:rPr>
              <a:t>- USB PD R3.0 V1.1 ECN PPS Status measurements</a:t>
            </a:r>
          </a:p>
          <a:p>
            <a:r>
              <a:rPr lang="en-US" altLang="zh-TW" dirty="0">
                <a:solidFill>
                  <a:schemeClr val="tx2"/>
                </a:solidFill>
              </a:rPr>
              <a:t>- USB PD R3.0 V1.1 </a:t>
            </a:r>
            <a:r>
              <a:rPr lang="en-US" altLang="zh-TW" dirty="0" err="1">
                <a:solidFill>
                  <a:schemeClr val="tx2"/>
                </a:solidFill>
              </a:rPr>
              <a:t>iPpsCLTransient</a:t>
            </a:r>
            <a:r>
              <a:rPr lang="en-US" altLang="zh-TW" dirty="0">
                <a:solidFill>
                  <a:schemeClr val="tx2"/>
                </a:solidFill>
              </a:rPr>
              <a:t> clarification 20180207</a:t>
            </a:r>
          </a:p>
          <a:p>
            <a:r>
              <a:rPr lang="en-US" altLang="zh-TW" dirty="0">
                <a:solidFill>
                  <a:schemeClr val="tx2"/>
                </a:solidFill>
                <a:hlinkClick r:id="rId2"/>
              </a:rPr>
              <a:t>http://www.usb.org/developers/docs</a:t>
            </a:r>
            <a:r>
              <a:rPr lang="en-US" altLang="zh-TW" dirty="0" smtClean="0">
                <a:solidFill>
                  <a:schemeClr val="tx2"/>
                </a:solidFill>
                <a:hlinkClick r:id="rId2"/>
              </a:rPr>
              <a:t>/</a:t>
            </a:r>
            <a:endParaRPr lang="en-US" altLang="zh-TW" dirty="0" smtClean="0">
              <a:solidFill>
                <a:schemeClr val="tx2"/>
              </a:solidFill>
            </a:endParaRPr>
          </a:p>
          <a:p>
            <a:endParaRPr lang="en-US" altLang="zh-TW" dirty="0">
              <a:solidFill>
                <a:schemeClr val="tx2"/>
              </a:solidFill>
            </a:endParaRPr>
          </a:p>
          <a:p>
            <a:r>
              <a:rPr lang="en-US" altLang="zh-TW" b="1" dirty="0" smtClean="0">
                <a:solidFill>
                  <a:schemeClr val="tx2"/>
                </a:solidFill>
              </a:rPr>
              <a:t>2. PPS </a:t>
            </a:r>
            <a:r>
              <a:rPr lang="en-US" altLang="zh-TW" b="1" dirty="0">
                <a:solidFill>
                  <a:schemeClr val="tx2"/>
                </a:solidFill>
              </a:rPr>
              <a:t>Test Document: </a:t>
            </a:r>
            <a:r>
              <a:rPr lang="en-US" altLang="zh-TW" b="1" dirty="0" smtClean="0">
                <a:solidFill>
                  <a:schemeClr val="tx2"/>
                </a:solidFill>
              </a:rPr>
              <a:t>USB-C_Source_Power_Test_Specification_2018_01_03 (Revision 0.74)</a:t>
            </a:r>
            <a:endParaRPr lang="en-US" altLang="zh-TW" b="1" dirty="0">
              <a:solidFill>
                <a:schemeClr val="tx2"/>
              </a:solidFill>
            </a:endParaRPr>
          </a:p>
          <a:p>
            <a:r>
              <a:rPr lang="en-US" altLang="zh-TW" dirty="0">
                <a:solidFill>
                  <a:schemeClr val="tx2"/>
                </a:solidFill>
                <a:hlinkClick r:id="rId3"/>
              </a:rPr>
              <a:t>http://www.usb.org/developers/compliance/usbcpd_testing</a:t>
            </a:r>
            <a:r>
              <a:rPr lang="en-US" altLang="zh-TW" dirty="0" smtClean="0">
                <a:solidFill>
                  <a:schemeClr val="tx2"/>
                </a:solidFill>
                <a:hlinkClick r:id="rId3"/>
              </a:rPr>
              <a:t>/</a:t>
            </a:r>
            <a:endParaRPr lang="en-US" altLang="zh-TW" dirty="0" smtClean="0">
              <a:solidFill>
                <a:schemeClr val="tx2"/>
              </a:solidFill>
            </a:endParaRPr>
          </a:p>
          <a:p>
            <a:endParaRPr lang="en-US" altLang="zh-TW" dirty="0">
              <a:solidFill>
                <a:schemeClr val="tx2"/>
              </a:solidFill>
            </a:endParaRPr>
          </a:p>
          <a:p>
            <a:r>
              <a:rPr lang="en-US" altLang="zh-TW" b="1" dirty="0" smtClean="0">
                <a:solidFill>
                  <a:schemeClr val="tx2"/>
                </a:solidFill>
              </a:rPr>
              <a:t>3. PPS </a:t>
            </a:r>
            <a:r>
              <a:rPr lang="en-US" altLang="zh-TW" b="1" dirty="0">
                <a:solidFill>
                  <a:schemeClr val="tx2"/>
                </a:solidFill>
              </a:rPr>
              <a:t>Test Equipment: </a:t>
            </a:r>
            <a:r>
              <a:rPr lang="en-US" altLang="zh-TW" b="1" dirty="0" err="1">
                <a:solidFill>
                  <a:schemeClr val="tx2"/>
                </a:solidFill>
              </a:rPr>
              <a:t>QuadraMAX</a:t>
            </a:r>
            <a:endParaRPr lang="en-US" altLang="zh-TW" b="1" dirty="0">
              <a:solidFill>
                <a:schemeClr val="tx2"/>
              </a:solidFill>
            </a:endParaRPr>
          </a:p>
          <a:p>
            <a:r>
              <a:rPr lang="en-US" altLang="zh-TW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US" altLang="zh-TW" dirty="0" smtClean="0">
                <a:solidFill>
                  <a:schemeClr val="tx2"/>
                </a:solidFill>
                <a:hlinkClick r:id="rId4"/>
              </a:rPr>
              <a:t>www.usb.org/developers/estoreinfo</a:t>
            </a:r>
            <a:endParaRPr lang="en-US" altLang="zh-TW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/>
              <a:t>PPS Programmable Voltage and Current Limit</a:t>
            </a:r>
            <a:endParaRPr lang="zh-TW" altLang="en-US" b="1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6403"/>
            <a:ext cx="7416824" cy="55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" y="4161897"/>
            <a:ext cx="2685455" cy="63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691680" y="3701526"/>
            <a:ext cx="720080" cy="37554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6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PPS </a:t>
            </a:r>
            <a:r>
              <a:rPr lang="en-US" altLang="zh-TW" b="1" dirty="0" smtClean="0"/>
              <a:t>Voltage </a:t>
            </a:r>
            <a:r>
              <a:rPr lang="en-US" altLang="zh-TW" b="1" dirty="0"/>
              <a:t>and Current </a:t>
            </a:r>
            <a:r>
              <a:rPr lang="en-US" altLang="zh-TW" b="1" dirty="0" err="1" smtClean="0"/>
              <a:t>Accuacy</a:t>
            </a:r>
            <a:endParaRPr lang="zh-TW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" y="1556792"/>
            <a:ext cx="872305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5" y="3926714"/>
            <a:ext cx="842834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4068008" y="2997313"/>
            <a:ext cx="4948370" cy="3024000"/>
            <a:chOff x="-6822504" y="1052736"/>
            <a:chExt cx="9108504" cy="55663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22504" y="1052736"/>
              <a:ext cx="9108504" cy="5566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-540568" y="5733257"/>
              <a:ext cx="1872208" cy="567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2.8A</a:t>
              </a:r>
              <a:endParaRPr lang="zh-TW" altLang="en-US" sz="14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-2844824" y="4077070"/>
              <a:ext cx="1656184" cy="567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zh-TW" sz="1400" dirty="0">
                  <a:solidFill>
                    <a:srgbClr val="002060"/>
                  </a:solidFill>
                </a:rPr>
                <a:t>1.4A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0001" y="36004"/>
            <a:ext cx="6120000" cy="5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spcBef>
                <a:spcPct val="0"/>
              </a:spcBef>
              <a:buNone/>
              <a:defRPr lang="zh-TW" altLang="en-US" sz="3200" b="1" baseline="0" dirty="0">
                <a:solidFill>
                  <a:schemeClr val="accent1"/>
                </a:solidFill>
                <a:latin typeface="Calibri" pitchFamily="34" charset="0"/>
                <a:cs typeface="+mj-cs"/>
              </a:defRPr>
            </a:lvl1pPr>
          </a:lstStyle>
          <a:p>
            <a:r>
              <a:rPr lang="en-US" altLang="zh-TW" dirty="0"/>
              <a:t>Output Voltage Transition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0000" y="612004"/>
            <a:ext cx="8784000" cy="3651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790" tIns="42396" rIns="84790" bIns="42396" anchor="ctr"/>
          <a:lstStyle/>
          <a:p>
            <a:endParaRPr lang="zh-TW" altLang="en-US">
              <a:effectLst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648000"/>
            <a:ext cx="8784000" cy="432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2200" b="1" u="sng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PPS Mode</a:t>
            </a:r>
            <a:r>
              <a:rPr lang="zh-TW" altLang="en-US" sz="2200" b="1" u="sng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 </a:t>
            </a:r>
            <a:r>
              <a:rPr lang="en-US" altLang="zh-TW" sz="2200" b="1" u="sng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(</a:t>
            </a:r>
            <a:r>
              <a:rPr lang="zh-TW" altLang="en-US" sz="2200" b="1" u="sng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 </a:t>
            </a:r>
            <a:r>
              <a:rPr lang="en-US" altLang="zh-TW" sz="2200" b="1" u="sng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SPT.</a:t>
            </a:r>
            <a:r>
              <a:rPr lang="zh-TW" altLang="en-US" sz="2200" b="1" u="sng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 </a:t>
            </a:r>
            <a:r>
              <a:rPr lang="en-US" altLang="zh-TW" sz="2200" b="1" u="sng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6 PPS Voltage Step Test</a:t>
            </a:r>
            <a:r>
              <a:rPr lang="zh-TW" altLang="en-US" sz="2200" b="1" u="sng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 </a:t>
            </a:r>
            <a:r>
              <a:rPr lang="en-US" altLang="zh-TW" sz="2200" b="1" u="sng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):</a:t>
            </a:r>
          </a:p>
        </p:txBody>
      </p:sp>
      <p:sp>
        <p:nvSpPr>
          <p:cNvPr id="11" name="矩形 10"/>
          <p:cNvSpPr/>
          <p:nvPr/>
        </p:nvSpPr>
        <p:spPr>
          <a:xfrm>
            <a:off x="4320000" y="5231002"/>
            <a:ext cx="2160000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altLang="zh-TW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Workshop 107 TID025 </a:t>
            </a:r>
            <a:endParaRPr lang="en-US" altLang="zh-TW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TW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VST</a:t>
            </a:r>
            <a:r>
              <a:rPr lang="en-US" altLang="zh-TW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zh-TW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PASS</a:t>
            </a:r>
            <a:endParaRPr lang="en-US" altLang="zh-TW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內容版面配置區 10"/>
          <p:cNvSpPr txBox="1">
            <a:spLocks/>
          </p:cNvSpPr>
          <p:nvPr/>
        </p:nvSpPr>
        <p:spPr>
          <a:xfrm>
            <a:off x="180000" y="1152003"/>
            <a:ext cx="8784000" cy="468000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lang="en-US" altLang="zh-TW" sz="1500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Purpose</a:t>
            </a: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23954" indent="-423954" algn="just">
              <a:spcBef>
                <a:spcPts val="557"/>
              </a:spcBef>
              <a:buAutoNum type="arabicPeriod"/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PPS Step Test verifies that when a source port makes a contract using</a:t>
            </a:r>
            <a:r>
              <a:rPr lang="zh-TW" altLang="en-US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 APDO its output follows the monotonicity and tolerance requirements from USB PD spec</a:t>
            </a:r>
            <a:r>
              <a:rPr lang="zh-TW" altLang="en-US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section 7.1.4.3.</a:t>
            </a:r>
          </a:p>
          <a:p>
            <a:pPr marL="423954" indent="-423954" algn="just">
              <a:buAutoNum type="arabicPeriod"/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This test is required for all USB PD ports that advertise APDO capabilities.</a:t>
            </a:r>
          </a:p>
          <a:p>
            <a:pPr marL="423954" indent="-423954" algn="just">
              <a:buAutoNum type="arabicPeriod"/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This is a single port test at this time.</a:t>
            </a:r>
          </a:p>
          <a:p>
            <a:pPr marL="423954" indent="-423954" algn="just">
              <a:buAutoNum type="arabicPeriod"/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This is a USB PD 3.0 test </a:t>
            </a:r>
            <a:r>
              <a:rPr lang="en-US" altLang="zh-TW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only </a:t>
            </a:r>
            <a:endParaRPr lang="zh-TW" altLang="en-US" sz="15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1113"/>
              </a:spcBef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C. </a:t>
            </a:r>
            <a:r>
              <a:rPr lang="en-US" altLang="zh-TW" sz="1500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Step Size Conditions</a:t>
            </a: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23954" indent="-423954" algn="just">
              <a:spcBef>
                <a:spcPts val="557"/>
              </a:spcBef>
              <a:buAutoNum type="arabicPeriod"/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20mV</a:t>
            </a:r>
          </a:p>
          <a:p>
            <a:pPr marL="423954" indent="-423954" algn="just">
              <a:spcBef>
                <a:spcPts val="557"/>
              </a:spcBef>
              <a:buAutoNum type="arabicPeriod"/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100mV</a:t>
            </a:r>
          </a:p>
          <a:p>
            <a:pPr marL="423954" indent="-423954" algn="just">
              <a:spcBef>
                <a:spcPts val="557"/>
              </a:spcBef>
              <a:buAutoNum type="arabicPeriod"/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500mV</a:t>
            </a:r>
            <a:endParaRPr lang="zh-TW" altLang="en-US" sz="15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1113"/>
              </a:spcBef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D. </a:t>
            </a:r>
            <a:r>
              <a:rPr lang="en-US" altLang="zh-TW" sz="1500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Operating Current Conditions</a:t>
            </a: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23954" indent="-423954" algn="just">
              <a:spcBef>
                <a:spcPts val="557"/>
              </a:spcBef>
              <a:buAutoNum type="arabicPeriod"/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 A</a:t>
            </a:r>
          </a:p>
          <a:p>
            <a:pPr marL="423954" indent="-423954" algn="just">
              <a:spcBef>
                <a:spcPts val="557"/>
              </a:spcBef>
              <a:buAutoNum type="arabicPeriod"/>
            </a:pPr>
            <a:r>
              <a:rPr lang="fr-FR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APDO Maximum Current / 2 + 500 mA		</a:t>
            </a:r>
          </a:p>
          <a:p>
            <a:pPr marL="423954" indent="-423954" algn="just">
              <a:spcBef>
                <a:spcPts val="557"/>
              </a:spcBef>
              <a:buAutoNum type="arabicPeriod"/>
            </a:pPr>
            <a:r>
              <a:rPr lang="en-US" altLang="zh-TW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APDO Maximum Current</a:t>
            </a:r>
            <a:endParaRPr lang="zh-TW" altLang="en-US" sz="15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0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/>
              <a:t>PPS Constant Power Mode</a:t>
            </a:r>
            <a:endParaRPr lang="zh-TW" altLang="en-US" b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0762" cy="45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797152"/>
            <a:ext cx="5223471" cy="185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000" b="1" dirty="0" smtClean="0">
                <a:latin typeface="+mj-lt"/>
              </a:rPr>
              <a:t>LD6610 </a:t>
            </a:r>
            <a:r>
              <a:rPr lang="en-US" altLang="zh-TW" sz="2000" b="1" dirty="0">
                <a:latin typeface="+mj-lt"/>
              </a:rPr>
              <a:t>Solution Example:</a:t>
            </a:r>
            <a:r>
              <a:rPr lang="en-US" altLang="zh-TW" sz="2800" b="1" dirty="0">
                <a:latin typeface="+mj-lt"/>
              </a:rPr>
              <a:t/>
            </a:r>
            <a:br>
              <a:rPr lang="en-US" altLang="zh-TW" sz="2800" b="1" dirty="0">
                <a:latin typeface="+mj-lt"/>
              </a:rPr>
            </a:br>
            <a:r>
              <a:rPr lang="fr-FR" altLang="zh-TW" b="1" dirty="0">
                <a:latin typeface="+mj-lt"/>
              </a:rPr>
              <a:t>Type-C Power Adapter / Mobile Charger</a:t>
            </a:r>
            <a:endParaRPr lang="zh-TW" altLang="en-US" sz="28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4587" y="908720"/>
            <a:ext cx="8424936" cy="29554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93548"/>
              </p:ext>
            </p:extLst>
          </p:nvPr>
        </p:nvGraphicFramePr>
        <p:xfrm>
          <a:off x="488096" y="908720"/>
          <a:ext cx="8188360" cy="309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7" name="Visio" r:id="rId3" imgW="10839677" imgH="3974310" progId="Visio.Drawing.11">
                  <p:embed/>
                </p:oleObj>
              </mc:Choice>
              <mc:Fallback>
                <p:oleObj name="Visio" r:id="rId3" imgW="10839677" imgH="3974310" progId="Visio.Drawing.11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96" y="908720"/>
                        <a:ext cx="8188360" cy="309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內容版面配置區 6"/>
          <p:cNvSpPr txBox="1">
            <a:spLocks/>
          </p:cNvSpPr>
          <p:nvPr/>
        </p:nvSpPr>
        <p:spPr>
          <a:xfrm>
            <a:off x="6084168" y="4003365"/>
            <a:ext cx="2880000" cy="237538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altLang="zh-TW" dirty="0"/>
          </a:p>
          <a:p>
            <a:r>
              <a:rPr lang="en-US" altLang="zh-TW" dirty="0" smtClean="0"/>
              <a:t>- </a:t>
            </a:r>
            <a:r>
              <a:rPr lang="en-US" altLang="zh-TW" dirty="0"/>
              <a:t>Provides Type-C solution with Power Delivery 3.0 (PD 3.0) with programmable</a:t>
            </a:r>
            <a:r>
              <a:rPr lang="zh-TW" altLang="en-US" dirty="0"/>
              <a:t> </a:t>
            </a:r>
            <a:r>
              <a:rPr lang="en-US" altLang="zh-TW" dirty="0"/>
              <a:t>power supply support and Quick Charge 4.0 (QC 4.0)</a:t>
            </a:r>
          </a:p>
          <a:p>
            <a:r>
              <a:rPr lang="en-US" altLang="zh-TW" dirty="0"/>
              <a:t>- Min. V&amp;I resolution 10mV/25mA for PPS</a:t>
            </a:r>
          </a:p>
          <a:p>
            <a:r>
              <a:rPr lang="en-US" altLang="zh-TW" dirty="0"/>
              <a:t>- Programmable OCP, OVP, UVP, OTP</a:t>
            </a: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107696" y="3901379"/>
            <a:ext cx="1728000" cy="360000"/>
          </a:xfrm>
          <a:prstGeom prst="round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</a:pP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LD576X  Value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131840" y="3901379"/>
            <a:ext cx="1800000" cy="360000"/>
          </a:xfrm>
          <a:prstGeom prst="round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LD852X  Value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156176" y="3901379"/>
            <a:ext cx="1800000" cy="360000"/>
          </a:xfrm>
          <a:prstGeom prst="round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LD661X  Value</a:t>
            </a:r>
          </a:p>
        </p:txBody>
      </p:sp>
      <p:sp>
        <p:nvSpPr>
          <p:cNvPr id="17" name="內容版面配置區 6"/>
          <p:cNvSpPr txBox="1">
            <a:spLocks/>
          </p:cNvSpPr>
          <p:nvPr/>
        </p:nvSpPr>
        <p:spPr>
          <a:xfrm>
            <a:off x="3060152" y="4003365"/>
            <a:ext cx="2880000" cy="237538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altLang="zh-TW" dirty="0"/>
          </a:p>
          <a:p>
            <a:r>
              <a:rPr lang="en-US" altLang="zh-TW" dirty="0" smtClean="0"/>
              <a:t>- LD8523 (MP): </a:t>
            </a:r>
            <a:r>
              <a:rPr lang="en-US" altLang="zh-TW" dirty="0" err="1" smtClean="0"/>
              <a:t>Vout</a:t>
            </a:r>
            <a:r>
              <a:rPr lang="en-US" altLang="zh-TW" dirty="0" smtClean="0"/>
              <a:t> 3V~11V</a:t>
            </a:r>
          </a:p>
          <a:p>
            <a:r>
              <a:rPr lang="en-US" altLang="zh-TW" dirty="0" smtClean="0"/>
              <a:t>                          DET </a:t>
            </a:r>
            <a:r>
              <a:rPr lang="en-US" altLang="zh-TW" dirty="0"/>
              <a:t>pin rating </a:t>
            </a:r>
            <a:r>
              <a:rPr lang="en-US" altLang="zh-TW" dirty="0" smtClean="0"/>
              <a:t>85V</a:t>
            </a:r>
          </a:p>
          <a:p>
            <a:r>
              <a:rPr lang="en-US" altLang="zh-TW" dirty="0" smtClean="0"/>
              <a:t>- LD8525 (MP):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Vout</a:t>
            </a:r>
            <a:r>
              <a:rPr lang="en-US" altLang="zh-TW" dirty="0" smtClean="0"/>
              <a:t> 5V~20V</a:t>
            </a:r>
          </a:p>
          <a:p>
            <a:r>
              <a:rPr lang="en-US" altLang="zh-TW" dirty="0" smtClean="0"/>
              <a:t>                            DET pin rating 150V</a:t>
            </a:r>
          </a:p>
          <a:p>
            <a:r>
              <a:rPr lang="en-US" altLang="zh-TW" dirty="0"/>
              <a:t>-</a:t>
            </a:r>
            <a:r>
              <a:rPr lang="en-US" altLang="zh-TW" dirty="0" smtClean="0"/>
              <a:t> LD8526(ES): </a:t>
            </a:r>
            <a:r>
              <a:rPr lang="en-US" altLang="zh-TW" dirty="0" err="1" smtClean="0"/>
              <a:t>Vout</a:t>
            </a:r>
            <a:r>
              <a:rPr lang="en-US" altLang="zh-TW" dirty="0" smtClean="0"/>
              <a:t> </a:t>
            </a:r>
            <a:r>
              <a:rPr lang="en-US" altLang="zh-TW" dirty="0"/>
              <a:t>3V to </a:t>
            </a:r>
            <a:r>
              <a:rPr lang="en-US" altLang="zh-TW" dirty="0" smtClean="0"/>
              <a:t>21V, </a:t>
            </a:r>
          </a:p>
          <a:p>
            <a:r>
              <a:rPr lang="en-US" altLang="zh-TW" dirty="0" smtClean="0"/>
              <a:t>                          DET pin </a:t>
            </a:r>
            <a:r>
              <a:rPr lang="en-US" altLang="zh-TW" dirty="0"/>
              <a:t>rating </a:t>
            </a:r>
            <a:r>
              <a:rPr lang="en-US" altLang="zh-TW" dirty="0" smtClean="0"/>
              <a:t>200V</a:t>
            </a:r>
          </a:p>
          <a:p>
            <a:r>
              <a:rPr lang="en-US" altLang="zh-TW" dirty="0" smtClean="0"/>
              <a:t>- Ultra low Green Mode current</a:t>
            </a:r>
          </a:p>
          <a:p>
            <a:r>
              <a:rPr lang="en-US" altLang="zh-TW" dirty="0" smtClean="0"/>
              <a:t> &lt; 250uA </a:t>
            </a:r>
            <a:endParaRPr lang="zh-TW" altLang="en-US" dirty="0"/>
          </a:p>
        </p:txBody>
      </p:sp>
      <p:sp>
        <p:nvSpPr>
          <p:cNvPr id="18" name="內容版面配置區 6"/>
          <p:cNvSpPr txBox="1">
            <a:spLocks/>
          </p:cNvSpPr>
          <p:nvPr/>
        </p:nvSpPr>
        <p:spPr>
          <a:xfrm>
            <a:off x="44596" y="4003365"/>
            <a:ext cx="2880000" cy="237538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- X-Cap </a:t>
            </a:r>
            <a:r>
              <a:rPr lang="en-US" altLang="zh-TW" dirty="0"/>
              <a:t>Discharge, No Load &lt;30mW</a:t>
            </a:r>
          </a:p>
          <a:p>
            <a:pPr>
              <a:defRPr/>
            </a:pPr>
            <a:r>
              <a:rPr lang="en-US" altLang="zh-TW" dirty="0" smtClean="0"/>
              <a:t>- OCP/OPP/OSCP/CS_OTP </a:t>
            </a:r>
            <a:r>
              <a:rPr lang="en-US" altLang="zh-TW" dirty="0"/>
              <a:t>Protections</a:t>
            </a:r>
          </a:p>
          <a:p>
            <a:pPr>
              <a:defRPr/>
            </a:pPr>
            <a:r>
              <a:rPr lang="en-US" altLang="zh-TW" b="1" dirty="0" smtClean="0">
                <a:solidFill>
                  <a:srgbClr val="523CF4"/>
                </a:solidFill>
              </a:rPr>
              <a:t>- </a:t>
            </a:r>
            <a:r>
              <a:rPr lang="en-US" altLang="zh-TW" dirty="0"/>
              <a:t>VCC Ratting </a:t>
            </a:r>
          </a:p>
          <a:p>
            <a:pPr>
              <a:defRPr/>
            </a:pPr>
            <a:r>
              <a:rPr lang="en-US" altLang="zh-TW" dirty="0"/>
              <a:t>LD5763 70V</a:t>
            </a:r>
          </a:p>
          <a:p>
            <a:pPr>
              <a:defRPr/>
            </a:pPr>
            <a:r>
              <a:rPr lang="en-US" altLang="zh-TW" dirty="0"/>
              <a:t>LD5765 80V</a:t>
            </a:r>
          </a:p>
          <a:p>
            <a:pPr>
              <a:defRPr/>
            </a:pPr>
            <a:r>
              <a:rPr lang="en-US" altLang="zh-TW" dirty="0" smtClean="0"/>
              <a:t>- Adaptive </a:t>
            </a:r>
            <a:r>
              <a:rPr lang="en-US" altLang="zh-TW" dirty="0"/>
              <a:t>Loop Gain for Loop Stability </a:t>
            </a:r>
          </a:p>
          <a:p>
            <a:pPr>
              <a:defRPr/>
            </a:pPr>
            <a:r>
              <a:rPr lang="en-US" altLang="zh-TW" dirty="0" smtClean="0"/>
              <a:t>- Adaptive </a:t>
            </a:r>
            <a:r>
              <a:rPr lang="en-US" altLang="zh-TW" dirty="0"/>
              <a:t>Current Limit to meet LPS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81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1406</Words>
  <Application>Microsoft Office PowerPoint</Application>
  <PresentationFormat>如螢幕大小 (4:3)</PresentationFormat>
  <Paragraphs>652</Paragraphs>
  <Slides>20</Slides>
  <Notes>11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Office 佈景主題</vt:lpstr>
      <vt:lpstr>Visio</vt:lpstr>
      <vt:lpstr>PowerPoint 簡報</vt:lpstr>
      <vt:lpstr>LD6610 Certification</vt:lpstr>
      <vt:lpstr>USB Type-C™ and USB PD Testing</vt:lpstr>
      <vt:lpstr>USB Power Delivery PPS Certification Flow</vt:lpstr>
      <vt:lpstr>PPS Programmable Voltage and Current Limit</vt:lpstr>
      <vt:lpstr>PPS Voltage and Current Accuacy</vt:lpstr>
      <vt:lpstr>PowerPoint 簡報</vt:lpstr>
      <vt:lpstr>PPS Constant Power Mode</vt:lpstr>
      <vt:lpstr>LD6610 Solution Example: Type-C Power Adapter / Mobile Charger</vt:lpstr>
      <vt:lpstr>PowerPoint 簡報</vt:lpstr>
      <vt:lpstr>LD6610 PD3.0 PPS Reference Circuit</vt:lpstr>
      <vt:lpstr>LD6610 Solution Example: Car Charger，Multi- Port Wall Adapter</vt:lpstr>
      <vt:lpstr>Accelerate Time-to-Market With Reference Designs</vt:lpstr>
      <vt:lpstr>PowerPoint 簡報</vt:lpstr>
      <vt:lpstr>PowerPoint 簡報</vt:lpstr>
      <vt:lpstr>PowerPoint 簡報</vt:lpstr>
      <vt:lpstr>PowerPoint 簡報</vt:lpstr>
      <vt:lpstr>PowerPoint 簡報</vt:lpstr>
      <vt:lpstr>PD3.0 PPS / QC4 Certification and Testing Tools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Eilian Liu(劉宏光)</dc:creator>
  <cp:lastModifiedBy>AmberChang (張可薇)</cp:lastModifiedBy>
  <cp:revision>594</cp:revision>
  <dcterms:created xsi:type="dcterms:W3CDTF">2016-10-13T15:27:05Z</dcterms:created>
  <dcterms:modified xsi:type="dcterms:W3CDTF">2018-06-20T07:41:53Z</dcterms:modified>
</cp:coreProperties>
</file>