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82" r:id="rId5"/>
    <p:sldId id="303" r:id="rId6"/>
    <p:sldId id="304" r:id="rId7"/>
    <p:sldId id="305" r:id="rId8"/>
    <p:sldId id="306" r:id="rId9"/>
    <p:sldId id="326" r:id="rId10"/>
    <p:sldId id="307" r:id="rId11"/>
    <p:sldId id="308" r:id="rId12"/>
    <p:sldId id="309" r:id="rId13"/>
    <p:sldId id="310" r:id="rId14"/>
    <p:sldId id="311" r:id="rId15"/>
    <p:sldId id="312" r:id="rId16"/>
    <p:sldId id="313" r:id="rId17"/>
    <p:sldId id="314" r:id="rId18"/>
    <p:sldId id="315" r:id="rId19"/>
    <p:sldId id="318" r:id="rId20"/>
    <p:sldId id="320" r:id="rId21"/>
    <p:sldId id="321" r:id="rId22"/>
    <p:sldId id="323" r:id="rId23"/>
    <p:sldId id="298" r:id="rId24"/>
    <p:sldId id="324" r:id="rId25"/>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7C26A193-3DE5-4A26-8508-12BF8B782FEC}" type="datetimeFigureOut">
              <a:rPr lang="en-GB" smtClean="0"/>
              <a:t>25/10/2012</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1302340-CB26-4E16-BC63-48B5A73E393B}" type="slidenum">
              <a:rPr lang="en-GB" smtClean="0"/>
              <a:t>‹#›</a:t>
            </a:fld>
            <a:endParaRPr lang="en-GB"/>
          </a:p>
        </p:txBody>
      </p:sp>
    </p:spTree>
    <p:extLst>
      <p:ext uri="{BB962C8B-B14F-4D97-AF65-F5344CB8AC3E}">
        <p14:creationId xmlns:p14="http://schemas.microsoft.com/office/powerpoint/2010/main" val="291543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I just want to give you a quick overview of our group. Our Lighting and LEDs research group has 6 analysts based in UK, US, China and Taiwan, so we’re gathering data locally in each of those regions. Including Displaybank, our sister company, we have 9 LED-focused analysts.</a:t>
            </a:r>
          </a:p>
          <a:p>
            <a:r>
              <a:rPr lang="en-GB" smtClean="0"/>
              <a:t>Discuss reports.</a:t>
            </a:r>
          </a:p>
          <a:p>
            <a:r>
              <a:rPr lang="en-GB" smtClean="0"/>
              <a:t>We sell our LED reports to almost all of the leading LED companies.</a:t>
            </a:r>
          </a:p>
          <a:p>
            <a:r>
              <a:rPr lang="en-GB" smtClean="0"/>
              <a:t>We also sell to many other types including equipment companies and financial institutions.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ahoma" pitchFamily="34" charset="0"/>
                <a:ea typeface="Arial Unicode MS" pitchFamily="34" charset="-128"/>
                <a:cs typeface="Arial Unicode MS" pitchFamily="34" charset="-128"/>
              </a:defRPr>
            </a:lvl1pPr>
            <a:lvl2pPr marL="742950" indent="-2857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eaLnBrk="1" hangingPunct="1"/>
            <a:fld id="{EBAB21CA-D16C-4E1D-9AA9-ED6D087E4576}" type="slidenum">
              <a:rPr lang="ja-JP" altLang="en-US">
                <a:ea typeface="MS PGothic" pitchFamily="34" charset="-128"/>
              </a:rPr>
              <a:pPr eaLnBrk="1" hangingPunct="1"/>
              <a:t>6</a:t>
            </a:fld>
            <a:endParaRPr lang="en-US" altLang="ja-JP">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Residential is expected to lead from 2013 and dominate at over 50% from 2015 due to being the largest overall market as number of sockets out there.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this table, each luminaire has been counted as containing one light source or “lamp”. </a:t>
            </a:r>
            <a:r>
              <a:rPr lang="en-GB" sz="1200" b="0" i="0" u="none" strike="noStrike" kern="1200" baseline="0" smtClean="0">
                <a:solidFill>
                  <a:schemeClr val="tx1"/>
                </a:solidFill>
                <a:latin typeface="+mn-lt"/>
                <a:ea typeface="+mn-ea"/>
                <a:cs typeface="+mn-cs"/>
              </a:rPr>
              <a:t>Even outdoor street luminaires have been counted as containing 1 “lamp”. </a:t>
            </a:r>
          </a:p>
          <a:p>
            <a:endParaRPr lang="en-GB"/>
          </a:p>
        </p:txBody>
      </p:sp>
      <p:sp>
        <p:nvSpPr>
          <p:cNvPr id="4" name="Slide Number Placeholder 3"/>
          <p:cNvSpPr>
            <a:spLocks noGrp="1"/>
          </p:cNvSpPr>
          <p:nvPr>
            <p:ph type="sldNum" sz="quarter" idx="10"/>
          </p:nvPr>
        </p:nvSpPr>
        <p:spPr/>
        <p:txBody>
          <a:bodyPr/>
          <a:lstStyle/>
          <a:p>
            <a:fld id="{D1302340-CB26-4E16-BC63-48B5A73E393B}" type="slidenum">
              <a:rPr lang="en-GB" smtClean="0"/>
              <a:t>16</a:t>
            </a:fld>
            <a:endParaRPr lang="en-GB"/>
          </a:p>
        </p:txBody>
      </p:sp>
    </p:spTree>
    <p:extLst>
      <p:ext uri="{BB962C8B-B14F-4D97-AF65-F5344CB8AC3E}">
        <p14:creationId xmlns:p14="http://schemas.microsoft.com/office/powerpoint/2010/main" val="9627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Residential is expected to lead from 2013 and dominate at over 50% from 2015 due to being the largest overall market as number of sockets out there.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this table, each luminaire has been counted as containing one light source or “lamp”. </a:t>
            </a:r>
            <a:r>
              <a:rPr lang="en-GB" sz="1200" b="0" i="0" u="none" strike="noStrike" kern="1200" baseline="0" smtClean="0">
                <a:solidFill>
                  <a:schemeClr val="tx1"/>
                </a:solidFill>
                <a:latin typeface="+mn-lt"/>
                <a:ea typeface="+mn-ea"/>
                <a:cs typeface="+mn-cs"/>
              </a:rPr>
              <a:t>Even outdoor street luminaires have been counted as containing 1 “lamp”. </a:t>
            </a:r>
          </a:p>
          <a:p>
            <a:endParaRPr lang="en-GB"/>
          </a:p>
        </p:txBody>
      </p:sp>
      <p:sp>
        <p:nvSpPr>
          <p:cNvPr id="4" name="Slide Number Placeholder 3"/>
          <p:cNvSpPr>
            <a:spLocks noGrp="1"/>
          </p:cNvSpPr>
          <p:nvPr>
            <p:ph type="sldNum" sz="quarter" idx="10"/>
          </p:nvPr>
        </p:nvSpPr>
        <p:spPr/>
        <p:txBody>
          <a:bodyPr/>
          <a:lstStyle/>
          <a:p>
            <a:fld id="{D1302340-CB26-4E16-BC63-48B5A73E393B}" type="slidenum">
              <a:rPr lang="en-GB" smtClean="0"/>
              <a:t>17</a:t>
            </a:fld>
            <a:endParaRPr lang="en-GB"/>
          </a:p>
        </p:txBody>
      </p:sp>
    </p:spTree>
    <p:extLst>
      <p:ext uri="{BB962C8B-B14F-4D97-AF65-F5344CB8AC3E}">
        <p14:creationId xmlns:p14="http://schemas.microsoft.com/office/powerpoint/2010/main" val="96277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Note: Gaps in data are due to certain products being unavailable in certain months.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Residential is expected to lead from 2013 and dominate at over 50% from 2015 due to being the largest overall market as number of sockets out there.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this table, each luminaire has been counted as containing one light source or “lamp”. Even outdoor street luminaires have been counted as containing 1 “lamp”. </a:t>
            </a:r>
          </a:p>
          <a:p>
            <a:endParaRPr lang="en-GB" dirty="0"/>
          </a:p>
        </p:txBody>
      </p:sp>
      <p:sp>
        <p:nvSpPr>
          <p:cNvPr id="4" name="Slide Number Placeholder 3"/>
          <p:cNvSpPr>
            <a:spLocks noGrp="1"/>
          </p:cNvSpPr>
          <p:nvPr>
            <p:ph type="sldNum" sz="quarter" idx="10"/>
          </p:nvPr>
        </p:nvSpPr>
        <p:spPr/>
        <p:txBody>
          <a:bodyPr/>
          <a:lstStyle/>
          <a:p>
            <a:fld id="{D1302340-CB26-4E16-BC63-48B5A73E393B}" type="slidenum">
              <a:rPr lang="en-GB" smtClean="0"/>
              <a:t>18</a:t>
            </a:fld>
            <a:endParaRPr lang="en-GB"/>
          </a:p>
        </p:txBody>
      </p:sp>
    </p:spTree>
    <p:extLst>
      <p:ext uri="{BB962C8B-B14F-4D97-AF65-F5344CB8AC3E}">
        <p14:creationId xmlns:p14="http://schemas.microsoft.com/office/powerpoint/2010/main" val="96277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Residential is expected to lead from 2013 and dominate at over 50% from 2015 due to being the largest overall market as number of sockets out there.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this table, each luminaire has been counted as containing one light source or “lamp”. </a:t>
            </a:r>
            <a:r>
              <a:rPr lang="en-GB" sz="1200" b="0" i="0" u="none" strike="noStrike" kern="1200" baseline="0" smtClean="0">
                <a:solidFill>
                  <a:schemeClr val="tx1"/>
                </a:solidFill>
                <a:latin typeface="+mn-lt"/>
                <a:ea typeface="+mn-ea"/>
                <a:cs typeface="+mn-cs"/>
              </a:rPr>
              <a:t>Even outdoor street luminaires have been counted as containing 1 “lamp”. </a:t>
            </a:r>
          </a:p>
          <a:p>
            <a:endParaRPr lang="en-GB"/>
          </a:p>
        </p:txBody>
      </p:sp>
      <p:sp>
        <p:nvSpPr>
          <p:cNvPr id="4" name="Slide Number Placeholder 3"/>
          <p:cNvSpPr>
            <a:spLocks noGrp="1"/>
          </p:cNvSpPr>
          <p:nvPr>
            <p:ph type="sldNum" sz="quarter" idx="10"/>
          </p:nvPr>
        </p:nvSpPr>
        <p:spPr/>
        <p:txBody>
          <a:bodyPr/>
          <a:lstStyle/>
          <a:p>
            <a:fld id="{D1302340-CB26-4E16-BC63-48B5A73E393B}" type="slidenum">
              <a:rPr lang="en-GB" smtClean="0"/>
              <a:t>19</a:t>
            </a:fld>
            <a:endParaRPr lang="en-GB"/>
          </a:p>
        </p:txBody>
      </p:sp>
    </p:spTree>
    <p:extLst>
      <p:ext uri="{BB962C8B-B14F-4D97-AF65-F5344CB8AC3E}">
        <p14:creationId xmlns:p14="http://schemas.microsoft.com/office/powerpoint/2010/main" val="96277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随着更换</a:t>
            </a:r>
            <a:r>
              <a:rPr lang="en-US" altLang="zh-CN" dirty="0" smtClean="0"/>
              <a:t>LED</a:t>
            </a:r>
            <a:r>
              <a:rPr lang="zh-CN" altLang="en-US" dirty="0" smtClean="0"/>
              <a:t>灯的势头快速发展，到</a:t>
            </a:r>
            <a:r>
              <a:rPr lang="en-US" altLang="zh-CN" dirty="0" smtClean="0"/>
              <a:t>2016</a:t>
            </a:r>
            <a:r>
              <a:rPr lang="zh-CN" altLang="en-US" dirty="0" smtClean="0"/>
              <a:t>年，潜在市场价值将超过</a:t>
            </a:r>
            <a:r>
              <a:rPr lang="en-US" altLang="zh-CN" dirty="0" smtClean="0"/>
              <a:t>40</a:t>
            </a:r>
            <a:r>
              <a:rPr lang="zh-CN" altLang="en-US" dirty="0" smtClean="0"/>
              <a:t>亿美元</a:t>
            </a:r>
            <a:r>
              <a:rPr lang="en-GB" altLang="zh-CN" dirty="0" smtClean="0"/>
              <a:t>.</a:t>
            </a:r>
            <a:r>
              <a:rPr lang="zh-CN" altLang="en-US" dirty="0" smtClean="0"/>
              <a:t> 然而，目前</a:t>
            </a:r>
            <a:r>
              <a:rPr lang="en-US" altLang="zh-CN" dirty="0" smtClean="0"/>
              <a:t>LED</a:t>
            </a:r>
            <a:r>
              <a:rPr lang="zh-CN" altLang="en-US" dirty="0" smtClean="0"/>
              <a:t>灯的采用在很大程度上是依靠法律手段进行推动，但是，较传统照明技术，人们对</a:t>
            </a:r>
            <a:r>
              <a:rPr lang="en-US" altLang="zh-CN" dirty="0" smtClean="0"/>
              <a:t>LED</a:t>
            </a:r>
            <a:r>
              <a:rPr lang="zh-CN" altLang="en-US" dirty="0" smtClean="0"/>
              <a:t>灯的长期节能省钱的意识会越来越高，那时</a:t>
            </a:r>
            <a:r>
              <a:rPr lang="en-US" altLang="zh-CN" dirty="0" smtClean="0"/>
              <a:t>LED</a:t>
            </a:r>
            <a:r>
              <a:rPr lang="zh-CN" altLang="en-US" dirty="0" smtClean="0"/>
              <a:t>的市场将得到大幅度的提升。</a:t>
            </a:r>
            <a:endParaRPr lang="en-GB" dirty="0"/>
          </a:p>
        </p:txBody>
      </p:sp>
      <p:sp>
        <p:nvSpPr>
          <p:cNvPr id="4" name="Slide Number Placeholder 3"/>
          <p:cNvSpPr>
            <a:spLocks noGrp="1"/>
          </p:cNvSpPr>
          <p:nvPr>
            <p:ph type="sldNum" sz="quarter" idx="10"/>
          </p:nvPr>
        </p:nvSpPr>
        <p:spPr/>
        <p:txBody>
          <a:bodyPr/>
          <a:lstStyle/>
          <a:p>
            <a:fld id="{D1302340-CB26-4E16-BC63-48B5A73E393B}" type="slidenum">
              <a:rPr lang="en-GB" smtClean="0"/>
              <a:t>20</a:t>
            </a:fld>
            <a:endParaRPr lang="en-GB"/>
          </a:p>
        </p:txBody>
      </p:sp>
    </p:spTree>
    <p:extLst>
      <p:ext uri="{BB962C8B-B14F-4D97-AF65-F5344CB8AC3E}">
        <p14:creationId xmlns:p14="http://schemas.microsoft.com/office/powerpoint/2010/main" val="86294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Residential is expected to lead from 2013 and dominate at over 50% from 2015 due to being the largest overall market as number of sockets out there.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In this table, each luminaire has been counted as containing one light source or “lamp”. </a:t>
            </a:r>
            <a:r>
              <a:rPr lang="en-GB" sz="1200" b="0" i="0" u="none" strike="noStrike" kern="1200" baseline="0" smtClean="0">
                <a:solidFill>
                  <a:schemeClr val="tx1"/>
                </a:solidFill>
                <a:latin typeface="+mn-lt"/>
                <a:ea typeface="+mn-ea"/>
                <a:cs typeface="+mn-cs"/>
              </a:rPr>
              <a:t>Even outdoor street luminaires have been counted as containing 1 “lamp”. </a:t>
            </a:r>
          </a:p>
          <a:p>
            <a:endParaRPr lang="en-GB"/>
          </a:p>
        </p:txBody>
      </p:sp>
      <p:sp>
        <p:nvSpPr>
          <p:cNvPr id="4" name="Slide Number Placeholder 3"/>
          <p:cNvSpPr>
            <a:spLocks noGrp="1"/>
          </p:cNvSpPr>
          <p:nvPr>
            <p:ph type="sldNum" sz="quarter" idx="10"/>
          </p:nvPr>
        </p:nvSpPr>
        <p:spPr/>
        <p:txBody>
          <a:bodyPr/>
          <a:lstStyle/>
          <a:p>
            <a:fld id="{D1302340-CB26-4E16-BC63-48B5A73E393B}" type="slidenum">
              <a:rPr lang="en-GB" smtClean="0"/>
              <a:t>21</a:t>
            </a:fld>
            <a:endParaRPr lang="en-GB"/>
          </a:p>
        </p:txBody>
      </p:sp>
    </p:spTree>
    <p:extLst>
      <p:ext uri="{BB962C8B-B14F-4D97-AF65-F5344CB8AC3E}">
        <p14:creationId xmlns:p14="http://schemas.microsoft.com/office/powerpoint/2010/main" val="962778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extLst>
      <p:ext uri="{BB962C8B-B14F-4D97-AF65-F5344CB8AC3E}">
        <p14:creationId xmlns:p14="http://schemas.microsoft.com/office/powerpoint/2010/main" val="3559575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677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Top 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693863"/>
            <a:ext cx="8242916"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0" y="177312"/>
            <a:ext cx="8075070" cy="1285728"/>
          </a:xfrm>
          <a:noFill/>
          <a:ln>
            <a:noFill/>
          </a:ln>
        </p:spPr>
        <p:txBody>
          <a:bodyPr lIns="274320" tIns="91440" bIns="228600" anchor="b" anchorCtr="0"/>
          <a:lstStyle>
            <a:lvl1pPr>
              <a:defRPr>
                <a:solidFill>
                  <a:schemeClr val="tx1"/>
                </a:solidFill>
              </a:defRPr>
            </a:lvl1pPr>
          </a:lstStyle>
          <a:p>
            <a:r>
              <a:rPr lang="en-US" dirty="0" smtClean="0"/>
              <a:t>Click to edit Master title style</a:t>
            </a:r>
            <a:endParaRPr lang="en-US" dirty="0"/>
          </a:p>
        </p:txBody>
      </p:sp>
      <p:sp>
        <p:nvSpPr>
          <p:cNvPr id="11" name="Slide Number Placeholder 5"/>
          <p:cNvSpPr>
            <a:spLocks noGrp="1"/>
          </p:cNvSpPr>
          <p:nvPr>
            <p:ph type="sldNum" sz="quarter" idx="4"/>
          </p:nvPr>
        </p:nvSpPr>
        <p:spPr>
          <a:xfrm>
            <a:off x="6547282" y="6565714"/>
            <a:ext cx="2133600" cy="245673"/>
          </a:xfrm>
          <a:prstGeom prst="rect">
            <a:avLst/>
          </a:prstGeom>
        </p:spPr>
        <p:txBody>
          <a:bodyPr vert="horz" lIns="91440" tIns="45720" rIns="91440" bIns="0" rtlCol="0" anchor="ctr">
            <a:normAutofit/>
          </a:bodyPr>
          <a:lstStyle>
            <a:lvl1pPr algn="r">
              <a:defRPr sz="1000" b="0" i="0">
                <a:solidFill>
                  <a:schemeClr val="tx1">
                    <a:tint val="75000"/>
                  </a:schemeClr>
                </a:solidFill>
                <a:latin typeface="+mj-lt"/>
                <a:cs typeface="HelveticaNeueLT Std Lt"/>
              </a:defRPr>
            </a:lvl1pPr>
          </a:lstStyle>
          <a:p>
            <a:fld id="{CE6DE2E2-B3D2-BE46-BDE0-11F3DC917AC2}" type="slidenum">
              <a:rPr lang="en-US" smtClean="0"/>
              <a:pPr/>
              <a:t>‹#›</a:t>
            </a:fld>
            <a:endParaRPr lang="en-US" dirty="0"/>
          </a:p>
        </p:txBody>
      </p:sp>
    </p:spTree>
    <p:extLst>
      <p:ext uri="{BB962C8B-B14F-4D97-AF65-F5344CB8AC3E}">
        <p14:creationId xmlns:p14="http://schemas.microsoft.com/office/powerpoint/2010/main" val="1345824952"/>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Image Top Hea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53896"/>
            <a:ext cx="9144000" cy="5413248"/>
          </a:xfrm>
        </p:spPr>
        <p:txBody>
          <a:bodyPr/>
          <a:lstStyle>
            <a:lvl1pPr marL="171450" indent="-17145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0" y="177312"/>
            <a:ext cx="8075070" cy="1285728"/>
          </a:xfrm>
          <a:noFill/>
          <a:ln>
            <a:noFill/>
          </a:ln>
        </p:spPr>
        <p:txBody>
          <a:bodyPr lIns="274320" tIns="91440" bIns="228600" anchor="b" anchorCtr="0"/>
          <a:lstStyle>
            <a:lvl1pPr>
              <a:defRPr>
                <a:solidFill>
                  <a:schemeClr val="tx1"/>
                </a:solidFill>
              </a:defRPr>
            </a:lvl1pPr>
          </a:lstStyle>
          <a:p>
            <a:r>
              <a:rPr lang="en-US" dirty="0" smtClean="0"/>
              <a:t>Click to edit Master title style</a:t>
            </a:r>
            <a:endParaRPr lang="en-US" dirty="0"/>
          </a:p>
        </p:txBody>
      </p:sp>
      <p:sp>
        <p:nvSpPr>
          <p:cNvPr id="9" name="Slide Number Placeholder 5"/>
          <p:cNvSpPr>
            <a:spLocks noGrp="1"/>
          </p:cNvSpPr>
          <p:nvPr>
            <p:ph type="sldNum" sz="quarter" idx="12"/>
          </p:nvPr>
        </p:nvSpPr>
        <p:spPr>
          <a:xfrm>
            <a:off x="6547104" y="6565392"/>
            <a:ext cx="2133600" cy="245673"/>
          </a:xfrm>
          <a:prstGeom prst="rect">
            <a:avLst/>
          </a:prstGeom>
        </p:spPr>
        <p:txBody>
          <a:bodyPr/>
          <a:lstStyle/>
          <a:p>
            <a:fld id="{CE6DE2E2-B3D2-BE46-BDE0-11F3DC917AC2}" type="slidenum">
              <a:rPr lang="en-US" smtClean="0"/>
              <a:pPr/>
              <a:t>‹#›</a:t>
            </a:fld>
            <a:endParaRPr lang="en-US" dirty="0"/>
          </a:p>
        </p:txBody>
      </p:sp>
    </p:spTree>
    <p:extLst>
      <p:ext uri="{BB962C8B-B14F-4D97-AF65-F5344CB8AC3E}">
        <p14:creationId xmlns:p14="http://schemas.microsoft.com/office/powerpoint/2010/main" val="3669766086"/>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3265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179541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Slide Numb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9856" y="3886200"/>
            <a:ext cx="4709160" cy="53035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C1654822-CBA3-4BDF-80A9-3FE33B17E59A}" type="slidenum">
              <a:rPr lang="en-US" smtClean="0"/>
              <a:pPr/>
              <a:t>‹#›</a:t>
            </a:fld>
            <a:endParaRPr lang="en-US"/>
          </a:p>
        </p:txBody>
      </p:sp>
      <p:sp>
        <p:nvSpPr>
          <p:cNvPr id="8" name="Line 25"/>
          <p:cNvSpPr>
            <a:spLocks noChangeShapeType="1"/>
          </p:cNvSpPr>
          <p:nvPr userDrawn="1"/>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Title 8"/>
          <p:cNvSpPr>
            <a:spLocks noGrp="1"/>
          </p:cNvSpPr>
          <p:nvPr>
            <p:ph type="title"/>
          </p:nvPr>
        </p:nvSpPr>
        <p:spPr>
          <a:xfrm>
            <a:off x="3419856" y="2651760"/>
            <a:ext cx="4709160" cy="1371600"/>
          </a:xfrm>
        </p:spPr>
        <p:txBody>
          <a:bodyPr anchor="ctr"/>
          <a:lstStyle/>
          <a:p>
            <a:r>
              <a:rPr lang="en-US" smtClean="0"/>
              <a:t>Click to edit Master title style</a:t>
            </a:r>
            <a:endParaRPr lang="en-US"/>
          </a:p>
        </p:txBody>
      </p:sp>
      <p:pic>
        <p:nvPicPr>
          <p:cNvPr id="10" name="Picture 5" descr="ihs_globe.png"/>
          <p:cNvPicPr>
            <a:picLocks noChangeAspect="1"/>
          </p:cNvPicPr>
          <p:nvPr userDrawn="1"/>
        </p:nvPicPr>
        <p:blipFill>
          <a:blip r:embed="rId2" cstate="print"/>
          <a:srcRect/>
          <a:stretch>
            <a:fillRect/>
          </a:stretch>
        </p:blipFill>
        <p:spPr bwMode="auto">
          <a:xfrm>
            <a:off x="1581150" y="2609850"/>
            <a:ext cx="1504950" cy="1657350"/>
          </a:xfrm>
          <a:prstGeom prst="rect">
            <a:avLst/>
          </a:prstGeom>
          <a:noFill/>
          <a:ln w="9525">
            <a:noFill/>
            <a:miter lim="800000"/>
            <a:headEnd/>
            <a:tailEnd/>
          </a:ln>
        </p:spPr>
      </p:pic>
      <p:sp>
        <p:nvSpPr>
          <p:cNvPr id="11" name="Line 26"/>
          <p:cNvSpPr>
            <a:spLocks noChangeShapeType="1"/>
          </p:cNvSpPr>
          <p:nvPr userDrawn="1"/>
        </p:nvSpPr>
        <p:spPr bwMode="auto">
          <a:xfrm>
            <a:off x="0" y="5788025"/>
            <a:ext cx="9144000" cy="0"/>
          </a:xfrm>
          <a:prstGeom prst="line">
            <a:avLst/>
          </a:prstGeom>
          <a:noFill/>
          <a:ln w="6350">
            <a:solidFill>
              <a:schemeClr val="accent1"/>
            </a:solidFill>
            <a:round/>
            <a:headEnd/>
            <a:tailEnd/>
          </a:ln>
        </p:spPr>
        <p:txBody>
          <a:bodyPr/>
          <a:lstStyle/>
          <a:p>
            <a:endParaRPr lang="en-US"/>
          </a:p>
        </p:txBody>
      </p:sp>
    </p:spTree>
    <p:extLst>
      <p:ext uri="{BB962C8B-B14F-4D97-AF65-F5344CB8AC3E}">
        <p14:creationId xmlns:p14="http://schemas.microsoft.com/office/powerpoint/2010/main" val="340967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84338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10312" y="1353312"/>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53311"/>
            <a:ext cx="4251960" cy="485546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0"/>
          </p:nvPr>
        </p:nvSpPr>
        <p:spPr/>
        <p:txBody>
          <a:bodyPr/>
          <a:lstStyle/>
          <a:p>
            <a:fld id="{C1654822-CBA3-4BDF-80A9-3FE33B17E59A}" type="slidenum">
              <a:rPr lang="en-US" smtClean="0"/>
              <a:pPr/>
              <a:t>‹#›</a:t>
            </a:fld>
            <a:endParaRPr lang="en-US"/>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204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210312"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4" y="2174875"/>
            <a:ext cx="4251960" cy="3951288"/>
          </a:xfrm>
        </p:spPr>
        <p:txBody>
          <a:bodyPr>
            <a:normAutofit/>
          </a:bodyPr>
          <a:lstStyle>
            <a:lvl1pPr>
              <a:defRPr sz="22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9"/>
          <p:cNvSpPr>
            <a:spLocks noGrp="1"/>
          </p:cNvSpPr>
          <p:nvPr>
            <p:ph type="sldNum" sz="quarter" idx="10"/>
          </p:nvPr>
        </p:nvSpPr>
        <p:spPr/>
        <p:txBody>
          <a:bodyPr/>
          <a:lstStyle/>
          <a:p>
            <a:fld id="{C1654822-CBA3-4BDF-80A9-3FE33B17E59A}" type="slidenum">
              <a:rPr lang="en-US" smtClean="0"/>
              <a:pPr/>
              <a:t>‹#›</a:t>
            </a:fld>
            <a:endParaRPr lang="en-US"/>
          </a:p>
        </p:txBody>
      </p:sp>
      <p:sp>
        <p:nvSpPr>
          <p:cNvPr id="11" name="Footer Placeholder 10"/>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8934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654822-CBA3-4BDF-80A9-3FE33B17E59A}" type="slidenum">
              <a:rPr lang="en-US" smtClean="0"/>
              <a:pPr/>
              <a:t>‹#›</a:t>
            </a:fld>
            <a:endParaRPr lang="en-US"/>
          </a:p>
        </p:txBody>
      </p:sp>
    </p:spTree>
    <p:extLst>
      <p:ext uri="{BB962C8B-B14F-4D97-AF65-F5344CB8AC3E}">
        <p14:creationId xmlns:p14="http://schemas.microsoft.com/office/powerpoint/2010/main" val="4883398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654822-CBA3-4BDF-80A9-3FE33B17E59A}" type="slidenum">
              <a:rPr lang="en-US" smtClean="0"/>
              <a:pPr/>
              <a:t>‹#›</a:t>
            </a:fld>
            <a:endParaRPr lang="en-US"/>
          </a:p>
        </p:txBody>
      </p:sp>
    </p:spTree>
    <p:extLst>
      <p:ext uri="{BB962C8B-B14F-4D97-AF65-F5344CB8AC3E}">
        <p14:creationId xmlns:p14="http://schemas.microsoft.com/office/powerpoint/2010/main" val="140482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291966" y="1474525"/>
            <a:ext cx="6986722" cy="3253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8"/>
          <p:cNvSpPr>
            <a:spLocks noGrp="1" noChangeArrowheads="1"/>
          </p:cNvSpPr>
          <p:nvPr>
            <p:ph type="sldNum" sz="quarter" idx="4"/>
          </p:nvPr>
        </p:nvSpPr>
        <p:spPr bwMode="auto">
          <a:xfrm>
            <a:off x="8313738" y="6506707"/>
            <a:ext cx="830262" cy="215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000">
                <a:solidFill>
                  <a:srgbClr val="666666"/>
                </a:solidFill>
              </a:defRPr>
            </a:lvl1pPr>
          </a:lstStyle>
          <a:p>
            <a:fld id="{05CD1B2F-D747-443E-9EEA-1B543DAE91A7}" type="slidenum">
              <a:rPr lang="en-US" smtClean="0"/>
              <a:pPr/>
              <a:t>‹#›</a:t>
            </a:fld>
            <a:endParaRPr lang="en-US" dirty="0"/>
          </a:p>
        </p:txBody>
      </p:sp>
      <p:sp>
        <p:nvSpPr>
          <p:cNvPr id="8" name="Footer Placeholder 8"/>
          <p:cNvSpPr>
            <a:spLocks noGrp="1"/>
          </p:cNvSpPr>
          <p:nvPr>
            <p:ph type="ftr" sz="quarter" idx="3"/>
          </p:nvPr>
        </p:nvSpPr>
        <p:spPr>
          <a:xfrm>
            <a:off x="220345" y="6664960"/>
            <a:ext cx="2895600" cy="21336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2672024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C1654822-CBA3-4BDF-80A9-3FE33B17E59A}"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4504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 y="137160"/>
            <a:ext cx="7571232" cy="859536"/>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0312" y="1353312"/>
            <a:ext cx="8275320" cy="48554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19456" y="6665976"/>
            <a:ext cx="2895600" cy="210312"/>
          </a:xfrm>
          <a:prstGeom prst="rect">
            <a:avLst/>
          </a:prstGeom>
        </p:spPr>
        <p:txBody>
          <a:bodyPr vert="horz" lIns="91440" tIns="45720" rIns="91440" bIns="45720" rtlCol="0" anchor="ctr"/>
          <a:lstStyle>
            <a:lvl1pPr algn="l" rtl="0" fontAlgn="base">
              <a:spcBef>
                <a:spcPct val="0"/>
              </a:spcBef>
              <a:spcAft>
                <a:spcPct val="0"/>
              </a:spcAft>
              <a:defRPr lang="en-US" sz="800" kern="1200" dirty="0">
                <a:solidFill>
                  <a:schemeClr val="tx1">
                    <a:tint val="75000"/>
                  </a:schemeClr>
                </a:solidFill>
                <a:latin typeface="Arial" pitchFamily="34" charset="0"/>
                <a:ea typeface="ＭＳ Ｐゴシック" charset="-128"/>
                <a:cs typeface="+mn-cs"/>
              </a:defRPr>
            </a:lvl1pPr>
          </a:lstStyle>
          <a:p>
            <a:endParaRPr lang="en-US" dirty="0"/>
          </a:p>
        </p:txBody>
      </p:sp>
      <p:sp>
        <p:nvSpPr>
          <p:cNvPr id="6" name="Slide Number Placeholder 5"/>
          <p:cNvSpPr>
            <a:spLocks noGrp="1"/>
          </p:cNvSpPr>
          <p:nvPr>
            <p:ph type="sldNum" sz="quarter" idx="4"/>
          </p:nvPr>
        </p:nvSpPr>
        <p:spPr>
          <a:xfrm>
            <a:off x="8311896" y="6510528"/>
            <a:ext cx="832104" cy="21945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lang="en-US" sz="1000" kern="1200" smtClean="0">
                <a:solidFill>
                  <a:srgbClr val="666666"/>
                </a:solidFill>
                <a:latin typeface="Arial" pitchFamily="34" charset="0"/>
                <a:ea typeface="ＭＳ Ｐゴシック" charset="-128"/>
                <a:cs typeface="+mn-cs"/>
              </a:defRPr>
            </a:lvl1pPr>
          </a:lstStyle>
          <a:p>
            <a:fld id="{C1654822-CBA3-4BDF-80A9-3FE33B17E59A}" type="slidenum">
              <a:rPr lang="en-US" smtClean="0"/>
              <a:pPr/>
              <a:t>‹#›</a:t>
            </a:fld>
            <a:endParaRPr lang="en-US"/>
          </a:p>
        </p:txBody>
      </p:sp>
      <p:sp>
        <p:nvSpPr>
          <p:cNvPr id="7" name="Line 25"/>
          <p:cNvSpPr>
            <a:spLocks noChangeShapeType="1"/>
          </p:cNvSpPr>
          <p:nvPr/>
        </p:nvSpPr>
        <p:spPr bwMode="auto">
          <a:xfrm>
            <a:off x="0" y="1062038"/>
            <a:ext cx="9144000" cy="0"/>
          </a:xfrm>
          <a:prstGeom prst="line">
            <a:avLst/>
          </a:prstGeom>
          <a:noFill/>
          <a:ln w="6350">
            <a:solidFill>
              <a:schemeClr val="accent1"/>
            </a:solidFill>
            <a:round/>
            <a:headEnd/>
            <a:tailEnd/>
          </a:ln>
        </p:spPr>
        <p:txBody>
          <a:bodyPr/>
          <a:lstStyle/>
          <a:p>
            <a:endParaRPr lang="en-US"/>
          </a:p>
        </p:txBody>
      </p:sp>
      <p:sp>
        <p:nvSpPr>
          <p:cNvPr id="9" name="Line 26"/>
          <p:cNvSpPr>
            <a:spLocks noChangeShapeType="1"/>
          </p:cNvSpPr>
          <p:nvPr/>
        </p:nvSpPr>
        <p:spPr bwMode="auto">
          <a:xfrm>
            <a:off x="0" y="6492875"/>
            <a:ext cx="9144000" cy="0"/>
          </a:xfrm>
          <a:prstGeom prst="line">
            <a:avLst/>
          </a:prstGeom>
          <a:noFill/>
          <a:ln w="6350">
            <a:solidFill>
              <a:schemeClr val="accent1"/>
            </a:solidFill>
            <a:round/>
            <a:headEnd/>
            <a:tailEnd/>
          </a:ln>
        </p:spPr>
        <p:txBody>
          <a:bodyPr/>
          <a:lstStyle/>
          <a:p>
            <a:endParaRPr lang="en-US"/>
          </a:p>
        </p:txBody>
      </p:sp>
      <p:sp>
        <p:nvSpPr>
          <p:cNvPr id="10" name="Text Box 59"/>
          <p:cNvSpPr txBox="1">
            <a:spLocks noChangeArrowheads="1"/>
          </p:cNvSpPr>
          <p:nvPr/>
        </p:nvSpPr>
        <p:spPr bwMode="auto">
          <a:xfrm>
            <a:off x="215900" y="6507163"/>
            <a:ext cx="6647974" cy="215444"/>
          </a:xfrm>
          <a:prstGeom prst="rect">
            <a:avLst/>
          </a:prstGeom>
          <a:noFill/>
          <a:ln w="9525">
            <a:noFill/>
            <a:miter lim="800000"/>
            <a:headEnd/>
            <a:tailEnd/>
          </a:ln>
          <a:effec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fontAlgn="base">
              <a:spcBef>
                <a:spcPct val="0"/>
              </a:spcBef>
              <a:spcAft>
                <a:spcPct val="0"/>
              </a:spcAft>
              <a:defRPr sz="1000">
                <a:solidFill>
                  <a:schemeClr val="tx1"/>
                </a:solidFill>
                <a:latin typeface="Arial" charset="0"/>
                <a:ea typeface="ＭＳ Ｐゴシック" charset="0"/>
              </a:defRPr>
            </a:lvl6pPr>
            <a:lvl7pPr marL="2971800" indent="-228600" fontAlgn="base">
              <a:spcBef>
                <a:spcPct val="0"/>
              </a:spcBef>
              <a:spcAft>
                <a:spcPct val="0"/>
              </a:spcAft>
              <a:defRPr sz="1000">
                <a:solidFill>
                  <a:schemeClr val="tx1"/>
                </a:solidFill>
                <a:latin typeface="Arial" charset="0"/>
                <a:ea typeface="ＭＳ Ｐゴシック" charset="0"/>
              </a:defRPr>
            </a:lvl7pPr>
            <a:lvl8pPr marL="3429000" indent="-228600" fontAlgn="base">
              <a:spcBef>
                <a:spcPct val="0"/>
              </a:spcBef>
              <a:spcAft>
                <a:spcPct val="0"/>
              </a:spcAft>
              <a:defRPr sz="1000">
                <a:solidFill>
                  <a:schemeClr val="tx1"/>
                </a:solidFill>
                <a:latin typeface="Arial" charset="0"/>
                <a:ea typeface="ＭＳ Ｐゴシック" charset="0"/>
              </a:defRPr>
            </a:lvl8pPr>
            <a:lvl9pPr marL="3886200" indent="-228600" fontAlgn="base">
              <a:spcBef>
                <a:spcPct val="0"/>
              </a:spcBef>
              <a:spcAft>
                <a:spcPct val="0"/>
              </a:spcAft>
              <a:defRPr sz="1000">
                <a:solidFill>
                  <a:schemeClr val="tx1"/>
                </a:solidFill>
                <a:latin typeface="Arial" charset="0"/>
                <a:ea typeface="ＭＳ Ｐゴシック" charset="0"/>
              </a:defRPr>
            </a:lvl9pPr>
          </a:lstStyle>
          <a:p>
            <a:pPr eaLnBrk="0" hangingPunct="0">
              <a:defRPr/>
            </a:pPr>
            <a:r>
              <a:rPr lang="en-US" sz="800" dirty="0" smtClean="0"/>
              <a:t>© 2012, IHS Inc. No portion of this presentation may be reproduced, reused, or otherwise distributed in any form without prior written consent.</a:t>
            </a: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56647" y="228600"/>
            <a:ext cx="2522901" cy="661814"/>
          </a:xfrm>
          <a:prstGeom prst="rect">
            <a:avLst/>
          </a:prstGeom>
        </p:spPr>
      </p:pic>
    </p:spTree>
    <p:extLst>
      <p:ext uri="{BB962C8B-B14F-4D97-AF65-F5344CB8AC3E}">
        <p14:creationId xmlns:p14="http://schemas.microsoft.com/office/powerpoint/2010/main" val="4161251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2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rgbClr val="666666"/>
        </a:buClr>
        <a:buSzPct val="90000"/>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Clr>
          <a:srgbClr val="666666"/>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666666"/>
        </a:buClr>
        <a:buSzPct val="9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666666"/>
        </a:buClr>
        <a:buSzPct val="9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9.jpeg"/><Relationship Id="rId21" Type="http://schemas.openxmlformats.org/officeDocument/2006/relationships/image" Target="../media/image25.png"/><Relationship Id="rId34" Type="http://schemas.openxmlformats.org/officeDocument/2006/relationships/image" Target="../media/image38.jpeg"/><Relationship Id="rId7" Type="http://schemas.openxmlformats.org/officeDocument/2006/relationships/image" Target="../media/image13.png"/><Relationship Id="rId12" Type="http://schemas.openxmlformats.org/officeDocument/2006/relationships/image" Target="../media/image18.jpeg"/><Relationship Id="rId17" Type="http://schemas.openxmlformats.org/officeDocument/2006/relationships/image" Target="../media/image21.png"/><Relationship Id="rId25" Type="http://schemas.openxmlformats.org/officeDocument/2006/relationships/image" Target="../media/image29.jpeg"/><Relationship Id="rId33" Type="http://schemas.openxmlformats.org/officeDocument/2006/relationships/image" Target="../media/image37.jpeg"/><Relationship Id="rId2" Type="http://schemas.openxmlformats.org/officeDocument/2006/relationships/notesSlide" Target="../notesSlides/notesSlide1.xml"/><Relationship Id="rId16" Type="http://schemas.openxmlformats.org/officeDocument/2006/relationships/hyperlink" Target="http://www.austriamicrosystems.com/eng" TargetMode="External"/><Relationship Id="rId20" Type="http://schemas.openxmlformats.org/officeDocument/2006/relationships/image" Target="../media/image24.jpeg"/><Relationship Id="rId29"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png"/><Relationship Id="rId24" Type="http://schemas.openxmlformats.org/officeDocument/2006/relationships/image" Target="../media/image28.jpeg"/><Relationship Id="rId32" Type="http://schemas.openxmlformats.org/officeDocument/2006/relationships/image" Target="../media/image36.jpeg"/><Relationship Id="rId5" Type="http://schemas.openxmlformats.org/officeDocument/2006/relationships/image" Target="../media/image11.png"/><Relationship Id="rId15" Type="http://schemas.openxmlformats.org/officeDocument/2006/relationships/image" Target="../media/image20.jpeg"/><Relationship Id="rId23" Type="http://schemas.openxmlformats.org/officeDocument/2006/relationships/image" Target="../media/image27.jpeg"/><Relationship Id="rId28" Type="http://schemas.openxmlformats.org/officeDocument/2006/relationships/image" Target="../media/image32.jpeg"/><Relationship Id="rId10" Type="http://schemas.openxmlformats.org/officeDocument/2006/relationships/image" Target="../media/image16.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hyperlink" Target="http://www.allegromicro.com/en/index.asp" TargetMode="External"/><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jpeg"/></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3.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79712" y="1484784"/>
            <a:ext cx="6192688" cy="864096"/>
          </a:xfrm>
        </p:spPr>
        <p:txBody>
          <a:bodyPr>
            <a:noAutofit/>
          </a:bodyPr>
          <a:lstStyle/>
          <a:p>
            <a:r>
              <a:rPr lang="en-GB" sz="3200" b="1" dirty="0">
                <a:solidFill>
                  <a:schemeClr val="accent1"/>
                </a:solidFill>
              </a:rPr>
              <a:t>LED Lighting Market Overview</a:t>
            </a:r>
            <a:r>
              <a:rPr lang="en-GB" sz="2400" dirty="0"/>
              <a:t/>
            </a:r>
            <a:br>
              <a:rPr lang="en-GB" sz="2400" dirty="0"/>
            </a:br>
            <a:endParaRPr lang="en-GB" sz="2400" dirty="0"/>
          </a:p>
        </p:txBody>
      </p:sp>
      <p:sp>
        <p:nvSpPr>
          <p:cNvPr id="3" name="Title 2"/>
          <p:cNvSpPr>
            <a:spLocks noGrp="1"/>
          </p:cNvSpPr>
          <p:nvPr>
            <p:ph type="title"/>
          </p:nvPr>
        </p:nvSpPr>
        <p:spPr>
          <a:xfrm>
            <a:off x="3419856" y="2633464"/>
            <a:ext cx="4709160" cy="1371600"/>
          </a:xfrm>
        </p:spPr>
        <p:txBody>
          <a:bodyPr>
            <a:normAutofit/>
          </a:bodyPr>
          <a:lstStyle/>
          <a:p>
            <a:r>
              <a:rPr lang="en-GB" sz="3600" dirty="0" err="1" smtClean="0"/>
              <a:t>IMS</a:t>
            </a:r>
            <a:r>
              <a:rPr lang="en-GB" sz="3600" dirty="0" smtClean="0"/>
              <a:t> Research</a:t>
            </a:r>
            <a:endParaRPr lang="en-GB"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63" y="3946301"/>
            <a:ext cx="3292475"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5874"/>
            <a:ext cx="4464496" cy="102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 y="-4763"/>
            <a:ext cx="1301192" cy="106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1640" y="15875"/>
            <a:ext cx="1769302" cy="104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1776" y="15875"/>
            <a:ext cx="1393174" cy="104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348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Why LED Lighting? </a:t>
            </a: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297061" y="1196752"/>
            <a:ext cx="8080375" cy="104425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chemeClr val="tx1"/>
              </a:buClr>
              <a:buSzPct val="80000"/>
              <a:buFont typeface="Arial" pitchFamily="34" charset="0"/>
              <a:buChar char="•"/>
            </a:pPr>
            <a:r>
              <a:rPr lang="en-GB" sz="1800" dirty="0">
                <a:solidFill>
                  <a:schemeClr val="tx1"/>
                </a:solidFill>
                <a:latin typeface="Tahoma" pitchFamily="34" charset="0"/>
                <a:ea typeface="Arial Unicode MS" pitchFamily="34" charset="-128"/>
                <a:cs typeface="Arial" pitchFamily="34" charset="0"/>
              </a:rPr>
              <a:t>More efficient than incandescent + Better colour quality than </a:t>
            </a:r>
            <a:r>
              <a:rPr lang="en-GB" sz="1800" dirty="0" err="1">
                <a:solidFill>
                  <a:schemeClr val="tx1"/>
                </a:solidFill>
                <a:latin typeface="Tahoma" pitchFamily="34" charset="0"/>
                <a:ea typeface="Arial Unicode MS" pitchFamily="34" charset="-128"/>
                <a:cs typeface="Arial" pitchFamily="34" charset="0"/>
              </a:rPr>
              <a:t>CFL</a:t>
            </a:r>
            <a:r>
              <a:rPr lang="en-GB" sz="1800" dirty="0">
                <a:solidFill>
                  <a:schemeClr val="tx1"/>
                </a:solidFill>
                <a:latin typeface="Tahoma" pitchFamily="34" charset="0"/>
                <a:ea typeface="Arial Unicode MS" pitchFamily="34" charset="-128"/>
                <a:cs typeface="Arial" pitchFamily="34" charset="0"/>
              </a:rPr>
              <a:t> = WIN (when the price is right…right means single </a:t>
            </a:r>
            <a:r>
              <a:rPr lang="en-GB" sz="1800" dirty="0" err="1">
                <a:solidFill>
                  <a:schemeClr val="tx1"/>
                </a:solidFill>
                <a:latin typeface="Tahoma" pitchFamily="34" charset="0"/>
                <a:ea typeface="Arial Unicode MS" pitchFamily="34" charset="-128"/>
                <a:cs typeface="Arial" pitchFamily="34" charset="0"/>
              </a:rPr>
              <a:t>digit..see</a:t>
            </a:r>
            <a:r>
              <a:rPr lang="en-GB" sz="1800" dirty="0">
                <a:solidFill>
                  <a:schemeClr val="tx1"/>
                </a:solidFill>
                <a:latin typeface="Tahoma" pitchFamily="34" charset="0"/>
                <a:ea typeface="Arial Unicode MS" pitchFamily="34" charset="-128"/>
                <a:cs typeface="Arial" pitchFamily="34" charset="0"/>
              </a:rPr>
              <a:t> later slide on lamp pricing)</a:t>
            </a:r>
          </a:p>
          <a:p>
            <a:pPr marL="285750" indent="-285750" algn="just">
              <a:buClr>
                <a:schemeClr val="tx1"/>
              </a:buClr>
              <a:buSzPct val="80000"/>
              <a:buFont typeface="Arial" pitchFamily="34" charset="0"/>
              <a:buChar char="•"/>
            </a:pPr>
            <a:r>
              <a:rPr lang="en-GB" sz="1800" dirty="0">
                <a:solidFill>
                  <a:schemeClr val="tx1"/>
                </a:solidFill>
                <a:latin typeface="Tahoma" pitchFamily="34" charset="0"/>
                <a:ea typeface="Arial Unicode MS" pitchFamily="34" charset="-128"/>
                <a:cs typeface="Arial" pitchFamily="34" charset="0"/>
              </a:rPr>
              <a:t>Other advantages include no mercury or lead, instant-on, 40K hour lifetimes, more rugged, no cold starting issues, etc.</a:t>
            </a:r>
          </a:p>
          <a:p>
            <a:pPr marL="0" indent="0">
              <a:buNone/>
            </a:pPr>
            <a:endParaRPr lang="en-GB" sz="1800" dirty="0" smtClean="0">
              <a:latin typeface="HelveticaNeueLT Std Lt"/>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41" y="3212976"/>
            <a:ext cx="7737475"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924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Incandescent Phase-out</a:t>
            </a: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2140545"/>
            <a:ext cx="7151688" cy="416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p:cNvSpPr>
            <a:spLocks noChangeArrowheads="1"/>
          </p:cNvSpPr>
          <p:nvPr/>
        </p:nvSpPr>
        <p:spPr bwMode="auto">
          <a:xfrm>
            <a:off x="141288" y="1198712"/>
            <a:ext cx="88058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eaLnBrk="0" fontAlgn="base" hangingPunct="0">
              <a:spcBef>
                <a:spcPct val="20000"/>
              </a:spcBef>
              <a:spcAft>
                <a:spcPct val="0"/>
              </a:spcAft>
              <a:buClr>
                <a:schemeClr val="tx1"/>
              </a:buClr>
              <a:buSzPct val="80000"/>
              <a:buFont typeface="Arial" pitchFamily="34" charset="0"/>
              <a:buChar char="•"/>
            </a:pPr>
            <a:r>
              <a:rPr lang="en-US" dirty="0">
                <a:latin typeface="Tahoma" pitchFamily="34" charset="0"/>
                <a:ea typeface="Arial Unicode MS" pitchFamily="34" charset="-128"/>
                <a:cs typeface="Arial" pitchFamily="34" charset="0"/>
              </a:rPr>
              <a:t>Regional Banning/Phasing out of incandescent lamps is and will continue to have a huge impact on the lamp replacement market</a:t>
            </a:r>
          </a:p>
        </p:txBody>
      </p:sp>
    </p:spTree>
    <p:extLst>
      <p:ext uri="{BB962C8B-B14F-4D97-AF65-F5344CB8AC3E}">
        <p14:creationId xmlns:p14="http://schemas.microsoft.com/office/powerpoint/2010/main" val="1475157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Global Lamp Market</a:t>
            </a:r>
            <a:endParaRPr lang="en-GB" sz="2800" dirty="0">
              <a:solidFill>
                <a:srgbClr val="3C8AE0"/>
              </a:solidFill>
              <a:latin typeface="HelveticaNeueLT Std Lt"/>
            </a:endParaRP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
        <p:nvSpPr>
          <p:cNvPr id="9" name="Rectangle 3"/>
          <p:cNvSpPr txBox="1">
            <a:spLocks noChangeArrowheads="1"/>
          </p:cNvSpPr>
          <p:nvPr/>
        </p:nvSpPr>
        <p:spPr bwMode="auto">
          <a:xfrm>
            <a:off x="0" y="1124347"/>
            <a:ext cx="91440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Tahoma" pitchFamily="34" charset="0"/>
                <a:ea typeface="Arial Unicode MS" pitchFamily="34" charset="-128"/>
                <a:cs typeface="Arial Unicode MS" pitchFamily="34" charset="-128"/>
              </a:defRPr>
            </a:lvl1pPr>
            <a:lvl2pPr indent="-2222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algn="just">
              <a:spcBef>
                <a:spcPct val="45000"/>
              </a:spcBef>
              <a:spcAft>
                <a:spcPct val="20000"/>
              </a:spcAft>
              <a:buClr>
                <a:schemeClr val="tx1"/>
              </a:buClr>
              <a:buSzPct val="80000"/>
              <a:buFont typeface="Wingdings" pitchFamily="2" charset="2"/>
              <a:buChar char="Ø"/>
            </a:pPr>
            <a:r>
              <a:rPr lang="en-US" dirty="0">
                <a:cs typeface="Arial" pitchFamily="34" charset="0"/>
              </a:rPr>
              <a:t>World lamp market is forecast to grow with 15% CAGR through 2015.  </a:t>
            </a:r>
          </a:p>
          <a:p>
            <a:pPr lvl="1" algn="just">
              <a:spcBef>
                <a:spcPct val="10000"/>
              </a:spcBef>
              <a:spcAft>
                <a:spcPct val="10000"/>
              </a:spcAft>
              <a:buClr>
                <a:schemeClr val="tx1"/>
              </a:buClr>
              <a:buSzPct val="80000"/>
              <a:buFont typeface="Tahoma" pitchFamily="34" charset="0"/>
              <a:buChar char="•"/>
            </a:pPr>
            <a:r>
              <a:rPr lang="en-US" dirty="0">
                <a:cs typeface="Arial" pitchFamily="34" charset="0"/>
              </a:rPr>
              <a:t>~$23 billion in 2011 peaking at ~$41 billion in 2015. </a:t>
            </a:r>
          </a:p>
          <a:p>
            <a:pPr lvl="1" algn="just">
              <a:spcBef>
                <a:spcPct val="10000"/>
              </a:spcBef>
              <a:spcAft>
                <a:spcPct val="10000"/>
              </a:spcAft>
              <a:buClr>
                <a:schemeClr val="tx1"/>
              </a:buClr>
              <a:buSzPct val="80000"/>
              <a:buFont typeface="Tahoma" pitchFamily="34" charset="0"/>
              <a:buChar char="•"/>
            </a:pPr>
            <a:r>
              <a:rPr lang="en-US" dirty="0">
                <a:cs typeface="Arial" pitchFamily="34" charset="0"/>
              </a:rPr>
              <a:t>Projected to fall steadily to around $24 billion in 2020.  </a:t>
            </a:r>
          </a:p>
          <a:p>
            <a:pPr algn="just">
              <a:spcBef>
                <a:spcPct val="45000"/>
              </a:spcBef>
              <a:spcAft>
                <a:spcPct val="20000"/>
              </a:spcAft>
              <a:buClr>
                <a:schemeClr val="tx1"/>
              </a:buClr>
              <a:buSzPct val="80000"/>
              <a:buFont typeface="Wingdings" pitchFamily="2" charset="2"/>
              <a:buChar char="Ø"/>
            </a:pPr>
            <a:r>
              <a:rPr lang="en-US" dirty="0">
                <a:cs typeface="Arial" pitchFamily="34" charset="0"/>
              </a:rPr>
              <a:t>LED market will see largest change, growing from ~$4 billion in 2011 to ~$23 billion in 2015, before falling back to around ~$16 billion in 2020.</a:t>
            </a:r>
          </a:p>
          <a:p>
            <a:pPr algn="just">
              <a:spcBef>
                <a:spcPct val="45000"/>
              </a:spcBef>
              <a:spcAft>
                <a:spcPct val="20000"/>
              </a:spcAft>
              <a:buClr>
                <a:schemeClr val="tx1"/>
              </a:buClr>
              <a:buSzPct val="80000"/>
              <a:buFont typeface="Tahoma" pitchFamily="34" charset="0"/>
              <a:buChar char="•"/>
            </a:pPr>
            <a:endParaRPr lang="en-US" sz="1400" dirty="0">
              <a:cs typeface="Arial" pitchFamily="34" charset="0"/>
            </a:endParaRPr>
          </a:p>
          <a:p>
            <a:pPr algn="just">
              <a:spcBef>
                <a:spcPct val="45000"/>
              </a:spcBef>
              <a:spcAft>
                <a:spcPct val="20000"/>
              </a:spcAft>
              <a:buClr>
                <a:schemeClr val="tx1"/>
              </a:buClr>
              <a:buSzPct val="80000"/>
              <a:buFont typeface="Tahoma" pitchFamily="34" charset="0"/>
              <a:buNone/>
            </a:pPr>
            <a:endParaRPr lang="en-US" sz="1600" dirty="0">
              <a:cs typeface="Arial" pitchFamily="34" charset="0"/>
            </a:endParaRPr>
          </a:p>
        </p:txBody>
      </p:sp>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2924944"/>
            <a:ext cx="7426325"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34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Lighting Unit Shipments</a:t>
            </a:r>
            <a:endParaRPr lang="en-GB" sz="2800" dirty="0">
              <a:solidFill>
                <a:srgbClr val="3C8AE0"/>
              </a:solidFill>
              <a:latin typeface="HelveticaNeueLT Std Lt"/>
            </a:endParaRP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
        <p:nvSpPr>
          <p:cNvPr id="9" name="Content Placeholder 2"/>
          <p:cNvSpPr>
            <a:spLocks noGrp="1"/>
          </p:cNvSpPr>
          <p:nvPr>
            <p:ph idx="1"/>
          </p:nvPr>
        </p:nvSpPr>
        <p:spPr>
          <a:xfrm>
            <a:off x="38100" y="1090835"/>
            <a:ext cx="8999538" cy="4570413"/>
          </a:xfrm>
        </p:spPr>
        <p:txBody>
          <a:bodyPr/>
          <a:lstStyle/>
          <a:p>
            <a:pPr lvl="1">
              <a:spcBef>
                <a:spcPct val="0"/>
              </a:spcBef>
              <a:buFont typeface="Wingdings" pitchFamily="2" charset="2"/>
              <a:buChar char="Ø"/>
            </a:pPr>
            <a:r>
              <a:rPr lang="en-US" sz="1700" b="1" dirty="0" smtClean="0"/>
              <a:t>Incandescent - </a:t>
            </a:r>
            <a:r>
              <a:rPr lang="en-US" sz="1700" dirty="0" smtClean="0"/>
              <a:t>In 2011 incandescent lamps made up 65% of shipments.</a:t>
            </a:r>
          </a:p>
          <a:p>
            <a:pPr lvl="2">
              <a:spcBef>
                <a:spcPct val="0"/>
              </a:spcBef>
              <a:buSzPct val="125000"/>
              <a:buFont typeface="Arial" pitchFamily="34" charset="0"/>
              <a:buChar char="•"/>
            </a:pPr>
            <a:r>
              <a:rPr lang="en-US" sz="1700" dirty="0" smtClean="0"/>
              <a:t> By 2020, this number is expected to decrease to 20% in 2020.</a:t>
            </a:r>
          </a:p>
          <a:p>
            <a:pPr lvl="2">
              <a:spcBef>
                <a:spcPct val="0"/>
              </a:spcBef>
              <a:buFont typeface="Wingdings" pitchFamily="2" charset="2"/>
              <a:buChar char="Ø"/>
            </a:pPr>
            <a:endParaRPr lang="en-US" sz="1700" dirty="0" smtClean="0"/>
          </a:p>
          <a:p>
            <a:pPr lvl="1">
              <a:spcBef>
                <a:spcPct val="0"/>
              </a:spcBef>
              <a:buFont typeface="Wingdings" pitchFamily="2" charset="2"/>
              <a:buChar char="Ø"/>
            </a:pPr>
            <a:r>
              <a:rPr lang="en-US" sz="1700" b="1" dirty="0" smtClean="0"/>
              <a:t>CFL - </a:t>
            </a:r>
            <a:r>
              <a:rPr lang="en-US" sz="1700" dirty="0" smtClean="0"/>
              <a:t>Due to price sensitivity in less developed regions CFL shipments will begin leading in 2015 with 43% of all shipments.</a:t>
            </a:r>
            <a:endParaRPr lang="en-US" sz="1700" b="1" dirty="0" smtClean="0"/>
          </a:p>
          <a:p>
            <a:pPr lvl="1">
              <a:spcBef>
                <a:spcPct val="0"/>
              </a:spcBef>
              <a:buFont typeface="Wingdings" pitchFamily="2" charset="2"/>
              <a:buChar char="Ø"/>
            </a:pPr>
            <a:endParaRPr lang="en-US" sz="1700" b="1" dirty="0" smtClean="0"/>
          </a:p>
          <a:p>
            <a:pPr lvl="1">
              <a:spcBef>
                <a:spcPct val="0"/>
              </a:spcBef>
              <a:buFont typeface="Wingdings" pitchFamily="2" charset="2"/>
              <a:buChar char="Ø"/>
            </a:pPr>
            <a:r>
              <a:rPr lang="en-US" sz="1700" b="1" dirty="0" smtClean="0"/>
              <a:t>LEDs – </a:t>
            </a:r>
            <a:r>
              <a:rPr lang="en-US" sz="1700" dirty="0" smtClean="0"/>
              <a:t>By 2019 LEDs will lead with shipments with 35%.</a:t>
            </a:r>
            <a:endParaRPr lang="en-US" sz="1700" b="1" dirty="0" smtClean="0"/>
          </a:p>
          <a:p>
            <a:pPr lvl="2">
              <a:spcBef>
                <a:spcPct val="0"/>
              </a:spcBef>
              <a:buFont typeface="Tahoma" pitchFamily="34" charset="0"/>
              <a:buNone/>
            </a:pPr>
            <a:endParaRPr lang="en-US" sz="1700" b="1" dirty="0" smtClean="0"/>
          </a:p>
          <a:p>
            <a:pPr lvl="2">
              <a:spcBef>
                <a:spcPct val="0"/>
              </a:spcBef>
              <a:buFont typeface="Tahoma" pitchFamily="34" charset="0"/>
              <a:buNone/>
            </a:pPr>
            <a:endParaRPr lang="en-US" sz="1700" b="1" dirty="0" smtClean="0"/>
          </a:p>
        </p:txBody>
      </p:sp>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996952"/>
            <a:ext cx="7953375"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81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LED </a:t>
            </a:r>
            <a:r>
              <a:rPr lang="en-GB" sz="2800" dirty="0" smtClean="0">
                <a:solidFill>
                  <a:srgbClr val="3C8AE0"/>
                </a:solidFill>
                <a:latin typeface="HelveticaNeueLT Std Lt"/>
              </a:rPr>
              <a:t>Penetration </a:t>
            </a:r>
            <a:r>
              <a:rPr lang="en-GB" sz="2800" dirty="0">
                <a:solidFill>
                  <a:srgbClr val="3C8AE0"/>
                </a:solidFill>
                <a:latin typeface="HelveticaNeueLT Std Lt"/>
              </a:rPr>
              <a:t>by Region</a:t>
            </a: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65263"/>
            <a:ext cx="6943653" cy="43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207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LED </a:t>
            </a:r>
            <a:r>
              <a:rPr lang="en-GB" sz="2800" dirty="0" smtClean="0">
                <a:solidFill>
                  <a:srgbClr val="3C8AE0"/>
                </a:solidFill>
                <a:latin typeface="HelveticaNeueLT Std Lt"/>
              </a:rPr>
              <a:t>Penetration </a:t>
            </a:r>
            <a:r>
              <a:rPr lang="en-GB" sz="2800" dirty="0">
                <a:solidFill>
                  <a:srgbClr val="3C8AE0"/>
                </a:solidFill>
                <a:latin typeface="HelveticaNeueLT Std Lt"/>
              </a:rPr>
              <a:t>by </a:t>
            </a:r>
            <a:r>
              <a:rPr lang="en-GB" sz="2800" dirty="0" smtClean="0">
                <a:solidFill>
                  <a:srgbClr val="3C8AE0"/>
                </a:solidFill>
                <a:latin typeface="HelveticaNeueLT Std Lt"/>
              </a:rPr>
              <a:t>Application</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
        <p:nvSpPr>
          <p:cNvPr id="8" name="Content Placeholder 2"/>
          <p:cNvSpPr>
            <a:spLocks noGrp="1"/>
          </p:cNvSpPr>
          <p:nvPr>
            <p:ph idx="1"/>
          </p:nvPr>
        </p:nvSpPr>
        <p:spPr>
          <a:xfrm>
            <a:off x="19050" y="1131540"/>
            <a:ext cx="8999538" cy="4457700"/>
          </a:xfrm>
        </p:spPr>
        <p:txBody>
          <a:bodyPr/>
          <a:lstStyle/>
          <a:p>
            <a:pPr lvl="1">
              <a:spcBef>
                <a:spcPct val="0"/>
              </a:spcBef>
              <a:buFont typeface="Wingdings" pitchFamily="2" charset="2"/>
              <a:buChar char="Ø"/>
            </a:pPr>
            <a:r>
              <a:rPr lang="en-US" sz="1700" b="1" dirty="0" smtClean="0"/>
              <a:t>Office and Residential </a:t>
            </a:r>
            <a:r>
              <a:rPr lang="en-US" sz="1700" dirty="0" smtClean="0"/>
              <a:t>have the lowest penetration in 2020 of any other applications. </a:t>
            </a:r>
          </a:p>
          <a:p>
            <a:pPr lvl="3">
              <a:spcBef>
                <a:spcPct val="0"/>
              </a:spcBef>
            </a:pPr>
            <a:r>
              <a:rPr lang="en-US" sz="1700" dirty="0" smtClean="0"/>
              <a:t>Residential </a:t>
            </a:r>
          </a:p>
          <a:p>
            <a:pPr lvl="4">
              <a:spcBef>
                <a:spcPct val="0"/>
              </a:spcBef>
            </a:pPr>
            <a:r>
              <a:rPr lang="en-US" sz="1700" dirty="0" smtClean="0"/>
              <a:t>Reactive vs. proactive replacement </a:t>
            </a:r>
          </a:p>
          <a:p>
            <a:pPr lvl="3">
              <a:spcBef>
                <a:spcPct val="0"/>
              </a:spcBef>
            </a:pPr>
            <a:r>
              <a:rPr lang="en-US" sz="1700" dirty="0" smtClean="0"/>
              <a:t>Office </a:t>
            </a:r>
          </a:p>
          <a:p>
            <a:pPr lvl="4">
              <a:spcBef>
                <a:spcPct val="0"/>
              </a:spcBef>
            </a:pPr>
            <a:r>
              <a:rPr lang="en-US" sz="1700" dirty="0" smtClean="0"/>
              <a:t>Relies predominantly on fluorescent technologies and a disconnect between office owners and office utility payers exist </a:t>
            </a:r>
          </a:p>
          <a:p>
            <a:pPr lvl="3">
              <a:spcBef>
                <a:spcPct val="0"/>
              </a:spcBef>
            </a:pPr>
            <a:endParaRPr lang="en-US" sz="1700" b="1" dirty="0" smtClean="0"/>
          </a:p>
          <a:p>
            <a:pPr lvl="3">
              <a:spcBef>
                <a:spcPct val="0"/>
              </a:spcBef>
            </a:pPr>
            <a:endParaRPr lang="en-US" sz="1700" b="1" dirty="0" smtClean="0"/>
          </a:p>
          <a:p>
            <a:pPr marL="458788" lvl="2" indent="0">
              <a:spcBef>
                <a:spcPct val="0"/>
              </a:spcBef>
              <a:buFont typeface="Tahoma" pitchFamily="34" charset="0"/>
              <a:buNone/>
            </a:pPr>
            <a:endParaRPr lang="en-US" sz="1700" b="1" dirty="0" smtClean="0"/>
          </a:p>
          <a:p>
            <a:pPr marL="458788" lvl="2" indent="0">
              <a:spcBef>
                <a:spcPct val="0"/>
              </a:spcBef>
              <a:buFont typeface="Tahoma" pitchFamily="34" charset="0"/>
              <a:buNone/>
            </a:pPr>
            <a:endParaRPr lang="en-US" sz="1700" b="1" dirty="0" smtClean="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228" y="3097485"/>
            <a:ext cx="7669212"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3624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Competing Interests</a:t>
            </a:r>
            <a:endParaRPr lang="en-GB" sz="2800" dirty="0">
              <a:solidFill>
                <a:srgbClr val="3C8AE0"/>
              </a:solidFill>
              <a:latin typeface="HelveticaNeueLT Std Lt"/>
            </a:endParaRP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latin typeface="HelveticaNeueLT Std Lt"/>
            </a:endParaRPr>
          </a:p>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
        <p:nvSpPr>
          <p:cNvPr id="8" name="Rectangle 7"/>
          <p:cNvSpPr/>
          <p:nvPr/>
        </p:nvSpPr>
        <p:spPr>
          <a:xfrm>
            <a:off x="136525" y="1098699"/>
            <a:ext cx="8737600" cy="5354637"/>
          </a:xfrm>
          <a:prstGeom prst="rect">
            <a:avLst/>
          </a:prstGeom>
        </p:spPr>
        <p:txBody>
          <a:bodyPr>
            <a:spAutoFit/>
          </a:bodyPr>
          <a:lstStyle/>
          <a:p>
            <a:pPr marL="285750" lvl="1" indent="-285750">
              <a:buFont typeface="Arial" pitchFamily="34" charset="0"/>
              <a:buChar char="•"/>
            </a:pPr>
            <a:r>
              <a:rPr lang="en-US" b="1" dirty="0"/>
              <a:t>Halogen, CFL and LED all competing for a piece of the pie</a:t>
            </a:r>
          </a:p>
          <a:p>
            <a:pPr marL="285750" lvl="1" indent="-285750"/>
            <a:endParaRPr lang="en-US" dirty="0"/>
          </a:p>
          <a:p>
            <a:pPr marL="742950" lvl="2" indent="-285750">
              <a:buFont typeface="Arial" pitchFamily="34" charset="0"/>
              <a:buChar char="•"/>
            </a:pPr>
            <a:endParaRPr lang="en-US" dirty="0"/>
          </a:p>
          <a:p>
            <a:pPr marL="742950" lvl="2" indent="-285750">
              <a:buFont typeface="Arial" pitchFamily="34" charset="0"/>
              <a:buChar char="•"/>
            </a:pPr>
            <a:r>
              <a:rPr lang="en-US" b="1" dirty="0"/>
              <a:t>Halogen </a:t>
            </a:r>
            <a:r>
              <a:rPr lang="en-US" dirty="0"/>
              <a:t>- Looks and behaves almost identically (short life and all) to their beloved incandescent, but, is 3-5 times more expensive, depending on the market</a:t>
            </a:r>
          </a:p>
          <a:p>
            <a:pPr marL="1200150" lvl="3" indent="-285750">
              <a:buFont typeface="Arial" pitchFamily="34" charset="0"/>
              <a:buChar char="•"/>
            </a:pPr>
            <a:endParaRPr lang="en-US" dirty="0"/>
          </a:p>
          <a:p>
            <a:pPr marL="742950" lvl="2" indent="-285750">
              <a:buFont typeface="Arial" pitchFamily="34" charset="0"/>
              <a:buChar char="•"/>
            </a:pPr>
            <a:r>
              <a:rPr lang="en-US" b="1" dirty="0"/>
              <a:t>CFL</a:t>
            </a:r>
            <a:r>
              <a:rPr lang="en-US" dirty="0"/>
              <a:t> - has a longer life than incandescent but contains toxic mercury, is accused of giving off “too white” light, has a shortened life when turned on and off too frequently and can also costs 3-5 times more than regular incandescent.</a:t>
            </a:r>
          </a:p>
          <a:p>
            <a:pPr marL="742950" lvl="2" indent="-285750"/>
            <a:endParaRPr lang="en-US" dirty="0"/>
          </a:p>
          <a:p>
            <a:pPr marL="742950" lvl="2" indent="-285750">
              <a:buFont typeface="Arial" pitchFamily="34" charset="0"/>
              <a:buChar char="•"/>
            </a:pPr>
            <a:r>
              <a:rPr lang="en-US" b="1" dirty="0"/>
              <a:t>LEDs</a:t>
            </a:r>
            <a:r>
              <a:rPr lang="en-US" dirty="0"/>
              <a:t> - which can have a very similar light to incandescent, are marketed to have 25 times the lifetime of an incandescent, but also cost 20 times more. LEDs also benefit from the fact that they have been marketed as the next best thing since sliced bread by government, media and industry alike.</a:t>
            </a:r>
          </a:p>
          <a:p>
            <a:pPr marL="1200150" lvl="3" indent="-285750">
              <a:buFont typeface="Arial" pitchFamily="34" charset="0"/>
              <a:buChar char="•"/>
            </a:pPr>
            <a:endParaRPr lang="en-US" dirty="0"/>
          </a:p>
          <a:p>
            <a:pPr marL="1200150" lvl="3" indent="-285750">
              <a:buFont typeface="Arial" pitchFamily="34" charset="0"/>
              <a:buChar char="•"/>
            </a:pPr>
            <a:endParaRPr lang="en-US" dirty="0"/>
          </a:p>
          <a:p>
            <a:pPr marL="285750" lvl="1" indent="-285750">
              <a:buFont typeface="Arial" pitchFamily="34" charset="0"/>
              <a:buChar char="•"/>
            </a:pPr>
            <a:endParaRPr lang="en-US" b="1" dirty="0"/>
          </a:p>
        </p:txBody>
      </p:sp>
    </p:spTree>
    <p:extLst>
      <p:ext uri="{BB962C8B-B14F-4D97-AF65-F5344CB8AC3E}">
        <p14:creationId xmlns:p14="http://schemas.microsoft.com/office/powerpoint/2010/main" val="2459853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Energy Saving and Payback</a:t>
            </a: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latin typeface="HelveticaNeueLT Std Lt"/>
            </a:endParaRPr>
          </a:p>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925" y="2943944"/>
            <a:ext cx="38163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 y="2943944"/>
            <a:ext cx="38163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
          <p:cNvSpPr txBox="1">
            <a:spLocks/>
          </p:cNvSpPr>
          <p:nvPr/>
        </p:nvSpPr>
        <p:spPr>
          <a:xfrm>
            <a:off x="297061" y="1196752"/>
            <a:ext cx="8080375" cy="104425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eaLnBrk="1" hangingPunct="1">
              <a:spcBef>
                <a:spcPct val="0"/>
              </a:spcBef>
              <a:buClr>
                <a:srgbClr val="666666"/>
              </a:buClr>
              <a:buSzPct val="90000"/>
              <a:buFont typeface="Wingdings" pitchFamily="2" charset="2"/>
              <a:buChar char="Ø"/>
            </a:pPr>
            <a:r>
              <a:rPr lang="en-GB" sz="1800" dirty="0">
                <a:solidFill>
                  <a:schemeClr val="tx1"/>
                </a:solidFill>
                <a:latin typeface="+mn-lt"/>
                <a:ea typeface="+mn-ea"/>
              </a:rPr>
              <a:t>Factoring in energy costs, a $25 LED pays for itself relative to a $0.55 60W incandescent lamp in approximately 34 months assuming 4 hours of use per day and energy costs of $0.11 kWh. </a:t>
            </a:r>
          </a:p>
          <a:p>
            <a:pPr marL="342900" indent="-342900" eaLnBrk="1" hangingPunct="1">
              <a:spcBef>
                <a:spcPct val="0"/>
              </a:spcBef>
              <a:buClr>
                <a:srgbClr val="666666"/>
              </a:buClr>
              <a:buSzPct val="90000"/>
              <a:buFont typeface="Wingdings" pitchFamily="2" charset="2"/>
              <a:buChar char="Ø"/>
            </a:pPr>
            <a:r>
              <a:rPr lang="en-GB" sz="1800" dirty="0">
                <a:solidFill>
                  <a:schemeClr val="tx1"/>
                </a:solidFill>
                <a:latin typeface="+mn-lt"/>
                <a:ea typeface="+mn-ea"/>
              </a:rPr>
              <a:t>Payback vs. </a:t>
            </a:r>
            <a:r>
              <a:rPr lang="en-GB" sz="1800" dirty="0" err="1">
                <a:solidFill>
                  <a:schemeClr val="tx1"/>
                </a:solidFill>
                <a:latin typeface="+mn-lt"/>
                <a:ea typeface="+mn-ea"/>
              </a:rPr>
              <a:t>CFLs</a:t>
            </a:r>
            <a:r>
              <a:rPr lang="en-GB" sz="1800" dirty="0">
                <a:solidFill>
                  <a:schemeClr val="tx1"/>
                </a:solidFill>
                <a:latin typeface="+mn-lt"/>
                <a:ea typeface="+mn-ea"/>
              </a:rPr>
              <a:t> is nowhere near as good. Even at a cost of $5 for the LED lamp and $1.50 for the </a:t>
            </a:r>
            <a:r>
              <a:rPr lang="en-GB" sz="1800" dirty="0" err="1">
                <a:solidFill>
                  <a:schemeClr val="tx1"/>
                </a:solidFill>
                <a:latin typeface="+mn-lt"/>
                <a:ea typeface="+mn-ea"/>
              </a:rPr>
              <a:t>CFL</a:t>
            </a:r>
            <a:r>
              <a:rPr lang="en-GB" sz="1800" dirty="0">
                <a:solidFill>
                  <a:schemeClr val="tx1"/>
                </a:solidFill>
                <a:latin typeface="+mn-lt"/>
                <a:ea typeface="+mn-ea"/>
              </a:rPr>
              <a:t> (Greater than 65 months payback with same assumption). </a:t>
            </a:r>
          </a:p>
          <a:p>
            <a:endParaRPr lang="en-GB" sz="1800" dirty="0">
              <a:latin typeface="HelveticaNeueLT Std Lt"/>
            </a:endParaRPr>
          </a:p>
        </p:txBody>
      </p:sp>
    </p:spTree>
    <p:extLst>
      <p:ext uri="{BB962C8B-B14F-4D97-AF65-F5344CB8AC3E}">
        <p14:creationId xmlns:p14="http://schemas.microsoft.com/office/powerpoint/2010/main" val="4132878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LED Lamp </a:t>
            </a:r>
            <a:r>
              <a:rPr lang="en-GB" sz="2800" dirty="0" smtClean="0">
                <a:solidFill>
                  <a:srgbClr val="3C8AE0"/>
                </a:solidFill>
                <a:latin typeface="HelveticaNeueLT Std Lt"/>
              </a:rPr>
              <a:t>Tracker</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latin typeface="HelveticaNeueLT Std Lt"/>
            </a:endParaRPr>
          </a:p>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
        <p:nvSpPr>
          <p:cNvPr id="8" name="Content Placeholder 1"/>
          <p:cNvSpPr>
            <a:spLocks noGrp="1"/>
          </p:cNvSpPr>
          <p:nvPr>
            <p:ph idx="1"/>
          </p:nvPr>
        </p:nvSpPr>
        <p:spPr>
          <a:xfrm>
            <a:off x="-4763" y="1120353"/>
            <a:ext cx="8964613" cy="5737647"/>
          </a:xfrm>
        </p:spPr>
        <p:txBody>
          <a:bodyPr>
            <a:normAutofit/>
          </a:bodyPr>
          <a:lstStyle/>
          <a:p>
            <a:pPr>
              <a:spcBef>
                <a:spcPct val="0"/>
              </a:spcBef>
              <a:spcAft>
                <a:spcPct val="0"/>
              </a:spcAft>
              <a:buFont typeface="Wingdings" pitchFamily="2" charset="2"/>
              <a:buChar char="Ø"/>
            </a:pPr>
            <a:r>
              <a:rPr lang="en-US" sz="1600" dirty="0" smtClean="0"/>
              <a:t>Recently developed a global LED lamp tracker covering LED lamps for sale in Australia, Canada, Chile, China, France, Germany, Italy, Japan, Korea, Mexico, Peru, Taiwan, UK and the USA</a:t>
            </a:r>
          </a:p>
          <a:p>
            <a:pPr>
              <a:spcBef>
                <a:spcPct val="0"/>
              </a:spcBef>
              <a:spcAft>
                <a:spcPct val="0"/>
              </a:spcAft>
              <a:buFont typeface="Wingdings" pitchFamily="2" charset="2"/>
              <a:buChar char="Ø"/>
            </a:pPr>
            <a:r>
              <a:rPr lang="en-US" sz="1600" dirty="0" smtClean="0"/>
              <a:t>Over 1,400 individual model numbers included in report covering over 70 brands.</a:t>
            </a:r>
          </a:p>
          <a:p>
            <a:pPr>
              <a:spcBef>
                <a:spcPct val="0"/>
              </a:spcBef>
              <a:spcAft>
                <a:spcPct val="0"/>
              </a:spcAft>
              <a:buFont typeface="Wingdings" pitchFamily="2" charset="2"/>
              <a:buChar char="Ø"/>
            </a:pPr>
            <a:r>
              <a:rPr lang="en-US" sz="1600" dirty="0" smtClean="0"/>
              <a:t>Average 60W incandescent replacement lamp prices shown for September – September below. Wide range of prices depending on the country, with average price decreasing 9% globally and  20% in the US and 18% in the UK. </a:t>
            </a:r>
          </a:p>
          <a:p>
            <a:pPr>
              <a:spcBef>
                <a:spcPct val="0"/>
              </a:spcBef>
              <a:spcAft>
                <a:spcPct val="0"/>
              </a:spcAft>
            </a:pPr>
            <a:endParaRPr lang="en-US" sz="1600" dirty="0" smtClean="0"/>
          </a:p>
          <a:p>
            <a:pPr>
              <a:spcBef>
                <a:spcPct val="0"/>
              </a:spcBef>
              <a:spcAft>
                <a:spcPct val="0"/>
              </a:spcAft>
            </a:pPr>
            <a:endParaRPr lang="en-US" sz="1600" dirty="0" smtClean="0"/>
          </a:p>
          <a:p>
            <a:pPr>
              <a:spcBef>
                <a:spcPct val="0"/>
              </a:spcBef>
              <a:spcAft>
                <a:spcPct val="0"/>
              </a:spcAft>
            </a:pPr>
            <a:endParaRPr lang="en-US" sz="1100" dirty="0" smtClean="0"/>
          </a:p>
          <a:p>
            <a:pPr>
              <a:spcBef>
                <a:spcPct val="0"/>
              </a:spcBef>
              <a:spcAft>
                <a:spcPct val="0"/>
              </a:spcAft>
            </a:pPr>
            <a:endParaRPr lang="en-US" sz="1100" dirty="0" smtClean="0"/>
          </a:p>
          <a:p>
            <a:pPr>
              <a:spcBef>
                <a:spcPct val="0"/>
              </a:spcBef>
              <a:spcAft>
                <a:spcPct val="0"/>
              </a:spcAft>
            </a:pPr>
            <a:endParaRPr lang="en-US" sz="1100" dirty="0" smtClean="0"/>
          </a:p>
          <a:p>
            <a:pPr>
              <a:spcBef>
                <a:spcPct val="0"/>
              </a:spcBef>
              <a:spcAft>
                <a:spcPct val="0"/>
              </a:spcAft>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buFont typeface="Tahoma" pitchFamily="34" charset="0"/>
              <a:buNone/>
            </a:pPr>
            <a:endParaRPr lang="en-US" sz="1100" dirty="0" smtClean="0"/>
          </a:p>
          <a:p>
            <a:pPr>
              <a:spcBef>
                <a:spcPct val="0"/>
              </a:spcBef>
              <a:spcAft>
                <a:spcPct val="0"/>
              </a:spcAft>
            </a:pPr>
            <a:endParaRPr lang="en-US" sz="1600" dirty="0" smtClean="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868" y="2885469"/>
            <a:ext cx="6529388"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8091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latin typeface="HelveticaNeueLT Std Lt"/>
            </a:endParaRPr>
          </a:p>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3" y="2243239"/>
            <a:ext cx="7608887"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Efficiency Forecast for Lighting</a:t>
            </a:r>
          </a:p>
        </p:txBody>
      </p:sp>
      <p:sp>
        <p:nvSpPr>
          <p:cNvPr id="13" name="Rectangle 3"/>
          <p:cNvSpPr txBox="1">
            <a:spLocks noChangeArrowheads="1"/>
          </p:cNvSpPr>
          <p:nvPr/>
        </p:nvSpPr>
        <p:spPr bwMode="auto">
          <a:xfrm>
            <a:off x="127000" y="1084226"/>
            <a:ext cx="8772525"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eaLnBrk="0" hangingPunct="0">
              <a:defRPr>
                <a:solidFill>
                  <a:schemeClr val="tx1"/>
                </a:solidFill>
                <a:latin typeface="Tahoma" pitchFamily="34" charset="0"/>
                <a:ea typeface="Arial Unicode MS" pitchFamily="34" charset="-128"/>
                <a:cs typeface="Arial Unicode MS" pitchFamily="34" charset="-128"/>
              </a:defRPr>
            </a:lvl1pPr>
            <a:lvl2pPr marL="742950" indent="-285750" eaLnBrk="0" hangingPunct="0">
              <a:defRPr>
                <a:solidFill>
                  <a:schemeClr val="tx1"/>
                </a:solidFill>
                <a:latin typeface="Tahoma" pitchFamily="34" charset="0"/>
                <a:ea typeface="Arial Unicode MS" pitchFamily="34" charset="-128"/>
                <a:cs typeface="Arial Unicode MS" pitchFamily="34" charset="-128"/>
              </a:defRPr>
            </a:lvl2pPr>
            <a:lvl3pPr marL="1143000" indent="-228600" eaLnBrk="0" hangingPunct="0">
              <a:defRPr>
                <a:solidFill>
                  <a:schemeClr val="tx1"/>
                </a:solidFill>
                <a:latin typeface="Tahoma" pitchFamily="34" charset="0"/>
                <a:ea typeface="Arial Unicode MS" pitchFamily="34" charset="-128"/>
                <a:cs typeface="Arial Unicode MS" pitchFamily="34" charset="-128"/>
              </a:defRPr>
            </a:lvl3pPr>
            <a:lvl4pPr marL="1600200" indent="-228600" eaLnBrk="0" hangingPunct="0">
              <a:defRPr>
                <a:solidFill>
                  <a:schemeClr val="tx1"/>
                </a:solidFill>
                <a:latin typeface="Tahoma" pitchFamily="34" charset="0"/>
                <a:ea typeface="Arial Unicode MS" pitchFamily="34" charset="-128"/>
                <a:cs typeface="Arial Unicode MS" pitchFamily="34" charset="-128"/>
              </a:defRPr>
            </a:lvl4pPr>
            <a:lvl5pPr marL="2057400" indent="-228600" eaLnBrk="0" hangingPunct="0">
              <a:defRPr>
                <a:solidFill>
                  <a:schemeClr val="tx1"/>
                </a:solidFill>
                <a:latin typeface="Tahoma"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Tahoma" pitchFamily="34" charset="0"/>
                <a:ea typeface="Arial Unicode MS" pitchFamily="34" charset="-128"/>
                <a:cs typeface="Arial Unicode MS" pitchFamily="34" charset="-128"/>
              </a:defRPr>
            </a:lvl9pPr>
          </a:lstStyle>
          <a:p>
            <a:pPr algn="just" eaLnBrk="1" hangingPunct="1">
              <a:spcBef>
                <a:spcPct val="45000"/>
              </a:spcBef>
              <a:spcAft>
                <a:spcPct val="20000"/>
              </a:spcAft>
              <a:buClr>
                <a:schemeClr val="tx1"/>
              </a:buClr>
              <a:buSzPct val="80000"/>
              <a:buFont typeface="Wingdings" pitchFamily="2" charset="2"/>
              <a:buChar char="Ø"/>
            </a:pPr>
            <a:r>
              <a:rPr lang="en-GB" sz="1600" dirty="0" smtClean="0">
                <a:cs typeface="Arial" pitchFamily="34" charset="0"/>
              </a:rPr>
              <a:t>Efficiency is </a:t>
            </a:r>
            <a:r>
              <a:rPr lang="en-GB" sz="1600" dirty="0">
                <a:cs typeface="Arial" pitchFamily="34" charset="0"/>
              </a:rPr>
              <a:t>expected </a:t>
            </a:r>
            <a:r>
              <a:rPr lang="en-GB" sz="1600" dirty="0" smtClean="0">
                <a:cs typeface="Arial" pitchFamily="34" charset="0"/>
              </a:rPr>
              <a:t>to be </a:t>
            </a:r>
            <a:r>
              <a:rPr lang="en-GB" sz="1600" dirty="0">
                <a:cs typeface="Arial" pitchFamily="34" charset="0"/>
              </a:rPr>
              <a:t>more than </a:t>
            </a:r>
            <a:r>
              <a:rPr lang="en-GB" sz="1600" dirty="0" smtClean="0">
                <a:cs typeface="Arial" pitchFamily="34" charset="0"/>
              </a:rPr>
              <a:t>doubled </a:t>
            </a:r>
            <a:r>
              <a:rPr lang="en-GB" sz="1600" dirty="0">
                <a:cs typeface="Arial" pitchFamily="34" charset="0"/>
              </a:rPr>
              <a:t>from 2010 to </a:t>
            </a:r>
            <a:r>
              <a:rPr lang="en-GB" sz="1600" dirty="0" smtClean="0">
                <a:cs typeface="Arial" pitchFamily="34" charset="0"/>
              </a:rPr>
              <a:t>2020 due to more advanced device structures.</a:t>
            </a:r>
          </a:p>
          <a:p>
            <a:pPr algn="just" eaLnBrk="1" hangingPunct="1">
              <a:spcBef>
                <a:spcPct val="45000"/>
              </a:spcBef>
              <a:spcAft>
                <a:spcPct val="20000"/>
              </a:spcAft>
              <a:buClr>
                <a:schemeClr val="tx1"/>
              </a:buClr>
              <a:buSzPct val="80000"/>
              <a:buFont typeface="Wingdings" pitchFamily="2" charset="2"/>
              <a:buChar char="Ø"/>
            </a:pPr>
            <a:r>
              <a:rPr lang="en-GB" sz="1600" dirty="0" smtClean="0">
                <a:cs typeface="Arial" pitchFamily="34" charset="0"/>
              </a:rPr>
              <a:t>After </a:t>
            </a:r>
            <a:r>
              <a:rPr lang="en-GB" sz="1600" dirty="0">
                <a:cs typeface="Arial" pitchFamily="34" charset="0"/>
              </a:rPr>
              <a:t>feedback from various suppliers, 2012 lumens/watt has been reduced from 136 to 122. This is the industry average, while 2020 has been reduced from 235 to 210. </a:t>
            </a:r>
            <a:endParaRPr lang="en-US" sz="1400" dirty="0">
              <a:cs typeface="Arial" pitchFamily="34" charset="0"/>
            </a:endParaRPr>
          </a:p>
        </p:txBody>
      </p:sp>
    </p:spTree>
    <p:extLst>
      <p:ext uri="{BB962C8B-B14F-4D97-AF65-F5344CB8AC3E}">
        <p14:creationId xmlns:p14="http://schemas.microsoft.com/office/powerpoint/2010/main" val="2259661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Outline</a:t>
            </a:r>
            <a:endParaRPr lang="en-GB" sz="2800" dirty="0">
              <a:solidFill>
                <a:srgbClr val="3C8AE0"/>
              </a:solidFill>
              <a:latin typeface="HelveticaNeueLT Std Lt"/>
            </a:endParaRP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b="1" dirty="0">
                <a:solidFill>
                  <a:schemeClr val="tx1"/>
                </a:solidFill>
                <a:latin typeface="+mn-lt"/>
                <a:ea typeface="+mn-ea"/>
              </a:rPr>
              <a:t>About IHS </a:t>
            </a:r>
            <a:r>
              <a:rPr lang="en-GB" sz="2000" b="1" dirty="0" err="1">
                <a:solidFill>
                  <a:schemeClr val="tx1"/>
                </a:solidFill>
                <a:latin typeface="+mn-lt"/>
                <a:ea typeface="+mn-ea"/>
              </a:rPr>
              <a:t>IMS</a:t>
            </a:r>
            <a:r>
              <a:rPr lang="en-GB" sz="2000" b="1" dirty="0">
                <a:solidFill>
                  <a:schemeClr val="tx1"/>
                </a:solidFill>
                <a:latin typeface="+mn-lt"/>
                <a:ea typeface="+mn-ea"/>
              </a:rPr>
              <a:t> Research</a:t>
            </a:r>
          </a:p>
          <a:p>
            <a:endParaRPr lang="en-GB" sz="2000" b="1" dirty="0">
              <a:solidFill>
                <a:schemeClr val="tx1"/>
              </a:solidFill>
              <a:latin typeface="+mn-lt"/>
              <a:ea typeface="+mn-ea"/>
            </a:endParaRPr>
          </a:p>
          <a:p>
            <a:r>
              <a:rPr lang="en-GB" sz="2000" b="1" dirty="0">
                <a:solidFill>
                  <a:schemeClr val="tx1"/>
                </a:solidFill>
                <a:latin typeface="+mn-lt"/>
                <a:ea typeface="+mn-ea"/>
              </a:rPr>
              <a:t>The Lighting </a:t>
            </a:r>
            <a:r>
              <a:rPr lang="en-GB" sz="2000" b="1" dirty="0" smtClean="0">
                <a:solidFill>
                  <a:schemeClr val="tx1"/>
                </a:solidFill>
                <a:latin typeface="+mn-lt"/>
                <a:ea typeface="+mn-ea"/>
              </a:rPr>
              <a:t>Opportunity</a:t>
            </a:r>
            <a:endParaRPr lang="en-GB" sz="2000" b="1" dirty="0">
              <a:solidFill>
                <a:schemeClr val="tx1"/>
              </a:solidFill>
              <a:latin typeface="+mn-lt"/>
              <a:ea typeface="+mn-ea"/>
            </a:endParaRPr>
          </a:p>
          <a:p>
            <a:endParaRPr lang="en-GB" sz="2000" b="1" dirty="0">
              <a:solidFill>
                <a:schemeClr val="tx1"/>
              </a:solidFill>
              <a:latin typeface="+mn-lt"/>
              <a:ea typeface="+mn-ea"/>
            </a:endParaRPr>
          </a:p>
          <a:p>
            <a:r>
              <a:rPr lang="en-GB" sz="2000" b="1" dirty="0">
                <a:solidFill>
                  <a:schemeClr val="tx1"/>
                </a:solidFill>
                <a:latin typeface="+mn-lt"/>
                <a:ea typeface="+mn-ea"/>
              </a:rPr>
              <a:t>Retail LED Lamp Market</a:t>
            </a:r>
          </a:p>
          <a:p>
            <a:endParaRPr lang="en-GB" sz="2000" b="1" dirty="0">
              <a:solidFill>
                <a:schemeClr val="tx1"/>
              </a:solidFill>
              <a:latin typeface="+mn-lt"/>
              <a:ea typeface="+mn-ea"/>
            </a:endParaRPr>
          </a:p>
          <a:p>
            <a:r>
              <a:rPr lang="en-GB" sz="2000" b="1" dirty="0" smtClean="0">
                <a:solidFill>
                  <a:schemeClr val="tx1"/>
                </a:solidFill>
                <a:latin typeface="+mn-lt"/>
                <a:ea typeface="+mn-ea"/>
              </a:rPr>
              <a:t>Power in LED Lighting</a:t>
            </a:r>
            <a:endParaRPr lang="en-GB" sz="2000" b="1" dirty="0">
              <a:solidFill>
                <a:schemeClr val="tx1"/>
              </a:solidFill>
              <a:latin typeface="+mn-lt"/>
              <a:ea typeface="+mn-ea"/>
            </a:endParaRPr>
          </a:p>
          <a:p>
            <a:endParaRPr lang="en-GB" sz="2000" b="1" dirty="0">
              <a:solidFill>
                <a:schemeClr val="tx1"/>
              </a:solidFill>
              <a:latin typeface="+mn-lt"/>
              <a:ea typeface="+mn-ea"/>
            </a:endParaRPr>
          </a:p>
          <a:p>
            <a:r>
              <a:rPr lang="en-GB" sz="2000" b="1" dirty="0">
                <a:solidFill>
                  <a:schemeClr val="tx1"/>
                </a:solidFill>
                <a:latin typeface="+mn-lt"/>
                <a:ea typeface="+mn-ea"/>
              </a:rPr>
              <a:t>Summary</a:t>
            </a:r>
          </a:p>
          <a:p>
            <a:endParaRPr lang="en-GB" sz="2000" b="1" dirty="0">
              <a:solidFill>
                <a:schemeClr val="tx1"/>
              </a:solidFill>
              <a:latin typeface="+mn-lt"/>
              <a:ea typeface="+mn-ea"/>
            </a:endParaRPr>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Tree>
    <p:extLst>
      <p:ext uri="{BB962C8B-B14F-4D97-AF65-F5344CB8AC3E}">
        <p14:creationId xmlns:p14="http://schemas.microsoft.com/office/powerpoint/2010/main" val="2620411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a:solidFill>
                  <a:srgbClr val="3C8AE0"/>
                </a:solidFill>
                <a:latin typeface="HelveticaNeueLT Std Lt"/>
              </a:rPr>
              <a:t>Power in LED Lighting</a:t>
            </a: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531812" y="1052736"/>
            <a:ext cx="8080375" cy="927720"/>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3363" indent="-233363" algn="just" eaLnBrk="1" hangingPunct="1">
              <a:spcBef>
                <a:spcPct val="45000"/>
              </a:spcBef>
              <a:spcAft>
                <a:spcPct val="20000"/>
              </a:spcAft>
              <a:buClr>
                <a:schemeClr val="tx1"/>
              </a:buClr>
              <a:buSzPct val="80000"/>
              <a:buFont typeface="Wingdings" pitchFamily="2" charset="2"/>
              <a:buChar char="Ø"/>
            </a:pPr>
            <a:r>
              <a:rPr lang="en-GB" sz="1600" dirty="0">
                <a:solidFill>
                  <a:schemeClr val="tx1"/>
                </a:solidFill>
                <a:latin typeface="Tahoma" pitchFamily="34" charset="0"/>
                <a:ea typeface="Arial Unicode MS" pitchFamily="34" charset="-128"/>
                <a:cs typeface="Arial" pitchFamily="34" charset="0"/>
              </a:rPr>
              <a:t>The world market for LED power supplies is projected to grow rapidly from $1.7 billion in 2012 to $10.0 billion in 2016</a:t>
            </a:r>
          </a:p>
          <a:p>
            <a:pPr marL="233363" indent="-233363" algn="just" eaLnBrk="1" hangingPunct="1">
              <a:spcBef>
                <a:spcPct val="45000"/>
              </a:spcBef>
              <a:spcAft>
                <a:spcPct val="20000"/>
              </a:spcAft>
              <a:buClr>
                <a:schemeClr val="tx1"/>
              </a:buClr>
              <a:buSzPct val="80000"/>
              <a:buFont typeface="Wingdings" pitchFamily="2" charset="2"/>
              <a:buChar char="Ø"/>
            </a:pPr>
            <a:r>
              <a:rPr lang="en-GB" sz="1600" dirty="0">
                <a:solidFill>
                  <a:schemeClr val="tx1"/>
                </a:solidFill>
                <a:latin typeface="Tahoma" pitchFamily="34" charset="0"/>
                <a:ea typeface="Arial Unicode MS" pitchFamily="34" charset="-128"/>
                <a:cs typeface="Arial" pitchFamily="34" charset="0"/>
              </a:rPr>
              <a:t>The largest opportunity is identified in retrofit LED lamps which are projected to drive more than $2 billion of power semiconductors in 2016. </a:t>
            </a:r>
          </a:p>
          <a:p>
            <a:pPr marL="233363" indent="-233363" algn="just" eaLnBrk="1" hangingPunct="1">
              <a:spcBef>
                <a:spcPct val="45000"/>
              </a:spcBef>
              <a:spcAft>
                <a:spcPct val="20000"/>
              </a:spcAft>
              <a:buClr>
                <a:schemeClr val="tx1"/>
              </a:buClr>
              <a:buSzPct val="80000"/>
              <a:buFont typeface="Wingdings" pitchFamily="2" charset="2"/>
              <a:buChar char="Ø"/>
            </a:pPr>
            <a:endParaRPr lang="en-GB" sz="1600" dirty="0">
              <a:solidFill>
                <a:schemeClr val="tx1"/>
              </a:solidFill>
              <a:latin typeface="Tahoma" pitchFamily="34" charset="0"/>
              <a:ea typeface="Arial Unicode MS" pitchFamily="34" charset="-128"/>
              <a:cs typeface="Arial" pitchFamily="34" charset="0"/>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20888"/>
            <a:ext cx="6865937"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14355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Summary</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sz="1800" dirty="0">
              <a:latin typeface="HelveticaNeueLT Std Lt"/>
            </a:endParaRPr>
          </a:p>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
        <p:nvSpPr>
          <p:cNvPr id="5" name="Text Placeholder 1"/>
          <p:cNvSpPr txBox="1">
            <a:spLocks/>
          </p:cNvSpPr>
          <p:nvPr/>
        </p:nvSpPr>
        <p:spPr>
          <a:xfrm>
            <a:off x="539552" y="-675456"/>
            <a:ext cx="8080375" cy="32401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800" dirty="0" smtClean="0">
              <a:latin typeface="HelveticaNeueLT Std Lt"/>
            </a:endParaRPr>
          </a:p>
          <a:p>
            <a:pPr marL="0" indent="0" algn="ctr">
              <a:buNone/>
            </a:pPr>
            <a:endParaRPr lang="en-GB" sz="1800" dirty="0">
              <a:latin typeface="HelveticaNeueLT Std Lt"/>
            </a:endParaRPr>
          </a:p>
          <a:p>
            <a:pPr marL="0" indent="0" algn="ctr">
              <a:buNone/>
            </a:pPr>
            <a:endParaRPr lang="en-GB" sz="1800" dirty="0" smtClean="0">
              <a:latin typeface="HelveticaNeueLT Std Lt"/>
            </a:endParaRPr>
          </a:p>
          <a:p>
            <a:pPr marL="0" indent="0" algn="ctr">
              <a:buNone/>
            </a:pPr>
            <a:endParaRPr lang="en-GB" sz="1800" dirty="0">
              <a:latin typeface="HelveticaNeueLT Std Lt"/>
            </a:endParaRPr>
          </a:p>
          <a:p>
            <a:pPr marL="0" indent="0" algn="ctr">
              <a:buNone/>
            </a:pPr>
            <a:endParaRPr lang="en-GB" sz="1800" dirty="0" smtClean="0">
              <a:latin typeface="HelveticaNeueLT Std Lt"/>
            </a:endParaRPr>
          </a:p>
          <a:p>
            <a:pPr marL="0" indent="0" algn="ctr">
              <a:buNone/>
            </a:pPr>
            <a:endParaRPr lang="en-GB" sz="1800" dirty="0">
              <a:latin typeface="HelveticaNeueLT Std Lt"/>
            </a:endParaRPr>
          </a:p>
          <a:p>
            <a:pPr marL="233363" indent="-233363" algn="just" eaLnBrk="1" hangingPunct="1">
              <a:spcBef>
                <a:spcPct val="45000"/>
              </a:spcBef>
              <a:spcAft>
                <a:spcPct val="20000"/>
              </a:spcAft>
              <a:buClr>
                <a:schemeClr val="tx1"/>
              </a:buClr>
              <a:buSzPct val="80000"/>
              <a:buFont typeface="Wingdings" pitchFamily="2" charset="2"/>
              <a:buChar char="Ø"/>
            </a:pPr>
            <a:r>
              <a:rPr lang="en-GB" sz="1600" b="1" dirty="0">
                <a:solidFill>
                  <a:schemeClr val="tx1"/>
                </a:solidFill>
                <a:latin typeface="Tahoma" pitchFamily="34" charset="0"/>
                <a:ea typeface="Arial Unicode MS" pitchFamily="34" charset="-128"/>
                <a:cs typeface="Arial" pitchFamily="34" charset="0"/>
              </a:rPr>
              <a:t>LED market is suffering from overcapacity and lighting market has not yet taken off, so is fairly flat at present</a:t>
            </a:r>
          </a:p>
          <a:p>
            <a:pPr marL="233363" indent="-233363" algn="just" eaLnBrk="1" hangingPunct="1">
              <a:spcBef>
                <a:spcPct val="45000"/>
              </a:spcBef>
              <a:spcAft>
                <a:spcPct val="20000"/>
              </a:spcAft>
              <a:buClr>
                <a:schemeClr val="tx1"/>
              </a:buClr>
              <a:buSzPct val="80000"/>
              <a:buFont typeface="Wingdings" pitchFamily="2" charset="2"/>
              <a:buChar char="Ø"/>
            </a:pPr>
            <a:endParaRPr lang="en-GB" sz="1600" b="1" dirty="0">
              <a:solidFill>
                <a:schemeClr val="tx1"/>
              </a:solidFill>
              <a:latin typeface="Tahoma" pitchFamily="34" charset="0"/>
              <a:ea typeface="Arial Unicode MS" pitchFamily="34" charset="-128"/>
              <a:cs typeface="Arial" pitchFamily="34" charset="0"/>
            </a:endParaRPr>
          </a:p>
          <a:p>
            <a:pPr marL="233363" indent="-233363" algn="just" eaLnBrk="1" hangingPunct="1">
              <a:spcBef>
                <a:spcPct val="45000"/>
              </a:spcBef>
              <a:spcAft>
                <a:spcPct val="20000"/>
              </a:spcAft>
              <a:buClr>
                <a:schemeClr val="tx1"/>
              </a:buClr>
              <a:buSzPct val="80000"/>
              <a:buFont typeface="Wingdings" pitchFamily="2" charset="2"/>
              <a:buChar char="Ø"/>
            </a:pPr>
            <a:r>
              <a:rPr lang="en-GB" sz="1600" b="1" dirty="0">
                <a:solidFill>
                  <a:schemeClr val="tx1"/>
                </a:solidFill>
                <a:latin typeface="Tahoma" pitchFamily="34" charset="0"/>
                <a:ea typeface="Arial Unicode MS" pitchFamily="34" charset="-128"/>
                <a:cs typeface="Arial" pitchFamily="34" charset="0"/>
              </a:rPr>
              <a:t>Lamp market expected to reach its peak in 2015 at $41.3 billion, but then projected to fall to $24 billion in 2020. </a:t>
            </a:r>
          </a:p>
          <a:p>
            <a:pPr marL="233363" indent="-233363" algn="just" eaLnBrk="1" hangingPunct="1">
              <a:spcBef>
                <a:spcPct val="45000"/>
              </a:spcBef>
              <a:spcAft>
                <a:spcPct val="20000"/>
              </a:spcAft>
              <a:buClr>
                <a:schemeClr val="tx1"/>
              </a:buClr>
              <a:buSzPct val="80000"/>
              <a:buFont typeface="Wingdings" pitchFamily="2" charset="2"/>
              <a:buChar char="Ø"/>
            </a:pPr>
            <a:endParaRPr lang="en-US" sz="1600" b="1" dirty="0">
              <a:solidFill>
                <a:schemeClr val="tx1"/>
              </a:solidFill>
              <a:latin typeface="Tahoma" pitchFamily="34" charset="0"/>
              <a:ea typeface="Arial Unicode MS" pitchFamily="34" charset="-128"/>
              <a:cs typeface="Arial" pitchFamily="34" charset="0"/>
            </a:endParaRPr>
          </a:p>
          <a:p>
            <a:pPr marL="233363" indent="-233363" algn="just" eaLnBrk="1" hangingPunct="1">
              <a:spcBef>
                <a:spcPct val="45000"/>
              </a:spcBef>
              <a:spcAft>
                <a:spcPct val="20000"/>
              </a:spcAft>
              <a:buClr>
                <a:schemeClr val="tx1"/>
              </a:buClr>
              <a:buSzPct val="80000"/>
              <a:buFont typeface="Wingdings" pitchFamily="2" charset="2"/>
              <a:buChar char="Ø"/>
            </a:pPr>
            <a:r>
              <a:rPr lang="en-GB" sz="1600" b="1" dirty="0">
                <a:solidFill>
                  <a:schemeClr val="tx1"/>
                </a:solidFill>
                <a:latin typeface="Tahoma" pitchFamily="34" charset="0"/>
                <a:ea typeface="Arial Unicode MS" pitchFamily="34" charset="-128"/>
                <a:cs typeface="Arial" pitchFamily="34" charset="0"/>
              </a:rPr>
              <a:t>~2013 - ~2017 will be the best years for </a:t>
            </a:r>
            <a:r>
              <a:rPr lang="en-GB" sz="1600" b="1" dirty="0" err="1">
                <a:solidFill>
                  <a:schemeClr val="tx1"/>
                </a:solidFill>
                <a:latin typeface="Tahoma" pitchFamily="34" charset="0"/>
                <a:ea typeface="Arial Unicode MS" pitchFamily="34" charset="-128"/>
                <a:cs typeface="Arial" pitchFamily="34" charset="0"/>
              </a:rPr>
              <a:t>LEDs</a:t>
            </a:r>
            <a:r>
              <a:rPr lang="en-GB" sz="1600" b="1" dirty="0">
                <a:solidFill>
                  <a:schemeClr val="tx1"/>
                </a:solidFill>
                <a:latin typeface="Tahoma" pitchFamily="34" charset="0"/>
                <a:ea typeface="Arial Unicode MS" pitchFamily="34" charset="-128"/>
                <a:cs typeface="Arial" pitchFamily="34" charset="0"/>
              </a:rPr>
              <a:t> in general lighting due to competitive prices and a market not near to saturation</a:t>
            </a:r>
          </a:p>
          <a:p>
            <a:pPr marL="233363" indent="-233363" algn="just" eaLnBrk="1" hangingPunct="1">
              <a:spcBef>
                <a:spcPct val="45000"/>
              </a:spcBef>
              <a:spcAft>
                <a:spcPct val="20000"/>
              </a:spcAft>
              <a:buClr>
                <a:schemeClr val="tx1"/>
              </a:buClr>
              <a:buSzPct val="80000"/>
              <a:buFont typeface="Wingdings" pitchFamily="2" charset="2"/>
              <a:buChar char="Ø"/>
            </a:pPr>
            <a:endParaRPr lang="en-GB" sz="1600" b="1" dirty="0">
              <a:solidFill>
                <a:schemeClr val="tx1"/>
              </a:solidFill>
              <a:latin typeface="Tahoma" pitchFamily="34" charset="0"/>
              <a:ea typeface="Arial Unicode MS" pitchFamily="34" charset="-128"/>
              <a:cs typeface="Arial" pitchFamily="34" charset="0"/>
            </a:endParaRPr>
          </a:p>
          <a:p>
            <a:pPr marL="233363" indent="-233363" algn="just" eaLnBrk="1" hangingPunct="1">
              <a:spcBef>
                <a:spcPct val="45000"/>
              </a:spcBef>
              <a:spcAft>
                <a:spcPct val="20000"/>
              </a:spcAft>
              <a:buClr>
                <a:schemeClr val="tx1"/>
              </a:buClr>
              <a:buSzPct val="80000"/>
              <a:buFont typeface="Wingdings" pitchFamily="2" charset="2"/>
              <a:buChar char="Ø"/>
            </a:pPr>
            <a:r>
              <a:rPr lang="en-GB" sz="1600" b="1" dirty="0">
                <a:solidFill>
                  <a:schemeClr val="tx1"/>
                </a:solidFill>
                <a:latin typeface="Tahoma" pitchFamily="34" charset="0"/>
                <a:ea typeface="Arial Unicode MS" pitchFamily="34" charset="-128"/>
                <a:cs typeface="Arial" pitchFamily="34" charset="0"/>
              </a:rPr>
              <a:t>The world market for LED power supplies is projected to </a:t>
            </a:r>
            <a:r>
              <a:rPr lang="en-GB" sz="1600" b="1" dirty="0" smtClean="0">
                <a:solidFill>
                  <a:schemeClr val="tx1"/>
                </a:solidFill>
                <a:latin typeface="Tahoma" pitchFamily="34" charset="0"/>
                <a:ea typeface="Arial Unicode MS" pitchFamily="34" charset="-128"/>
                <a:cs typeface="Arial" pitchFamily="34" charset="0"/>
              </a:rPr>
              <a:t>grow fastest from 2012 </a:t>
            </a:r>
            <a:r>
              <a:rPr lang="en-GB" sz="1600" b="1" dirty="0">
                <a:solidFill>
                  <a:schemeClr val="tx1"/>
                </a:solidFill>
                <a:latin typeface="Tahoma" pitchFamily="34" charset="0"/>
                <a:ea typeface="Arial Unicode MS" pitchFamily="34" charset="-128"/>
                <a:cs typeface="Arial" pitchFamily="34" charset="0"/>
              </a:rPr>
              <a:t>to </a:t>
            </a:r>
            <a:r>
              <a:rPr lang="en-GB" sz="1600" b="1" dirty="0" smtClean="0">
                <a:solidFill>
                  <a:schemeClr val="tx1"/>
                </a:solidFill>
                <a:latin typeface="Tahoma" pitchFamily="34" charset="0"/>
                <a:ea typeface="Arial Unicode MS" pitchFamily="34" charset="-128"/>
                <a:cs typeface="Arial" pitchFamily="34" charset="0"/>
              </a:rPr>
              <a:t>2014</a:t>
            </a:r>
            <a:endParaRPr lang="en-GB" sz="1600" b="1" dirty="0">
              <a:solidFill>
                <a:schemeClr val="tx1"/>
              </a:solidFill>
              <a:latin typeface="Tahoma" pitchFamily="34" charset="0"/>
              <a:ea typeface="Arial Unicode MS" pitchFamily="34" charset="-128"/>
              <a:cs typeface="Arial" pitchFamily="34" charset="0"/>
            </a:endParaRPr>
          </a:p>
          <a:p>
            <a:pPr marL="233363" indent="-233363" algn="just" eaLnBrk="1" hangingPunct="1">
              <a:spcBef>
                <a:spcPct val="45000"/>
              </a:spcBef>
              <a:spcAft>
                <a:spcPct val="20000"/>
              </a:spcAft>
              <a:buClr>
                <a:schemeClr val="tx1"/>
              </a:buClr>
              <a:buSzPct val="80000"/>
              <a:buFont typeface="Wingdings" pitchFamily="2" charset="2"/>
              <a:buChar char="Ø"/>
            </a:pPr>
            <a:endParaRPr lang="en-GB" sz="1600" b="1" dirty="0">
              <a:solidFill>
                <a:schemeClr val="tx1"/>
              </a:solidFill>
              <a:latin typeface="Tahoma" pitchFamily="34" charset="0"/>
              <a:ea typeface="Arial Unicode MS" pitchFamily="34" charset="-128"/>
              <a:cs typeface="Arial" pitchFamily="34" charset="0"/>
            </a:endParaRPr>
          </a:p>
          <a:p>
            <a:pPr lvl="1"/>
            <a:endParaRPr lang="en-US" sz="1800" dirty="0"/>
          </a:p>
          <a:p>
            <a:endParaRPr lang="en-GB" sz="1800" dirty="0" smtClean="0">
              <a:latin typeface="HelveticaNeueLT Std Lt"/>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Tree>
    <p:extLst>
      <p:ext uri="{BB962C8B-B14F-4D97-AF65-F5344CB8AC3E}">
        <p14:creationId xmlns:p14="http://schemas.microsoft.com/office/powerpoint/2010/main" val="1294415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About IHS </a:t>
            </a:r>
            <a:r>
              <a:rPr lang="en-GB" sz="2800" dirty="0" err="1" smtClean="0">
                <a:solidFill>
                  <a:srgbClr val="3C8AE0"/>
                </a:solidFill>
                <a:latin typeface="HelveticaNeueLT Std Lt"/>
              </a:rPr>
              <a:t>IMS</a:t>
            </a:r>
            <a:r>
              <a:rPr lang="en-GB" sz="2800" dirty="0" smtClean="0">
                <a:solidFill>
                  <a:srgbClr val="3C8AE0"/>
                </a:solidFill>
                <a:latin typeface="HelveticaNeueLT Std Lt"/>
              </a:rPr>
              <a:t> Research</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460375" y="1349152"/>
            <a:ext cx="8080375" cy="4960168"/>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Founded in the 1980s in the UK by former TI semiconductor executives.</a:t>
            </a:r>
          </a:p>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Headquartered in Wellingborough, Northants but global company with offices in US, China, Korea and Japan.</a:t>
            </a:r>
          </a:p>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Well over 100 analysts.</a:t>
            </a:r>
          </a:p>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Covers many areas e.g. automotive, industrial, consumer etc.</a:t>
            </a:r>
          </a:p>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Lighting and LEDs is one group with analysts in UK(3), Korea(3), Taiwan(1), China(1) and the </a:t>
            </a:r>
            <a:r>
              <a:rPr lang="en-GB" sz="1800" b="1" dirty="0" smtClean="0">
                <a:solidFill>
                  <a:schemeClr val="tx1"/>
                </a:solidFill>
                <a:latin typeface="Tahoma" pitchFamily="34" charset="0"/>
                <a:ea typeface="Arial Unicode MS" pitchFamily="34" charset="-128"/>
                <a:cs typeface="Arial" pitchFamily="34" charset="0"/>
              </a:rPr>
              <a:t>US(1).</a:t>
            </a:r>
            <a:endParaRPr lang="en-GB" sz="1800" b="1" dirty="0">
              <a:solidFill>
                <a:schemeClr val="tx1"/>
              </a:solidFill>
              <a:latin typeface="Tahoma" pitchFamily="34" charset="0"/>
              <a:ea typeface="Arial Unicode MS" pitchFamily="34" charset="-128"/>
              <a:cs typeface="Arial" pitchFamily="34" charset="0"/>
            </a:endParaRPr>
          </a:p>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Produced higher quality and more detailed reports than some competitors.</a:t>
            </a:r>
          </a:p>
          <a:p>
            <a:pPr marL="285750" indent="-285750" algn="just">
              <a:buClr>
                <a:schemeClr val="tx1"/>
              </a:buClr>
              <a:buSzPct val="80000"/>
              <a:buFont typeface="Arial" pitchFamily="34" charset="0"/>
              <a:buChar char="•"/>
            </a:pPr>
            <a:r>
              <a:rPr lang="en-GB" sz="1800" b="1" dirty="0">
                <a:solidFill>
                  <a:schemeClr val="tx1"/>
                </a:solidFill>
                <a:latin typeface="Tahoma" pitchFamily="34" charset="0"/>
                <a:ea typeface="Arial Unicode MS" pitchFamily="34" charset="-128"/>
                <a:cs typeface="Arial" pitchFamily="34" charset="0"/>
              </a:rPr>
              <a:t>Acquired by IHS in March 2012. Our LED group now has access to data from </a:t>
            </a:r>
            <a:r>
              <a:rPr lang="en-GB" sz="1800" b="1" dirty="0" err="1">
                <a:solidFill>
                  <a:schemeClr val="tx1"/>
                </a:solidFill>
                <a:latin typeface="Tahoma" pitchFamily="34" charset="0"/>
                <a:ea typeface="Arial Unicode MS" pitchFamily="34" charset="-128"/>
                <a:cs typeface="Arial" pitchFamily="34" charset="0"/>
              </a:rPr>
              <a:t>Displaybank</a:t>
            </a:r>
            <a:r>
              <a:rPr lang="en-GB" sz="1800" b="1" dirty="0">
                <a:solidFill>
                  <a:schemeClr val="tx1"/>
                </a:solidFill>
                <a:latin typeface="Tahoma" pitchFamily="34" charset="0"/>
                <a:ea typeface="Arial Unicode MS" pitchFamily="34" charset="-128"/>
                <a:cs typeface="Arial" pitchFamily="34" charset="0"/>
              </a:rPr>
              <a:t> and </a:t>
            </a:r>
            <a:r>
              <a:rPr lang="en-GB" sz="1800" b="1" dirty="0" err="1">
                <a:solidFill>
                  <a:schemeClr val="tx1"/>
                </a:solidFill>
                <a:latin typeface="Tahoma" pitchFamily="34" charset="0"/>
                <a:ea typeface="Arial Unicode MS" pitchFamily="34" charset="-128"/>
                <a:cs typeface="Arial" pitchFamily="34" charset="0"/>
              </a:rPr>
              <a:t>iSuppli</a:t>
            </a:r>
            <a:r>
              <a:rPr lang="en-GB" sz="1800" b="1" dirty="0">
                <a:solidFill>
                  <a:schemeClr val="tx1"/>
                </a:solidFill>
                <a:latin typeface="Tahoma" pitchFamily="34" charset="0"/>
                <a:ea typeface="Arial Unicode MS" pitchFamily="34" charset="-128"/>
                <a:cs typeface="Arial" pitchFamily="34" charset="0"/>
              </a:rPr>
              <a:t>.</a:t>
            </a:r>
          </a:p>
          <a:p>
            <a:endParaRPr lang="en-GB" sz="20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spTree>
    <p:extLst>
      <p:ext uri="{BB962C8B-B14F-4D97-AF65-F5344CB8AC3E}">
        <p14:creationId xmlns:p14="http://schemas.microsoft.com/office/powerpoint/2010/main" val="2113624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Major Groups</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416050"/>
            <a:ext cx="8437563"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425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LED Reports</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5" name="Content Placeholder 1"/>
          <p:cNvSpPr>
            <a:spLocks noGrp="1"/>
          </p:cNvSpPr>
          <p:nvPr>
            <p:ph idx="1"/>
          </p:nvPr>
        </p:nvSpPr>
        <p:spPr>
          <a:xfrm>
            <a:off x="71883" y="1124744"/>
            <a:ext cx="8964613" cy="5260975"/>
          </a:xfrm>
        </p:spPr>
        <p:txBody>
          <a:bodyPr>
            <a:normAutofit lnSpcReduction="10000"/>
          </a:bodyPr>
          <a:lstStyle/>
          <a:p>
            <a:pPr marL="457200" indent="-457200" eaLnBrk="0" fontAlgn="base" hangingPunct="0">
              <a:spcAft>
                <a:spcPct val="0"/>
              </a:spcAft>
              <a:buClr>
                <a:srgbClr val="00B0F0"/>
              </a:buClr>
              <a:buFont typeface="Wingdings" pitchFamily="2" charset="2"/>
              <a:buChar char="§"/>
            </a:pPr>
            <a:r>
              <a:rPr lang="en-US" sz="1800" b="1" dirty="0">
                <a:latin typeface="HelveticaNeueLT Std Lt"/>
                <a:ea typeface="MingLiU" pitchFamily="49" charset="-120"/>
              </a:rPr>
              <a:t>Quarterly LED Supply and Demand Report</a:t>
            </a:r>
          </a:p>
          <a:p>
            <a:pPr marL="285750" lvl="1" eaLnBrk="0" fontAlgn="base" hangingPunct="0">
              <a:spcAft>
                <a:spcPct val="0"/>
              </a:spcAft>
              <a:buClr>
                <a:srgbClr val="00B0F0"/>
              </a:buClr>
            </a:pPr>
            <a:r>
              <a:rPr lang="en-GB" dirty="0" smtClean="0">
                <a:latin typeface="HelveticaNeueLT Std Lt"/>
                <a:ea typeface="MingLiU" pitchFamily="49" charset="-120"/>
              </a:rPr>
              <a:t>Quarterly </a:t>
            </a:r>
            <a:r>
              <a:rPr lang="en-GB" dirty="0">
                <a:latin typeface="HelveticaNeueLT Std Lt"/>
                <a:ea typeface="MingLiU" pitchFamily="49" charset="-120"/>
              </a:rPr>
              <a:t>look at </a:t>
            </a:r>
            <a:r>
              <a:rPr lang="en-GB" dirty="0" err="1">
                <a:latin typeface="HelveticaNeueLT Std Lt"/>
                <a:ea typeface="MingLiU" pitchFamily="49" charset="-120"/>
              </a:rPr>
              <a:t>MOCVD</a:t>
            </a:r>
            <a:r>
              <a:rPr lang="en-GB" dirty="0">
                <a:latin typeface="HelveticaNeueLT Std Lt"/>
                <a:ea typeface="MingLiU" pitchFamily="49" charset="-120"/>
              </a:rPr>
              <a:t> shipments, LED panel shipments, LED consumption, LED &amp; sapphire pricing and LED capacity in 2” &amp; 4” equivalents, actual wafers, die capacity, yielded die capacity and binned die capacity. </a:t>
            </a:r>
          </a:p>
          <a:p>
            <a:pPr marL="285750" lvl="1" eaLnBrk="0" fontAlgn="base" hangingPunct="0">
              <a:spcAft>
                <a:spcPct val="0"/>
              </a:spcAft>
              <a:buClr>
                <a:srgbClr val="00B0F0"/>
              </a:buClr>
            </a:pPr>
            <a:r>
              <a:rPr lang="en-GB" dirty="0">
                <a:latin typeface="HelveticaNeueLT Std Lt"/>
                <a:ea typeface="MingLiU" pitchFamily="49" charset="-120"/>
              </a:rPr>
              <a:t>Annual demand forecasts to 2016 for </a:t>
            </a:r>
            <a:r>
              <a:rPr lang="en-GB" dirty="0" err="1">
                <a:latin typeface="HelveticaNeueLT Std Lt"/>
                <a:ea typeface="MingLiU" pitchFamily="49" charset="-120"/>
              </a:rPr>
              <a:t>MOCVD</a:t>
            </a:r>
            <a:r>
              <a:rPr lang="en-GB" dirty="0">
                <a:latin typeface="HelveticaNeueLT Std Lt"/>
                <a:ea typeface="MingLiU" pitchFamily="49" charset="-120"/>
              </a:rPr>
              <a:t> &amp; sapphire and </a:t>
            </a:r>
            <a:r>
              <a:rPr lang="en-GB" dirty="0" err="1">
                <a:latin typeface="HelveticaNeueLT Std Lt"/>
                <a:ea typeface="MingLiU" pitchFamily="49" charset="-120"/>
              </a:rPr>
              <a:t>LEDs</a:t>
            </a:r>
            <a:r>
              <a:rPr lang="en-GB" dirty="0">
                <a:latin typeface="HelveticaNeueLT Std Lt"/>
                <a:ea typeface="MingLiU" pitchFamily="49" charset="-120"/>
              </a:rPr>
              <a:t> by application &amp; die size. </a:t>
            </a:r>
          </a:p>
          <a:p>
            <a:pPr marL="285750" lvl="1" eaLnBrk="0" fontAlgn="base" hangingPunct="0">
              <a:spcAft>
                <a:spcPct val="0"/>
              </a:spcAft>
              <a:buClr>
                <a:srgbClr val="00B0F0"/>
              </a:buClr>
            </a:pPr>
            <a:r>
              <a:rPr lang="en-GB" dirty="0">
                <a:latin typeface="HelveticaNeueLT Std Lt"/>
                <a:ea typeface="MingLiU" pitchFamily="49" charset="-120"/>
              </a:rPr>
              <a:t>Annual supply forecasts to 2016 by LED manufacturer in 2” &amp; 4” equivalents, actual wafers, die capacity, yielded die capacity and binned die capacity.</a:t>
            </a:r>
          </a:p>
          <a:p>
            <a:pPr marL="457200" indent="-457200" eaLnBrk="0" fontAlgn="base" hangingPunct="0">
              <a:spcAft>
                <a:spcPct val="0"/>
              </a:spcAft>
              <a:buClr>
                <a:srgbClr val="00B0F0"/>
              </a:buClr>
              <a:buFont typeface="Wingdings" pitchFamily="2" charset="2"/>
              <a:buChar char="§"/>
            </a:pPr>
            <a:r>
              <a:rPr lang="en-US" sz="1800" b="1" dirty="0" smtClean="0">
                <a:latin typeface="HelveticaNeueLT Std Lt"/>
                <a:ea typeface="MingLiU" pitchFamily="49" charset="-120"/>
              </a:rPr>
              <a:t>Annual </a:t>
            </a:r>
            <a:r>
              <a:rPr lang="en-US" sz="1800" b="1" dirty="0">
                <a:latin typeface="HelveticaNeueLT Std Lt"/>
                <a:ea typeface="MingLiU" pitchFamily="49" charset="-120"/>
              </a:rPr>
              <a:t>Lamps &amp; Luminaire Report</a:t>
            </a:r>
          </a:p>
          <a:p>
            <a:pPr marL="0" lvl="1" indent="0" eaLnBrk="0" fontAlgn="base" hangingPunct="0">
              <a:spcAft>
                <a:spcPct val="0"/>
              </a:spcAft>
              <a:buClr>
                <a:srgbClr val="00B0F0"/>
              </a:buClr>
              <a:buNone/>
            </a:pPr>
            <a:r>
              <a:rPr lang="en-US" dirty="0" smtClean="0">
                <a:latin typeface="HelveticaNeueLT Std Lt"/>
                <a:ea typeface="MingLiU" pitchFamily="49" charset="-120"/>
              </a:rPr>
              <a:t>       9 </a:t>
            </a:r>
            <a:r>
              <a:rPr lang="en-US" dirty="0">
                <a:latin typeface="HelveticaNeueLT Std Lt"/>
                <a:ea typeface="MingLiU" pitchFamily="49" charset="-120"/>
              </a:rPr>
              <a:t>applications and 7 regions out to 2020, including installed base.</a:t>
            </a:r>
          </a:p>
          <a:p>
            <a:pPr marL="457200" indent="-457200" eaLnBrk="0" fontAlgn="base" hangingPunct="0">
              <a:spcAft>
                <a:spcPct val="0"/>
              </a:spcAft>
              <a:buClr>
                <a:srgbClr val="00B0F0"/>
              </a:buClr>
              <a:buFont typeface="Wingdings" pitchFamily="2" charset="2"/>
              <a:buChar char="§"/>
            </a:pPr>
            <a:r>
              <a:rPr lang="en-US" sz="1800" b="1" dirty="0">
                <a:latin typeface="HelveticaNeueLT Std Lt"/>
                <a:ea typeface="MingLiU" pitchFamily="49" charset="-120"/>
              </a:rPr>
              <a:t>Monthly Global LED Lamp Price Tracker</a:t>
            </a:r>
          </a:p>
          <a:p>
            <a:pPr marL="0" lvl="1" indent="0" eaLnBrk="0" fontAlgn="base" hangingPunct="0">
              <a:spcAft>
                <a:spcPct val="0"/>
              </a:spcAft>
              <a:buClr>
                <a:srgbClr val="00B0F0"/>
              </a:buClr>
              <a:buNone/>
            </a:pPr>
            <a:r>
              <a:rPr lang="en-US" dirty="0" smtClean="0">
                <a:latin typeface="HelveticaNeueLT Std Lt"/>
                <a:ea typeface="MingLiU" pitchFamily="49" charset="-120"/>
              </a:rPr>
              <a:t>       ~</a:t>
            </a:r>
            <a:r>
              <a:rPr lang="en-US" dirty="0">
                <a:latin typeface="HelveticaNeueLT Std Lt"/>
                <a:ea typeface="MingLiU" pitchFamily="49" charset="-120"/>
              </a:rPr>
              <a:t>1000 lamps and 14 countries, 72 brands and 32 retail stores. </a:t>
            </a:r>
          </a:p>
          <a:p>
            <a:pPr marL="457200" indent="-457200" eaLnBrk="0" fontAlgn="base" hangingPunct="0">
              <a:spcAft>
                <a:spcPct val="0"/>
              </a:spcAft>
              <a:buClr>
                <a:srgbClr val="00B0F0"/>
              </a:buClr>
              <a:buFont typeface="Wingdings" pitchFamily="2" charset="2"/>
              <a:buChar char="§"/>
            </a:pPr>
            <a:r>
              <a:rPr lang="en-US" sz="1800" b="1" dirty="0">
                <a:latin typeface="HelveticaNeueLT Std Lt"/>
                <a:ea typeface="MingLiU" pitchFamily="49" charset="-120"/>
              </a:rPr>
              <a:t>Annual Packaged </a:t>
            </a:r>
            <a:r>
              <a:rPr lang="en-US" sz="1800" b="1" dirty="0" err="1">
                <a:latin typeface="HelveticaNeueLT Std Lt"/>
                <a:ea typeface="MingLiU" pitchFamily="49" charset="-120"/>
              </a:rPr>
              <a:t>LEDs</a:t>
            </a:r>
            <a:r>
              <a:rPr lang="en-US" sz="1800" b="1" dirty="0">
                <a:latin typeface="HelveticaNeueLT Std Lt"/>
                <a:ea typeface="MingLiU" pitchFamily="49" charset="-120"/>
              </a:rPr>
              <a:t> Report</a:t>
            </a:r>
          </a:p>
          <a:p>
            <a:pPr marL="457200" indent="-457200" eaLnBrk="0" fontAlgn="base" hangingPunct="0">
              <a:spcAft>
                <a:spcPct val="0"/>
              </a:spcAft>
              <a:buClr>
                <a:srgbClr val="00B0F0"/>
              </a:buClr>
              <a:buFont typeface="Wingdings" pitchFamily="2" charset="2"/>
              <a:buChar char="§"/>
            </a:pPr>
            <a:r>
              <a:rPr lang="en-US" sz="1800" b="1" dirty="0">
                <a:latin typeface="HelveticaNeueLT Std Lt"/>
                <a:ea typeface="MingLiU" pitchFamily="49" charset="-120"/>
              </a:rPr>
              <a:t>LED Manufacturer Profiles </a:t>
            </a:r>
          </a:p>
          <a:p>
            <a:pPr marL="0" lvl="1" indent="0" eaLnBrk="0" fontAlgn="base" hangingPunct="0">
              <a:spcAft>
                <a:spcPct val="0"/>
              </a:spcAft>
              <a:buClr>
                <a:srgbClr val="00B0F0"/>
              </a:buClr>
              <a:buNone/>
            </a:pPr>
            <a:r>
              <a:rPr lang="en-US" dirty="0" smtClean="0">
                <a:latin typeface="HelveticaNeueLT Std Lt"/>
                <a:ea typeface="MingLiU" pitchFamily="49" charset="-120"/>
              </a:rPr>
              <a:t>       &gt;</a:t>
            </a:r>
            <a:r>
              <a:rPr lang="en-US" dirty="0">
                <a:latin typeface="HelveticaNeueLT Std Lt"/>
                <a:ea typeface="MingLiU" pitchFamily="49" charset="-120"/>
              </a:rPr>
              <a:t>100 companies</a:t>
            </a:r>
          </a:p>
          <a:p>
            <a:pPr marL="457200" indent="-457200" eaLnBrk="0" fontAlgn="base" hangingPunct="0">
              <a:spcAft>
                <a:spcPct val="0"/>
              </a:spcAft>
              <a:buClr>
                <a:srgbClr val="00B0F0"/>
              </a:buClr>
              <a:buFont typeface="Wingdings" pitchFamily="2" charset="2"/>
              <a:buChar char="§"/>
            </a:pPr>
            <a:r>
              <a:rPr lang="en-US" sz="1800" b="1" dirty="0">
                <a:latin typeface="HelveticaNeueLT Std Lt"/>
                <a:ea typeface="MingLiU" pitchFamily="49" charset="-120"/>
              </a:rPr>
              <a:t>Annual LED Driver IC Report</a:t>
            </a:r>
          </a:p>
          <a:p>
            <a:pPr marL="457200" indent="-457200" eaLnBrk="0" fontAlgn="base" hangingPunct="0">
              <a:spcAft>
                <a:spcPct val="0"/>
              </a:spcAft>
              <a:buClr>
                <a:srgbClr val="00B0F0"/>
              </a:buClr>
              <a:buFont typeface="Wingdings" pitchFamily="2" charset="2"/>
              <a:buChar char="§"/>
            </a:pPr>
            <a:r>
              <a:rPr lang="en-US" sz="1800" b="1" dirty="0">
                <a:latin typeface="HelveticaNeueLT Std Lt"/>
                <a:ea typeface="MingLiU" pitchFamily="49" charset="-120"/>
              </a:rPr>
              <a:t>Extensive Consulting:</a:t>
            </a:r>
          </a:p>
          <a:p>
            <a:pPr marL="0" lvl="1" indent="0" eaLnBrk="0" fontAlgn="base" hangingPunct="0">
              <a:spcAft>
                <a:spcPct val="0"/>
              </a:spcAft>
              <a:buClr>
                <a:srgbClr val="00B0F0"/>
              </a:buClr>
              <a:buNone/>
            </a:pPr>
            <a:r>
              <a:rPr lang="en-US" dirty="0" smtClean="0">
                <a:latin typeface="HelveticaNeueLT Std Lt"/>
                <a:ea typeface="MingLiU" pitchFamily="49" charset="-120"/>
              </a:rPr>
              <a:t>       Supply </a:t>
            </a:r>
            <a:r>
              <a:rPr lang="en-US" dirty="0">
                <a:latin typeface="HelveticaNeueLT Std Lt"/>
                <a:ea typeface="MingLiU" pitchFamily="49" charset="-120"/>
              </a:rPr>
              <a:t>Chain Market Sizing, Company Assessments, Due Diligence, etc.</a:t>
            </a:r>
          </a:p>
          <a:p>
            <a:pPr>
              <a:buFont typeface="Tahoma" pitchFamily="34" charset="0"/>
              <a:buNone/>
            </a:pPr>
            <a:endParaRPr lang="en-US" sz="1600" b="1" dirty="0" smtClean="0"/>
          </a:p>
        </p:txBody>
      </p:sp>
    </p:spTree>
    <p:extLst>
      <p:ext uri="{BB962C8B-B14F-4D97-AF65-F5344CB8AC3E}">
        <p14:creationId xmlns:p14="http://schemas.microsoft.com/office/powerpoint/2010/main" val="968314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6" descr="http://palasantzas.fmns.rug.nl/Veeco%20Logo%20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5748338"/>
            <a:ext cx="1519237"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8" descr="http://www.reidtechnology.co.nz/site/reidtechnology/images/Health_/Vishay_Logo_BlueBlack_72D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5738813"/>
            <a:ext cx="7826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6825" y="2884488"/>
            <a:ext cx="1903413" cy="150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5" name="Picture 8" descr="https://encrypted-tbn1.gstatic.com/images?q=tbn:ANd9GcTKz6d3r-iC-0d_v0QS98XbGmTDWTmR5R-7wn7XeiPdtT-m5dmt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913" y="1446213"/>
            <a:ext cx="27305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22" descr="straplin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4763" y="6519863"/>
            <a:ext cx="22225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AutoShape 2" descr="data:image/jpeg;base64,/9j/4AAQSkZJRgABAQAAAQABAAD/2wBDAAkGBwgHBgkIBwgKCgkLDRYPDQwMDRsUFRAWIB0iIiAdHx8kKDQsJCYxJx8fLT0tMTU3Ojo6Iys/RD84QzQ5Ojf/2wBDAQoKCg0MDRoPDxo3JR8lNzc3Nzc3Nzc3Nzc3Nzc3Nzc3Nzc3Nzc3Nzc3Nzc3Nzc3Nzc3Nzc3Nzc3Nzc3Nzc3Nzf/wAARCAAqANsDASIAAhEBAxEB/8QAHAAAAQQDAQAAAAAAAAAAAAAABwEDBggABAUC/8QASRAAAQIEBAMDBwYKCQUAAAAAAQIDAAQFEQYHEiETMUFRYYEUMjZxcnSxFRY0kbKzIiMkNTdCYnWCoSczUlNUV5PD8JTB0dLT/8QAGAEAAwEBAAAAAAAAAAAAAAAAAQIDAAT/xAAkEQACAgICAgEFAQAAAAAAAAABAgARAxIhMTJRgRMiM0FhUv/aAAwDAQACEQMRAD8ANM/xvInzLLS28G1Fta06gFW2JFxcQE6JmbjSt1KWp0i1SFTUxcNpUwpINklR319gMG+Y+ju+wfhFb8qPT+h+059yuL4VBViRIZWIYAGE/wAozW/wdC/n/wC8LSqxj9nEtNk8Q0+RTT5lxSFvyzZIBDalDfWdO6RzG8EWEie/8EpqfcYn+MJJ8yy0ofDai2padSQq21xtcQFaFmVjSuVOWp0kmjiZmCQjiMLSm4SVG51noDBtmvozvsH4RW7Ks2x9Re9bn3S4phAKsSJPKxDKBCRUavmhSWTMzFMo86ygXWJRtaiB6tYUfAGNrBuadPrs01IVGX+T5106WzxNTTiuiQrYhR7CO65O0EO0VwzTkWKdjmoNyY4aXNDxSjbSpSQTbs338YyBcnBFTZC2PkGWLfStTKw0oIcKTpURcA9DbrAbw5mRimrYmkqQ8aYhL0xwnFoll3AFybXXzsDaClhWdeqOGqXOzN+M/KNuLv1UUi5gB4D/AEj0z3xfwXGxqCGv9TZGIK1+5Y595thlbzy0obbSVLWo2CQOZMCteYWIcT1ldOwPT2Ayi58pmgSdPLWeQQOwEKJ7OkTfMJt53BNaRLhRcMovZIuSLbj6rwJsm8S0+hVWclKm4hhufCA3MKNkpWkqslR6A6ufK474GNftLVdQux2C3Jr8l5oMN8ZOIaXMuAXLCmUpSfUoNj/tHdwFVq1VqdN/OOUblahKTapdbaEFIICEKB3J56uYNiLWiUAhQuDt0MYEgeMTLWOo4WjwYLabVs0qlLCZYkKU2yvdsvt6CtPQga729do1cRYozGw3JNzlWZo6GHHQ0kttlR1EEjbX3GC7A3z39EZT94I+7ciiMGYChEcFVJucjDeK8xcTSjszSWaOtplzhLLjZSdVgeWvsIjcqtWzUpsk5Nu0+lOtNi6+A3rUkDmdOu58LmHchPRyp+//AO2iCcReM7BWIAEKAsoNzyg3Qk9oiAZpYzdw0abLyCrzLj6XnkjmWUndPdqO3gYnzriGm1OOKCUJBUpRNgAOZiuOKvlHFS6ti5CCac1Molm73ulFrJt3bpJ71wMKhm56mysVXjuWJp84zUJJiclV62H20uNq7UkXEbEC7I7EHlVKmKJMLu7JniMXO5aUdx4Kv4KEFGEddWIjo2y3IVmhiCq4ZpEtUKQuWuqY4TqH2isEFJIIsRa1v5xGML4pzCxTKvTFJFD4bDnDXxm1pN7A7AE7WMdfPP0QY9+R9lcaWQf5iqnvg+wmKgAYtq5kixOXW+J4rWIcy8PMmcqFOpMzJti7q5ZtSggd/wCGCB32sOsdvA+ZNPxK+mQmWTI1FQJQ2V6kO256Fdtt7Eeq9jE3WlK0lKgCCLEHkYqxvK4oIo25aqBEnoPOzlm7fygoq5AeKmdmQg3LVDlGQghY55eNTH0dz2D8Iq9gg1MYkppoSWVVMFXk4f8AMJ4atV/4dUWhmfo7vsH4RW/Kn0+ontOfcrjpwGlac+byWEwOZr/3FF/54xK8HKrqqUs4nQhFQ467pbtoCP1dNulvHtjuiFiBax1LBaPcZmvoz3sH4RWTAdTlKPiumVGoOlqUYUpTiwgq0goUBsASdyIs3NfRnfYPwit2VzaHcdUdt1CVoUty6VpBB/FL6RbB4tI5vJYVKpm/hiWllKkHH55+34LSWlNgnvKwLD1XPdEAo2E69juvO1WqMOyspMO8R+YcQUXT0S2DudrAHkO08ieWZGUZVrZlWG1f2kNgGNmEGQKPtEc4y3kY1LsNy0u2wwkIaaQEISOQAFgIrjgL9I9N98X8FxZIxW3AQ/pHpvvi/gqHw9NEzdrLJEXFjygMY6ypmGn3Z/C6EusLJUuQuAps9eHfYj9k7jpfYAziFiKOUNiWdA4oyt2Fcb1zCL/kh4j0q2rS5ITV0lvuTcXQe7l3QecL4jkMT0tM/TVkovocbXYLaWOaVDt3HdvHCzQwxI1rDs7PONobnpKXW81MAWJCQSUKPVJAPPlzgfZEzbzeKpyVSTwHpFTjg/aQtASfqWoeMXbXIpYCiJFbxsFJsGHaBvnv6Iyn7wR925BIgb57+iUp+8EfduRLF5iUy+BjOQno5U/fz92iCdAwyE9HKn7/AP7aIJxNhvGy+ZmxeAkCzfrTklQG6RJXVPVZzgNoSd9Fxq+u4T/FHbo+FJOSwajDryQtpcuW3yB561C6lfWSR4QORKVXMHG8/V6NUEyLFLUlmUmVtcQbX3SDtc7q8REm+a+P7enSf+hR/wCIYgBQtxQbJNQUUiamsDY1QqZvrkXy1MpH67Z2JHrTZQ8Isuy4h5pDragpC0hSVDkQeRgBZkYQrlLQ3WqxVEVRbqwy48lkNlOx03tseov6onuS9f8AlPDhpr67zNOIQL81NHzD4bp8BD5gGUOImI6sUM8Z6eiDHvyPsrjn5GqeRhusKl20OPJmvxaFr0hR4YsCqxt67GOhnn6IS/vyPsrjUyE/MVU98H2EwB+D5hP5viRvFuaNcm25ilNU9NGXqLUwS4XHU9CAbAJ9YBNuR5GJRlzlrLUl2XrNQmmJ2Y0BcsmX3ZbuNlAnzjY7GwAvyvYjM3MEmqS667SmiZ9hH5Q0gbvtjqB1UkfWNugiP5PY2Ek+jD1TeHkryvyJ1R/q1k+ZfsUTt37ddj3jtPmDrJT/ABDaOUZCCFjmnTGpgEsOAC5KSAPCK64Uo2J8PVyRqycMVGYVKlR4JaUjVdBT51jbzr8jyix3SMMUTIVBHuTdNiP5Bz8/cV/5ez3+ur/5RrzeM8aTmhiVwZNSJWtKVvrC3dCb7kDSmxt1N4JsYY2y/wCYdD7jFQc4UjML0OL0tqOltBUo7cgBuTAGy9w7XaVjGkzk/Rai1LtuKC1mXVZOpCkgnuuRvFgjyjyICuVBHuB8YYg+oohYQQsJKRuYcDLLjpSpQQkqshJUo27ANyYAGD6BXZHGlOqM3Qqk1LJmitalSyvwAq4ubdl4sHHmHRyoI9xHQNX8jU4FqlXg3fWW1abc722gbUfMSt06TblsT4UrK5ttISp6VliQ4e0g2APqJHq5QT4SApA7EJBPRgjxLibE+MZJykUDDFSlZV8aXn5lHDUpPVN1WSkdp1G4uIk+WuCPmpKOvzi0O1KaSA6UbobSOSEk899yeu3YIm0LBOTjUChAE52PcyB5nNKTtToUnJUyQm5t/wArDqgw0pQSlKFA3I2G6htBDhOsBW1NwsuwqDjJWQn6VSqjKVOnzUo6qZDyeOyUhSShKdidiQU/zESDMScqMthqZZo0nNTM7Mjgo8nbKi2D5yiRysL277RJ4yMWttoAtLrI3l7QkYewrJyenS+tIdmCU2JcVuefZsPCJLCCFgE2bjAUKnMxJSGa9RJymTGyJhspCrX0q5pV4EA+EBrBdFxThHGEu5MUebXLqUWJlbCOIhTaj5wI7CArtsOUHg8o8mGXIVBHuI2MMQZAM5JOdqWHpWSpsjNTb5mg4UsNFWlISoEkgbbkf8BjWyVkJ+lSFSlKnT5uUcW+l1BeZUkLGkDYnqCOXfBJMZG3Oms30xvtFgL5i5ZzhqLtTw1LB5h8lT0oggKbX1UgG10nnbmDyuDsaIQ8oCOUNiF0DCjIhlxVKzO0jyXEVPm5adlQEh59opEwjoq5/WHI/X1IEwhBCwCbNxgKFT//2Q=="/>
          <p:cNvSpPr>
            <a:spLocks noChangeAspect="1" noChangeArrowheads="1"/>
          </p:cNvSpPr>
          <p:nvPr/>
        </p:nvSpPr>
        <p:spPr bwMode="auto">
          <a:xfrm>
            <a:off x="163513" y="-136525"/>
            <a:ext cx="1152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097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0" y="2549525"/>
            <a:ext cx="19097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9163" y="5748338"/>
            <a:ext cx="13525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2" name="Picture 12" descr="http://www.pofac.de/atlas/company_files/34/Logo_Avago_2007.normal.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66975" y="1716088"/>
            <a:ext cx="15351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4" descr="http://upload.wikimedia.org/wikipedia/de/thumb/0/0f/Aixtron_Logo.svg/800px-Aixtron_Logo.sv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12863" y="1011238"/>
            <a:ext cx="16097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Picture 30" descr="http://www.owlnet.rice.edu/~slink/Images/3M-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813" y="1066800"/>
            <a:ext cx="7810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38" descr="http://en.wikivisual.com/images/e/e3/Analog_devices_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64163" y="1047750"/>
            <a:ext cx="12731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33" descr="Allegro MicroSystems, Inc.">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09938" y="1017588"/>
            <a:ext cx="14541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35" descr="austriamicrosystems AG - global leader in the design and manufacture of high performance analog ICs (integrated circuits)">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388" y="1684338"/>
            <a:ext cx="21209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8" name="Picture 49" descr="Analogic%2520Tech%2520logo"/>
          <p:cNvPicPr>
            <a:picLocks noChangeAspect="1" noChangeArrowheads="1"/>
          </p:cNvPicPr>
          <p:nvPr/>
        </p:nvPicPr>
        <p:blipFill>
          <a:blip r:embed="rId18">
            <a:extLst>
              <a:ext uri="{28A0092B-C50C-407E-A947-70E740481C1C}">
                <a14:useLocalDpi xmlns:a14="http://schemas.microsoft.com/office/drawing/2010/main" val="0"/>
              </a:ext>
            </a:extLst>
          </a:blip>
          <a:srcRect t="21333" b="21333"/>
          <a:stretch>
            <a:fillRect/>
          </a:stretch>
        </p:blipFill>
        <p:spPr bwMode="auto">
          <a:xfrm>
            <a:off x="7123113" y="1062038"/>
            <a:ext cx="17145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9" name="Picture 2" descr="http://reefbuilders.com/files/2010/05/cree-logo.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865938" y="1684338"/>
            <a:ext cx="17541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4" descr="http://www.rockadvertising.com/products/technologyPartners/images/Nichi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40325" y="3444875"/>
            <a:ext cx="16287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1" name="Picture 20" descr="http://www.oled-info.com/files/images/Osram_Logo_1.gif"/>
          <p:cNvPicPr>
            <a:picLocks noChangeAspect="1" noChangeArrowheads="1"/>
          </p:cNvPicPr>
          <p:nvPr/>
        </p:nvPicPr>
        <p:blipFill>
          <a:blip r:embed="rId21">
            <a:extLst>
              <a:ext uri="{28A0092B-C50C-407E-A947-70E740481C1C}">
                <a14:useLocalDpi xmlns:a14="http://schemas.microsoft.com/office/drawing/2010/main" val="0"/>
              </a:ext>
            </a:extLst>
          </a:blip>
          <a:srcRect l="1601" t="20779" r="1601" b="16623"/>
          <a:stretch>
            <a:fillRect/>
          </a:stretch>
        </p:blipFill>
        <p:spPr bwMode="auto">
          <a:xfrm>
            <a:off x="98425" y="4214813"/>
            <a:ext cx="247808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2" name="Picture 22" descr="http://www.drivenet.org.uk/files/sdocs/Infineon_logo.jpg"/>
          <p:cNvPicPr>
            <a:picLocks noChangeAspect="1" noChangeArrowheads="1"/>
          </p:cNvPicPr>
          <p:nvPr/>
        </p:nvPicPr>
        <p:blipFill>
          <a:blip r:embed="rId22">
            <a:extLst>
              <a:ext uri="{28A0092B-C50C-407E-A947-70E740481C1C}">
                <a14:useLocalDpi xmlns:a14="http://schemas.microsoft.com/office/drawing/2010/main" val="0"/>
              </a:ext>
            </a:extLst>
          </a:blip>
          <a:srcRect l="6451"/>
          <a:stretch>
            <a:fillRect/>
          </a:stretch>
        </p:blipFill>
        <p:spPr bwMode="auto">
          <a:xfrm>
            <a:off x="4614863" y="2398713"/>
            <a:ext cx="18684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34" descr="http://www.murraybrand.com/images/portfolio/kla_tencor.jpg"/>
          <p:cNvPicPr>
            <a:picLocks noChangeAspect="1" noChangeArrowheads="1"/>
          </p:cNvPicPr>
          <p:nvPr/>
        </p:nvPicPr>
        <p:blipFill>
          <a:blip r:embed="rId23">
            <a:extLst>
              <a:ext uri="{28A0092B-C50C-407E-A947-70E740481C1C}">
                <a14:useLocalDpi xmlns:a14="http://schemas.microsoft.com/office/drawing/2010/main" val="0"/>
              </a:ext>
            </a:extLst>
          </a:blip>
          <a:srcRect l="10867" t="38400" r="7245" b="30171"/>
          <a:stretch>
            <a:fillRect/>
          </a:stretch>
        </p:blipFill>
        <p:spPr bwMode="auto">
          <a:xfrm>
            <a:off x="87313" y="3476625"/>
            <a:ext cx="22177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4" name="Picture 42" descr="http://www.smart-systems-integration.org/emember_tool/companydata/nxp-semiconductors/logo/"/>
          <p:cNvPicPr>
            <a:picLocks noChangeAspect="1" noChangeArrowheads="1"/>
          </p:cNvPicPr>
          <p:nvPr/>
        </p:nvPicPr>
        <p:blipFill>
          <a:blip r:embed="rId24">
            <a:extLst>
              <a:ext uri="{28A0092B-C50C-407E-A947-70E740481C1C}">
                <a14:useLocalDpi xmlns:a14="http://schemas.microsoft.com/office/drawing/2010/main" val="0"/>
              </a:ext>
            </a:extLst>
          </a:blip>
          <a:srcRect l="7254" t="16891" r="4836" b="19707"/>
          <a:stretch>
            <a:fillRect/>
          </a:stretch>
        </p:blipFill>
        <p:spPr bwMode="auto">
          <a:xfrm>
            <a:off x="7453313" y="3322638"/>
            <a:ext cx="15176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5" name="Picture 44" descr="http://eleganceindustries.com/yahoo_site_admin/assets/images/intersil-logo.269204050_std.jpg"/>
          <p:cNvPicPr>
            <a:picLocks noChangeAspect="1" noChangeArrowheads="1"/>
          </p:cNvPicPr>
          <p:nvPr/>
        </p:nvPicPr>
        <p:blipFill>
          <a:blip r:embed="rId25">
            <a:extLst>
              <a:ext uri="{28A0092B-C50C-407E-A947-70E740481C1C}">
                <a14:useLocalDpi xmlns:a14="http://schemas.microsoft.com/office/drawing/2010/main" val="0"/>
              </a:ext>
            </a:extLst>
          </a:blip>
          <a:srcRect t="19882" b="25562"/>
          <a:stretch>
            <a:fillRect/>
          </a:stretch>
        </p:blipFill>
        <p:spPr bwMode="auto">
          <a:xfrm>
            <a:off x="6491288" y="2514600"/>
            <a:ext cx="24399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6" name="Picture 65" descr="Everlight%20LOGO%20200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66975" y="2549525"/>
            <a:ext cx="1697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6" descr="http://www.hikari.eu/contents/images/Image/collaboratori/Philips_logo.gif"/>
          <p:cNvPicPr>
            <a:picLocks noChangeAspect="1" noChangeArrowheads="1"/>
          </p:cNvPicPr>
          <p:nvPr/>
        </p:nvPicPr>
        <p:blipFill>
          <a:blip r:embed="rId27">
            <a:extLst>
              <a:ext uri="{28A0092B-C50C-407E-A947-70E740481C1C}">
                <a14:useLocalDpi xmlns:a14="http://schemas.microsoft.com/office/drawing/2010/main" val="0"/>
              </a:ext>
            </a:extLst>
          </a:blip>
          <a:srcRect l="584" t="3934" r="1756" b="9836"/>
          <a:stretch>
            <a:fillRect/>
          </a:stretch>
        </p:blipFill>
        <p:spPr bwMode="auto">
          <a:xfrm>
            <a:off x="4619625" y="4086225"/>
            <a:ext cx="20177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8" descr="http://www.moldex3d.com/jla/en/images/stories/Success/Samsung/samsung-logo.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6388" y="4967288"/>
            <a:ext cx="159861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10" descr="http://www.odonnellsw.com/cms/sites/default/files/seoul_logo.gif"/>
          <p:cNvPicPr>
            <a:picLocks noChangeAspect="1" noChangeArrowheads="1"/>
          </p:cNvPicPr>
          <p:nvPr/>
        </p:nvPicPr>
        <p:blipFill>
          <a:blip r:embed="rId29">
            <a:extLst>
              <a:ext uri="{28A0092B-C50C-407E-A947-70E740481C1C}">
                <a14:useLocalDpi xmlns:a14="http://schemas.microsoft.com/office/drawing/2010/main" val="0"/>
              </a:ext>
            </a:extLst>
          </a:blip>
          <a:srcRect t="9796" b="9796"/>
          <a:stretch>
            <a:fillRect/>
          </a:stretch>
        </p:blipFill>
        <p:spPr bwMode="auto">
          <a:xfrm>
            <a:off x="2187575" y="4967288"/>
            <a:ext cx="16065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0" name="Picture 26" descr="http://www.hobbyfoto.it/oscommerce/catalog/images/PANASONIC%20LOGO.png"/>
          <p:cNvPicPr>
            <a:picLocks noChangeAspect="1" noChangeArrowheads="1"/>
          </p:cNvPicPr>
          <p:nvPr/>
        </p:nvPicPr>
        <p:blipFill>
          <a:blip r:embed="rId30">
            <a:extLst>
              <a:ext uri="{28A0092B-C50C-407E-A947-70E740481C1C}">
                <a14:useLocalDpi xmlns:a14="http://schemas.microsoft.com/office/drawing/2010/main" val="0"/>
              </a:ext>
            </a:extLst>
          </a:blip>
          <a:srcRect l="3600" t="10159" r="4800" b="10159"/>
          <a:stretch>
            <a:fillRect/>
          </a:stretch>
        </p:blipFill>
        <p:spPr bwMode="auto">
          <a:xfrm>
            <a:off x="2117725" y="4124325"/>
            <a:ext cx="22193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1" name="Picture 19" descr="Welcome to SAFC Global"/>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96088" y="4086225"/>
            <a:ext cx="2181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2" name="Picture 24" descr="http://www.notebookpartner.hu/Notebook/images/toshiba-uk-logo.jpg"/>
          <p:cNvPicPr>
            <a:picLocks noChangeAspect="1" noChangeArrowheads="1"/>
          </p:cNvPicPr>
          <p:nvPr/>
        </p:nvPicPr>
        <p:blipFill>
          <a:blip r:embed="rId32">
            <a:extLst>
              <a:ext uri="{28A0092B-C50C-407E-A947-70E740481C1C}">
                <a14:useLocalDpi xmlns:a14="http://schemas.microsoft.com/office/drawing/2010/main" val="0"/>
              </a:ext>
            </a:extLst>
          </a:blip>
          <a:srcRect t="38400" b="44800"/>
          <a:stretch>
            <a:fillRect/>
          </a:stretch>
        </p:blipFill>
        <p:spPr bwMode="auto">
          <a:xfrm>
            <a:off x="441325" y="5748338"/>
            <a:ext cx="301783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3" name="Picture 32" descr="http://admintell.napco.com/ee/images/uploads/gadgetell/TI_Logo.jp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231063" y="4829175"/>
            <a:ext cx="1770062"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4" name="Picture 87" descr="sharp-logo"/>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068763" y="5062538"/>
            <a:ext cx="15589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5" name="Picture 89" descr="SiliconLabsLogo_Red"/>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40425" y="4951413"/>
            <a:ext cx="10874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Customers</a:t>
            </a:r>
            <a:endParaRPr lang="en-GB" sz="2800" dirty="0">
              <a:solidFill>
                <a:srgbClr val="3C8AE0"/>
              </a:solidFill>
              <a:latin typeface="HelveticaNeueLT Std Lt"/>
            </a:endParaRPr>
          </a:p>
        </p:txBody>
      </p:sp>
    </p:spTree>
    <p:extLst>
      <p:ext uri="{BB962C8B-B14F-4D97-AF65-F5344CB8AC3E}">
        <p14:creationId xmlns:p14="http://schemas.microsoft.com/office/powerpoint/2010/main" val="2007158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Merchant </a:t>
            </a:r>
            <a:r>
              <a:rPr lang="en-GB" sz="2800" dirty="0" err="1" smtClean="0">
                <a:solidFill>
                  <a:srgbClr val="3C8AE0"/>
                </a:solidFill>
                <a:latin typeface="HelveticaNeueLT Std Lt"/>
              </a:rPr>
              <a:t>GaN</a:t>
            </a:r>
            <a:r>
              <a:rPr lang="en-GB" sz="2800" dirty="0" smtClean="0">
                <a:solidFill>
                  <a:srgbClr val="3C8AE0"/>
                </a:solidFill>
                <a:latin typeface="HelveticaNeueLT Std Lt"/>
              </a:rPr>
              <a:t> MOCVD Market</a:t>
            </a:r>
            <a:endParaRPr lang="en-GB" sz="2800" dirty="0">
              <a:solidFill>
                <a:srgbClr val="3C8AE0"/>
              </a:solidFill>
              <a:latin typeface="HelveticaNeueLT Std Lt"/>
            </a:endParaRP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178" y="1700808"/>
            <a:ext cx="6716166" cy="476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58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332656"/>
            <a:ext cx="7800726" cy="461665"/>
          </a:xfrm>
          <a:prstGeom prst="rect">
            <a:avLst/>
          </a:prstGeom>
          <a:noFill/>
        </p:spPr>
        <p:txBody>
          <a:bodyPr wrap="square" rtlCol="0">
            <a:spAutoFit/>
          </a:bodyPr>
          <a:lstStyle/>
          <a:p>
            <a:r>
              <a:rPr lang="en-GB" sz="2400" dirty="0">
                <a:solidFill>
                  <a:srgbClr val="3C8AE0"/>
                </a:solidFill>
                <a:latin typeface="HelveticaNeueLT Std Lt"/>
              </a:rPr>
              <a:t>Total </a:t>
            </a:r>
            <a:r>
              <a:rPr lang="en-GB" sz="2400" dirty="0" err="1">
                <a:solidFill>
                  <a:srgbClr val="3C8AE0"/>
                </a:solidFill>
                <a:latin typeface="HelveticaNeueLT Std Lt"/>
              </a:rPr>
              <a:t>GaN</a:t>
            </a:r>
            <a:r>
              <a:rPr lang="en-GB" sz="2400" dirty="0">
                <a:solidFill>
                  <a:srgbClr val="3C8AE0"/>
                </a:solidFill>
                <a:latin typeface="HelveticaNeueLT Std Lt"/>
              </a:rPr>
              <a:t> LED Revenues by Application</a:t>
            </a:r>
          </a:p>
        </p:txBody>
      </p:sp>
      <p:sp>
        <p:nvSpPr>
          <p:cNvPr id="26" name="Text Placeholder 1"/>
          <p:cNvSpPr txBox="1">
            <a:spLocks/>
          </p:cNvSpPr>
          <p:nvPr/>
        </p:nvSpPr>
        <p:spPr>
          <a:xfrm>
            <a:off x="307975" y="1196752"/>
            <a:ext cx="8080375" cy="374491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endParaRPr lang="en-GB" sz="1800" dirty="0" smtClean="0"/>
          </a:p>
          <a:p>
            <a:endParaRPr lang="en-GB" sz="1800" dirty="0" smtClean="0"/>
          </a:p>
          <a:p>
            <a:pPr marL="0" indent="0">
              <a:buNone/>
            </a:pPr>
            <a:endParaRPr lang="en-GB" sz="1800" dirty="0" smtClean="0"/>
          </a:p>
          <a:p>
            <a:pPr marL="0" indent="0">
              <a:buNone/>
            </a:pPr>
            <a:r>
              <a:rPr lang="en-GB" sz="1800" dirty="0" smtClean="0"/>
              <a:t> </a:t>
            </a:r>
          </a:p>
        </p:txBody>
      </p:sp>
      <p:sp>
        <p:nvSpPr>
          <p:cNvPr id="7" name="Text Placeholder 1"/>
          <p:cNvSpPr txBox="1">
            <a:spLocks/>
          </p:cNvSpPr>
          <p:nvPr/>
        </p:nvSpPr>
        <p:spPr>
          <a:xfrm>
            <a:off x="107504" y="1124744"/>
            <a:ext cx="3888431" cy="3024336"/>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chemeClr val="tx1"/>
              </a:buClr>
              <a:buSzPct val="80000"/>
              <a:buFont typeface="Arial" pitchFamily="34" charset="0"/>
              <a:buChar char="•"/>
            </a:pPr>
            <a:r>
              <a:rPr lang="en-GB" sz="1600" dirty="0">
                <a:solidFill>
                  <a:schemeClr val="tx1"/>
                </a:solidFill>
                <a:latin typeface="Tahoma" pitchFamily="34" charset="0"/>
                <a:ea typeface="Arial Unicode MS" pitchFamily="34" charset="-128"/>
                <a:cs typeface="Arial" pitchFamily="34" charset="0"/>
              </a:rPr>
              <a:t>The </a:t>
            </a:r>
            <a:r>
              <a:rPr lang="en-GB" sz="1600" dirty="0" err="1">
                <a:solidFill>
                  <a:schemeClr val="tx1"/>
                </a:solidFill>
                <a:latin typeface="Tahoma" pitchFamily="34" charset="0"/>
                <a:ea typeface="Arial Unicode MS" pitchFamily="34" charset="-128"/>
                <a:cs typeface="Arial" pitchFamily="34" charset="0"/>
              </a:rPr>
              <a:t>GaN</a:t>
            </a:r>
            <a:r>
              <a:rPr lang="en-GB" sz="1600" dirty="0">
                <a:solidFill>
                  <a:schemeClr val="tx1"/>
                </a:solidFill>
                <a:latin typeface="Tahoma" pitchFamily="34" charset="0"/>
                <a:ea typeface="Arial Unicode MS" pitchFamily="34" charset="-128"/>
                <a:cs typeface="Arial" pitchFamily="34" charset="0"/>
              </a:rPr>
              <a:t> LED market grew aggressively in 2010 due to economic recovery, LED TVs and notebooks, and other factors. It is a relatively flat market currently (from 2010 to 2013).</a:t>
            </a:r>
          </a:p>
          <a:p>
            <a:pPr marL="285750" indent="-285750" algn="just">
              <a:buClr>
                <a:schemeClr val="tx1"/>
              </a:buClr>
              <a:buSzPct val="80000"/>
              <a:buFont typeface="Arial" pitchFamily="34" charset="0"/>
              <a:buChar char="•"/>
            </a:pPr>
            <a:r>
              <a:rPr lang="en-GB" sz="1600" dirty="0">
                <a:solidFill>
                  <a:schemeClr val="tx1"/>
                </a:solidFill>
                <a:latin typeface="Tahoma" pitchFamily="34" charset="0"/>
                <a:ea typeface="Arial Unicode MS" pitchFamily="34" charset="-128"/>
                <a:cs typeface="Arial" pitchFamily="34" charset="0"/>
              </a:rPr>
              <a:t>2014 is expected to be a strong growth year (forecast at 18% revenue growth) due primarily to lighting as LED lamps reach a more realistic price and 60W incandescent bulbs are banned in various countries including US and China.</a:t>
            </a:r>
          </a:p>
          <a:p>
            <a:pPr marL="285750" indent="-285750" algn="just">
              <a:buClr>
                <a:schemeClr val="tx1"/>
              </a:buClr>
              <a:buSzPct val="80000"/>
              <a:buFont typeface="Arial" pitchFamily="34" charset="0"/>
              <a:buChar char="•"/>
            </a:pPr>
            <a:r>
              <a:rPr lang="en-GB" sz="1600" dirty="0" smtClean="0">
                <a:solidFill>
                  <a:schemeClr val="tx1"/>
                </a:solidFill>
                <a:latin typeface="Tahoma" pitchFamily="34" charset="0"/>
                <a:ea typeface="Arial Unicode MS" pitchFamily="34" charset="-128"/>
                <a:cs typeface="Arial" pitchFamily="34" charset="0"/>
              </a:rPr>
              <a:t>Lighting </a:t>
            </a:r>
            <a:r>
              <a:rPr lang="en-GB" sz="1600" dirty="0">
                <a:solidFill>
                  <a:schemeClr val="tx1"/>
                </a:solidFill>
                <a:latin typeface="Tahoma" pitchFamily="34" charset="0"/>
                <a:ea typeface="Arial Unicode MS" pitchFamily="34" charset="-128"/>
                <a:cs typeface="Arial" pitchFamily="34" charset="0"/>
              </a:rPr>
              <a:t>is the biggest growth story, expected to rise from </a:t>
            </a:r>
            <a:r>
              <a:rPr lang="en-GB" sz="1600" dirty="0" smtClean="0">
                <a:solidFill>
                  <a:schemeClr val="tx1"/>
                </a:solidFill>
                <a:latin typeface="Tahoma" pitchFamily="34" charset="0"/>
                <a:ea typeface="Arial Unicode MS" pitchFamily="34" charset="-128"/>
                <a:cs typeface="Arial" pitchFamily="34" charset="0"/>
              </a:rPr>
              <a:t>$1.8B </a:t>
            </a:r>
            <a:r>
              <a:rPr lang="en-GB" sz="1600" dirty="0">
                <a:solidFill>
                  <a:schemeClr val="tx1"/>
                </a:solidFill>
                <a:latin typeface="Tahoma" pitchFamily="34" charset="0"/>
                <a:ea typeface="Arial Unicode MS" pitchFamily="34" charset="-128"/>
                <a:cs typeface="Arial" pitchFamily="34" charset="0"/>
              </a:rPr>
              <a:t>in 2011 to </a:t>
            </a:r>
            <a:r>
              <a:rPr lang="en-GB" sz="1600" dirty="0" smtClean="0">
                <a:solidFill>
                  <a:schemeClr val="tx1"/>
                </a:solidFill>
                <a:latin typeface="Tahoma" pitchFamily="34" charset="0"/>
                <a:ea typeface="Arial Unicode MS" pitchFamily="34" charset="-128"/>
                <a:cs typeface="Arial" pitchFamily="34" charset="0"/>
              </a:rPr>
              <a:t>$5.1B </a:t>
            </a:r>
            <a:r>
              <a:rPr lang="en-GB" sz="1600" dirty="0">
                <a:solidFill>
                  <a:schemeClr val="tx1"/>
                </a:solidFill>
                <a:latin typeface="Tahoma" pitchFamily="34" charset="0"/>
                <a:ea typeface="Arial Unicode MS" pitchFamily="34" charset="-128"/>
                <a:cs typeface="Arial" pitchFamily="34" charset="0"/>
              </a:rPr>
              <a:t>in </a:t>
            </a:r>
            <a:r>
              <a:rPr lang="en-GB" sz="1600" dirty="0" smtClean="0">
                <a:solidFill>
                  <a:schemeClr val="tx1"/>
                </a:solidFill>
                <a:latin typeface="Tahoma" pitchFamily="34" charset="0"/>
                <a:ea typeface="Arial Unicode MS" pitchFamily="34" charset="-128"/>
                <a:cs typeface="Arial" pitchFamily="34" charset="0"/>
              </a:rPr>
              <a:t>2015, </a:t>
            </a:r>
            <a:r>
              <a:rPr lang="en-GB" sz="1600" dirty="0">
                <a:solidFill>
                  <a:schemeClr val="tx1"/>
                </a:solidFill>
                <a:latin typeface="Tahoma" pitchFamily="34" charset="0"/>
                <a:ea typeface="Arial Unicode MS" pitchFamily="34" charset="-128"/>
                <a:cs typeface="Arial" pitchFamily="34" charset="0"/>
              </a:rPr>
              <a:t>overtaking TVs in 2012. Lighting is projected to reach </a:t>
            </a:r>
            <a:r>
              <a:rPr lang="en-GB" sz="1600" dirty="0" smtClean="0">
                <a:solidFill>
                  <a:schemeClr val="tx1"/>
                </a:solidFill>
                <a:latin typeface="Tahoma" pitchFamily="34" charset="0"/>
                <a:ea typeface="Arial Unicode MS" pitchFamily="34" charset="-128"/>
                <a:cs typeface="Arial" pitchFamily="34" charset="0"/>
              </a:rPr>
              <a:t>45% </a:t>
            </a:r>
            <a:r>
              <a:rPr lang="en-GB" sz="1600" dirty="0">
                <a:solidFill>
                  <a:schemeClr val="tx1"/>
                </a:solidFill>
                <a:latin typeface="Tahoma" pitchFamily="34" charset="0"/>
                <a:ea typeface="Arial Unicode MS" pitchFamily="34" charset="-128"/>
                <a:cs typeface="Arial" pitchFamily="34" charset="0"/>
              </a:rPr>
              <a:t>of the total </a:t>
            </a:r>
            <a:r>
              <a:rPr lang="en-GB" sz="1600" dirty="0" err="1">
                <a:solidFill>
                  <a:schemeClr val="tx1"/>
                </a:solidFill>
                <a:latin typeface="Tahoma" pitchFamily="34" charset="0"/>
                <a:ea typeface="Arial Unicode MS" pitchFamily="34" charset="-128"/>
                <a:cs typeface="Arial" pitchFamily="34" charset="0"/>
              </a:rPr>
              <a:t>GaN</a:t>
            </a:r>
            <a:r>
              <a:rPr lang="en-GB" sz="1600" dirty="0">
                <a:solidFill>
                  <a:schemeClr val="tx1"/>
                </a:solidFill>
                <a:latin typeface="Tahoma" pitchFamily="34" charset="0"/>
                <a:ea typeface="Arial Unicode MS" pitchFamily="34" charset="-128"/>
                <a:cs typeface="Arial" pitchFamily="34" charset="0"/>
              </a:rPr>
              <a:t> market in </a:t>
            </a:r>
            <a:r>
              <a:rPr lang="en-GB" sz="1600" dirty="0" smtClean="0">
                <a:solidFill>
                  <a:schemeClr val="tx1"/>
                </a:solidFill>
                <a:latin typeface="Tahoma" pitchFamily="34" charset="0"/>
                <a:ea typeface="Arial Unicode MS" pitchFamily="34" charset="-128"/>
                <a:cs typeface="Arial" pitchFamily="34" charset="0"/>
              </a:rPr>
              <a:t>2015.</a:t>
            </a:r>
            <a:endParaRPr lang="en-GB" sz="1600" dirty="0">
              <a:solidFill>
                <a:schemeClr val="tx1"/>
              </a:solidFill>
              <a:latin typeface="Tahoma" pitchFamily="34" charset="0"/>
              <a:ea typeface="Arial Unicode MS" pitchFamily="34" charset="-128"/>
              <a:cs typeface="Arial" pitchFamily="34" charset="0"/>
            </a:endParaRPr>
          </a:p>
          <a:p>
            <a:pPr marL="285750" indent="-285750" algn="just">
              <a:buClr>
                <a:schemeClr val="tx1"/>
              </a:buClr>
              <a:buSzPct val="80000"/>
              <a:buFont typeface="Arial" pitchFamily="34" charset="0"/>
              <a:buChar char="•"/>
            </a:pPr>
            <a:endParaRPr lang="en-GB" sz="1800" dirty="0">
              <a:solidFill>
                <a:schemeClr val="tx1"/>
              </a:solidFill>
              <a:latin typeface="Tahoma" pitchFamily="34" charset="0"/>
              <a:ea typeface="Arial Unicode MS" pitchFamily="34" charset="-128"/>
              <a:cs typeface="Arial" pitchFamily="34" charset="0"/>
            </a:endParaRPr>
          </a:p>
          <a:p>
            <a:endParaRPr lang="en-GB" sz="1800" dirty="0" smtClean="0"/>
          </a:p>
          <a:p>
            <a:pPr>
              <a:lnSpc>
                <a:spcPct val="200000"/>
              </a:lnSpc>
            </a:pPr>
            <a:endParaRPr lang="en-GB" sz="1800" dirty="0"/>
          </a:p>
          <a:p>
            <a:pPr marL="0" indent="0">
              <a:lnSpc>
                <a:spcPct val="200000"/>
              </a:lnSpc>
              <a:buNone/>
            </a:pPr>
            <a:endParaRPr lang="en-GB" sz="1800" dirty="0" smtClean="0"/>
          </a:p>
          <a:p>
            <a:pPr marL="0" indent="0">
              <a:buNone/>
            </a:pPr>
            <a:endParaRPr lang="en-GB" sz="1800" dirty="0" smtClean="0"/>
          </a:p>
          <a:p>
            <a:pPr marL="0" indent="0">
              <a:buNone/>
            </a:pPr>
            <a:r>
              <a:rPr lang="en-GB" sz="1800" dirty="0" smtClean="0"/>
              <a:t> </a:t>
            </a: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162" y="1476819"/>
            <a:ext cx="4627255" cy="463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344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332656"/>
            <a:ext cx="7800726" cy="523220"/>
          </a:xfrm>
          <a:prstGeom prst="rect">
            <a:avLst/>
          </a:prstGeom>
          <a:noFill/>
        </p:spPr>
        <p:txBody>
          <a:bodyPr wrap="square" rtlCol="0">
            <a:spAutoFit/>
          </a:bodyPr>
          <a:lstStyle/>
          <a:p>
            <a:r>
              <a:rPr lang="en-GB" sz="2800" dirty="0" smtClean="0">
                <a:solidFill>
                  <a:srgbClr val="3C8AE0"/>
                </a:solidFill>
                <a:latin typeface="HelveticaNeueLT Std Lt"/>
              </a:rPr>
              <a:t>LED Supply/Demand</a:t>
            </a:r>
            <a:endParaRPr lang="en-GB" sz="2800" dirty="0">
              <a:solidFill>
                <a:srgbClr val="3C8AE0"/>
              </a:solidFill>
              <a:latin typeface="HelveticaNeueLT Std Lt"/>
            </a:endParaRPr>
          </a:p>
        </p:txBody>
      </p:sp>
      <p:grpSp>
        <p:nvGrpSpPr>
          <p:cNvPr id="3" name="Group 2"/>
          <p:cNvGrpSpPr/>
          <p:nvPr/>
        </p:nvGrpSpPr>
        <p:grpSpPr>
          <a:xfrm>
            <a:off x="1115616" y="3141216"/>
            <a:ext cx="6912767" cy="3600152"/>
            <a:chOff x="1115616" y="2132856"/>
            <a:chExt cx="7161775" cy="4104456"/>
          </a:xfrm>
        </p:grpSpPr>
        <p:grpSp>
          <p:nvGrpSpPr>
            <p:cNvPr id="2" name="Group 1"/>
            <p:cNvGrpSpPr/>
            <p:nvPr/>
          </p:nvGrpSpPr>
          <p:grpSpPr>
            <a:xfrm>
              <a:off x="1115616" y="2132856"/>
              <a:ext cx="7161775" cy="4104456"/>
              <a:chOff x="1135839" y="2348880"/>
              <a:chExt cx="7161775" cy="4104456"/>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671456"/>
                <a:ext cx="7109990" cy="378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839" y="2348880"/>
                <a:ext cx="7161775" cy="375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148716"/>
              <a:ext cx="6926060" cy="372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Placeholder 1"/>
          <p:cNvSpPr txBox="1">
            <a:spLocks/>
          </p:cNvSpPr>
          <p:nvPr/>
        </p:nvSpPr>
        <p:spPr>
          <a:xfrm>
            <a:off x="297061" y="1052736"/>
            <a:ext cx="8080375" cy="1044252"/>
          </a:xfrm>
          <a:prstGeom prst="rect">
            <a:avLst/>
          </a:prstGeom>
        </p:spPr>
        <p:txBody>
          <a:bodyPr/>
          <a:lstStyle>
            <a:lvl1pPr marL="457200" indent="-457200" algn="l" rtl="0" eaLnBrk="0" fontAlgn="base" hangingPunct="0">
              <a:spcBef>
                <a:spcPct val="20000"/>
              </a:spcBef>
              <a:spcAft>
                <a:spcPct val="0"/>
              </a:spcAft>
              <a:buClr>
                <a:srgbClr val="00B0F0"/>
              </a:buClr>
              <a:buFont typeface="Wingdings" pitchFamily="2" charset="2"/>
              <a:buChar char="§"/>
              <a:defRPr sz="2200" kern="1200">
                <a:solidFill>
                  <a:srgbClr val="595959"/>
                </a:solidFill>
                <a:latin typeface="TheSansOffice" pitchFamily="34" charset="0"/>
                <a:ea typeface="MingLiU" pitchFamily="49" charset="-120"/>
                <a:cs typeface="+mn-cs"/>
              </a:defRPr>
            </a:lvl1pPr>
            <a:lvl2pPr marL="800100" indent="-342900" algn="l" rtl="0" eaLnBrk="0" fontAlgn="base" hangingPunct="0">
              <a:spcBef>
                <a:spcPct val="20000"/>
              </a:spcBef>
              <a:spcAft>
                <a:spcPct val="0"/>
              </a:spcAft>
              <a:buClr>
                <a:srgbClr val="00B0F0"/>
              </a:buClr>
              <a:buSzPct val="95000"/>
              <a:buFont typeface="Wingdings" pitchFamily="2" charset="2"/>
              <a:buChar char="§"/>
              <a:defRPr sz="2000" kern="1200">
                <a:solidFill>
                  <a:srgbClr val="595959"/>
                </a:solidFill>
                <a:latin typeface="TheSansOffice" pitchFamily="34" charset="0"/>
                <a:ea typeface="MingLiU" pitchFamily="49" charset="-120"/>
                <a:cs typeface="+mn-cs"/>
              </a:defRPr>
            </a:lvl2pPr>
            <a:lvl3pPr marL="1257300" indent="-34290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3pPr>
            <a:lvl4pPr marL="1657350" indent="-285750" algn="l" rtl="0" eaLnBrk="0" fontAlgn="base" hangingPunct="0">
              <a:spcBef>
                <a:spcPct val="20000"/>
              </a:spcBef>
              <a:spcAft>
                <a:spcPct val="0"/>
              </a:spcAft>
              <a:buClr>
                <a:srgbClr val="595959"/>
              </a:buClr>
              <a:buSzPct val="100000"/>
              <a:buFont typeface="Wingdings" pitchFamily="2" charset="2"/>
              <a:buChar char="§"/>
              <a:defRPr kern="1200">
                <a:solidFill>
                  <a:srgbClr val="595959"/>
                </a:solidFill>
                <a:latin typeface="TheSansOffice" pitchFamily="34" charset="0"/>
                <a:ea typeface="MingLiU" pitchFamily="49" charset="-120"/>
                <a:cs typeface="+mn-cs"/>
              </a:defRPr>
            </a:lvl4pPr>
            <a:lvl5pPr marL="1828800" algn="l" rtl="0" eaLnBrk="0" fontAlgn="base" hangingPunct="0">
              <a:spcBef>
                <a:spcPct val="20000"/>
              </a:spcBef>
              <a:spcAft>
                <a:spcPct val="0"/>
              </a:spcAft>
              <a:buFont typeface="Arial" charset="0"/>
              <a:defRPr kern="1200">
                <a:solidFill>
                  <a:srgbClr val="595959"/>
                </a:solidFill>
                <a:latin typeface="TheSansOffice" pitchFamily="34" charset="0"/>
                <a:ea typeface="MingLiU" pitchFamily="49"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buClr>
                <a:schemeClr val="tx1"/>
              </a:buClr>
              <a:buSzPct val="80000"/>
              <a:buFont typeface="Arial" pitchFamily="34" charset="0"/>
              <a:buChar char="•"/>
            </a:pPr>
            <a:r>
              <a:rPr lang="en-GB" sz="1600" dirty="0">
                <a:solidFill>
                  <a:schemeClr val="tx1"/>
                </a:solidFill>
                <a:latin typeface="Tahoma" pitchFamily="34" charset="0"/>
                <a:ea typeface="Arial Unicode MS" pitchFamily="34" charset="-128"/>
                <a:cs typeface="Arial" pitchFamily="34" charset="0"/>
              </a:rPr>
              <a:t>In 2011 there was a large excess of supply which remains in 2012 due to China subsidies still continuing in some areas, new entrants ramping up, and purchases made in advance of the coming demand in lighting. Outside of China and Taiwan, the merchant MOCVD market has almost completely collapsed.</a:t>
            </a:r>
          </a:p>
          <a:p>
            <a:pPr marL="285750" indent="-285750" algn="just">
              <a:buClr>
                <a:schemeClr val="tx1"/>
              </a:buClr>
              <a:buSzPct val="80000"/>
              <a:buFont typeface="Arial" pitchFamily="34" charset="0"/>
              <a:buChar char="•"/>
            </a:pPr>
            <a:r>
              <a:rPr lang="en-GB" sz="1600" dirty="0">
                <a:solidFill>
                  <a:schemeClr val="tx1"/>
                </a:solidFill>
                <a:latin typeface="Tahoma" pitchFamily="34" charset="0"/>
                <a:ea typeface="Arial Unicode MS" pitchFamily="34" charset="-128"/>
                <a:cs typeface="Arial" pitchFamily="34" charset="0"/>
              </a:rPr>
              <a:t>This is the imaginary shortfall that would theoretically occur if no more machines were installed after 2012. This indicates clearly that rapid growth in demand from lighting along with retiring of older MOCVD tools will result in significant demand for new MOCVD tools to meet 2014-2016 demand.</a:t>
            </a:r>
          </a:p>
          <a:p>
            <a:pPr marL="0" indent="0">
              <a:buNone/>
            </a:pPr>
            <a:endParaRPr lang="en-GB" sz="1400" dirty="0" smtClean="0">
              <a:latin typeface="HelveticaNeueLT Std Lt"/>
            </a:endParaRPr>
          </a:p>
        </p:txBody>
      </p:sp>
    </p:spTree>
    <p:extLst>
      <p:ext uri="{BB962C8B-B14F-4D97-AF65-F5344CB8AC3E}">
        <p14:creationId xmlns:p14="http://schemas.microsoft.com/office/powerpoint/2010/main" val="2875861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IHS light background_gm_Dec2011">
  <a:themeElements>
    <a:clrScheme name="IHS">
      <a:dk1>
        <a:srgbClr val="000000"/>
      </a:dk1>
      <a:lt1>
        <a:srgbClr val="FFFFFF"/>
      </a:lt1>
      <a:dk2>
        <a:srgbClr val="000000"/>
      </a:dk2>
      <a:lt2>
        <a:srgbClr val="CCCCCC"/>
      </a:lt2>
      <a:accent1>
        <a:srgbClr val="003399"/>
      </a:accent1>
      <a:accent2>
        <a:srgbClr val="32A032"/>
      </a:accent2>
      <a:accent3>
        <a:srgbClr val="FFCC00"/>
      </a:accent3>
      <a:accent4>
        <a:srgbClr val="3390FF"/>
      </a:accent4>
      <a:accent5>
        <a:srgbClr val="EBB40F"/>
      </a:accent5>
      <a:accent6>
        <a:srgbClr val="9BC84B"/>
      </a:accent6>
      <a:hlink>
        <a:srgbClr val="003399"/>
      </a:hlink>
      <a:folHlink>
        <a:srgbClr val="1C14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011780b-c97f-4e08-8d9d-866391938b0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DEF9E7AD466347B8C1F6E571BDCF89" ma:contentTypeVersion="0" ma:contentTypeDescription="Create a new document." ma:contentTypeScope="" ma:versionID="6ef14c524a934c8dcac5cba48794d61a">
  <xsd:schema xmlns:xsd="http://www.w3.org/2001/XMLSchema" xmlns:xs="http://www.w3.org/2001/XMLSchema" xmlns:p="http://schemas.microsoft.com/office/2006/metadata/properties" xmlns:ns2="e011780b-c97f-4e08-8d9d-866391938b01" targetNamespace="http://schemas.microsoft.com/office/2006/metadata/properties" ma:root="true" ma:fieldsID="5c259800bc69d7e209cae23dd5de2397" ns2:_="">
    <xsd:import namespace="e011780b-c97f-4e08-8d9d-866391938b01"/>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1780b-c97f-4e08-8d9d-866391938b01"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522476f-386c-444e-9442-c7c1874cc9c3}" ma:internalName="TaxCatchAll" ma:showField="CatchAllData" ma:web="e011780b-c97f-4e08-8d9d-866391938b01">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5522476f-386c-444e-9442-c7c1874cc9c3}" ma:internalName="TaxCatchAllLabel" ma:readOnly="true" ma:showField="CatchAllDataLabel" ma:web="e011780b-c97f-4e08-8d9d-866391938b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69FF4A-BF8C-4C6E-B69E-20AA22F04B52}">
  <ds:schemaRefs>
    <ds:schemaRef ds:uri="http://schemas.microsoft.com/office/2006/documentManagement/types"/>
    <ds:schemaRef ds:uri="http://www.w3.org/XML/1998/namespace"/>
    <ds:schemaRef ds:uri="e011780b-c97f-4e08-8d9d-866391938b01"/>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D1A158C-90C1-42A3-9AF6-05CAF1D7DDCD}">
  <ds:schemaRefs>
    <ds:schemaRef ds:uri="http://schemas.microsoft.com/sharepoint/v3/contenttype/forms"/>
  </ds:schemaRefs>
</ds:datastoreItem>
</file>

<file path=customXml/itemProps3.xml><?xml version="1.0" encoding="utf-8"?>
<ds:datastoreItem xmlns:ds="http://schemas.openxmlformats.org/officeDocument/2006/customXml" ds:itemID="{6B946B21-55FB-4407-858B-9B5C035A43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1780b-c97f-4e08-8d9d-866391938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2831</TotalTime>
  <Words>1874</Words>
  <Application>Microsoft Office PowerPoint</Application>
  <PresentationFormat>On-screen Show (4:3)</PresentationFormat>
  <Paragraphs>315</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IHS light background_gm_Dec2011</vt:lpstr>
      <vt:lpstr>IMS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Baldwin</dc:creator>
  <cp:lastModifiedBy>Alice Tao</cp:lastModifiedBy>
  <cp:revision>103</cp:revision>
  <cp:lastPrinted>2012-05-22T12:05:39Z</cp:lastPrinted>
  <dcterms:created xsi:type="dcterms:W3CDTF">2011-11-30T12:18:39Z</dcterms:created>
  <dcterms:modified xsi:type="dcterms:W3CDTF">2012-10-25T02:50:54Z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0x010100D8DEF9E7AD466347B8C1F6E571BDCF89</vt:lpwstr>
  </property>
</Properties>
</file>