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312" r:id="rId3"/>
    <p:sldId id="316" r:id="rId4"/>
    <p:sldId id="317" r:id="rId5"/>
    <p:sldId id="258" r:id="rId6"/>
    <p:sldId id="279" r:id="rId7"/>
    <p:sldId id="280" r:id="rId8"/>
    <p:sldId id="313" r:id="rId9"/>
    <p:sldId id="314" r:id="rId10"/>
    <p:sldId id="315" r:id="rId11"/>
    <p:sldId id="283" r:id="rId12"/>
    <p:sldId id="319" r:id="rId13"/>
    <p:sldId id="320" r:id="rId14"/>
    <p:sldId id="318" r:id="rId15"/>
    <p:sldId id="267" r:id="rId16"/>
    <p:sldId id="321" r:id="rId17"/>
    <p:sldId id="322" r:id="rId18"/>
    <p:sldId id="335" r:id="rId19"/>
    <p:sldId id="336" r:id="rId20"/>
    <p:sldId id="273" r:id="rId21"/>
    <p:sldId id="305" r:id="rId22"/>
    <p:sldId id="323" r:id="rId23"/>
    <p:sldId id="278" r:id="rId24"/>
    <p:sldId id="282" r:id="rId25"/>
    <p:sldId id="294" r:id="rId26"/>
    <p:sldId id="330" r:id="rId27"/>
    <p:sldId id="333" r:id="rId28"/>
    <p:sldId id="298" r:id="rId29"/>
    <p:sldId id="300" r:id="rId30"/>
    <p:sldId id="299" r:id="rId31"/>
    <p:sldId id="334" r:id="rId32"/>
    <p:sldId id="328" r:id="rId33"/>
    <p:sldId id="297" r:id="rId34"/>
    <p:sldId id="309" r:id="rId35"/>
    <p:sldId id="308" r:id="rId36"/>
    <p:sldId id="307" r:id="rId37"/>
    <p:sldId id="331" r:id="rId38"/>
    <p:sldId id="332" r:id="rId39"/>
    <p:sldId id="311" r:id="rId40"/>
    <p:sldId id="325" r:id="rId41"/>
    <p:sldId id="326" r:id="rId42"/>
    <p:sldId id="327" r:id="rId43"/>
    <p:sldId id="329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7" autoAdjust="0"/>
  </p:normalViewPr>
  <p:slideViewPr>
    <p:cSldViewPr>
      <p:cViewPr varScale="1">
        <p:scale>
          <a:sx n="66" d="100"/>
          <a:sy n="66" d="100"/>
        </p:scale>
        <p:origin x="-23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ogao.qianzhan.com/report/detail/f8b83a30215842d0.html" TargetMode="External"/><Relationship Id="rId2" Type="http://schemas.openxmlformats.org/officeDocument/2006/relationships/hyperlink" Target="http://baogao.qianzhan.com/report/detail/3f9a96d259d74be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23cha.com/classinfo/2654125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cha.com/classinfo/2644236.html" TargetMode="External"/><Relationship Id="rId2" Type="http://schemas.openxmlformats.org/officeDocument/2006/relationships/hyperlink" Target="http://www.123cha.com/classinfo/2644312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d-ig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9785.htm" TargetMode="External"/><Relationship Id="rId2" Type="http://schemas.openxmlformats.org/officeDocument/2006/relationships/hyperlink" Target="http://baike.baidu.com/view/93368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LED</a:t>
            </a:r>
            <a:r>
              <a:rPr lang="zh-CN" altLang="en-US" b="1" dirty="0" smtClean="0"/>
              <a:t>照明新产品与新技术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  <a:r>
              <a:rPr lang="zh-CN" altLang="en-US" dirty="0" smtClean="0"/>
              <a:t>徐灼辉</a:t>
            </a:r>
            <a:r>
              <a:rPr lang="en-US" altLang="zh-CN" dirty="0" smtClean="0"/>
              <a:t>       2012.9.28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zh-CN" altLang="en-US" dirty="0" smtClean="0"/>
              <a:t>联盟组织</a:t>
            </a:r>
            <a:r>
              <a:rPr lang="en-US" altLang="zh-CN" dirty="0" smtClean="0"/>
              <a:t>----TALQ</a:t>
            </a:r>
            <a:r>
              <a:rPr lang="zh-CN" altLang="en-US" dirty="0" smtClean="0"/>
              <a:t>联盟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543956" cy="492922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为创建一个全球公认的户外照明网络管理</a:t>
            </a:r>
            <a:r>
              <a:rPr lang="zh-CN" altLang="en-US" dirty="0" smtClean="0">
                <a:hlinkClick r:id="rId2"/>
              </a:rPr>
              <a:t>软件</a:t>
            </a:r>
            <a:r>
              <a:rPr lang="zh-CN" altLang="en-US" dirty="0" smtClean="0"/>
              <a:t>接口，促进照明行业更加规范化，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日，全球发起了一个由照明行业企业组建</a:t>
            </a:r>
            <a:r>
              <a:rPr lang="en-US" dirty="0" smtClean="0">
                <a:solidFill>
                  <a:srgbClr val="FF0000"/>
                </a:solidFill>
              </a:rPr>
              <a:t>TALQ</a:t>
            </a:r>
            <a:r>
              <a:rPr lang="zh-CN" altLang="en-US" dirty="0" smtClean="0">
                <a:solidFill>
                  <a:srgbClr val="FF0000"/>
                </a:solidFill>
              </a:rPr>
              <a:t>联盟</a:t>
            </a:r>
            <a:r>
              <a:rPr lang="zh-CN" altLang="en-US" dirty="0" smtClean="0"/>
              <a:t>正式宣布成立。</a:t>
            </a:r>
            <a:r>
              <a:rPr lang="en-US" dirty="0" smtClean="0"/>
              <a:t>TALQ</a:t>
            </a:r>
            <a:r>
              <a:rPr lang="zh-CN" altLang="en-US" dirty="0" smtClean="0"/>
              <a:t>联盟的创始者和参与者包括</a:t>
            </a:r>
            <a:r>
              <a:rPr lang="en-US" dirty="0" smtClean="0"/>
              <a:t>HarvardEngineering、</a:t>
            </a:r>
            <a:r>
              <a:rPr lang="zh-CN" altLang="en-US" dirty="0" smtClean="0"/>
              <a:t>勤上光电</a:t>
            </a:r>
            <a:r>
              <a:rPr lang="en-US" altLang="zh-CN" dirty="0" smtClean="0"/>
              <a:t>(</a:t>
            </a:r>
            <a:r>
              <a:rPr lang="en-US" dirty="0" smtClean="0"/>
              <a:t>Kingsun)、</a:t>
            </a:r>
            <a:r>
              <a:rPr lang="zh-CN" altLang="en-US" dirty="0" smtClean="0"/>
              <a:t>飞利浦</a:t>
            </a:r>
            <a:r>
              <a:rPr lang="en-US" altLang="zh-CN" dirty="0" smtClean="0"/>
              <a:t>(</a:t>
            </a:r>
            <a:r>
              <a:rPr lang="en-US" dirty="0" smtClean="0"/>
              <a:t>Philips)、Schréder、Streetlight.Vision，</a:t>
            </a:r>
            <a:r>
              <a:rPr lang="zh-CN" altLang="en-US" dirty="0" smtClean="0"/>
              <a:t>和奥德堡</a:t>
            </a:r>
            <a:r>
              <a:rPr lang="en-US" altLang="zh-CN" dirty="0" smtClean="0"/>
              <a:t>(</a:t>
            </a:r>
            <a:r>
              <a:rPr lang="en-US" dirty="0" smtClean="0"/>
              <a:t>Thorn/Zumtobel)。</a:t>
            </a:r>
          </a:p>
          <a:p>
            <a:pPr>
              <a:buNone/>
            </a:pPr>
            <a:endParaRPr lang="en-US" dirty="0" smtClean="0"/>
          </a:p>
          <a:p>
            <a:r>
              <a:rPr lang="zh-CN" altLang="en-US" dirty="0" smtClean="0"/>
              <a:t>当前户外照明市场正呈现出以下趋势：</a:t>
            </a:r>
            <a:r>
              <a:rPr lang="en-US" altLang="zh-CN" dirty="0" smtClean="0">
                <a:hlinkClick r:id="rId3"/>
              </a:rPr>
              <a:t>LED</a:t>
            </a:r>
            <a:r>
              <a:rPr lang="zh-CN" altLang="en-US" dirty="0" smtClean="0"/>
              <a:t>灯具日益流行普及</a:t>
            </a:r>
            <a:r>
              <a:rPr lang="en-US" altLang="zh-CN" dirty="0" smtClean="0"/>
              <a:t>;</a:t>
            </a:r>
            <a:r>
              <a:rPr lang="zh-CN" altLang="en-US" dirty="0" smtClean="0"/>
              <a:t>推行更加高效的城市运营管理</a:t>
            </a:r>
            <a:r>
              <a:rPr lang="en-US" altLang="zh-CN" dirty="0" smtClean="0"/>
              <a:t>;</a:t>
            </a:r>
            <a:r>
              <a:rPr lang="zh-CN" altLang="en-US" dirty="0" smtClean="0"/>
              <a:t>关于减少能源消耗和二氧化碳排放量的社会和立法压力日益增加</a:t>
            </a:r>
            <a:r>
              <a:rPr lang="en-US" altLang="zh-CN" dirty="0" smtClean="0"/>
              <a:t>;</a:t>
            </a:r>
            <a:r>
              <a:rPr lang="zh-CN" altLang="en-US" dirty="0" smtClean="0"/>
              <a:t>以及照明更加走向“城市美化”之路。鉴于这样的趋势，户外照明市场正从“传统”向“智能”照明网络转换。除了传统照明提供的功能外，这些新网络也同时提供其他多样化的功能，如远程监控、智能资产管理、智能调光和场景设置，以及对能源消耗进行智能测量等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标准编制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现在灯泡、日光灯、路灯等等灯具的</a:t>
            </a:r>
            <a:r>
              <a:rPr lang="en-US" altLang="zh-CN" dirty="0" smtClean="0"/>
              <a:t>CCC</a:t>
            </a:r>
            <a:r>
              <a:rPr lang="zh-CN" altLang="en-US" dirty="0" smtClean="0"/>
              <a:t>认证标准还没有出台。</a:t>
            </a:r>
            <a:endParaRPr lang="en-US" altLang="zh-CN" dirty="0" smtClean="0"/>
          </a:p>
          <a:p>
            <a:r>
              <a:rPr lang="zh-CN" altLang="en-US" dirty="0" smtClean="0"/>
              <a:t>国家、省、市、地方</a:t>
            </a:r>
            <a:r>
              <a:rPr lang="en-US" altLang="zh-CN" dirty="0" smtClean="0"/>
              <a:t>LED</a:t>
            </a:r>
            <a:r>
              <a:rPr lang="zh-CN" altLang="en-US" dirty="0" smtClean="0"/>
              <a:t>联盟的产品标准和技术规程不停地出台。</a:t>
            </a:r>
            <a:endParaRPr lang="en-US" altLang="zh-CN" dirty="0" smtClean="0"/>
          </a:p>
          <a:p>
            <a:r>
              <a:rPr lang="zh-CN" altLang="en-US" dirty="0" smtClean="0"/>
              <a:t>企业积极参加标准的制订工作，希望能动用标准手段争取市场的</a:t>
            </a:r>
            <a:r>
              <a:rPr lang="zh-CN" altLang="en-US" dirty="0" smtClean="0">
                <a:solidFill>
                  <a:srgbClr val="FF0000"/>
                </a:solidFill>
              </a:rPr>
              <a:t>话语权。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标准制定有利于规范市场，推进产业发展。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欧盟能效指数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技术壁垒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广东省质监局连续收到欧盟、美国、智利等国家关于提高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灯具进口门槛</a:t>
            </a:r>
            <a:r>
              <a:rPr lang="en-US" altLang="zh-CN" dirty="0" smtClean="0"/>
              <a:t>TBT(</a:t>
            </a:r>
            <a:r>
              <a:rPr lang="zh-CN" altLang="en-US" dirty="0" smtClean="0"/>
              <a:t>技术性贸易壁垒协议</a:t>
            </a:r>
            <a:r>
              <a:rPr lang="en-US" altLang="zh-CN" dirty="0" smtClean="0"/>
              <a:t>)</a:t>
            </a:r>
            <a:r>
              <a:rPr lang="zh-CN" altLang="en-US" dirty="0" smtClean="0"/>
              <a:t>通报。</a:t>
            </a:r>
            <a:endParaRPr lang="en-US" altLang="zh-CN" dirty="0" smtClean="0"/>
          </a:p>
          <a:p>
            <a:r>
              <a:rPr lang="zh-CN" altLang="en-US" dirty="0" smtClean="0"/>
              <a:t>欧盟能效指数的提高，要求能效指数达到</a:t>
            </a:r>
            <a:r>
              <a:rPr lang="en-US" altLang="zh-CN" dirty="0" smtClean="0"/>
              <a:t>0.2</a:t>
            </a:r>
            <a:r>
              <a:rPr lang="zh-CN" altLang="en-US" dirty="0" smtClean="0"/>
              <a:t>以上的定向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灯具才能进入欧盟市场，比之前提高了</a:t>
            </a:r>
            <a:r>
              <a:rPr lang="en-US" altLang="zh-CN" dirty="0" smtClean="0"/>
              <a:t>2.5</a:t>
            </a:r>
            <a:r>
              <a:rPr lang="zh-CN" altLang="en-US" dirty="0" smtClean="0"/>
              <a:t>倍，给企业增加成本。</a:t>
            </a:r>
            <a:endParaRPr lang="en-US" altLang="zh-CN" dirty="0" smtClean="0"/>
          </a:p>
          <a:p>
            <a:r>
              <a:rPr lang="zh-CN" altLang="en-US" dirty="0" smtClean="0"/>
              <a:t>近日，欧盟委员会发布了第</a:t>
            </a:r>
            <a:r>
              <a:rPr lang="en-US" altLang="zh-CN" dirty="0" smtClean="0"/>
              <a:t>G/TBT/N/EU/35</a:t>
            </a:r>
            <a:r>
              <a:rPr lang="zh-CN" altLang="en-US" dirty="0" smtClean="0"/>
              <a:t>号通报，通报授权条例草案法定了电灯和灯具能源标签请求。该通报法度请求只有能效指数达到</a:t>
            </a:r>
            <a:r>
              <a:rPr lang="en-US" altLang="zh-CN" dirty="0" smtClean="0"/>
              <a:t>0.2</a:t>
            </a:r>
            <a:r>
              <a:rPr lang="zh-CN" altLang="en-US" dirty="0" smtClean="0"/>
              <a:t>以下的定向</a:t>
            </a:r>
            <a:r>
              <a:rPr lang="en-US" altLang="zh-CN" dirty="0" smtClean="0">
                <a:hlinkClick r:id="rId2" action="ppaction://hlinkfile"/>
              </a:rPr>
              <a:t>LED</a:t>
            </a:r>
            <a:r>
              <a:rPr lang="zh-CN" altLang="en-US" dirty="0" smtClean="0"/>
              <a:t>灯和定向荧光灯才干进入欧盟市场。该法度将于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日开始实行。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972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CN" altLang="en-US" dirty="0" smtClean="0"/>
              <a:t>       该通报法度请求只有能效指数达到</a:t>
            </a:r>
            <a:r>
              <a:rPr lang="en-US" altLang="zh-CN" dirty="0" smtClean="0"/>
              <a:t>0.2</a:t>
            </a:r>
            <a:r>
              <a:rPr lang="zh-CN" altLang="en-US" dirty="0" smtClean="0"/>
              <a:t>以下的定向</a:t>
            </a:r>
            <a:r>
              <a:rPr lang="en-US" altLang="zh-CN" dirty="0" smtClean="0">
                <a:hlinkClick r:id="rId2" action="ppaction://hlinkfile"/>
              </a:rPr>
              <a:t>LED</a:t>
            </a:r>
            <a:r>
              <a:rPr lang="zh-CN" altLang="en-US" dirty="0" smtClean="0"/>
              <a:t>灯和定向萤光灯才干进入欧盟市场。</a:t>
            </a:r>
            <a:br>
              <a:rPr lang="zh-CN" altLang="en-US" dirty="0" smtClean="0"/>
            </a:br>
            <a:r>
              <a:rPr lang="zh-CN" altLang="en-US" dirty="0" smtClean="0"/>
              <a:t>    按能效指数</a:t>
            </a:r>
            <a:r>
              <a:rPr lang="en-US" altLang="zh-CN" dirty="0" smtClean="0"/>
              <a:t>EEI=0.2</a:t>
            </a:r>
            <a:r>
              <a:rPr lang="zh-CN" altLang="en-US" dirty="0" smtClean="0"/>
              <a:t>，代入公式算，</a:t>
            </a:r>
            <a:r>
              <a:rPr lang="en-US" altLang="zh-CN" dirty="0" smtClean="0">
                <a:hlinkClick r:id="rId3" action="ppaction://hlinkfile"/>
              </a:rPr>
              <a:t>LED</a:t>
            </a:r>
            <a:r>
              <a:rPr lang="zh-CN" altLang="en-US" dirty="0" smtClean="0"/>
              <a:t>球泡灯光效必要达到以下程度才干适合请求：</a:t>
            </a:r>
            <a:br>
              <a:rPr lang="zh-CN" altLang="en-US" dirty="0" smtClean="0"/>
            </a:br>
            <a:r>
              <a:rPr lang="zh-CN" altLang="en-US" dirty="0" smtClean="0"/>
              <a:t>    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、替代</a:t>
            </a:r>
            <a:r>
              <a:rPr lang="en-US" altLang="zh-CN" dirty="0" smtClean="0"/>
              <a:t>40</a:t>
            </a:r>
            <a:r>
              <a:rPr lang="zh-CN" altLang="en-US" dirty="0" smtClean="0"/>
              <a:t>瓦白炽灯通量等于</a:t>
            </a:r>
            <a:r>
              <a:rPr lang="en-US" altLang="zh-CN" dirty="0" smtClean="0"/>
              <a:t>600lm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球泡灯，光效必要大于</a:t>
            </a:r>
            <a:r>
              <a:rPr lang="en-US" altLang="zh-CN" dirty="0" smtClean="0"/>
              <a:t>64.76 lm/W</a:t>
            </a:r>
            <a:br>
              <a:rPr lang="en-US" altLang="zh-CN" dirty="0" smtClean="0"/>
            </a:br>
            <a:r>
              <a:rPr lang="en-US" altLang="zh-CN" dirty="0" smtClean="0"/>
              <a:t>    2</a:t>
            </a:r>
            <a:r>
              <a:rPr lang="zh-CN" altLang="en-US" dirty="0" smtClean="0"/>
              <a:t>、替代</a:t>
            </a:r>
            <a:r>
              <a:rPr lang="en-US" altLang="zh-CN" dirty="0" smtClean="0"/>
              <a:t>60</a:t>
            </a:r>
            <a:r>
              <a:rPr lang="zh-CN" altLang="en-US" dirty="0" smtClean="0"/>
              <a:t>瓦白炽灯光通量等于</a:t>
            </a:r>
            <a:r>
              <a:rPr lang="en-US" altLang="zh-CN" dirty="0" smtClean="0"/>
              <a:t>900lm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球泡灯，光效必要大于</a:t>
            </a:r>
            <a:r>
              <a:rPr lang="en-US" altLang="zh-CN" dirty="0" smtClean="0"/>
              <a:t>70.21 lm/W</a:t>
            </a:r>
            <a:br>
              <a:rPr lang="en-US" altLang="zh-CN" dirty="0" smtClean="0"/>
            </a:br>
            <a:r>
              <a:rPr lang="en-US" altLang="zh-CN" dirty="0" smtClean="0"/>
              <a:t>    3</a:t>
            </a:r>
            <a:r>
              <a:rPr lang="zh-CN" altLang="en-US" dirty="0" smtClean="0"/>
              <a:t>、光通量大于</a:t>
            </a:r>
            <a:r>
              <a:rPr lang="en-US" altLang="zh-CN" dirty="0" smtClean="0"/>
              <a:t>1300lm</a:t>
            </a:r>
            <a:r>
              <a:rPr lang="zh-CN" altLang="en-US" dirty="0" smtClean="0"/>
              <a:t>的灯具，不论电源是内置还是外置，光效必要大于</a:t>
            </a:r>
            <a:r>
              <a:rPr lang="en-US" altLang="zh-CN" dirty="0" smtClean="0"/>
              <a:t>74.92 lm/W</a:t>
            </a:r>
          </a:p>
          <a:p>
            <a:pPr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FF0000"/>
                </a:solidFill>
              </a:rPr>
              <a:t>主要问题：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    </a:t>
            </a:r>
            <a:r>
              <a:rPr lang="en-US" altLang="zh-CN" dirty="0" smtClean="0"/>
              <a:t>1.</a:t>
            </a:r>
            <a:r>
              <a:rPr lang="zh-CN" altLang="en-US" dirty="0" smtClean="0"/>
              <a:t>光通量</a:t>
            </a:r>
            <a:r>
              <a:rPr lang="en-US" altLang="zh-CN" dirty="0" smtClean="0"/>
              <a:t>30lm-1300lm</a:t>
            </a:r>
            <a:r>
              <a:rPr lang="zh-CN" altLang="en-US" dirty="0" smtClean="0"/>
              <a:t>时候，光通量越高，对发光效率的请求越高。</a:t>
            </a:r>
            <a:br>
              <a:rPr lang="zh-CN" altLang="en-US" dirty="0" smtClean="0"/>
            </a:br>
            <a:r>
              <a:rPr lang="zh-CN" altLang="en-US" dirty="0" smtClean="0"/>
              <a:t>    </a:t>
            </a:r>
            <a:r>
              <a:rPr lang="en-US" altLang="zh-CN" dirty="0" smtClean="0"/>
              <a:t>2.</a:t>
            </a:r>
            <a:r>
              <a:rPr lang="zh-CN" altLang="en-US" dirty="0" smtClean="0"/>
              <a:t>光通量大于等于</a:t>
            </a:r>
            <a:r>
              <a:rPr lang="en-US" altLang="zh-CN" dirty="0" smtClean="0"/>
              <a:t>1300lm</a:t>
            </a:r>
            <a:r>
              <a:rPr lang="zh-CN" altLang="en-US" dirty="0" smtClean="0"/>
              <a:t>，不论光通量多少，发光效率请求大于固定值</a:t>
            </a:r>
            <a:r>
              <a:rPr lang="en-US" altLang="zh-CN" dirty="0" smtClean="0"/>
              <a:t>74.92lm/W</a:t>
            </a:r>
            <a:r>
              <a:rPr lang="zh-CN" altLang="en-US" dirty="0" smtClean="0"/>
              <a:t>，即要达到</a:t>
            </a:r>
            <a:r>
              <a:rPr lang="en-US" altLang="zh-CN" dirty="0" smtClean="0"/>
              <a:t>75lm/w</a:t>
            </a:r>
            <a:r>
              <a:rPr lang="zh-CN" altLang="en-US" dirty="0" smtClean="0"/>
              <a:t>以上的发光效率。</a:t>
            </a:r>
            <a:br>
              <a:rPr lang="zh-CN" altLang="en-US" dirty="0" smtClean="0"/>
            </a:br>
            <a:r>
              <a:rPr lang="zh-CN" altLang="en-US" dirty="0" smtClean="0"/>
              <a:t>    </a:t>
            </a:r>
            <a:r>
              <a:rPr lang="en-US" altLang="zh-CN" dirty="0" smtClean="0"/>
              <a:t>3.</a:t>
            </a:r>
            <a:r>
              <a:rPr lang="zh-CN" altLang="en-US" dirty="0" smtClean="0"/>
              <a:t>对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灯具，外置电源和内置电源描述不清楚，球泡灯一般都是内置电源，而灯管即可做外置电源也可做内置电源，如果是外置电源，如何计算没有说清楚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欧盟能效指数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技术壁垒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714488"/>
            <a:ext cx="7400948" cy="3043246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二    新技术发展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LED</a:t>
            </a:r>
            <a:r>
              <a:rPr lang="zh-CN" altLang="en-US" dirty="0" smtClean="0"/>
              <a:t>光源模组化设计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路灯</a:t>
            </a:r>
            <a:r>
              <a:rPr lang="en-US" altLang="zh-CN" dirty="0" smtClean="0"/>
              <a:t>—LED</a:t>
            </a:r>
            <a:r>
              <a:rPr lang="zh-CN" altLang="en-US" dirty="0" smtClean="0"/>
              <a:t>光源模组化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优点</a:t>
            </a:r>
            <a:r>
              <a:rPr lang="en-US" altLang="zh-CN" dirty="0" smtClean="0"/>
              <a:t>:</a:t>
            </a:r>
            <a:r>
              <a:rPr lang="zh-CN" altLang="en-US" dirty="0" smtClean="0"/>
              <a:t>生产组装</a:t>
            </a:r>
            <a:r>
              <a:rPr lang="en-US" altLang="zh-CN" dirty="0" smtClean="0"/>
              <a:t>/</a:t>
            </a:r>
            <a:r>
              <a:rPr lang="zh-CN" altLang="en-US" dirty="0" smtClean="0"/>
              <a:t>维护方便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</a:t>
            </a:r>
            <a:r>
              <a:rPr lang="zh-CN" altLang="en-US" dirty="0" smtClean="0"/>
              <a:t>改善热岛问题</a:t>
            </a:r>
            <a:endParaRPr lang="zh-CN" altLang="en-US" dirty="0"/>
          </a:p>
        </p:txBody>
      </p:sp>
      <p:pic>
        <p:nvPicPr>
          <p:cNvPr id="4" name="图片 3" descr="阿波罗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786190"/>
            <a:ext cx="3089693" cy="2714644"/>
          </a:xfrm>
          <a:prstGeom prst="rect">
            <a:avLst/>
          </a:prstGeom>
        </p:spPr>
      </p:pic>
      <p:sp>
        <p:nvSpPr>
          <p:cNvPr id="5" name="燕尾形箭头 4"/>
          <p:cNvSpPr/>
          <p:nvPr/>
        </p:nvSpPr>
        <p:spPr>
          <a:xfrm>
            <a:off x="4143372" y="492919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二代灯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857628"/>
            <a:ext cx="3755892" cy="2700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集中直流供电技术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众所周知</a:t>
            </a:r>
            <a:r>
              <a:rPr lang="en-US" altLang="zh-CN" dirty="0" smtClean="0"/>
              <a:t>LED</a:t>
            </a:r>
            <a:r>
              <a:rPr lang="zh-CN" altLang="en-US" dirty="0" smtClean="0"/>
              <a:t>路灯电源容易损坏</a:t>
            </a:r>
            <a:r>
              <a:rPr lang="en-US" altLang="zh-CN" dirty="0" smtClean="0"/>
              <a:t>,</a:t>
            </a:r>
            <a:r>
              <a:rPr lang="zh-CN" altLang="en-US" dirty="0" smtClean="0"/>
              <a:t>原因是开关电源的可靠性没有传统钠灯的镇流电感器可靠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采用直流供电系统是一个颠覆性的解决方案</a:t>
            </a:r>
            <a:r>
              <a:rPr lang="en-US" altLang="zh-CN" dirty="0" smtClean="0"/>
              <a:t>.</a:t>
            </a:r>
            <a:r>
              <a:rPr lang="zh-CN" altLang="en-US" dirty="0" smtClean="0"/>
              <a:t>将每个灯具的</a:t>
            </a:r>
            <a:r>
              <a:rPr lang="en-US" altLang="zh-CN" dirty="0" smtClean="0"/>
              <a:t>AC-DC</a:t>
            </a:r>
            <a:r>
              <a:rPr lang="zh-CN" altLang="en-US" dirty="0" smtClean="0"/>
              <a:t>功能部分电路分离出来集中到一台大功率的</a:t>
            </a:r>
            <a:r>
              <a:rPr lang="en-US" altLang="zh-CN" dirty="0" smtClean="0"/>
              <a:t>AC-DC</a:t>
            </a:r>
            <a:r>
              <a:rPr lang="zh-CN" altLang="en-US" dirty="0" smtClean="0"/>
              <a:t>电源上</a:t>
            </a:r>
            <a:r>
              <a:rPr lang="en-US" altLang="zh-CN" dirty="0" smtClean="0"/>
              <a:t>,</a:t>
            </a:r>
            <a:r>
              <a:rPr lang="zh-CN" altLang="en-US" dirty="0" smtClean="0"/>
              <a:t>每个灯具上只保留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的恒流驱动和控制电路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集中供电的大功率</a:t>
            </a:r>
            <a:r>
              <a:rPr lang="en-US" altLang="zh-CN" dirty="0" smtClean="0"/>
              <a:t>AC-DC</a:t>
            </a:r>
            <a:r>
              <a:rPr lang="zh-CN" altLang="en-US" dirty="0" smtClean="0"/>
              <a:t>电源采用备份设计</a:t>
            </a:r>
            <a:r>
              <a:rPr lang="en-US" altLang="zh-CN" dirty="0" smtClean="0"/>
              <a:t>.</a:t>
            </a:r>
            <a:r>
              <a:rPr lang="zh-CN" altLang="en-US" dirty="0" smtClean="0"/>
              <a:t>可靠性进一步加强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集中直流供电技术</a:t>
            </a:r>
            <a:endParaRPr lang="zh-CN" altLang="en-US" dirty="0"/>
          </a:p>
        </p:txBody>
      </p:sp>
      <p:pic>
        <p:nvPicPr>
          <p:cNvPr id="6" name="图片 5" descr="直流供电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3116"/>
            <a:ext cx="2590476" cy="3228572"/>
          </a:xfrm>
          <a:prstGeom prst="rect">
            <a:avLst/>
          </a:prstGeom>
        </p:spPr>
      </p:pic>
      <p:pic>
        <p:nvPicPr>
          <p:cNvPr id="7" name="图片 6" descr="阿波罗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285992"/>
            <a:ext cx="1977143" cy="1737143"/>
          </a:xfrm>
          <a:prstGeom prst="rect">
            <a:avLst/>
          </a:prstGeom>
        </p:spPr>
      </p:pic>
      <p:pic>
        <p:nvPicPr>
          <p:cNvPr id="8" name="图片 7" descr="阿波罗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214554"/>
            <a:ext cx="1977143" cy="1737143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3214678" y="4572008"/>
            <a:ext cx="5786478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393405" y="4321975"/>
            <a:ext cx="500066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6929454" y="4286256"/>
            <a:ext cx="57150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0100" y="550070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大功率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AC-DC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电源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5286380" y="4714884"/>
            <a:ext cx="978408" cy="484632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714876" y="550070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DC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电压供电线路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燕尾形箭头 19"/>
          <p:cNvSpPr/>
          <p:nvPr/>
        </p:nvSpPr>
        <p:spPr>
          <a:xfrm>
            <a:off x="428596" y="428625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3643314"/>
            <a:ext cx="142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交流电网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新半导体元件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新一代功率半导体崭露头角，实现高效率，小型化，可达到电能损失可降低</a:t>
            </a:r>
            <a:r>
              <a:rPr lang="en-US" altLang="zh-CN" dirty="0" smtClean="0"/>
              <a:t>50%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SiC</a:t>
            </a:r>
            <a:r>
              <a:rPr lang="zh-CN" altLang="en-US" dirty="0" smtClean="0"/>
              <a:t>（碳化硅）</a:t>
            </a:r>
            <a:endParaRPr lang="en-US" altLang="zh-CN" dirty="0" smtClean="0"/>
          </a:p>
          <a:p>
            <a:r>
              <a:rPr lang="zh-CN" altLang="en-US" dirty="0" smtClean="0"/>
              <a:t>高速开关运作，快速恢复，可以用到更小的电感和电容，实际驱动电源小型化</a:t>
            </a:r>
            <a:endParaRPr lang="en-US" altLang="zh-CN" dirty="0" smtClean="0"/>
          </a:p>
          <a:p>
            <a:r>
              <a:rPr lang="zh-CN" altLang="en-US" dirty="0" smtClean="0"/>
              <a:t>高耐热性，达到</a:t>
            </a:r>
            <a:r>
              <a:rPr lang="en-US" altLang="zh-CN" dirty="0" smtClean="0"/>
              <a:t>200</a:t>
            </a:r>
            <a:r>
              <a:rPr lang="zh-CN" altLang="en-US" dirty="0" smtClean="0"/>
              <a:t>度，可以省去或减少散热器体积，减小成本。</a:t>
            </a:r>
            <a:endParaRPr lang="en-US" altLang="zh-CN" dirty="0" smtClean="0"/>
          </a:p>
          <a:p>
            <a:r>
              <a:rPr lang="zh-CN" altLang="en-US" dirty="0" smtClean="0"/>
              <a:t>正向电压正温度系数，对于并联有好处，电流容易均衡。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反向恢复，碳化基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59030" cy="3000372"/>
          </a:xfrm>
        </p:spPr>
      </p:pic>
      <p:pic>
        <p:nvPicPr>
          <p:cNvPr id="6" name="图片 5" descr="反向恢复，碳化硅PFC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071810"/>
            <a:ext cx="6786610" cy="3673565"/>
          </a:xfrm>
          <a:prstGeom prst="rect">
            <a:avLst/>
          </a:prstGeom>
        </p:spPr>
      </p:pic>
      <p:pic>
        <p:nvPicPr>
          <p:cNvPr id="7" name="图片 6" descr="碳化硅电源PFC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925" y="0"/>
            <a:ext cx="5345075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        新型半导体</a:t>
            </a:r>
            <a:r>
              <a:rPr lang="en-US" altLang="zh-CN" b="1" dirty="0" smtClean="0"/>
              <a:t>(</a:t>
            </a:r>
            <a:r>
              <a:rPr lang="en-US" b="1" dirty="0" smtClean="0">
                <a:hlinkClick r:id="rId2"/>
              </a:rPr>
              <a:t>LED</a:t>
            </a:r>
            <a:r>
              <a:rPr lang="en-US" b="1" dirty="0" smtClean="0"/>
              <a:t>)</a:t>
            </a:r>
            <a:r>
              <a:rPr lang="zh-CN" altLang="en-US" b="1" dirty="0" smtClean="0"/>
              <a:t>照明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  ——</a:t>
            </a:r>
            <a:r>
              <a:rPr lang="zh-CN" altLang="en-US" b="1" dirty="0" smtClean="0"/>
              <a:t>引领照明领域的第三次革命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zh-CN" altLang="en-US" dirty="0" smtClean="0"/>
              <a:t>                 高效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</a:t>
            </a:r>
            <a:r>
              <a:rPr lang="zh-CN" altLang="en-US" dirty="0" smtClean="0"/>
              <a:t>节能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</a:t>
            </a:r>
            <a:r>
              <a:rPr lang="zh-CN" altLang="en-US" dirty="0" smtClean="0"/>
              <a:t>环保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15328" cy="582594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新元件 </a:t>
            </a:r>
            <a:r>
              <a:rPr lang="en-US" altLang="zh-CN" sz="3200" dirty="0" smtClean="0"/>
              <a:t>—-- </a:t>
            </a:r>
            <a:r>
              <a:rPr lang="zh-CN" altLang="en-US" sz="3200" dirty="0" smtClean="0"/>
              <a:t>超级电容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800" dirty="0" smtClean="0"/>
              <a:t>超级电容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又叫双电层电容器、法拉电容，一种介于传统电容器与电池之间、具有特殊性能的储能装置</a:t>
            </a:r>
            <a:r>
              <a:rPr lang="en-US" altLang="zh-CN" sz="1800" dirty="0" smtClean="0"/>
              <a:t>.</a:t>
            </a:r>
          </a:p>
          <a:p>
            <a:pPr>
              <a:buNone/>
            </a:pPr>
            <a:r>
              <a:rPr lang="zh-CN" altLang="en-US" sz="1800" dirty="0" smtClean="0"/>
              <a:t>       优点</a:t>
            </a:r>
            <a:r>
              <a:rPr lang="en-US" altLang="zh-CN" sz="1800" dirty="0" smtClean="0"/>
              <a:t>:</a:t>
            </a:r>
          </a:p>
          <a:p>
            <a:pPr>
              <a:buNone/>
            </a:pPr>
            <a:r>
              <a:rPr lang="en-US" altLang="zh-CN" sz="1800" dirty="0" smtClean="0"/>
              <a:t>1.</a:t>
            </a:r>
            <a:r>
              <a:rPr lang="zh-CN" altLang="en-US" sz="1800" dirty="0" smtClean="0"/>
              <a:t>充电快</a:t>
            </a:r>
            <a:r>
              <a:rPr lang="en-US" altLang="zh-CN" sz="1800" dirty="0" smtClean="0"/>
              <a:t>,10</a:t>
            </a:r>
            <a:r>
              <a:rPr lang="zh-CN" altLang="en-US" sz="1800" dirty="0" smtClean="0"/>
              <a:t>分钟内充满</a:t>
            </a:r>
            <a:r>
              <a:rPr lang="en-US" altLang="zh-CN" sz="1800" dirty="0" smtClean="0"/>
              <a:t>   VS   </a:t>
            </a:r>
            <a:r>
              <a:rPr lang="zh-CN" altLang="en-US" sz="1800" dirty="0" smtClean="0"/>
              <a:t>电池要几个小时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2.</a:t>
            </a:r>
            <a:r>
              <a:rPr lang="zh-CN" altLang="en-US" sz="1800" dirty="0" smtClean="0"/>
              <a:t>循环使用寿命长，深度充放电循环使用次数可达</a:t>
            </a:r>
            <a:r>
              <a:rPr lang="en-US" altLang="zh-CN" sz="1800" dirty="0" smtClean="0"/>
              <a:t>1~50</a:t>
            </a:r>
            <a:r>
              <a:rPr lang="zh-CN" altLang="en-US" sz="1800" dirty="0" smtClean="0"/>
              <a:t>万次，没有“</a:t>
            </a:r>
            <a:r>
              <a:rPr lang="zh-CN" altLang="en-US" sz="1800" dirty="0" smtClean="0">
                <a:hlinkClick r:id="rId2" action="ppaction://hlinkfile"/>
              </a:rPr>
              <a:t>记忆效应</a:t>
            </a:r>
            <a:r>
              <a:rPr lang="zh-CN" altLang="en-US" sz="1800" dirty="0" smtClean="0"/>
              <a:t>”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长期使用免维护；  </a:t>
            </a:r>
            <a:r>
              <a:rPr lang="en-US" altLang="zh-CN" sz="1800" dirty="0" smtClean="0"/>
              <a:t>VS    </a:t>
            </a:r>
            <a:r>
              <a:rPr lang="zh-CN" altLang="en-US" sz="1800" dirty="0" smtClean="0"/>
              <a:t>电池寿命仅几百个循环。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3.</a:t>
            </a:r>
            <a:r>
              <a:rPr lang="zh-CN" altLang="en-US" sz="1800" dirty="0" smtClean="0"/>
              <a:t>功率密度高，可达</a:t>
            </a:r>
            <a:r>
              <a:rPr lang="en-US" altLang="zh-CN" sz="1800" dirty="0" smtClean="0"/>
              <a:t>300</a:t>
            </a:r>
            <a:r>
              <a:rPr lang="en-US" sz="1800" dirty="0" smtClean="0"/>
              <a:t>W/KG~5000W/KG，</a:t>
            </a:r>
            <a:r>
              <a:rPr lang="zh-CN" altLang="en-US" sz="1800" dirty="0" smtClean="0"/>
              <a:t>相当于电池的</a:t>
            </a:r>
            <a:r>
              <a:rPr lang="en-US" altLang="zh-CN" sz="1800" dirty="0" smtClean="0"/>
              <a:t>5~10</a:t>
            </a:r>
            <a:r>
              <a:rPr lang="zh-CN" altLang="en-US" sz="1800" dirty="0" smtClean="0"/>
              <a:t>倍； 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4.</a:t>
            </a:r>
            <a:r>
              <a:rPr lang="zh-CN" altLang="en-US" sz="1800" dirty="0" smtClean="0"/>
              <a:t>充放电线路简单，无需充电电池那样的充电电路，安全系数高。和电池相比过充、过放都不对其寿命构成负面影响；</a:t>
            </a: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zh-CN" altLang="en-US" sz="1800" dirty="0" smtClean="0"/>
              <a:t>电容量与电池的容量的换算</a:t>
            </a:r>
            <a:r>
              <a:rPr lang="en-US" altLang="zh-CN" sz="1800" dirty="0" smtClean="0"/>
              <a:t>:</a:t>
            </a:r>
          </a:p>
          <a:p>
            <a:pPr>
              <a:buNone/>
            </a:pPr>
            <a:r>
              <a:rPr lang="zh-CN" altLang="en-US" sz="1800" dirty="0" smtClean="0"/>
              <a:t>电瓶（蓄电池）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伏</a:t>
            </a:r>
            <a:r>
              <a:rPr lang="en-US" altLang="zh-CN" sz="1800" dirty="0" smtClean="0"/>
              <a:t>14</a:t>
            </a:r>
            <a:r>
              <a:rPr lang="zh-CN" altLang="en-US" sz="1800" dirty="0" smtClean="0"/>
              <a:t>安时的放电量</a:t>
            </a:r>
            <a:r>
              <a:rPr lang="en-US" altLang="zh-CN" sz="1800" dirty="0" smtClean="0"/>
              <a:t>=14*3600/12=4200 </a:t>
            </a:r>
            <a:r>
              <a:rPr lang="zh-CN" altLang="en-US" sz="1800" dirty="0" smtClean="0"/>
              <a:t>法拉</a:t>
            </a:r>
            <a:r>
              <a:rPr lang="en-US" altLang="zh-CN" sz="1800" dirty="0" smtClean="0"/>
              <a:t>(F)</a:t>
            </a:r>
          </a:p>
          <a:p>
            <a:pPr>
              <a:buNone/>
            </a:pPr>
            <a:r>
              <a:rPr lang="en-US" altLang="zh-CN" sz="1800" dirty="0" smtClean="0"/>
              <a:t>       </a:t>
            </a:r>
            <a:r>
              <a:rPr lang="zh-CN" altLang="en-US" sz="1800" dirty="0" smtClean="0"/>
              <a:t>其中</a:t>
            </a:r>
            <a:endParaRPr lang="en-US" altLang="zh-CN" sz="1800" dirty="0" smtClean="0"/>
          </a:p>
          <a:p>
            <a:r>
              <a:rPr lang="en-US" altLang="zh-CN" sz="1800" dirty="0" smtClean="0"/>
              <a:t>1</a:t>
            </a:r>
            <a:r>
              <a:rPr lang="zh-CN" altLang="en-US" sz="1800" dirty="0" smtClean="0"/>
              <a:t>法拉是电容存储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库仑电量时，两极板间电势差是</a:t>
            </a:r>
            <a:r>
              <a:rPr lang="en-US" altLang="zh-CN" sz="1800" dirty="0" smtClean="0"/>
              <a:t>1</a:t>
            </a:r>
            <a:r>
              <a:rPr lang="zh-CN" altLang="en-US" sz="1800" dirty="0" smtClean="0">
                <a:hlinkClick r:id="rId3" action="ppaction://hlinkfile"/>
              </a:rPr>
              <a:t>伏特</a:t>
            </a:r>
            <a:r>
              <a:rPr lang="en-US" altLang="zh-CN" sz="1800" dirty="0" smtClean="0"/>
              <a:t>1F=1C/1V </a:t>
            </a:r>
          </a:p>
          <a:p>
            <a:r>
              <a:rPr lang="en-US" altLang="zh-CN" sz="1800" dirty="0" smtClean="0"/>
              <a:t>1</a:t>
            </a:r>
            <a:r>
              <a:rPr lang="zh-CN" altLang="en-US" sz="1800" dirty="0" smtClean="0"/>
              <a:t>库仑是</a:t>
            </a:r>
            <a:r>
              <a:rPr lang="en-US" altLang="zh-CN" sz="1800" dirty="0" smtClean="0"/>
              <a:t>1A</a:t>
            </a:r>
            <a:r>
              <a:rPr lang="zh-CN" altLang="en-US" sz="1800" dirty="0" smtClean="0"/>
              <a:t>电流在</a:t>
            </a:r>
            <a:r>
              <a:rPr lang="en-US" altLang="zh-CN" sz="1800" dirty="0" smtClean="0"/>
              <a:t>1s</a:t>
            </a:r>
            <a:r>
              <a:rPr lang="zh-CN" altLang="en-US" sz="1800" dirty="0" smtClean="0"/>
              <a:t>内输运的电量，即</a:t>
            </a:r>
            <a:r>
              <a:rPr lang="en-US" altLang="zh-CN" sz="1800" dirty="0" smtClean="0"/>
              <a:t>1C=1A·S</a:t>
            </a:r>
            <a:r>
              <a:rPr lang="zh-CN" altLang="en-US" sz="1800" dirty="0" smtClean="0"/>
              <a:t>。 </a:t>
            </a:r>
          </a:p>
          <a:p>
            <a:r>
              <a:rPr lang="en-US" altLang="zh-CN" sz="1800" dirty="0" smtClean="0"/>
              <a:t>1</a:t>
            </a:r>
            <a:r>
              <a:rPr lang="zh-CN" altLang="en-US" sz="1800" dirty="0" smtClean="0"/>
              <a:t>库仑</a:t>
            </a:r>
            <a:r>
              <a:rPr lang="en-US" altLang="zh-CN" sz="1800" dirty="0" smtClean="0"/>
              <a:t>=1</a:t>
            </a:r>
            <a:r>
              <a:rPr lang="zh-CN" altLang="en-US" sz="1800" dirty="0" smtClean="0"/>
              <a:t>安培</a:t>
            </a:r>
            <a:r>
              <a:rPr lang="en-US" altLang="zh-CN" sz="1800" dirty="0" smtClean="0"/>
              <a:t>·</a:t>
            </a:r>
            <a:r>
              <a:rPr lang="zh-CN" altLang="en-US" sz="1800" dirty="0" smtClean="0"/>
              <a:t>秒 </a:t>
            </a:r>
          </a:p>
          <a:p>
            <a:r>
              <a:rPr lang="en-US" altLang="zh-CN" sz="1800" dirty="0" smtClean="0"/>
              <a:t>1</a:t>
            </a:r>
            <a:r>
              <a:rPr lang="zh-CN" altLang="en-US" sz="1800" dirty="0" smtClean="0"/>
              <a:t>法拉</a:t>
            </a:r>
            <a:r>
              <a:rPr lang="en-US" altLang="zh-CN" sz="1800" dirty="0" smtClean="0"/>
              <a:t>=1</a:t>
            </a:r>
            <a:r>
              <a:rPr lang="zh-CN" altLang="en-US" sz="1800" dirty="0" smtClean="0"/>
              <a:t>安培</a:t>
            </a:r>
            <a:r>
              <a:rPr lang="en-US" altLang="zh-CN" sz="1800" dirty="0" smtClean="0"/>
              <a:t>·</a:t>
            </a:r>
            <a:r>
              <a:rPr lang="zh-CN" altLang="en-US" sz="1800" dirty="0" smtClean="0"/>
              <a:t>秒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伏特</a:t>
            </a: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15328" cy="582594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新元件 </a:t>
            </a:r>
            <a:r>
              <a:rPr lang="en-US" altLang="zh-CN" sz="3200" dirty="0" smtClean="0"/>
              <a:t>—-- </a:t>
            </a:r>
            <a:r>
              <a:rPr lang="zh-CN" altLang="en-US" sz="3200" dirty="0" smtClean="0"/>
              <a:t>超级电容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 smtClean="0"/>
              <a:t>                               使用特点</a:t>
            </a:r>
            <a:r>
              <a:rPr lang="en-US" altLang="zh-CN" sz="1800" dirty="0" smtClean="0"/>
              <a:t>:</a:t>
            </a:r>
          </a:p>
          <a:p>
            <a:pPr>
              <a:buNone/>
            </a:pPr>
            <a:r>
              <a:rPr lang="zh-CN" altLang="en-US" sz="1800" dirty="0" smtClean="0"/>
              <a:t>      由于工艺原因，单极超级电容器的额定工作电压一般在</a:t>
            </a:r>
            <a:r>
              <a:rPr lang="en-US" altLang="zh-CN" sz="1800" dirty="0" smtClean="0"/>
              <a:t>2.8V</a:t>
            </a:r>
            <a:r>
              <a:rPr lang="zh-CN" altLang="en-US" sz="1800" dirty="0" smtClean="0"/>
              <a:t>左右，所以大多情况下必须串联使用，由于串联回路每个单体容量很难保证</a:t>
            </a:r>
            <a:r>
              <a:rPr lang="en-US" altLang="zh-CN" sz="1800" dirty="0" smtClean="0"/>
              <a:t>100%</a:t>
            </a:r>
            <a:r>
              <a:rPr lang="zh-CN" altLang="en-US" sz="1800" dirty="0" smtClean="0"/>
              <a:t>相同，也很难保证每个单体漏电也相同，这样就会导致串联回路的每个单体充电电压不同，可能会导致电容器过压损坏，因此，超级电容器串联必须附加均压电路，也是超级电容使用最需要注意的问题。</a:t>
            </a:r>
            <a:endParaRPr lang="en-US" altLang="zh-CN" sz="1800" dirty="0" smtClean="0"/>
          </a:p>
        </p:txBody>
      </p:sp>
      <p:pic>
        <p:nvPicPr>
          <p:cNvPr id="6" name="图片 5" descr="DSC00767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00438"/>
            <a:ext cx="4143404" cy="2714644"/>
          </a:xfrm>
          <a:prstGeom prst="rect">
            <a:avLst/>
          </a:prstGeom>
        </p:spPr>
      </p:pic>
      <p:pic>
        <p:nvPicPr>
          <p:cNvPr id="7" name="图片 6" descr="DSC00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00438"/>
            <a:ext cx="482603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远程荧光片技术</a:t>
            </a:r>
            <a:endParaRPr lang="zh-CN" altLang="en-US" dirty="0"/>
          </a:p>
        </p:txBody>
      </p:sp>
      <p:pic>
        <p:nvPicPr>
          <p:cNvPr id="5" name="图片 4" descr="荧光片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7929618" cy="54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远程荧光片技术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远程荧光粉是指聚碳酸酯（</a:t>
            </a:r>
            <a:r>
              <a:rPr lang="en-US" altLang="zh-CN" dirty="0" smtClean="0"/>
              <a:t>PC</a:t>
            </a:r>
            <a:r>
              <a:rPr lang="zh-CN" altLang="en-US" dirty="0" smtClean="0"/>
              <a:t>）和荧光粉的复合材料</a:t>
            </a:r>
            <a:endParaRPr lang="en-US" altLang="zh-CN" dirty="0" smtClean="0"/>
          </a:p>
          <a:p>
            <a:r>
              <a:rPr lang="zh-CN" altLang="en-US" dirty="0" smtClean="0"/>
              <a:t>灯具设计 </a:t>
            </a:r>
            <a:r>
              <a:rPr lang="en-US" altLang="zh-CN" dirty="0" smtClean="0"/>
              <a:t>= </a:t>
            </a:r>
            <a:r>
              <a:rPr lang="zh-CN" altLang="en-US" dirty="0" smtClean="0">
                <a:solidFill>
                  <a:srgbClr val="FF0000"/>
                </a:solidFill>
              </a:rPr>
              <a:t>蓝光</a:t>
            </a:r>
            <a:r>
              <a:rPr lang="en-US" altLang="zh-CN" dirty="0" smtClean="0">
                <a:solidFill>
                  <a:srgbClr val="FF0000"/>
                </a:solidFill>
              </a:rPr>
              <a:t>LED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/>
              <a:t>+ </a:t>
            </a:r>
            <a:r>
              <a:rPr lang="zh-CN" altLang="en-US" dirty="0" smtClean="0"/>
              <a:t>荧光片</a:t>
            </a:r>
            <a:endParaRPr lang="en-US" altLang="zh-CN" dirty="0" smtClean="0"/>
          </a:p>
          <a:p>
            <a:pPr>
              <a:buNone/>
            </a:pPr>
            <a:r>
              <a:rPr lang="en-US" altLang="zh-CN" b="1" dirty="0" smtClean="0"/>
              <a:t>   </a:t>
            </a:r>
            <a:r>
              <a:rPr lang="zh-CN" altLang="en-US" b="1" dirty="0" smtClean="0"/>
              <a:t>远程荧光粉的特色和优点</a:t>
            </a:r>
            <a:r>
              <a:rPr lang="en-US" altLang="zh-CN" dirty="0" smtClean="0"/>
              <a:t> </a:t>
            </a:r>
            <a:br>
              <a:rPr lang="en-US" altLang="zh-CN" dirty="0" smtClean="0"/>
            </a:b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330</a:t>
            </a:r>
            <a:r>
              <a:rPr lang="zh-CN" altLang="en-US" dirty="0" smtClean="0"/>
              <a:t>度全方向光分布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</a:t>
            </a:r>
            <a:r>
              <a:rPr lang="zh-CN" altLang="en-US" dirty="0" smtClean="0"/>
              <a:t>、均匀投</a:t>
            </a:r>
            <a:r>
              <a:rPr lang="en-US" altLang="zh-CN" dirty="0" smtClean="0"/>
              <a:t> </a:t>
            </a:r>
            <a:br>
              <a:rPr lang="en-US" altLang="zh-CN" dirty="0" smtClean="0"/>
            </a:br>
            <a:r>
              <a:rPr lang="en-US" altLang="zh-CN" dirty="0" smtClean="0"/>
              <a:t>3</a:t>
            </a:r>
            <a:r>
              <a:rPr lang="zh-CN" altLang="en-US" dirty="0" smtClean="0"/>
              <a:t>、散射投光，保证无眩光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4</a:t>
            </a:r>
            <a:r>
              <a:rPr lang="zh-CN" altLang="en-US" dirty="0" smtClean="0"/>
              <a:t>、极高的光学效率，不会损失光通量 </a:t>
            </a:r>
            <a:r>
              <a:rPr lang="en-US" altLang="zh-CN" dirty="0" smtClean="0"/>
              <a:t> </a:t>
            </a:r>
            <a:br>
              <a:rPr lang="en-US" altLang="zh-CN" dirty="0" smtClean="0"/>
            </a:br>
            <a:r>
              <a:rPr lang="en-US" altLang="zh-CN" dirty="0" smtClean="0"/>
              <a:t>5</a:t>
            </a:r>
            <a:r>
              <a:rPr lang="zh-CN" altLang="en-US" dirty="0" smtClean="0"/>
              <a:t>、达到或超过能源之星的光学设计标准、要求 </a:t>
            </a:r>
            <a:r>
              <a:rPr lang="en-US" altLang="zh-CN" dirty="0" smtClean="0"/>
              <a:t> </a:t>
            </a:r>
            <a:br>
              <a:rPr lang="en-US" altLang="zh-CN" dirty="0" smtClean="0"/>
            </a:br>
            <a:r>
              <a:rPr lang="en-US" altLang="zh-CN" dirty="0" smtClean="0"/>
              <a:t>6</a:t>
            </a:r>
            <a:r>
              <a:rPr lang="zh-CN" altLang="en-US" dirty="0" smtClean="0"/>
              <a:t>、显色指数高达</a:t>
            </a:r>
            <a:r>
              <a:rPr lang="en-US" altLang="zh-CN" dirty="0" smtClean="0"/>
              <a:t>90  </a:t>
            </a:r>
            <a:br>
              <a:rPr lang="en-US" altLang="zh-CN" dirty="0" smtClean="0"/>
            </a:br>
            <a:r>
              <a:rPr lang="en-US" altLang="zh-CN" dirty="0" smtClean="0"/>
              <a:t>7</a:t>
            </a:r>
            <a:r>
              <a:rPr lang="zh-CN" altLang="en-US" dirty="0" smtClean="0"/>
              <a:t>、色容差</a:t>
            </a:r>
            <a:r>
              <a:rPr lang="en-US" altLang="zh-CN" dirty="0" smtClean="0"/>
              <a:t>SDCM</a:t>
            </a:r>
            <a:r>
              <a:rPr lang="zh-CN" altLang="en-US" dirty="0" smtClean="0"/>
              <a:t>仅为</a:t>
            </a:r>
            <a:r>
              <a:rPr lang="en-US" altLang="zh-CN" dirty="0" smtClean="0"/>
              <a:t>3  </a:t>
            </a:r>
            <a:br>
              <a:rPr lang="en-US" altLang="zh-CN" dirty="0" smtClean="0"/>
            </a:br>
            <a:r>
              <a:rPr lang="en-US" altLang="zh-CN" dirty="0" smtClean="0"/>
              <a:t>8</a:t>
            </a:r>
            <a:r>
              <a:rPr lang="zh-CN" altLang="en-US" dirty="0" smtClean="0"/>
              <a:t>、环境适应性好 </a:t>
            </a:r>
            <a:r>
              <a:rPr lang="en-US" altLang="zh-CN" dirty="0" smtClean="0"/>
              <a:t> </a:t>
            </a:r>
            <a:br>
              <a:rPr lang="en-US" altLang="zh-CN" dirty="0" smtClean="0"/>
            </a:br>
            <a:r>
              <a:rPr lang="en-US" altLang="zh-CN" dirty="0" smtClean="0"/>
              <a:t>9</a:t>
            </a:r>
            <a:r>
              <a:rPr lang="zh-CN" altLang="en-US" dirty="0" smtClean="0"/>
              <a:t>、流线型设计 </a:t>
            </a:r>
            <a:r>
              <a:rPr lang="en-US" altLang="zh-CN" dirty="0" smtClean="0"/>
              <a:t> </a:t>
            </a:r>
            <a:br>
              <a:rPr lang="en-US" altLang="zh-CN" dirty="0" smtClean="0"/>
            </a:br>
            <a:r>
              <a:rPr lang="en-US" altLang="zh-CN" dirty="0" smtClean="0"/>
              <a:t>10</a:t>
            </a:r>
            <a:r>
              <a:rPr lang="zh-CN" altLang="en-US" dirty="0" smtClean="0"/>
              <a:t>、高达</a:t>
            </a:r>
            <a:r>
              <a:rPr lang="en-US" altLang="zh-CN" dirty="0" smtClean="0"/>
              <a:t>1600lm</a:t>
            </a:r>
            <a:r>
              <a:rPr lang="zh-CN" altLang="en-US" dirty="0" smtClean="0"/>
              <a:t>的光通量，可取代传统</a:t>
            </a:r>
            <a:r>
              <a:rPr lang="en-US" altLang="zh-CN" dirty="0" smtClean="0"/>
              <a:t>100W</a:t>
            </a:r>
            <a:r>
              <a:rPr lang="zh-CN" altLang="en-US" dirty="0" smtClean="0"/>
              <a:t>白炽灯 </a:t>
            </a:r>
            <a:r>
              <a:rPr lang="en-US" altLang="zh-CN" dirty="0" smtClean="0"/>
              <a:t> </a:t>
            </a:r>
            <a:br>
              <a:rPr lang="en-US" altLang="zh-CN" dirty="0" smtClean="0"/>
            </a:br>
            <a:r>
              <a:rPr lang="en-US" altLang="zh-CN" dirty="0" smtClean="0"/>
              <a:t>11</a:t>
            </a:r>
            <a:r>
              <a:rPr lang="zh-CN" altLang="en-US" dirty="0" smtClean="0"/>
              <a:t>、可提供多个功率、色温、显色指数选项 </a:t>
            </a:r>
            <a:r>
              <a:rPr lang="en-US" altLang="zh-CN" dirty="0" smtClean="0"/>
              <a:t> </a:t>
            </a:r>
            <a:br>
              <a:rPr lang="en-US" altLang="zh-CN" dirty="0" smtClean="0"/>
            </a:b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超高效</a:t>
            </a:r>
            <a:r>
              <a:rPr lang="en-US" altLang="zh-CN" dirty="0" smtClean="0"/>
              <a:t>LED</a:t>
            </a:r>
            <a:endParaRPr lang="zh-CN" altLang="en-US" dirty="0"/>
          </a:p>
        </p:txBody>
      </p:sp>
      <p:pic>
        <p:nvPicPr>
          <p:cNvPr id="5" name="内容占位符 3" descr="AC 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8747285" cy="5143536"/>
          </a:xfrm>
        </p:spPr>
      </p:pic>
      <p:cxnSp>
        <p:nvCxnSpPr>
          <p:cNvPr id="7" name="直接连接符 6"/>
          <p:cNvCxnSpPr/>
          <p:nvPr/>
        </p:nvCxnSpPr>
        <p:spPr>
          <a:xfrm>
            <a:off x="7429520" y="2285992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001056" cy="4643470"/>
          </a:xfrm>
        </p:spPr>
        <p:txBody>
          <a:bodyPr>
            <a:normAutofit fontScale="90000"/>
          </a:bodyPr>
          <a:lstStyle/>
          <a:p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     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日，国际著名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专业企业</a:t>
            </a:r>
            <a:r>
              <a:rPr lang="en-US" altLang="zh-CN" sz="2400" dirty="0" smtClean="0"/>
              <a:t>–</a:t>
            </a:r>
            <a:r>
              <a:rPr lang="zh-CN" altLang="en-US" sz="2400" dirty="0" smtClean="0"/>
              <a:t>首尔半导体公布了一款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新产品‘</a:t>
            </a:r>
            <a:r>
              <a:rPr lang="en-US" altLang="zh-CN" sz="2400" dirty="0" err="1" smtClean="0"/>
              <a:t>nPola</a:t>
            </a:r>
            <a:r>
              <a:rPr lang="en-US" altLang="zh-CN" sz="2400" dirty="0" smtClean="0"/>
              <a:t>’</a:t>
            </a:r>
            <a:r>
              <a:rPr lang="zh-CN" altLang="en-US" sz="2400" dirty="0" smtClean="0"/>
              <a:t> ，该产品采用了即将引领新一代照明市场的核心技术。</a:t>
            </a:r>
            <a:br>
              <a:rPr lang="zh-CN" altLang="en-US" sz="2400" dirty="0" smtClean="0"/>
            </a:b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zh-CN" altLang="en-US" sz="2400" dirty="0" smtClean="0"/>
              <a:t>        当天公开的新产品是首尔半导体开发了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多年拥有专利技术的产品，其特点是采用非极性（</a:t>
            </a:r>
            <a:r>
              <a:rPr lang="en-US" altLang="zh-CN" sz="2400" dirty="0" smtClean="0"/>
              <a:t>non-polar</a:t>
            </a:r>
            <a:r>
              <a:rPr lang="zh-CN" altLang="en-US" sz="2400" dirty="0" smtClean="0"/>
              <a:t>）技术，大大提高发光效率，相较于目前的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，在相同面积上的亮度</a:t>
            </a:r>
            <a:r>
              <a:rPr lang="zh-CN" altLang="en-US" sz="2400" dirty="0" smtClean="0">
                <a:solidFill>
                  <a:srgbClr val="FF0000"/>
                </a:solidFill>
              </a:rPr>
              <a:t>高出</a:t>
            </a:r>
            <a:r>
              <a:rPr lang="en-US" altLang="zh-CN" sz="2400" dirty="0" smtClean="0">
                <a:solidFill>
                  <a:srgbClr val="FF0000"/>
                </a:solidFill>
              </a:rPr>
              <a:t>5</a:t>
            </a:r>
            <a:r>
              <a:rPr lang="zh-CN" altLang="en-US" sz="2400" dirty="0" smtClean="0">
                <a:solidFill>
                  <a:srgbClr val="FF0000"/>
                </a:solidFill>
              </a:rPr>
              <a:t>倍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</a:t>
            </a:r>
            <a:r>
              <a:rPr lang="zh-CN" altLang="en-US" sz="2400" dirty="0" smtClean="0"/>
              <a:t>   目前批量生产的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发光效率是</a:t>
            </a:r>
            <a:r>
              <a:rPr lang="en-US" altLang="zh-CN" sz="2400" dirty="0" smtClean="0"/>
              <a:t>100</a:t>
            </a:r>
            <a:r>
              <a:rPr lang="zh-CN" altLang="en-US" sz="2400" dirty="0" smtClean="0"/>
              <a:t>流明左右，而此次首尔半导体公开的‘</a:t>
            </a:r>
            <a:r>
              <a:rPr lang="en-US" altLang="zh-CN" sz="2400" dirty="0" err="1" smtClean="0"/>
              <a:t>nPola</a:t>
            </a:r>
            <a:r>
              <a:rPr lang="en-US" altLang="zh-CN" sz="2400" dirty="0" smtClean="0"/>
              <a:t>’</a:t>
            </a:r>
            <a:r>
              <a:rPr lang="zh-CN" altLang="en-US" sz="2400" dirty="0" smtClean="0"/>
              <a:t>产品达到</a:t>
            </a:r>
            <a:r>
              <a:rPr lang="en-US" altLang="zh-CN" sz="2400" dirty="0" smtClean="0"/>
              <a:t>500</a:t>
            </a:r>
            <a:r>
              <a:rPr lang="zh-CN" altLang="en-US" sz="2400" dirty="0" smtClean="0"/>
              <a:t>流明，是目前产品的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倍。简单来说，在制作替代</a:t>
            </a:r>
            <a:r>
              <a:rPr lang="en-US" altLang="zh-CN" sz="2400" dirty="0" smtClean="0"/>
              <a:t>60W</a:t>
            </a:r>
            <a:r>
              <a:rPr lang="zh-CN" altLang="en-US" sz="2400" dirty="0" smtClean="0"/>
              <a:t>家庭用灯泡的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灯泡时一般使用</a:t>
            </a:r>
            <a:r>
              <a:rPr lang="en-US" altLang="zh-CN" sz="2400" dirty="0" smtClean="0"/>
              <a:t>10~20</a:t>
            </a:r>
            <a:r>
              <a:rPr lang="zh-CN" altLang="en-US" sz="2400" dirty="0" smtClean="0"/>
              <a:t>个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，但采用‘</a:t>
            </a:r>
            <a:r>
              <a:rPr lang="en-US" altLang="zh-CN" sz="2400" dirty="0" err="1" smtClean="0"/>
              <a:t>nPola</a:t>
            </a:r>
            <a:r>
              <a:rPr lang="en-US" altLang="zh-CN" sz="2400" dirty="0" smtClean="0"/>
              <a:t>’</a:t>
            </a:r>
            <a:r>
              <a:rPr lang="zh-CN" altLang="en-US" sz="2400" dirty="0" smtClean="0"/>
              <a:t>时，只需</a:t>
            </a:r>
            <a:r>
              <a:rPr lang="en-US" altLang="zh-CN" sz="2400" dirty="0" smtClean="0"/>
              <a:t>1~2</a:t>
            </a:r>
            <a:r>
              <a:rPr lang="zh-CN" altLang="en-US" sz="2400" dirty="0" smtClean="0"/>
              <a:t>个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就能达到相同的亮度。</a:t>
            </a:r>
            <a:br>
              <a:rPr lang="zh-CN" altLang="en-US" sz="2400" dirty="0" smtClean="0"/>
            </a:b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三   </a:t>
            </a:r>
            <a:r>
              <a:rPr lang="en-US" altLang="zh-CN" dirty="0" smtClean="0"/>
              <a:t>LED</a:t>
            </a:r>
            <a:r>
              <a:rPr lang="zh-CN" altLang="en-US" dirty="0" smtClean="0"/>
              <a:t>新应用、新灯具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复件 DSC04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6858048" cy="5143536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医疗灯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医疗灯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国内</a:t>
            </a:r>
            <a:r>
              <a:rPr lang="en-US" altLang="zh-CN" dirty="0" smtClean="0"/>
              <a:t>LED</a:t>
            </a:r>
            <a:r>
              <a:rPr lang="zh-CN" altLang="en-US" dirty="0" smtClean="0"/>
              <a:t>医疗无影灯企业不足</a:t>
            </a:r>
            <a:r>
              <a:rPr lang="en-US" altLang="zh-CN" dirty="0" smtClean="0"/>
              <a:t>10</a:t>
            </a:r>
            <a:r>
              <a:rPr lang="zh-CN" altLang="en-US" dirty="0" smtClean="0"/>
              <a:t>家</a:t>
            </a:r>
            <a:endParaRPr lang="en-US" altLang="zh-CN" dirty="0" smtClean="0"/>
          </a:p>
          <a:p>
            <a:r>
              <a:rPr lang="zh-CN" altLang="en-US" dirty="0" smtClean="0"/>
              <a:t>特点：无红外线光谱，受照体温升低，这点非常重要。</a:t>
            </a:r>
            <a:endParaRPr lang="en-US" altLang="zh-CN" dirty="0" smtClean="0"/>
          </a:p>
          <a:p>
            <a:r>
              <a:rPr lang="zh-CN" altLang="en-US" dirty="0" smtClean="0"/>
              <a:t>功能：光斑大小可控，亮度可调</a:t>
            </a:r>
            <a:endParaRPr lang="en-US" altLang="zh-CN" dirty="0" smtClean="0"/>
          </a:p>
          <a:p>
            <a:r>
              <a:rPr lang="zh-CN" altLang="en-US" dirty="0" smtClean="0"/>
              <a:t>出色的冷光效果。采用新型的</a:t>
            </a:r>
            <a:r>
              <a:rPr lang="en-US" altLang="zh-CN" dirty="0" smtClean="0"/>
              <a:t>LED </a:t>
            </a:r>
            <a:r>
              <a:rPr lang="zh-CN" altLang="en-US" dirty="0" smtClean="0"/>
              <a:t>冷光源作为手术照明， 是真正冷光源， 医生头部和伤口区域几乎无温升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光质好。白光</a:t>
            </a:r>
            <a:r>
              <a:rPr lang="en-US" altLang="zh-CN" dirty="0" smtClean="0"/>
              <a:t>LED </a:t>
            </a:r>
            <a:r>
              <a:rPr lang="zh-CN" altLang="en-US" dirty="0" smtClean="0"/>
              <a:t>具有区别于普通手术用无影灯光源的色品特点， 可以增加血液与人体其他组织、脏器的色差， 使得手术中医生的视觉更加清晰， 在流淌、渗透的血液中人体的各个组织、脏器更容易被区分出来，这是普通手术用无影灯所不具备的。</a:t>
            </a:r>
            <a:endParaRPr lang="en-US" altLang="zh-CN" dirty="0" smtClean="0"/>
          </a:p>
          <a:p>
            <a:r>
              <a:rPr lang="zh-CN" altLang="en-US" dirty="0" smtClean="0"/>
              <a:t>亮度无级调节</a:t>
            </a:r>
            <a:r>
              <a:rPr lang="en-US" altLang="zh-CN" dirty="0" smtClean="0"/>
              <a:t>,</a:t>
            </a:r>
            <a:r>
              <a:rPr lang="zh-CN" altLang="en-US" dirty="0" smtClean="0"/>
              <a:t>采用数字方式无级调控</a:t>
            </a:r>
            <a:r>
              <a:rPr lang="en-US" altLang="zh-CN" dirty="0" smtClean="0"/>
              <a:t>LED </a:t>
            </a:r>
            <a:r>
              <a:rPr lang="zh-CN" altLang="en-US" dirty="0" smtClean="0"/>
              <a:t>的亮度</a:t>
            </a:r>
            <a:r>
              <a:rPr lang="en-US" altLang="zh-CN" dirty="0" smtClean="0"/>
              <a:t>.</a:t>
            </a:r>
            <a:r>
              <a:rPr lang="zh-CN" altLang="en-US" dirty="0" smtClean="0"/>
              <a:t>无频闪。因为</a:t>
            </a:r>
            <a:r>
              <a:rPr lang="en-US" altLang="zh-CN" dirty="0" smtClean="0"/>
              <a:t>LED </a:t>
            </a:r>
            <a:r>
              <a:rPr lang="zh-CN" altLang="en-US" dirty="0" smtClean="0"/>
              <a:t>无影灯为纯直流供电， 无频闪， 不易使眼睛产生疲劳感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我们推荐采用</a:t>
            </a:r>
            <a:r>
              <a:rPr lang="zh-CN" altLang="en-US" dirty="0" smtClean="0">
                <a:solidFill>
                  <a:srgbClr val="FF0000"/>
                </a:solidFill>
              </a:rPr>
              <a:t>模拟直流</a:t>
            </a:r>
            <a:r>
              <a:rPr lang="zh-CN" altLang="en-US" dirty="0" smtClean="0"/>
              <a:t>大小来调光，不希望用</a:t>
            </a:r>
            <a:r>
              <a:rPr lang="en-US" altLang="zh-CN" dirty="0" smtClean="0"/>
              <a:t>PWM</a:t>
            </a:r>
            <a:r>
              <a:rPr lang="zh-CN" altLang="en-US" dirty="0" smtClean="0"/>
              <a:t>方式调光，以减少电感元件的噪声和可能引起的频闪问题。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医疗灯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     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</a:t>
            </a:r>
            <a:r>
              <a:rPr lang="zh-CN" altLang="en-US" dirty="0" smtClean="0"/>
              <a:t>一</a:t>
            </a:r>
            <a:r>
              <a:rPr lang="en-US" altLang="zh-CN" dirty="0" smtClean="0"/>
              <a:t>  </a:t>
            </a:r>
            <a:r>
              <a:rPr lang="zh-CN" altLang="en-US" dirty="0" smtClean="0"/>
              <a:t>行业近况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   二  新技术发展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</a:t>
            </a:r>
            <a:r>
              <a:rPr lang="zh-CN" altLang="en-US" dirty="0" smtClean="0"/>
              <a:t>三   </a:t>
            </a:r>
            <a:r>
              <a:rPr lang="en-US" altLang="zh-CN" dirty="0" smtClean="0"/>
              <a:t>LED</a:t>
            </a:r>
            <a:r>
              <a:rPr lang="zh-CN" altLang="en-US" dirty="0" smtClean="0"/>
              <a:t>新应用、新灯具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  四</a:t>
            </a:r>
            <a:r>
              <a:rPr lang="en-US" altLang="zh-CN" dirty="0" smtClean="0"/>
              <a:t> </a:t>
            </a:r>
            <a:r>
              <a:rPr lang="zh-CN" altLang="en-US" dirty="0" smtClean="0"/>
              <a:t>驱动电路设计新思路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报告内容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植物照明灯</a:t>
            </a:r>
            <a:endParaRPr lang="zh-CN" altLang="en-US" dirty="0"/>
          </a:p>
        </p:txBody>
      </p:sp>
      <p:pic>
        <p:nvPicPr>
          <p:cNvPr id="4" name="内容占位符 3" descr="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1428736"/>
            <a:ext cx="4421069" cy="2928958"/>
          </a:xfrm>
        </p:spPr>
      </p:pic>
      <p:pic>
        <p:nvPicPr>
          <p:cNvPr id="5" name="图片 4" descr="201106211330151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496"/>
            <a:ext cx="4033845" cy="3404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按植物生长所需的特征波长（红光和蓝光为主）和照度设计的植物照明灯具，可以加快植物的生长，增加产量，提高产品质量。</a:t>
            </a:r>
            <a:endParaRPr lang="en-US" altLang="zh-CN" dirty="0" smtClean="0"/>
          </a:p>
          <a:p>
            <a:r>
              <a:rPr lang="zh-CN" altLang="en-US" dirty="0" smtClean="0"/>
              <a:t>可用于多层栽培和立体种植，适用于农业和花卉种植。</a:t>
            </a:r>
            <a:endParaRPr lang="en-US" altLang="zh-CN" dirty="0" smtClean="0"/>
          </a:p>
          <a:p>
            <a:r>
              <a:rPr lang="en-US" altLang="zh-CN" dirty="0" smtClean="0"/>
              <a:t>LED</a:t>
            </a:r>
            <a:r>
              <a:rPr lang="zh-CN" altLang="en-US" dirty="0" smtClean="0"/>
              <a:t>光源比其它光源更有效转化成光全作用。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植物照明灯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四</a:t>
            </a:r>
            <a:r>
              <a:rPr lang="en-US" altLang="zh-CN" dirty="0" smtClean="0"/>
              <a:t>   </a:t>
            </a:r>
            <a:r>
              <a:rPr lang="zh-CN" altLang="en-US" dirty="0" smtClean="0"/>
              <a:t>驱动电路设计新思路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灵活设计思路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857364"/>
            <a:ext cx="7972452" cy="3400436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  </a:t>
            </a:r>
            <a:r>
              <a:rPr lang="en-US" altLang="zh-CN" dirty="0" smtClean="0"/>
              <a:t>1.</a:t>
            </a:r>
            <a:r>
              <a:rPr lang="zh-CN" altLang="en-US" dirty="0" smtClean="0"/>
              <a:t>传统恒压</a:t>
            </a:r>
            <a:r>
              <a:rPr lang="en-US" altLang="zh-CN" dirty="0" smtClean="0"/>
              <a:t>IC</a:t>
            </a:r>
            <a:r>
              <a:rPr lang="zh-CN" altLang="en-US" dirty="0" smtClean="0"/>
              <a:t>做恒流驱动方案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优点</a:t>
            </a:r>
            <a:r>
              <a:rPr lang="en-US" altLang="zh-CN" dirty="0" smtClean="0"/>
              <a:t>:</a:t>
            </a:r>
          </a:p>
          <a:p>
            <a:pPr>
              <a:buNone/>
            </a:pPr>
            <a:r>
              <a:rPr lang="en-US" altLang="zh-CN" dirty="0" smtClean="0"/>
              <a:t>  1.</a:t>
            </a:r>
            <a:r>
              <a:rPr lang="zh-CN" altLang="en-US" dirty="0" smtClean="0"/>
              <a:t>可选材料多</a:t>
            </a:r>
            <a:r>
              <a:rPr lang="en-US" altLang="zh-CN" dirty="0" smtClean="0"/>
              <a:t>,</a:t>
            </a:r>
            <a:r>
              <a:rPr lang="zh-CN" altLang="en-US" dirty="0" smtClean="0"/>
              <a:t>容易达到功能目标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r>
              <a:rPr lang="en-US" altLang="zh-CN" dirty="0" smtClean="0"/>
              <a:t>  2.</a:t>
            </a:r>
            <a:r>
              <a:rPr lang="zh-CN" altLang="en-US" dirty="0" smtClean="0"/>
              <a:t>供货有保证，价格比专用</a:t>
            </a:r>
            <a:r>
              <a:rPr lang="en-US" altLang="zh-CN" dirty="0" smtClean="0"/>
              <a:t>IC</a:t>
            </a:r>
            <a:r>
              <a:rPr lang="zh-CN" altLang="en-US" dirty="0" smtClean="0"/>
              <a:t>有优势。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CDC C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85728"/>
            <a:ext cx="8839085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灵活设计思路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</a:t>
            </a:r>
            <a:r>
              <a:rPr lang="en-US" altLang="zh-CN" dirty="0" smtClean="0"/>
              <a:t>2.</a:t>
            </a:r>
            <a:r>
              <a:rPr lang="zh-CN" altLang="en-US" dirty="0" smtClean="0"/>
              <a:t>传统恒压电源模块做恒流</a:t>
            </a:r>
            <a:endParaRPr lang="en-US" altLang="zh-CN" dirty="0" smtClean="0"/>
          </a:p>
          <a:p>
            <a:r>
              <a:rPr lang="zh-CN" altLang="en-US" dirty="0" smtClean="0"/>
              <a:t>优点</a:t>
            </a:r>
            <a:r>
              <a:rPr lang="en-US" altLang="zh-CN" dirty="0" smtClean="0"/>
              <a:t>:</a:t>
            </a:r>
            <a:r>
              <a:rPr lang="zh-CN" altLang="en-US" dirty="0" smtClean="0"/>
              <a:t>电源模块质量成熟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 descr="VICOR CC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786058"/>
            <a:ext cx="7215238" cy="363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053658\桌面\大比特参会PPT-2012\VICOR C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286412" cy="5515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分区分段投入的</a:t>
            </a:r>
            <a:r>
              <a:rPr lang="en-US" altLang="zh-CN" b="1" dirty="0" smtClean="0"/>
              <a:t>LED</a:t>
            </a:r>
            <a:r>
              <a:rPr lang="zh-CN" altLang="en-US" b="1" dirty="0" smtClean="0"/>
              <a:t>驱动方法</a:t>
            </a:r>
            <a:endParaRPr lang="zh-CN" altLang="en-US" dirty="0"/>
          </a:p>
        </p:txBody>
      </p:sp>
      <p:pic>
        <p:nvPicPr>
          <p:cNvPr id="4" name="内容占位符 3" descr="2.bmp"/>
          <p:cNvPicPr>
            <a:picLocks noGrp="1" noChangeAspect="1"/>
          </p:cNvPicPr>
          <p:nvPr>
            <p:ph idx="1"/>
          </p:nvPr>
        </p:nvPicPr>
        <p:blipFill>
          <a:blip r:embed="rId2"/>
          <a:srcRect l="4687" t="11673" r="50781" b="41345"/>
          <a:stretch>
            <a:fillRect/>
          </a:stretch>
        </p:blipFill>
        <p:spPr>
          <a:xfrm>
            <a:off x="571472" y="2214554"/>
            <a:ext cx="4822104" cy="32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2214554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特点：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非开关电源原理，采用模拟恒流设计。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总的</a:t>
            </a:r>
            <a:r>
              <a:rPr lang="en-US" altLang="zh-CN" dirty="0" smtClean="0"/>
              <a:t>LED</a:t>
            </a:r>
            <a:r>
              <a:rPr lang="zh-CN" altLang="en-US" dirty="0" smtClean="0"/>
              <a:t>串联电压要接近电压的峰值电压，这样效率才会高。</a:t>
            </a:r>
            <a:endParaRPr lang="en-US" altLang="zh-CN" dirty="0" smtClean="0"/>
          </a:p>
          <a:p>
            <a:r>
              <a:rPr lang="en-US" altLang="zh-CN" dirty="0" smtClean="0"/>
              <a:t>3.LED</a:t>
            </a:r>
            <a:r>
              <a:rPr lang="zh-CN" altLang="en-US" dirty="0" smtClean="0"/>
              <a:t>分段数量越多，功率因数越高</a:t>
            </a:r>
            <a:r>
              <a:rPr lang="en-US" altLang="zh-CN" dirty="0" smtClean="0"/>
              <a:t>/</a:t>
            </a:r>
            <a:r>
              <a:rPr lang="zh-CN" altLang="en-US" dirty="0" smtClean="0"/>
              <a:t>谐波越小。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缺点：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用单芯片的</a:t>
            </a:r>
            <a:r>
              <a:rPr lang="en-US" altLang="zh-CN" dirty="0" smtClean="0"/>
              <a:t>LED</a:t>
            </a:r>
            <a:r>
              <a:rPr lang="zh-CN" altLang="en-US" dirty="0" smtClean="0"/>
              <a:t>串联数量太多，不适合灯泡设计。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高压</a:t>
            </a:r>
            <a:r>
              <a:rPr lang="en-US" altLang="zh-CN" dirty="0" smtClean="0"/>
              <a:t>LED</a:t>
            </a:r>
            <a:r>
              <a:rPr lang="zh-CN" altLang="en-US" dirty="0" smtClean="0"/>
              <a:t>配套较少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分区分段投入的</a:t>
            </a:r>
            <a:r>
              <a:rPr lang="en-US" altLang="zh-CN" b="1" dirty="0" smtClean="0"/>
              <a:t>LED</a:t>
            </a:r>
            <a:r>
              <a:rPr lang="zh-CN" altLang="en-US" b="1" dirty="0" smtClean="0"/>
              <a:t>驱动方法</a:t>
            </a:r>
            <a:endParaRPr lang="zh-CN" altLang="en-US" dirty="0"/>
          </a:p>
        </p:txBody>
      </p:sp>
      <p:pic>
        <p:nvPicPr>
          <p:cNvPr id="7" name="图片 6" descr="分段驱动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4714908" cy="4740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6446" y="2714620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</a:rPr>
              <a:t>   采用高压</a:t>
            </a:r>
            <a:r>
              <a:rPr lang="en-US" altLang="zh-CN" sz="2400" dirty="0" smtClean="0">
                <a:solidFill>
                  <a:srgbClr val="7030A0"/>
                </a:solidFill>
              </a:rPr>
              <a:t>LED</a:t>
            </a:r>
            <a:r>
              <a:rPr lang="zh-CN" altLang="en-US" sz="2400" dirty="0" smtClean="0">
                <a:solidFill>
                  <a:srgbClr val="7030A0"/>
                </a:solidFill>
              </a:rPr>
              <a:t>芯片设计的一个灯泡，</a:t>
            </a:r>
            <a:r>
              <a:rPr lang="en-US" altLang="zh-CN" sz="2400" dirty="0" smtClean="0">
                <a:solidFill>
                  <a:srgbClr val="7030A0"/>
                </a:solidFill>
              </a:rPr>
              <a:t>LED</a:t>
            </a:r>
            <a:r>
              <a:rPr lang="zh-CN" altLang="en-US" sz="2400" dirty="0" smtClean="0">
                <a:solidFill>
                  <a:srgbClr val="7030A0"/>
                </a:solidFill>
              </a:rPr>
              <a:t>和驱动</a:t>
            </a:r>
            <a:r>
              <a:rPr lang="en-US" altLang="zh-CN" sz="2400" dirty="0" smtClean="0">
                <a:solidFill>
                  <a:srgbClr val="7030A0"/>
                </a:solidFill>
              </a:rPr>
              <a:t>IC/</a:t>
            </a:r>
            <a:r>
              <a:rPr lang="zh-CN" altLang="en-US" sz="2400" dirty="0" smtClean="0">
                <a:solidFill>
                  <a:srgbClr val="7030A0"/>
                </a:solidFill>
              </a:rPr>
              <a:t>整流桥同在一个</a:t>
            </a:r>
            <a:r>
              <a:rPr lang="en-US" altLang="zh-CN" sz="2400" dirty="0" smtClean="0">
                <a:solidFill>
                  <a:srgbClr val="7030A0"/>
                </a:solidFill>
              </a:rPr>
              <a:t>PCB</a:t>
            </a:r>
            <a:r>
              <a:rPr lang="zh-CN" altLang="en-US" sz="2400" dirty="0" smtClean="0">
                <a:solidFill>
                  <a:srgbClr val="7030A0"/>
                </a:solidFill>
              </a:rPr>
              <a:t>板上，生产很简单。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微处理器</a:t>
            </a:r>
            <a:r>
              <a:rPr lang="en-US" altLang="zh-CN" dirty="0" smtClean="0"/>
              <a:t>MCU</a:t>
            </a:r>
            <a:r>
              <a:rPr lang="zh-CN" altLang="en-US" dirty="0" smtClean="0"/>
              <a:t>的新应用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瑞萨的电源驱动方案</a:t>
            </a:r>
            <a:endParaRPr lang="en-US" altLang="zh-CN" dirty="0" smtClean="0"/>
          </a:p>
          <a:p>
            <a:r>
              <a:rPr lang="zh-CN" altLang="en-US" dirty="0" smtClean="0"/>
              <a:t>一台电源只用一个</a:t>
            </a:r>
            <a:r>
              <a:rPr lang="en-US" altLang="zh-CN" dirty="0" smtClean="0"/>
              <a:t>MCU IC,</a:t>
            </a:r>
            <a:r>
              <a:rPr lang="zh-CN" altLang="en-US" dirty="0" smtClean="0"/>
              <a:t>代替电源控制</a:t>
            </a:r>
            <a:r>
              <a:rPr lang="en-US" altLang="zh-CN" dirty="0" smtClean="0"/>
              <a:t>IC</a:t>
            </a:r>
            <a:r>
              <a:rPr lang="zh-CN" altLang="en-US" dirty="0" smtClean="0"/>
              <a:t>，节省运放比较器，电压基准。</a:t>
            </a:r>
            <a:endParaRPr lang="en-US" altLang="zh-CN" dirty="0" smtClean="0"/>
          </a:p>
          <a:p>
            <a:r>
              <a:rPr lang="zh-CN" altLang="en-US" dirty="0" smtClean="0"/>
              <a:t>所有功能用软件实现，比硬件方式实现有非常大的灵活性，调试方便。</a:t>
            </a:r>
            <a:endParaRPr lang="en-US" altLang="zh-CN" dirty="0" smtClean="0"/>
          </a:p>
          <a:p>
            <a:r>
              <a:rPr lang="zh-CN" altLang="en-US" dirty="0" smtClean="0"/>
              <a:t>电源具有智能性，实现多功能和保护。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2214554"/>
            <a:ext cx="7758138" cy="3114684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  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</a:t>
            </a:r>
            <a:r>
              <a:rPr lang="zh-CN" altLang="en-US" dirty="0" smtClean="0"/>
              <a:t> </a:t>
            </a:r>
            <a:r>
              <a:rPr lang="zh-CN" altLang="en-US" sz="3600" dirty="0" smtClean="0"/>
              <a:t>一</a:t>
            </a:r>
            <a:r>
              <a:rPr lang="en-US" altLang="zh-CN" sz="3600" dirty="0" smtClean="0"/>
              <a:t>  </a:t>
            </a:r>
            <a:r>
              <a:rPr lang="zh-CN" altLang="en-US" sz="3600" dirty="0" smtClean="0"/>
              <a:t>行业近况</a:t>
            </a:r>
            <a:endParaRPr lang="en-US" altLang="zh-CN" sz="3600" dirty="0" smtClean="0"/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MCU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9126349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MCU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460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MCU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    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71868" y="1785926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谢谢！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71670" y="285728"/>
            <a:ext cx="5099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今天有你更精彩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5" descr="握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928934"/>
            <a:ext cx="4643470" cy="282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政府支持强有力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CN" altLang="en-US" dirty="0" smtClean="0"/>
              <a:t>               </a:t>
            </a:r>
            <a:endParaRPr lang="en-US" altLang="zh-CN" dirty="0" smtClean="0"/>
          </a:p>
          <a:p>
            <a:r>
              <a:rPr lang="zh-CN" altLang="en-US" dirty="0" smtClean="0"/>
              <a:t>由于节能灯的汞污染被媒体大肆渲染，再加荧光粉价格的暴涨，而另一边的</a:t>
            </a:r>
            <a:r>
              <a:rPr lang="en-US" altLang="zh-CN" dirty="0" smtClean="0"/>
              <a:t>LED</a:t>
            </a:r>
            <a:r>
              <a:rPr lang="zh-CN" altLang="en-US" dirty="0" smtClean="0"/>
              <a:t>则受到国家用地方政策的力挺，在这样的大背景下，传统照明企业要继续生存，转战</a:t>
            </a:r>
            <a:r>
              <a:rPr lang="en-US" altLang="zh-CN" dirty="0" smtClean="0"/>
              <a:t>LED</a:t>
            </a:r>
            <a:r>
              <a:rPr lang="zh-CN" altLang="en-US" dirty="0" smtClean="0"/>
              <a:t>领域是唯一的选择。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政府除了直接补贴，还出台了支持政策，如</a:t>
            </a:r>
            <a:r>
              <a:rPr lang="en-US" altLang="zh-CN" dirty="0" smtClean="0"/>
              <a:t>&lt;</a:t>
            </a:r>
            <a:r>
              <a:rPr lang="zh-CN" altLang="en-US" dirty="0" smtClean="0"/>
              <a:t>半导体照明科技发展“十二五”专项规划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，提出到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照明产业规模达到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亿元，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照明产品与通用照明的</a:t>
            </a:r>
            <a:r>
              <a:rPr lang="en-US" altLang="zh-CN" dirty="0" smtClean="0"/>
              <a:t>30%</a:t>
            </a:r>
            <a:r>
              <a:rPr lang="zh-CN" altLang="en-US" dirty="0" smtClean="0"/>
              <a:t>，重点建设</a:t>
            </a:r>
            <a:r>
              <a:rPr lang="en-US" altLang="zh-CN" dirty="0" smtClean="0"/>
              <a:t>50</a:t>
            </a:r>
            <a:r>
              <a:rPr lang="zh-CN" altLang="en-US" dirty="0" smtClean="0"/>
              <a:t>个“十城万盏”试点示范城市。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月中国电子进出口公司受</a:t>
            </a:r>
            <a:r>
              <a:rPr lang="zh-CN" altLang="en-US" dirty="0" smtClean="0">
                <a:solidFill>
                  <a:srgbClr val="FF0000"/>
                </a:solidFill>
              </a:rPr>
              <a:t>财政部</a:t>
            </a:r>
            <a:r>
              <a:rPr lang="zh-CN" altLang="en-US" dirty="0" smtClean="0"/>
              <a:t>等三部门委托，对</a:t>
            </a:r>
            <a:r>
              <a:rPr lang="en-US" altLang="zh-CN" dirty="0" smtClean="0"/>
              <a:t>2012-2013</a:t>
            </a:r>
            <a:r>
              <a:rPr lang="zh-CN" altLang="en-US" dirty="0" smtClean="0"/>
              <a:t>年度半导体照明产品财政补贴推广项目展开国内公开招标。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产品涉及</a:t>
            </a:r>
            <a:r>
              <a:rPr lang="en-US" altLang="zh-CN" dirty="0" smtClean="0">
                <a:solidFill>
                  <a:srgbClr val="FF0000"/>
                </a:solidFill>
              </a:rPr>
              <a:t>LED</a:t>
            </a:r>
            <a:r>
              <a:rPr lang="zh-CN" altLang="en-US" dirty="0" smtClean="0">
                <a:solidFill>
                  <a:srgbClr val="FF0000"/>
                </a:solidFill>
              </a:rPr>
              <a:t>路灯、隧道灯、筒灯、反射型自镇流</a:t>
            </a:r>
            <a:r>
              <a:rPr lang="en-US" altLang="zh-CN" dirty="0" smtClean="0">
                <a:solidFill>
                  <a:srgbClr val="FF0000"/>
                </a:solidFill>
              </a:rPr>
              <a:t>LED</a:t>
            </a:r>
            <a:r>
              <a:rPr lang="zh-CN" altLang="en-US" dirty="0" smtClean="0">
                <a:solidFill>
                  <a:srgbClr val="FF0000"/>
                </a:solidFill>
              </a:rPr>
              <a:t>灯</a:t>
            </a:r>
            <a:r>
              <a:rPr lang="zh-CN" altLang="en-US" dirty="0" smtClean="0"/>
              <a:t>，招标所涉及到的财政补贴将达到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亿元，行内普遍认为，此次招标将带动商业、工业、家居在内的整个通用照明市场的启动。</a:t>
            </a:r>
            <a:endParaRPr lang="en-US" altLang="zh-CN" dirty="0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政府支持强有力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dirty="0" smtClean="0"/>
              <a:t>   &lt;</a:t>
            </a:r>
            <a:r>
              <a:rPr lang="zh-CN" altLang="en-US" dirty="0" smtClean="0"/>
              <a:t>中国半导体照明</a:t>
            </a:r>
            <a:r>
              <a:rPr lang="en-US" altLang="zh-CN" dirty="0" smtClean="0"/>
              <a:t>/LED</a:t>
            </a:r>
            <a:r>
              <a:rPr lang="zh-CN" altLang="en-US" dirty="0" smtClean="0"/>
              <a:t>产业与应用联盟</a:t>
            </a:r>
            <a:r>
              <a:rPr lang="en-US" altLang="zh-CN" dirty="0" smtClean="0"/>
              <a:t>&gt;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6</a:t>
            </a:r>
            <a:r>
              <a:rPr lang="zh-CN" altLang="en-US" dirty="0" smtClean="0"/>
              <a:t>日在北京召开成立大会，联盟由国内</a:t>
            </a:r>
            <a:r>
              <a:rPr lang="en-US" altLang="zh-CN" dirty="0" smtClean="0"/>
              <a:t>156</a:t>
            </a:r>
            <a:r>
              <a:rPr lang="zh-CN" altLang="en-US" dirty="0" smtClean="0"/>
              <a:t>家行业企业、行业协会、标准化组织、检测机构等单位共同发起。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联盟成立后，主要工作是标准检测、知识产权、联合创新、产业链协调、合作交流五个工作推进组的建设。工作组主旨在推进半导体照明</a:t>
            </a:r>
            <a:r>
              <a:rPr lang="en-US" altLang="zh-CN" dirty="0" smtClean="0"/>
              <a:t>/LED</a:t>
            </a:r>
            <a:r>
              <a:rPr lang="zh-CN" altLang="en-US" dirty="0" smtClean="0"/>
              <a:t>产业标准化工作。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联盟组织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联盟组织</a:t>
            </a:r>
            <a:r>
              <a:rPr lang="en-US" altLang="zh-CN" dirty="0" smtClean="0"/>
              <a:t>-----</a:t>
            </a:r>
            <a:r>
              <a:rPr lang="en-US" dirty="0" smtClean="0"/>
              <a:t> Zhaga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Zhaga</a:t>
            </a:r>
            <a:r>
              <a:rPr lang="zh-CN" altLang="en-US" dirty="0" smtClean="0"/>
              <a:t>是一个全球照明产业相互合作的国际联盟，旨在实现不同制造商生产的</a:t>
            </a:r>
            <a:r>
              <a:rPr lang="en-US" dirty="0" smtClean="0"/>
              <a:t>LED</a:t>
            </a:r>
            <a:r>
              <a:rPr lang="zh-CN" altLang="en-US" dirty="0" smtClean="0"/>
              <a:t>光源可以互换。</a:t>
            </a:r>
            <a:endParaRPr lang="en-US" altLang="zh-CN" dirty="0" smtClean="0"/>
          </a:p>
          <a:p>
            <a:r>
              <a:rPr lang="en-US" dirty="0" smtClean="0"/>
              <a:t>Zhaga</a:t>
            </a:r>
            <a:r>
              <a:rPr lang="zh-CN" altLang="en-US" dirty="0" smtClean="0"/>
              <a:t>规范主要含盖</a:t>
            </a:r>
            <a:r>
              <a:rPr lang="en-US" dirty="0" smtClean="0"/>
              <a:t>LED</a:t>
            </a:r>
            <a:r>
              <a:rPr lang="zh-CN" altLang="en-US" dirty="0" smtClean="0"/>
              <a:t>光引擎的几何尺寸及其光、机、电、热的特性。</a:t>
            </a:r>
            <a:endParaRPr lang="en-US" altLang="zh-CN" dirty="0" smtClean="0"/>
          </a:p>
          <a:p>
            <a:r>
              <a:rPr lang="en-US" dirty="0" smtClean="0"/>
              <a:t>Zhaga</a:t>
            </a:r>
            <a:r>
              <a:rPr lang="zh-CN" altLang="en-US" dirty="0" smtClean="0"/>
              <a:t>联盟的成立是希望实现</a:t>
            </a:r>
            <a:r>
              <a:rPr lang="en-US" dirty="0" smtClean="0">
                <a:solidFill>
                  <a:srgbClr val="FF0000"/>
                </a:solidFill>
              </a:rPr>
              <a:t>LED</a:t>
            </a:r>
            <a:r>
              <a:rPr lang="zh-CN" altLang="en-US" dirty="0" smtClean="0">
                <a:solidFill>
                  <a:srgbClr val="FF0000"/>
                </a:solidFill>
              </a:rPr>
              <a:t>光源可互换性</a:t>
            </a:r>
            <a:r>
              <a:rPr lang="zh-CN" altLang="en-US" dirty="0" smtClean="0"/>
              <a:t>，以避免互不兼容无法互换的产品造成市场的分化，从而使消费者以及光引擎采购厂商从中获益。</a:t>
            </a:r>
            <a:endParaRPr lang="en-US" altLang="zh-CN" dirty="0" smtClean="0"/>
          </a:p>
          <a:p>
            <a:r>
              <a:rPr lang="en-US" dirty="0" smtClean="0"/>
              <a:t>Zhaga</a:t>
            </a:r>
            <a:r>
              <a:rPr lang="zh-CN" altLang="en-US" dirty="0" smtClean="0"/>
              <a:t>自</a:t>
            </a:r>
            <a:r>
              <a:rPr lang="en-US" dirty="0" smtClean="0"/>
              <a:t>2010</a:t>
            </a:r>
            <a:r>
              <a:rPr lang="zh-CN" altLang="en-US" dirty="0" smtClean="0"/>
              <a:t>年</a:t>
            </a:r>
            <a:r>
              <a:rPr lang="en-US" dirty="0" smtClean="0"/>
              <a:t>2</a:t>
            </a:r>
            <a:r>
              <a:rPr lang="zh-CN" altLang="en-US" dirty="0" smtClean="0"/>
              <a:t>月</a:t>
            </a:r>
            <a:r>
              <a:rPr lang="en-US" dirty="0" smtClean="0"/>
              <a:t>3</a:t>
            </a:r>
            <a:r>
              <a:rPr lang="zh-CN" altLang="en-US" dirty="0" smtClean="0"/>
              <a:t>日成立以来，从最初的</a:t>
            </a:r>
            <a:r>
              <a:rPr lang="en-US" dirty="0" smtClean="0"/>
              <a:t>22</a:t>
            </a:r>
            <a:r>
              <a:rPr lang="zh-CN" altLang="en-US" dirty="0" smtClean="0"/>
              <a:t>家企业迅速发展到至今</a:t>
            </a:r>
            <a:r>
              <a:rPr lang="en-US" dirty="0" smtClean="0"/>
              <a:t>250</a:t>
            </a:r>
            <a:r>
              <a:rPr lang="zh-CN" altLang="en-US" dirty="0" smtClean="0"/>
              <a:t>多家企业，包括灯具制造商、</a:t>
            </a:r>
            <a:r>
              <a:rPr lang="en-US" dirty="0" smtClean="0"/>
              <a:t>LED</a:t>
            </a:r>
            <a:r>
              <a:rPr lang="zh-CN" altLang="en-US" dirty="0" smtClean="0"/>
              <a:t>模块制造商，材料和照明零部件供应商，以及包括实验室在内的技术服务供应商。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 descr="描述: 描述: cid:image019.jpg@01CD8D17.266F6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3238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圖片 5" descr="描述: 描述: cid:image020.jpg@01CD8D17.266F6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2647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ZHG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612"/>
            <a:ext cx="9144000" cy="4940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1738</TotalTime>
  <Words>1974</Words>
  <PresentationFormat>全屏显示(4:3)</PresentationFormat>
  <Paragraphs>155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暗香扑面</vt:lpstr>
      <vt:lpstr>LED照明新产品与新技术 </vt:lpstr>
      <vt:lpstr>幻灯片 2</vt:lpstr>
      <vt:lpstr>报告内容</vt:lpstr>
      <vt:lpstr>幻灯片 4</vt:lpstr>
      <vt:lpstr>政府支持强有力</vt:lpstr>
      <vt:lpstr>政府支持强有力</vt:lpstr>
      <vt:lpstr>联盟组织</vt:lpstr>
      <vt:lpstr>联盟组织----- Zhaga</vt:lpstr>
      <vt:lpstr>幻灯片 9</vt:lpstr>
      <vt:lpstr>联盟组织----TALQ联盟</vt:lpstr>
      <vt:lpstr>标准编制</vt:lpstr>
      <vt:lpstr>欧盟能效指数----技术壁垒</vt:lpstr>
      <vt:lpstr>欧盟能效指数----技术壁垒</vt:lpstr>
      <vt:lpstr>幻灯片 14</vt:lpstr>
      <vt:lpstr>LED光源模组化设计</vt:lpstr>
      <vt:lpstr>集中直流供电技术</vt:lpstr>
      <vt:lpstr>集中直流供电技术</vt:lpstr>
      <vt:lpstr>新半导体元件</vt:lpstr>
      <vt:lpstr>幻灯片 19</vt:lpstr>
      <vt:lpstr>新元件 —-- 超级电容</vt:lpstr>
      <vt:lpstr>新元件 —-- 超级电容</vt:lpstr>
      <vt:lpstr>远程荧光片技术</vt:lpstr>
      <vt:lpstr>远程荧光片技术</vt:lpstr>
      <vt:lpstr>超高效LED</vt:lpstr>
      <vt:lpstr>       7月3日，国际著名LED专业企业–首尔半导体公布了一款LED新产品‘nPola’ ，该产品采用了即将引领新一代照明市场的核心技术。          当天公开的新产品是首尔半导体开发了10多年拥有专利技术的产品，其特点是采用非极性（non-polar）技术，大大提高发光效率，相较于目前的LED，在相同面积上的亮度高出5倍。         目前批量生产的LED发光效率是100流明左右，而此次首尔半导体公开的‘nPola’产品达到500流明，是目前产品的5倍。简单来说，在制作替代60W家庭用灯泡的LED灯泡时一般使用10~20个LED，但采用‘nPola’时，只需1~2个LED就能达到相同的亮度。  </vt:lpstr>
      <vt:lpstr>幻灯片 26</vt:lpstr>
      <vt:lpstr>医疗灯</vt:lpstr>
      <vt:lpstr>医疗灯</vt:lpstr>
      <vt:lpstr>医疗灯</vt:lpstr>
      <vt:lpstr>植物照明灯</vt:lpstr>
      <vt:lpstr>植物照明灯</vt:lpstr>
      <vt:lpstr>幻灯片 32</vt:lpstr>
      <vt:lpstr>灵活设计思路</vt:lpstr>
      <vt:lpstr>幻灯片 34</vt:lpstr>
      <vt:lpstr>灵活设计思路</vt:lpstr>
      <vt:lpstr>幻灯片 36</vt:lpstr>
      <vt:lpstr>分区分段投入的LED驱动方法</vt:lpstr>
      <vt:lpstr>分区分段投入的LED驱动方法</vt:lpstr>
      <vt:lpstr>微处理器MCU的新应用</vt:lpstr>
      <vt:lpstr>幻灯片 40</vt:lpstr>
      <vt:lpstr>幻灯片 41</vt:lpstr>
      <vt:lpstr>幻灯片 42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LED照明相关技术和现况</dc:title>
  <dc:creator>Administrator</dc:creator>
  <cp:lastModifiedBy>joker</cp:lastModifiedBy>
  <cp:revision>207</cp:revision>
  <dcterms:modified xsi:type="dcterms:W3CDTF">2012-10-24T03:01:15Z</dcterms:modified>
</cp:coreProperties>
</file>